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 id="2147483731" r:id="rId3"/>
  </p:sldMasterIdLst>
  <p:notesMasterIdLst>
    <p:notesMasterId r:id="rId11"/>
  </p:notesMasterIdLst>
  <p:sldIdLst>
    <p:sldId id="412" r:id="rId4"/>
    <p:sldId id="322" r:id="rId5"/>
    <p:sldId id="403" r:id="rId6"/>
    <p:sldId id="298" r:id="rId7"/>
    <p:sldId id="408" r:id="rId8"/>
    <p:sldId id="323" r:id="rId9"/>
    <p:sldId id="40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608" autoAdjust="0"/>
  </p:normalViewPr>
  <p:slideViewPr>
    <p:cSldViewPr snapToGrid="0">
      <p:cViewPr varScale="1">
        <p:scale>
          <a:sx n="99" d="100"/>
          <a:sy n="99" d="100"/>
        </p:scale>
        <p:origin x="89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B5A5D-3DAC-4CF4-A3AA-12FA3B8CEC51}" type="datetimeFigureOut">
              <a:rPr lang="en-US" smtClean="0"/>
              <a:t>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2426E-C2D5-469F-AB56-841895D7FAFE}" type="slidenum">
              <a:rPr lang="en-US" smtClean="0"/>
              <a:t>‹#›</a:t>
            </a:fld>
            <a:endParaRPr lang="en-US"/>
          </a:p>
        </p:txBody>
      </p:sp>
    </p:spTree>
    <p:extLst>
      <p:ext uri="{BB962C8B-B14F-4D97-AF65-F5344CB8AC3E}">
        <p14:creationId xmlns:p14="http://schemas.microsoft.com/office/powerpoint/2010/main" val="391477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Albumin is a major carrier for acidic drugs.</a:t>
            </a:r>
            <a:r>
              <a:rPr lang="el-GR" dirty="0" smtClean="0"/>
              <a:t>α</a:t>
            </a:r>
            <a:r>
              <a:rPr lang="en-US" dirty="0" smtClean="0"/>
              <a:t>1-acid glycoprotein binds</a:t>
            </a:r>
            <a:r>
              <a:rPr lang="en-US" baseline="0" dirty="0" smtClean="0"/>
              <a:t> basic drugs. Non specific binding is to lesser extent. Binding is reversible, covalent bonding is rare.</a:t>
            </a:r>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2</a:t>
            </a:fld>
            <a:endParaRPr lang="en-US"/>
          </a:p>
        </p:txBody>
      </p:sp>
    </p:spTree>
    <p:extLst>
      <p:ext uri="{BB962C8B-B14F-4D97-AF65-F5344CB8AC3E}">
        <p14:creationId xmlns:p14="http://schemas.microsoft.com/office/powerpoint/2010/main" val="269760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dirty="0" smtClean="0"/>
              <a:t>Volume of distribution is one of the most important pharmacokinetic properties of a drug candidate. It is a major determinant of half-life and dosing frequency of a drug. Acids often exhibit low volumes of distribution. Strategies to increase volume of distribution include adding lipophilicity and introducing basic functional groups in a way that does not increase metabolic clearance.</a:t>
            </a:r>
          </a:p>
          <a:p>
            <a:endParaRPr lang="en-US" dirty="0" smtClean="0"/>
          </a:p>
          <a:p>
            <a:endParaRPr lang="fa-IR" dirty="0" smtClean="0"/>
          </a:p>
        </p:txBody>
      </p:sp>
      <p:sp>
        <p:nvSpPr>
          <p:cNvPr id="87044" name="Slide Number Placeholder 3"/>
          <p:cNvSpPr>
            <a:spLocks noGrp="1"/>
          </p:cNvSpPr>
          <p:nvPr>
            <p:ph type="sldNum" sz="quarter" idx="5"/>
          </p:nvPr>
        </p:nvSpPr>
        <p:spPr>
          <a:noFill/>
        </p:spPr>
        <p:txBody>
          <a:bodyPr/>
          <a:lstStyle/>
          <a:p>
            <a:fld id="{A07BF2AA-2D5B-4F7F-9B78-FFB34FE6AFFE}" type="slidenum">
              <a:rPr lang="ar-SA" smtClean="0">
                <a:solidFill>
                  <a:srgbClr val="000000"/>
                </a:solidFill>
              </a:rPr>
              <a:pPr/>
              <a:t>4</a:t>
            </a:fld>
            <a:endParaRPr lang="en-US" smtClean="0">
              <a:solidFill>
                <a:srgbClr val="000000"/>
              </a:solidFill>
            </a:endParaRPr>
          </a:p>
        </p:txBody>
      </p:sp>
    </p:spTree>
    <p:extLst>
      <p:ext uri="{BB962C8B-B14F-4D97-AF65-F5344CB8AC3E}">
        <p14:creationId xmlns:p14="http://schemas.microsoft.com/office/powerpoint/2010/main" val="35599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r>
              <a:rPr lang="en-US" baseline="-26000" dirty="0" smtClean="0"/>
              <a:t>0,,extrapolated back to zero            In mathematics, extrapolation is a type of estimation, beyond the original observation range</a:t>
            </a:r>
          </a:p>
          <a:p>
            <a:endParaRPr lang="en-US" dirty="0" smtClean="0"/>
          </a:p>
          <a:p>
            <a:r>
              <a:rPr lang="en-US" dirty="0" smtClean="0"/>
              <a:t>Based on the above equation:</a:t>
            </a:r>
          </a:p>
          <a:p>
            <a:endParaRPr lang="en-US" dirty="0" smtClean="0"/>
          </a:p>
          <a:p>
            <a:r>
              <a:rPr lang="en-US" dirty="0" smtClean="0"/>
              <a:t>A drug with a high </a:t>
            </a:r>
            <a:r>
              <a:rPr lang="en-US" dirty="0" err="1" smtClean="0"/>
              <a:t>Vd</a:t>
            </a:r>
            <a:r>
              <a:rPr lang="en-US" dirty="0" smtClean="0"/>
              <a:t> has a propensity to leave the plasma and enter the extravascular compartments of the body, meaning that a higher dose of a drug is required to achieve a given plasma concentration. (High </a:t>
            </a:r>
            <a:r>
              <a:rPr lang="en-US" dirty="0" err="1" smtClean="0"/>
              <a:t>Vd</a:t>
            </a:r>
            <a:r>
              <a:rPr lang="en-US" dirty="0" smtClean="0"/>
              <a:t> -&gt; More distribution to other tissue)</a:t>
            </a:r>
          </a:p>
          <a:p>
            <a:r>
              <a:rPr lang="en-US" dirty="0" smtClean="0"/>
              <a:t>Conversely, a drug with a low </a:t>
            </a:r>
            <a:r>
              <a:rPr lang="en-US" dirty="0" err="1" smtClean="0"/>
              <a:t>Vd</a:t>
            </a:r>
            <a:r>
              <a:rPr lang="en-US" dirty="0" smtClean="0"/>
              <a:t> has a propensity to remain in the plasma meaning a lower dose of a drug is required to achieve a given plasma concentration. (Low </a:t>
            </a:r>
            <a:r>
              <a:rPr lang="en-US" dirty="0" err="1" smtClean="0"/>
              <a:t>Vd</a:t>
            </a:r>
            <a:r>
              <a:rPr lang="en-US" dirty="0" smtClean="0"/>
              <a:t> -&gt; Less distribution to other tissue)</a:t>
            </a:r>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5</a:t>
            </a:fld>
            <a:endParaRPr lang="en-US"/>
          </a:p>
        </p:txBody>
      </p:sp>
    </p:spTree>
    <p:extLst>
      <p:ext uri="{BB962C8B-B14F-4D97-AF65-F5344CB8AC3E}">
        <p14:creationId xmlns:p14="http://schemas.microsoft.com/office/powerpoint/2010/main" val="365460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6</a:t>
            </a:fld>
            <a:endParaRPr lang="en-US"/>
          </a:p>
        </p:txBody>
      </p:sp>
    </p:spTree>
    <p:extLst>
      <p:ext uri="{BB962C8B-B14F-4D97-AF65-F5344CB8AC3E}">
        <p14:creationId xmlns:p14="http://schemas.microsoft.com/office/powerpoint/2010/main" val="336049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22222"/>
                </a:solidFill>
                <a:effectLst/>
                <a:latin typeface="arial" panose="020B0604020202020204" pitchFamily="34" charset="0"/>
              </a:rPr>
              <a:t>Ascites the accumulation of fluid in the peritoneal cavity, …Ethanol another example lipophilic</a:t>
            </a:r>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7</a:t>
            </a:fld>
            <a:endParaRPr lang="en-US"/>
          </a:p>
        </p:txBody>
      </p:sp>
    </p:spTree>
    <p:extLst>
      <p:ext uri="{BB962C8B-B14F-4D97-AF65-F5344CB8AC3E}">
        <p14:creationId xmlns:p14="http://schemas.microsoft.com/office/powerpoint/2010/main" val="1187533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73F1B93-7B86-41F9-ADC3-119A4221262B}" type="datetimeFigureOut">
              <a:rPr lang="en-US" smtClean="0"/>
              <a:t>2/18/2021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923360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3805661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303342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21185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462006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73F1B93-7B86-41F9-ADC3-119A4221262B}" type="datetimeFigureOut">
              <a:rPr lang="en-US" smtClean="0"/>
              <a:t>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309757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73F1B93-7B86-41F9-ADC3-119A4221262B}" type="datetimeFigureOut">
              <a:rPr lang="en-US" smtClean="0"/>
              <a:t>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130201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F1B93-7B86-41F9-ADC3-119A4221262B}"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82926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F1B93-7B86-41F9-ADC3-119A4221262B}"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60067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D1E638-C669-4BEA-8235-1933AD61714C}" type="slidenum">
              <a:rPr lang="ar-SA">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2660440"/>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solidFill>
                  <a:srgbClr val="FFFFFF"/>
                </a:solidFill>
              </a:rPr>
              <a:t>M.H.Farjoo</a:t>
            </a:r>
          </a:p>
        </p:txBody>
      </p:sp>
    </p:spTree>
    <p:extLst>
      <p:ext uri="{BB962C8B-B14F-4D97-AF65-F5344CB8AC3E}">
        <p14:creationId xmlns:p14="http://schemas.microsoft.com/office/powerpoint/2010/main" val="366615679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F1B93-7B86-41F9-ADC3-119A4221262B}"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409002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3F1B93-7B86-41F9-ADC3-119A4221262B}"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69243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3F1B93-7B86-41F9-ADC3-119A4221262B}"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86609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3F1B93-7B86-41F9-ADC3-119A4221262B}" type="datetimeFigureOut">
              <a:rPr lang="en-US" smtClean="0"/>
              <a:t>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41428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3F1B93-7B86-41F9-ADC3-119A4221262B}" type="datetimeFigureOut">
              <a:rPr lang="en-US" smtClean="0"/>
              <a:t>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244971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F1B93-7B86-41F9-ADC3-119A4221262B}" type="datetimeFigureOut">
              <a:rPr lang="en-US" smtClean="0"/>
              <a:t>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386909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5655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97928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73F1B93-7B86-41F9-ADC3-119A4221262B}" type="datetimeFigureOut">
              <a:rPr lang="en-US" smtClean="0"/>
              <a:t>2/18/2021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3B4647-5660-4D95-A051-B59379FFA0E1}" type="slidenum">
              <a:rPr lang="en-US" smtClean="0"/>
              <a:t>‹#›</a:t>
            </a:fld>
            <a:endParaRPr lang="en-US"/>
          </a:p>
        </p:txBody>
      </p:sp>
    </p:spTree>
    <p:extLst>
      <p:ext uri="{BB962C8B-B14F-4D97-AF65-F5344CB8AC3E}">
        <p14:creationId xmlns:p14="http://schemas.microsoft.com/office/powerpoint/2010/main" val="7427693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a:defRPr sz="1400">
                <a:latin typeface="Arial" charset="0"/>
                <a:cs typeface="Arial" charset="0"/>
              </a:defRPr>
            </a:lvl1pPr>
          </a:lstStyle>
          <a:p>
            <a:pPr fontAlgn="base">
              <a:spcBef>
                <a:spcPct val="0"/>
              </a:spcBef>
              <a:spcAft>
                <a:spcPct val="0"/>
              </a:spcAft>
              <a:defRPr/>
            </a:pPr>
            <a:fld id="{DE1DB965-C3FD-4B23-98C6-757D83AC5E9C}" type="slidenum">
              <a:rPr lang="ar-SA">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802944804"/>
      </p:ext>
    </p:extLst>
  </p:cSld>
  <p:clrMap bg1="lt1" tx1="dk1" bg2="lt2" tx2="dk2" accent1="accent1" accent2="accent2" accent3="accent3" accent4="accent4" accent5="accent5" accent6="accent6" hlink="hlink" folHlink="folHlink"/>
  <p:sldLayoutIdLst>
    <p:sldLayoutId id="2147483730" r:id="rId1"/>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2192000" cy="6934200"/>
            <a:chOff x="0" y="0"/>
            <a:chExt cx="5760" cy="4368"/>
          </a:xfrm>
        </p:grpSpPr>
        <p:sp>
          <p:nvSpPr>
            <p:cNvPr id="7171"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2"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3"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4"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5"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6"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7"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8"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79"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0"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1"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2"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3"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4"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5"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6"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7"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sp>
          <p:nvSpPr>
            <p:cNvPr id="7188"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en-US" sz="1800" dirty="0">
                <a:solidFill>
                  <a:srgbClr val="FFFFFF"/>
                </a:solidFill>
                <a:latin typeface="Arial" charset="0"/>
              </a:endParaRPr>
            </a:p>
          </p:txBody>
        </p:sp>
      </p:grpSp>
      <p:sp>
        <p:nvSpPr>
          <p:cNvPr id="7189" name="Rectangle 21"/>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90" name="Rectangle 22"/>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91" name="Rectangle 23"/>
          <p:cNvSpPr>
            <a:spLocks noGrp="1" noChangeArrowheads="1"/>
          </p:cNvSpPr>
          <p:nvPr>
            <p:ph type="dt" sz="half" idx="2"/>
          </p:nvPr>
        </p:nvSpPr>
        <p:spPr bwMode="auto">
          <a:xfrm>
            <a:off x="237067" y="6578600"/>
            <a:ext cx="2421467" cy="25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r>
              <a:rPr lang="en-US">
                <a:solidFill>
                  <a:srgbClr val="FFFFFF"/>
                </a:solidFill>
              </a:rPr>
              <a:t>M.H.Farjoo</a:t>
            </a:r>
          </a:p>
        </p:txBody>
      </p:sp>
      <p:sp>
        <p:nvSpPr>
          <p:cNvPr id="7192" name="Rectangle 24"/>
          <p:cNvSpPr>
            <a:spLocks noGrp="1" noChangeArrowheads="1"/>
          </p:cNvSpPr>
          <p:nvPr>
            <p:ph type="ftr" sz="quarter" idx="3"/>
          </p:nvPr>
        </p:nvSpPr>
        <p:spPr bwMode="auto">
          <a:xfrm>
            <a:off x="8229600" y="6578600"/>
            <a:ext cx="38608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00">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27475224"/>
      </p:ext>
    </p:extLst>
  </p:cSld>
  <p:clrMap bg1="dk2" tx1="lt1" bg2="dk1" tx2="lt2" accent1="accent1" accent2="accent2" accent3="accent3" accent4="accent4" accent5="accent5" accent6="accent6" hlink="hlink" folHlink="folHlink"/>
  <p:sldLayoutIdLst>
    <p:sldLayoutId id="2147483732" r:id="rId1"/>
  </p:sldLayoutIdLst>
  <p:transition spd="slow">
    <p:fade thruBlk="1"/>
  </p:transition>
  <p:timing>
    <p:tnLst>
      <p:par>
        <p:cTn id="1" dur="indefinite" restart="never" nodeType="tmRoot"/>
      </p:par>
    </p:tnLst>
  </p:timing>
  <p:hf sldNum="0"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rrier protein for acidic dr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04" y="0"/>
            <a:ext cx="104458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6782" y="668079"/>
            <a:ext cx="609600" cy="609600"/>
          </a:xfrm>
          <a:prstGeom prst="rect">
            <a:avLst/>
          </a:prstGeom>
        </p:spPr>
      </p:pic>
    </p:spTree>
    <p:extLst>
      <p:ext uri="{BB962C8B-B14F-4D97-AF65-F5344CB8AC3E}">
        <p14:creationId xmlns:p14="http://schemas.microsoft.com/office/powerpoint/2010/main" val="1715450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485131" y="0"/>
            <a:ext cx="7903567" cy="665654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1153" y="604284"/>
            <a:ext cx="609600" cy="609600"/>
          </a:xfrm>
          <a:prstGeom prst="rect">
            <a:avLst/>
          </a:prstGeom>
        </p:spPr>
      </p:pic>
    </p:spTree>
    <p:extLst>
      <p:ext uri="{BB962C8B-B14F-4D97-AF65-F5344CB8AC3E}">
        <p14:creationId xmlns:p14="http://schemas.microsoft.com/office/powerpoint/2010/main" val="1514784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6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rug-distribution-22-638.jpg"/>
          <p:cNvPicPr>
            <a:picLocks noChangeAspect="1"/>
          </p:cNvPicPr>
          <p:nvPr/>
        </p:nvPicPr>
        <p:blipFill>
          <a:blip r:embed="rId4"/>
          <a:stretch>
            <a:fillRect/>
          </a:stretch>
        </p:blipFill>
        <p:spPr>
          <a:xfrm>
            <a:off x="0" y="0"/>
            <a:ext cx="12192000" cy="6858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4829" y="2819400"/>
            <a:ext cx="609600" cy="609600"/>
          </a:xfrm>
          <a:prstGeom prst="rect">
            <a:avLst/>
          </a:prstGeom>
        </p:spPr>
      </p:pic>
    </p:spTree>
    <p:extLst>
      <p:ext uri="{BB962C8B-B14F-4D97-AF65-F5344CB8AC3E}">
        <p14:creationId xmlns:p14="http://schemas.microsoft.com/office/powerpoint/2010/main" val="3209814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9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dirty="0" smtClean="0"/>
              <a:t>Volume of Distribution</a:t>
            </a:r>
          </a:p>
        </p:txBody>
      </p:sp>
      <p:sp>
        <p:nvSpPr>
          <p:cNvPr id="59395" name="Rectangle 3"/>
          <p:cNvSpPr>
            <a:spLocks noGrp="1" noChangeArrowheads="1"/>
          </p:cNvSpPr>
          <p:nvPr>
            <p:ph idx="1"/>
          </p:nvPr>
        </p:nvSpPr>
        <p:spPr/>
        <p:txBody>
          <a:bodyPr>
            <a:normAutofit/>
          </a:bodyPr>
          <a:lstStyle/>
          <a:p>
            <a:pPr eaLnBrk="1" hangingPunct="1">
              <a:spcAft>
                <a:spcPct val="35000"/>
              </a:spcAft>
              <a:defRPr/>
            </a:pPr>
            <a:r>
              <a:rPr lang="en-US" dirty="0" smtClean="0"/>
              <a:t>Volume of distribution is the measure of the apparent space in the body available to contain the drug.</a:t>
            </a:r>
          </a:p>
          <a:p>
            <a:pPr eaLnBrk="1" hangingPunct="1">
              <a:spcAft>
                <a:spcPct val="35000"/>
              </a:spcAft>
              <a:defRPr/>
            </a:pPr>
            <a:r>
              <a:rPr lang="en-US" dirty="0" smtClean="0"/>
              <a:t>Volume of distribution relates the amount of drug in the body to the concentration of drug in blood or plasma.</a:t>
            </a:r>
          </a:p>
        </p:txBody>
      </p:sp>
      <p:sp>
        <p:nvSpPr>
          <p:cNvPr id="4" name="Date Placeholder 3"/>
          <p:cNvSpPr>
            <a:spLocks noGrp="1"/>
          </p:cNvSpPr>
          <p:nvPr>
            <p:ph type="dt" sz="quarter" idx="10"/>
          </p:nvPr>
        </p:nvSpPr>
        <p:spPr/>
        <p:txBody>
          <a:bodyPr/>
          <a:lstStyle/>
          <a:p>
            <a:pPr>
              <a:defRPr/>
            </a:pPr>
            <a:r>
              <a:rPr lang="en-US">
                <a:solidFill>
                  <a:srgbClr val="FFFFFF"/>
                </a:solidFill>
              </a:rPr>
              <a:t>M.H.Farjoo</a:t>
            </a:r>
          </a:p>
        </p:txBody>
      </p:sp>
      <p:pic>
        <p:nvPicPr>
          <p:cNvPr id="6" name="Picture 5" descr="vddd.JPG"/>
          <p:cNvPicPr>
            <a:picLocks noChangeAspect="1"/>
          </p:cNvPicPr>
          <p:nvPr/>
        </p:nvPicPr>
        <p:blipFill>
          <a:blip r:embed="rId5" cstate="print"/>
          <a:srcRect/>
          <a:stretch>
            <a:fillRect/>
          </a:stretch>
        </p:blipFill>
        <p:spPr bwMode="auto">
          <a:xfrm>
            <a:off x="1161245" y="4539804"/>
            <a:ext cx="4934755" cy="1141413"/>
          </a:xfrm>
          <a:prstGeom prst="rect">
            <a:avLst/>
          </a:prstGeom>
          <a:noFill/>
          <a:ln w="9525">
            <a:noFill/>
            <a:miter lim="800000"/>
            <a:headEnd/>
            <a:tailEnd/>
          </a:ln>
        </p:spPr>
      </p:pic>
      <p:pic>
        <p:nvPicPr>
          <p:cNvPr id="7" name="Picture 6"/>
          <p:cNvPicPr>
            <a:picLocks noChangeAspect="1"/>
          </p:cNvPicPr>
          <p:nvPr/>
        </p:nvPicPr>
        <p:blipFill>
          <a:blip r:embed="rId6"/>
          <a:stretch>
            <a:fillRect/>
          </a:stretch>
        </p:blipFill>
        <p:spPr>
          <a:xfrm>
            <a:off x="7798762" y="4539804"/>
            <a:ext cx="2672970" cy="13010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71732" y="596107"/>
            <a:ext cx="609600" cy="609600"/>
          </a:xfrm>
          <a:prstGeom prst="rect">
            <a:avLst/>
          </a:prstGeom>
        </p:spPr>
      </p:pic>
    </p:spTree>
    <p:extLst>
      <p:ext uri="{BB962C8B-B14F-4D97-AF65-F5344CB8AC3E}">
        <p14:creationId xmlns:p14="http://schemas.microsoft.com/office/powerpoint/2010/main" val="224416128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500" fill="hold"/>
                                        <p:tgtEl>
                                          <p:spTgt spid="59395">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5939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593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9395">
                                            <p:txEl>
                                              <p:pRg st="1" end="1"/>
                                            </p:txEl>
                                          </p:spTgt>
                                        </p:tgtEl>
                                        <p:attrNameLst>
                                          <p:attrName>style.visibility</p:attrName>
                                        </p:attrNameLst>
                                      </p:cBhvr>
                                      <p:to>
                                        <p:strVal val="visible"/>
                                      </p:to>
                                    </p:set>
                                    <p:anim calcmode="lin" valueType="num">
                                      <p:cBhvr>
                                        <p:cTn id="15" dur="500" fill="hold"/>
                                        <p:tgtEl>
                                          <p:spTgt spid="59395">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59395">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5939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9395">
                                            <p:txEl>
                                              <p:pRg st="1" end="1"/>
                                            </p:txEl>
                                          </p:spTgt>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29546" fill="hold"/>
                                        <p:tgtEl>
                                          <p:spTgt spid="2"/>
                                        </p:tgtEl>
                                      </p:cBhvr>
                                    </p:cmd>
                                  </p:childTnLst>
                                </p:cTn>
                              </p:par>
                            </p:childTnLst>
                          </p:cTn>
                        </p:par>
                      </p:childTnLst>
                    </p:cTn>
                  </p:par>
                </p:childTnLst>
              </p:cTn>
              <p:nextCondLst>
                <p:cond evt="onClick" delay="0">
                  <p:tgtEl>
                    <p:spTgt spid="2"/>
                  </p:tgtEl>
                </p:cond>
              </p:nextCondLst>
            </p:seq>
            <p:audio>
              <p:cMediaNode vol="100000">
                <p:cTn id="28" fill="hold" display="0">
                  <p:stCondLst>
                    <p:cond delay="indefinite"/>
                  </p:stCondLst>
                  <p:endCondLst>
                    <p:cond evt="onStopAudio" delay="0">
                      <p:tgtEl>
                        <p:sldTgt/>
                      </p:tgtEl>
                    </p:cond>
                  </p:endCondLst>
                </p:cTn>
                <p:tgtEl>
                  <p:spTgt spid="2"/>
                </p:tgtEl>
              </p:cMediaNode>
            </p:audio>
          </p:childTnLst>
        </p:cTn>
      </p:par>
    </p:tnLst>
    <p:bldLst>
      <p:bldP spid="59395"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80590" y="1057865"/>
            <a:ext cx="5930128" cy="4826100"/>
          </a:xfrm>
          <a:prstGeom prst="rect">
            <a:avLst/>
          </a:prstGeom>
        </p:spPr>
      </p:pic>
      <p:pic>
        <p:nvPicPr>
          <p:cNvPr id="3" name="Picture 2"/>
          <p:cNvPicPr>
            <a:picLocks noChangeAspect="1"/>
          </p:cNvPicPr>
          <p:nvPr/>
        </p:nvPicPr>
        <p:blipFill>
          <a:blip r:embed="rId6"/>
          <a:stretch>
            <a:fillRect/>
          </a:stretch>
        </p:blipFill>
        <p:spPr>
          <a:xfrm>
            <a:off x="6281585" y="1057865"/>
            <a:ext cx="5655311" cy="48261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08428" y="253409"/>
            <a:ext cx="609600" cy="609600"/>
          </a:xfrm>
          <a:prstGeom prst="rect">
            <a:avLst/>
          </a:prstGeom>
        </p:spPr>
      </p:pic>
    </p:spTree>
    <p:extLst>
      <p:ext uri="{BB962C8B-B14F-4D97-AF65-F5344CB8AC3E}">
        <p14:creationId xmlns:p14="http://schemas.microsoft.com/office/powerpoint/2010/main" val="3964963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363" y="605321"/>
            <a:ext cx="10636018" cy="5847755"/>
          </a:xfrm>
          <a:prstGeom prst="rect">
            <a:avLst/>
          </a:prstGeom>
        </p:spPr>
        <p:txBody>
          <a:bodyPr wrap="square">
            <a:spAutoFit/>
          </a:bodyPr>
          <a:lstStyle/>
          <a:p>
            <a:r>
              <a:rPr lang="en-US" sz="2000" b="1" dirty="0">
                <a:solidFill>
                  <a:schemeClr val="bg1"/>
                </a:solidFill>
                <a:latin typeface="MyriadPro-Bold"/>
              </a:rPr>
              <a:t>C. Volume of Distribution</a:t>
            </a:r>
          </a:p>
          <a:p>
            <a:pPr marL="285750" indent="-285750">
              <a:buFont typeface="Arial" panose="020B0604020202020204" pitchFamily="34" charset="0"/>
              <a:buChar char="•"/>
            </a:pPr>
            <a:r>
              <a:rPr lang="en-US" sz="2400" dirty="0">
                <a:solidFill>
                  <a:schemeClr val="bg1"/>
                </a:solidFill>
                <a:latin typeface="AGaramond-Regular"/>
              </a:rPr>
              <a:t>The apparent volume of distribution reflects a balance </a:t>
            </a:r>
            <a:r>
              <a:rPr lang="en-US" sz="2400" dirty="0" smtClean="0">
                <a:solidFill>
                  <a:schemeClr val="bg1"/>
                </a:solidFill>
                <a:latin typeface="AGaramond-Regular"/>
              </a:rPr>
              <a:t>between binding </a:t>
            </a:r>
            <a:r>
              <a:rPr lang="en-US" sz="2400" dirty="0">
                <a:solidFill>
                  <a:schemeClr val="bg1"/>
                </a:solidFill>
                <a:latin typeface="AGaramond-Regular"/>
              </a:rPr>
              <a:t>to tissues, which decreases plasma concentration </a:t>
            </a:r>
            <a:r>
              <a:rPr lang="en-US" sz="2400" dirty="0" smtClean="0">
                <a:solidFill>
                  <a:schemeClr val="bg1"/>
                </a:solidFill>
                <a:latin typeface="AGaramond-Regular"/>
              </a:rPr>
              <a:t>and makes </a:t>
            </a:r>
            <a:r>
              <a:rPr lang="en-US" sz="2400" dirty="0">
                <a:solidFill>
                  <a:schemeClr val="bg1"/>
                </a:solidFill>
                <a:latin typeface="AGaramond-Regular"/>
              </a:rPr>
              <a:t>the </a:t>
            </a:r>
            <a:r>
              <a:rPr lang="en-US" sz="2400" b="1" dirty="0">
                <a:solidFill>
                  <a:schemeClr val="bg1"/>
                </a:solidFill>
                <a:latin typeface="AGaramond-Regular"/>
              </a:rPr>
              <a:t>apparent volume larger, </a:t>
            </a:r>
            <a:endParaRPr lang="en-US" sz="2400" b="1" dirty="0" smtClean="0">
              <a:solidFill>
                <a:schemeClr val="bg1"/>
              </a:solidFill>
              <a:latin typeface="AGaramond-Regular"/>
            </a:endParaRPr>
          </a:p>
          <a:p>
            <a:pPr marL="285750" indent="-285750">
              <a:buFont typeface="Arial" panose="020B0604020202020204" pitchFamily="34" charset="0"/>
              <a:buChar char="•"/>
            </a:pPr>
            <a:r>
              <a:rPr lang="en-US" sz="2400" dirty="0" smtClean="0">
                <a:solidFill>
                  <a:schemeClr val="bg1"/>
                </a:solidFill>
                <a:latin typeface="AGaramond-Regular"/>
              </a:rPr>
              <a:t> </a:t>
            </a:r>
            <a:r>
              <a:rPr lang="en-US" sz="2400" dirty="0">
                <a:solidFill>
                  <a:schemeClr val="bg1"/>
                </a:solidFill>
                <a:latin typeface="AGaramond-Regular"/>
              </a:rPr>
              <a:t>B</a:t>
            </a:r>
            <a:r>
              <a:rPr lang="en-US" sz="2400" dirty="0" smtClean="0">
                <a:solidFill>
                  <a:schemeClr val="bg1"/>
                </a:solidFill>
                <a:latin typeface="AGaramond-Regular"/>
              </a:rPr>
              <a:t>inding </a:t>
            </a:r>
            <a:r>
              <a:rPr lang="en-US" sz="2400" dirty="0">
                <a:solidFill>
                  <a:schemeClr val="bg1"/>
                </a:solidFill>
                <a:latin typeface="AGaramond-Regular"/>
              </a:rPr>
              <a:t>to plasma </a:t>
            </a:r>
            <a:r>
              <a:rPr lang="en-US" sz="2400" dirty="0" smtClean="0">
                <a:solidFill>
                  <a:schemeClr val="bg1"/>
                </a:solidFill>
                <a:latin typeface="AGaramond-Regular"/>
              </a:rPr>
              <a:t>proteins, which </a:t>
            </a:r>
            <a:r>
              <a:rPr lang="en-US" sz="2400" b="1" dirty="0">
                <a:solidFill>
                  <a:schemeClr val="bg1"/>
                </a:solidFill>
                <a:latin typeface="AGaramond-Regular"/>
              </a:rPr>
              <a:t>increases plasma concentration </a:t>
            </a:r>
            <a:r>
              <a:rPr lang="en-US" sz="2400" dirty="0">
                <a:solidFill>
                  <a:schemeClr val="bg1"/>
                </a:solidFill>
                <a:latin typeface="AGaramond-Regular"/>
              </a:rPr>
              <a:t>and makes the </a:t>
            </a:r>
            <a:r>
              <a:rPr lang="en-US" sz="2400" dirty="0" smtClean="0">
                <a:solidFill>
                  <a:schemeClr val="bg1"/>
                </a:solidFill>
                <a:latin typeface="AGaramond-Regular"/>
              </a:rPr>
              <a:t>apparent volume </a:t>
            </a:r>
            <a:r>
              <a:rPr lang="en-US" sz="2400" dirty="0">
                <a:solidFill>
                  <a:schemeClr val="bg1"/>
                </a:solidFill>
                <a:latin typeface="AGaramond-Regular"/>
              </a:rPr>
              <a:t>smaller. </a:t>
            </a:r>
            <a:endParaRPr lang="en-US" sz="2400" dirty="0" smtClean="0">
              <a:solidFill>
                <a:schemeClr val="bg1"/>
              </a:solidFill>
              <a:latin typeface="AGaramond-Regular"/>
            </a:endParaRPr>
          </a:p>
          <a:p>
            <a:pPr marL="285750" indent="-285750">
              <a:buFont typeface="Arial" panose="020B0604020202020204" pitchFamily="34" charset="0"/>
              <a:buChar char="•"/>
            </a:pPr>
            <a:r>
              <a:rPr lang="en-US" sz="2400" dirty="0" smtClean="0">
                <a:solidFill>
                  <a:schemeClr val="bg1"/>
                </a:solidFill>
                <a:latin typeface="AGaramond-Regular"/>
              </a:rPr>
              <a:t>Changes </a:t>
            </a:r>
            <a:r>
              <a:rPr lang="en-US" sz="2400" dirty="0">
                <a:solidFill>
                  <a:schemeClr val="bg1"/>
                </a:solidFill>
                <a:latin typeface="AGaramond-Regular"/>
              </a:rPr>
              <a:t>in either tissue or plasma </a:t>
            </a:r>
            <a:r>
              <a:rPr lang="en-US" sz="2400" dirty="0" smtClean="0">
                <a:solidFill>
                  <a:schemeClr val="bg1"/>
                </a:solidFill>
                <a:latin typeface="AGaramond-Regular"/>
              </a:rPr>
              <a:t>binding can </a:t>
            </a:r>
            <a:r>
              <a:rPr lang="en-US" sz="2400" dirty="0">
                <a:solidFill>
                  <a:schemeClr val="bg1"/>
                </a:solidFill>
                <a:latin typeface="AGaramond-Regular"/>
              </a:rPr>
              <a:t>change the apparent volume of distribution determined </a:t>
            </a:r>
            <a:r>
              <a:rPr lang="en-US" sz="2400" dirty="0" smtClean="0">
                <a:solidFill>
                  <a:schemeClr val="bg1"/>
                </a:solidFill>
                <a:latin typeface="AGaramond-Regular"/>
              </a:rPr>
              <a:t>from plasma </a:t>
            </a:r>
            <a:r>
              <a:rPr lang="en-US" sz="2400" dirty="0">
                <a:solidFill>
                  <a:schemeClr val="bg1"/>
                </a:solidFill>
                <a:latin typeface="AGaramond-Regular"/>
              </a:rPr>
              <a:t>concentration measurements. </a:t>
            </a:r>
            <a:endParaRPr lang="en-US" sz="2400" dirty="0" smtClean="0">
              <a:solidFill>
                <a:schemeClr val="bg1"/>
              </a:solidFill>
              <a:latin typeface="AGaramond-Regular"/>
            </a:endParaRPr>
          </a:p>
          <a:p>
            <a:pPr marL="285750" indent="-285750">
              <a:buFont typeface="Arial" panose="020B0604020202020204" pitchFamily="34" charset="0"/>
              <a:buChar char="•"/>
            </a:pPr>
            <a:r>
              <a:rPr lang="en-US" sz="2400" dirty="0" smtClean="0">
                <a:solidFill>
                  <a:schemeClr val="bg1"/>
                </a:solidFill>
                <a:latin typeface="AGaramond-Regular"/>
              </a:rPr>
              <a:t>Older </a:t>
            </a:r>
            <a:r>
              <a:rPr lang="en-US" sz="2400" dirty="0">
                <a:solidFill>
                  <a:schemeClr val="bg1"/>
                </a:solidFill>
                <a:latin typeface="AGaramond-Regular"/>
              </a:rPr>
              <a:t>people have a </a:t>
            </a:r>
            <a:r>
              <a:rPr lang="en-US" sz="2400" dirty="0" smtClean="0">
                <a:solidFill>
                  <a:schemeClr val="bg1"/>
                </a:solidFill>
                <a:latin typeface="AGaramond-Regular"/>
              </a:rPr>
              <a:t>relative </a:t>
            </a:r>
            <a:r>
              <a:rPr lang="en-US" sz="2400" b="1" dirty="0" smtClean="0">
                <a:solidFill>
                  <a:schemeClr val="bg1"/>
                </a:solidFill>
                <a:latin typeface="AGaramond-Regular"/>
              </a:rPr>
              <a:t>decrease </a:t>
            </a:r>
            <a:r>
              <a:rPr lang="en-US" sz="2400" b="1" dirty="0">
                <a:solidFill>
                  <a:schemeClr val="bg1"/>
                </a:solidFill>
                <a:latin typeface="AGaramond-Regular"/>
              </a:rPr>
              <a:t>in skeletal muscl</a:t>
            </a:r>
            <a:r>
              <a:rPr lang="en-US" sz="2400" dirty="0">
                <a:solidFill>
                  <a:schemeClr val="bg1"/>
                </a:solidFill>
                <a:latin typeface="AGaramond-Regular"/>
              </a:rPr>
              <a:t>e mass and tend to have a smaller </a:t>
            </a:r>
            <a:r>
              <a:rPr lang="en-US" sz="2400" dirty="0" smtClean="0">
                <a:solidFill>
                  <a:schemeClr val="bg1"/>
                </a:solidFill>
                <a:latin typeface="AGaramond-Regular"/>
              </a:rPr>
              <a:t>apparent volume </a:t>
            </a:r>
            <a:r>
              <a:rPr lang="en-US" sz="2400" dirty="0">
                <a:solidFill>
                  <a:schemeClr val="bg1"/>
                </a:solidFill>
                <a:latin typeface="AGaramond-Regular"/>
              </a:rPr>
              <a:t>of distribution of digoxin (which binds to </a:t>
            </a:r>
            <a:r>
              <a:rPr lang="en-US" sz="2400" dirty="0" smtClean="0">
                <a:solidFill>
                  <a:schemeClr val="bg1"/>
                </a:solidFill>
                <a:latin typeface="AGaramond-Regular"/>
              </a:rPr>
              <a:t>muscle proteins</a:t>
            </a:r>
            <a:r>
              <a:rPr lang="en-US" sz="2400" dirty="0">
                <a:solidFill>
                  <a:schemeClr val="bg1"/>
                </a:solidFill>
                <a:latin typeface="AGaramond-Regular"/>
              </a:rPr>
              <a:t>). </a:t>
            </a:r>
            <a:endParaRPr lang="en-US" sz="2400" dirty="0" smtClean="0">
              <a:solidFill>
                <a:schemeClr val="bg1"/>
              </a:solidFill>
              <a:latin typeface="AGaramond-Regular"/>
            </a:endParaRPr>
          </a:p>
          <a:p>
            <a:pPr marL="285750" indent="-285750">
              <a:buFont typeface="Arial" panose="020B0604020202020204" pitchFamily="34" charset="0"/>
              <a:buChar char="•"/>
            </a:pPr>
            <a:r>
              <a:rPr lang="en-US" sz="2400" dirty="0" smtClean="0">
                <a:latin typeface="AGaramond-Regular"/>
              </a:rPr>
              <a:t>The </a:t>
            </a:r>
            <a:r>
              <a:rPr lang="en-US" sz="2400" dirty="0">
                <a:latin typeface="AGaramond-Regular"/>
              </a:rPr>
              <a:t>volume of distribution may be overestimated </a:t>
            </a:r>
            <a:r>
              <a:rPr lang="en-US" sz="2400" dirty="0" smtClean="0">
                <a:latin typeface="AGaramond-Regular"/>
              </a:rPr>
              <a:t>in obese </a:t>
            </a:r>
            <a:r>
              <a:rPr lang="en-US" sz="2400" dirty="0">
                <a:latin typeface="AGaramond-Regular"/>
              </a:rPr>
              <a:t>patients if based on body weight and the drug does not </a:t>
            </a:r>
            <a:r>
              <a:rPr lang="en-US" sz="2400" dirty="0" smtClean="0">
                <a:latin typeface="AGaramond-Regular"/>
              </a:rPr>
              <a:t>enter fatty </a:t>
            </a:r>
            <a:r>
              <a:rPr lang="en-US" sz="2400" dirty="0">
                <a:latin typeface="AGaramond-Regular"/>
              </a:rPr>
              <a:t>tissues well, as is the case with digoxin</a:t>
            </a:r>
            <a:r>
              <a:rPr lang="en-US" sz="2400" dirty="0" smtClean="0">
                <a:latin typeface="AGaramond-Regular"/>
              </a:rPr>
              <a:t>.</a:t>
            </a:r>
          </a:p>
          <a:p>
            <a:r>
              <a:rPr lang="en-US" dirty="0" smtClean="0">
                <a:latin typeface="AGaramond-Regular"/>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32181" y="119767"/>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41781" y="2919598"/>
            <a:ext cx="609600" cy="609600"/>
          </a:xfrm>
          <a:prstGeom prst="rect">
            <a:avLst/>
          </a:prstGeom>
        </p:spPr>
      </p:pic>
    </p:spTree>
    <p:extLst>
      <p:ext uri="{BB962C8B-B14F-4D97-AF65-F5344CB8AC3E}">
        <p14:creationId xmlns:p14="http://schemas.microsoft.com/office/powerpoint/2010/main" val="3307438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37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0640" y="727561"/>
            <a:ext cx="10530840" cy="5078313"/>
          </a:xfrm>
          <a:prstGeom prst="rect">
            <a:avLst/>
          </a:prstGeom>
        </p:spPr>
        <p:txBody>
          <a:bodyPr wrap="square">
            <a:spAutoFit/>
          </a:bodyPr>
          <a:lstStyle/>
          <a:p>
            <a:pPr marL="342900" lvl="0" indent="-342900">
              <a:lnSpc>
                <a:spcPct val="150000"/>
              </a:lnSpc>
              <a:buFont typeface="Arial" panose="020B0604020202020204" pitchFamily="34" charset="0"/>
              <a:buChar char="•"/>
            </a:pPr>
            <a:r>
              <a:rPr lang="en-US" sz="2400" dirty="0">
                <a:solidFill>
                  <a:prstClr val="white"/>
                </a:solidFill>
                <a:latin typeface="AGaramond-Regular"/>
              </a:rPr>
              <a:t>In contrast, </a:t>
            </a:r>
            <a:r>
              <a:rPr lang="en-US" sz="2400" b="1" dirty="0" smtClean="0">
                <a:solidFill>
                  <a:schemeClr val="bg1"/>
                </a:solidFill>
                <a:latin typeface="AGaramond-Regular"/>
              </a:rPr>
              <a:t>theophylline (CNS Stimulant)</a:t>
            </a:r>
            <a:r>
              <a:rPr lang="en-US" sz="2400" dirty="0" smtClean="0">
                <a:solidFill>
                  <a:prstClr val="white"/>
                </a:solidFill>
                <a:latin typeface="AGaramond-Regular"/>
              </a:rPr>
              <a:t> </a:t>
            </a:r>
            <a:r>
              <a:rPr lang="en-US" sz="2400" dirty="0">
                <a:solidFill>
                  <a:prstClr val="white"/>
                </a:solidFill>
                <a:latin typeface="AGaramond-Regular"/>
              </a:rPr>
              <a:t>has a volume of distribution similar to that of total body water. </a:t>
            </a:r>
          </a:p>
          <a:p>
            <a:pPr marL="342900" lvl="0" indent="-342900">
              <a:lnSpc>
                <a:spcPct val="150000"/>
              </a:lnSpc>
              <a:buFont typeface="Arial" panose="020B0604020202020204" pitchFamily="34" charset="0"/>
              <a:buChar char="•"/>
            </a:pPr>
            <a:r>
              <a:rPr lang="en-US" sz="2400" dirty="0">
                <a:solidFill>
                  <a:prstClr val="white"/>
                </a:solidFill>
                <a:latin typeface="AGaramond-Regular"/>
              </a:rPr>
              <a:t>Adipose tissue has almost as much water in it as other tissues, so that the apparent total volume of distribution of theophylline is proportional to body weight even in obese patients.</a:t>
            </a:r>
          </a:p>
          <a:p>
            <a:pPr marL="342900" lvl="0" indent="-342900">
              <a:lnSpc>
                <a:spcPct val="150000"/>
              </a:lnSpc>
              <a:buFont typeface="Arial" panose="020B0604020202020204" pitchFamily="34" charset="0"/>
              <a:buChar char="•"/>
            </a:pPr>
            <a:r>
              <a:rPr lang="en-US" sz="2400" dirty="0">
                <a:solidFill>
                  <a:prstClr val="white"/>
                </a:solidFill>
                <a:latin typeface="AGaramond-Regular"/>
              </a:rPr>
              <a:t>Abnormal accumulation of </a:t>
            </a:r>
            <a:r>
              <a:rPr lang="en-US" sz="2400" b="1" dirty="0">
                <a:solidFill>
                  <a:prstClr val="black"/>
                </a:solidFill>
                <a:latin typeface="AGaramond-Regular"/>
              </a:rPr>
              <a:t>fluid—edema, ascites, pleural</a:t>
            </a:r>
          </a:p>
          <a:p>
            <a:pPr lvl="0">
              <a:lnSpc>
                <a:spcPct val="150000"/>
              </a:lnSpc>
            </a:pPr>
            <a:r>
              <a:rPr lang="en-US" sz="2400" b="1" dirty="0" smtClean="0">
                <a:solidFill>
                  <a:prstClr val="black"/>
                </a:solidFill>
                <a:latin typeface="AGaramond-Regular"/>
              </a:rPr>
              <a:t>  effusion</a:t>
            </a:r>
            <a:r>
              <a:rPr lang="en-US" sz="2400" dirty="0" smtClean="0">
                <a:solidFill>
                  <a:prstClr val="white"/>
                </a:solidFill>
                <a:latin typeface="AGaramond-Regular"/>
              </a:rPr>
              <a:t>—can </a:t>
            </a:r>
            <a:r>
              <a:rPr lang="en-US" sz="2400" dirty="0">
                <a:solidFill>
                  <a:prstClr val="white"/>
                </a:solidFill>
                <a:latin typeface="AGaramond-Regular"/>
              </a:rPr>
              <a:t>markedly increase the volume of distribution of</a:t>
            </a:r>
          </a:p>
          <a:p>
            <a:pPr lvl="0">
              <a:lnSpc>
                <a:spcPct val="150000"/>
              </a:lnSpc>
            </a:pPr>
            <a:r>
              <a:rPr lang="en-US" sz="2400" dirty="0" smtClean="0">
                <a:solidFill>
                  <a:prstClr val="white"/>
                </a:solidFill>
                <a:latin typeface="AGaramond-Regular"/>
              </a:rPr>
              <a:t>  drugs </a:t>
            </a:r>
            <a:r>
              <a:rPr lang="en-US" sz="2400" dirty="0">
                <a:solidFill>
                  <a:prstClr val="white"/>
                </a:solidFill>
                <a:latin typeface="AGaramond-Regular"/>
              </a:rPr>
              <a:t>such as</a:t>
            </a:r>
            <a:r>
              <a:rPr lang="en-US" sz="2400" b="1" dirty="0">
                <a:solidFill>
                  <a:prstClr val="white"/>
                </a:solidFill>
                <a:latin typeface="AGaramond-Regular"/>
              </a:rPr>
              <a:t> </a:t>
            </a:r>
            <a:r>
              <a:rPr lang="en-US" sz="2400" b="1" dirty="0">
                <a:solidFill>
                  <a:prstClr val="black"/>
                </a:solidFill>
                <a:latin typeface="AGaramond-Regular"/>
              </a:rPr>
              <a:t>gentamicin</a:t>
            </a:r>
            <a:r>
              <a:rPr lang="en-US" sz="2400" b="1" dirty="0">
                <a:solidFill>
                  <a:prstClr val="white"/>
                </a:solidFill>
                <a:latin typeface="AGaramond-Regular"/>
              </a:rPr>
              <a:t> </a:t>
            </a:r>
            <a:r>
              <a:rPr lang="en-US" sz="2400" dirty="0">
                <a:solidFill>
                  <a:prstClr val="white"/>
                </a:solidFill>
                <a:latin typeface="AGaramond-Regular"/>
              </a:rPr>
              <a:t>that are hydrophilic and have small volumes</a:t>
            </a:r>
          </a:p>
          <a:p>
            <a:pPr lvl="0">
              <a:lnSpc>
                <a:spcPct val="150000"/>
              </a:lnSpc>
            </a:pPr>
            <a:r>
              <a:rPr lang="en-US" sz="2400" dirty="0" smtClean="0">
                <a:solidFill>
                  <a:prstClr val="white"/>
                </a:solidFill>
                <a:latin typeface="AGaramond-Regular"/>
              </a:rPr>
              <a:t>  of distribution</a:t>
            </a:r>
            <a:r>
              <a:rPr lang="en-US" sz="2400" dirty="0">
                <a:solidFill>
                  <a:prstClr val="white"/>
                </a:solidFill>
                <a:latin typeface="AGaramond-Regular"/>
              </a:rPr>
              <a:t> </a:t>
            </a:r>
            <a:r>
              <a:rPr lang="en-US" sz="2400" dirty="0" smtClean="0">
                <a:solidFill>
                  <a:prstClr val="white"/>
                </a:solidFill>
                <a:latin typeface="AGaramond-Regular"/>
              </a:rPr>
              <a:t>(</a:t>
            </a:r>
            <a:r>
              <a:rPr lang="en-US" sz="2400" dirty="0" err="1" smtClean="0">
                <a:solidFill>
                  <a:prstClr val="white"/>
                </a:solidFill>
                <a:latin typeface="AGaramond-Regular"/>
              </a:rPr>
              <a:t>Katzung</a:t>
            </a:r>
            <a:r>
              <a:rPr lang="en-US" sz="2400" dirty="0" smtClean="0">
                <a:solidFill>
                  <a:prstClr val="white"/>
                </a:solidFill>
                <a:latin typeface="AGaramond-Regular"/>
              </a:rPr>
              <a:t> </a:t>
            </a:r>
            <a:r>
              <a:rPr lang="en-US" sz="2400" dirty="0">
                <a:solidFill>
                  <a:prstClr val="white"/>
                </a:solidFill>
                <a:latin typeface="AGaramond-Regular"/>
              </a:rPr>
              <a:t>Pharmacology)</a:t>
            </a:r>
            <a:endParaRPr lang="en-US" sz="4800" dirty="0">
              <a:solidFill>
                <a:prstClr val="white"/>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5005" y="5501074"/>
            <a:ext cx="609600" cy="609600"/>
          </a:xfrm>
          <a:prstGeom prst="rect">
            <a:avLst/>
          </a:prstGeom>
        </p:spPr>
      </p:pic>
    </p:spTree>
    <p:extLst>
      <p:ext uri="{BB962C8B-B14F-4D97-AF65-F5344CB8AC3E}">
        <p14:creationId xmlns:p14="http://schemas.microsoft.com/office/powerpoint/2010/main" val="1124601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0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FFFFFF"/>
        </a:hlink>
        <a:folHlink>
          <a:srgbClr val="99CCFF"/>
        </a:folHlink>
      </a:clrScheme>
      <a:clrMap bg1="dk2" tx1="lt1" bg2="dk1" tx2="lt2" accent1="accent1" accent2="accent2" accent3="accent3" accent4="accent4" accent5="accent5" accent6="accent6" hlink="hlink" folHlink="folHlink"/>
    </a:extraClrScheme>
    <a:extraClrScheme>
      <a:clrScheme name="1_Default Design 14">
        <a:dk1>
          <a:srgbClr val="008000"/>
        </a:dk1>
        <a:lt1>
          <a:srgbClr val="FFFFFF"/>
        </a:lt1>
        <a:dk2>
          <a:srgbClr val="005800"/>
        </a:dk2>
        <a:lt2>
          <a:srgbClr val="FFFFCC"/>
        </a:lt2>
        <a:accent1>
          <a:srgbClr val="006600"/>
        </a:accent1>
        <a:accent2>
          <a:srgbClr val="007825"/>
        </a:accent2>
        <a:accent3>
          <a:srgbClr val="AAB4AA"/>
        </a:accent3>
        <a:accent4>
          <a:srgbClr val="DADADA"/>
        </a:accent4>
        <a:accent5>
          <a:srgbClr val="AAB8AA"/>
        </a:accent5>
        <a:accent6>
          <a:srgbClr val="006C20"/>
        </a:accent6>
        <a:hlink>
          <a:srgbClr val="FFFFFF"/>
        </a:hlink>
        <a:folHlink>
          <a:srgbClr val="99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ple">
  <a:themeElements>
    <a:clrScheme name="Maple 11">
      <a:dk1>
        <a:srgbClr val="008000"/>
      </a:dk1>
      <a:lt1>
        <a:srgbClr val="FFFFFF"/>
      </a:lt1>
      <a:dk2>
        <a:srgbClr val="005800"/>
      </a:dk2>
      <a:lt2>
        <a:srgbClr val="FFFFCC"/>
      </a:lt2>
      <a:accent1>
        <a:srgbClr val="006600"/>
      </a:accent1>
      <a:accent2>
        <a:srgbClr val="007825"/>
      </a:accent2>
      <a:accent3>
        <a:srgbClr val="AAB4AA"/>
      </a:accent3>
      <a:accent4>
        <a:srgbClr val="DADADA"/>
      </a:accent4>
      <a:accent5>
        <a:srgbClr val="AAB8AA"/>
      </a:accent5>
      <a:accent6>
        <a:srgbClr val="006C20"/>
      </a:accent6>
      <a:hlink>
        <a:srgbClr val="FFFFFF"/>
      </a:hlink>
      <a:folHlink>
        <a:srgbClr val="99CCFF"/>
      </a:folHlink>
    </a:clrScheme>
    <a:fontScheme name="Mapl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
      <a:clrScheme name="Maple 10">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FFFFFF"/>
        </a:hlink>
        <a:folHlink>
          <a:srgbClr val="99CCFF"/>
        </a:folHlink>
      </a:clrScheme>
      <a:clrMap bg1="dk2" tx1="lt1" bg2="dk1" tx2="lt2" accent1="accent1" accent2="accent2" accent3="accent3" accent4="accent4" accent5="accent5" accent6="accent6" hlink="hlink" folHlink="folHlink"/>
    </a:extraClrScheme>
    <a:extraClrScheme>
      <a:clrScheme name="Maple 11">
        <a:dk1>
          <a:srgbClr val="008000"/>
        </a:dk1>
        <a:lt1>
          <a:srgbClr val="FFFFFF"/>
        </a:lt1>
        <a:dk2>
          <a:srgbClr val="005800"/>
        </a:dk2>
        <a:lt2>
          <a:srgbClr val="FFFFCC"/>
        </a:lt2>
        <a:accent1>
          <a:srgbClr val="006600"/>
        </a:accent1>
        <a:accent2>
          <a:srgbClr val="007825"/>
        </a:accent2>
        <a:accent3>
          <a:srgbClr val="AAB4AA"/>
        </a:accent3>
        <a:accent4>
          <a:srgbClr val="DADADA"/>
        </a:accent4>
        <a:accent5>
          <a:srgbClr val="AAB8AA"/>
        </a:accent5>
        <a:accent6>
          <a:srgbClr val="006C20"/>
        </a:accent6>
        <a:hlink>
          <a:srgbClr val="FFFFFF"/>
        </a:hlink>
        <a:folHlink>
          <a:srgbClr val="99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9062</TotalTime>
  <Words>494</Words>
  <Application>Microsoft Office PowerPoint</Application>
  <PresentationFormat>Widescreen</PresentationFormat>
  <Paragraphs>31</Paragraphs>
  <Slides>7</Slides>
  <Notes>5</Notes>
  <HiddenSlides>0</HiddenSlides>
  <MMClips>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vt:i4>
      </vt:variant>
    </vt:vector>
  </HeadingPairs>
  <TitlesOfParts>
    <vt:vector size="19" baseType="lpstr">
      <vt:lpstr>AGaramond-Regular</vt:lpstr>
      <vt:lpstr>Arial</vt:lpstr>
      <vt:lpstr>Arial</vt:lpstr>
      <vt:lpstr>Calibri</vt:lpstr>
      <vt:lpstr>MyriadPro-Bold</vt:lpstr>
      <vt:lpstr>Times New Roman</vt:lpstr>
      <vt:lpstr>Trebuchet MS</vt:lpstr>
      <vt:lpstr>Tw Cen MT</vt:lpstr>
      <vt:lpstr>Wingdings</vt:lpstr>
      <vt:lpstr>Circuit</vt:lpstr>
      <vt:lpstr>1_Default Design</vt:lpstr>
      <vt:lpstr>Maple</vt:lpstr>
      <vt:lpstr>PowerPoint Presentation</vt:lpstr>
      <vt:lpstr>PowerPoint Presentation</vt:lpstr>
      <vt:lpstr>PowerPoint Presentation</vt:lpstr>
      <vt:lpstr>Volume of Distribution</vt:lpstr>
      <vt:lpstr>PowerPoint Presentation</vt:lpstr>
      <vt:lpstr>PowerPoint Presentation</vt:lpstr>
      <vt:lpstr>PowerPoint Presentation</vt:lpstr>
    </vt:vector>
  </TitlesOfParts>
  <Company>STMU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Muhamamd Atif Nazir</dc:creator>
  <cp:lastModifiedBy>Administrator</cp:lastModifiedBy>
  <cp:revision>239</cp:revision>
  <dcterms:created xsi:type="dcterms:W3CDTF">2015-03-15T18:25:27Z</dcterms:created>
  <dcterms:modified xsi:type="dcterms:W3CDTF">2021-02-18T10:24:28Z</dcterms:modified>
</cp:coreProperties>
</file>