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6"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54" d="100"/>
          <a:sy n="54" d="100"/>
        </p:scale>
        <p:origin x="64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12/7/2017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12/7/2017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12/7/2017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12/7/2017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12/7/2017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12/7/2017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Social_class" TargetMode="External"/><Relationship Id="rId2" Type="http://schemas.openxmlformats.org/officeDocument/2006/relationships/hyperlink" Target="https://en.wikipedia.org/wiki/Class_consciousness" TargetMode="External"/><Relationship Id="rId1" Type="http://schemas.openxmlformats.org/officeDocument/2006/relationships/slideLayout" Target="../slideLayouts/slideLayout2.xml"/><Relationship Id="rId4" Type="http://schemas.openxmlformats.org/officeDocument/2006/relationships/hyperlink" Target="https://en.wikipedia.org/wiki/Exploitation_of_labour#Marxist_theor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Means_of_labor" TargetMode="External"/><Relationship Id="rId2" Type="http://schemas.openxmlformats.org/officeDocument/2006/relationships/hyperlink" Target="https://en.wikipedia.org/wiki/Means_of_production" TargetMode="External"/><Relationship Id="rId1" Type="http://schemas.openxmlformats.org/officeDocument/2006/relationships/slideLayout" Target="../slideLayouts/slideLayout2.xml"/><Relationship Id="rId5" Type="http://schemas.openxmlformats.org/officeDocument/2006/relationships/hyperlink" Target="https://en.wikipedia.org/wiki/Labour_(economics)" TargetMode="External"/><Relationship Id="rId4" Type="http://schemas.openxmlformats.org/officeDocument/2006/relationships/hyperlink" Target="https://en.wikipedia.org/wiki/Subject_of_labo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Dictatorship_of_the_proletariat" TargetMode="External"/><Relationship Id="rId2" Type="http://schemas.openxmlformats.org/officeDocument/2006/relationships/hyperlink" Target="https://en.wikipedia.org/wiki/Communis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riedrich_Engels" TargetMode="External"/><Relationship Id="rId2" Type="http://schemas.openxmlformats.org/officeDocument/2006/relationships/hyperlink" Target="https://en.wikipedia.org/wiki/Karl_Mar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Base_and_superstructure_(Marxism)" TargetMode="External"/><Relationship Id="rId2" Type="http://schemas.openxmlformats.org/officeDocument/2006/relationships/hyperlink" Target="https://en.wikipedia.org/wiki/Marx's_theory_of_alien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388" y="405825"/>
            <a:ext cx="9404723" cy="1400530"/>
          </a:xfrm>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860768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hlinkClick r:id="rId2" tooltip="Class consciousness"/>
              </a:rPr>
              <a:t>C</a:t>
            </a:r>
            <a:r>
              <a:rPr lang="en-US" b="1" dirty="0" smtClean="0">
                <a:hlinkClick r:id="rId2" tooltip="Class consciousness"/>
              </a:rPr>
              <a:t>lass </a:t>
            </a:r>
            <a:r>
              <a:rPr lang="en-US" b="1" dirty="0">
                <a:hlinkClick r:id="rId2" tooltip="Class consciousness"/>
              </a:rPr>
              <a:t>C</a:t>
            </a:r>
            <a:r>
              <a:rPr lang="en-US" b="1" dirty="0" smtClean="0">
                <a:hlinkClick r:id="rId2" tooltip="Class consciousness"/>
              </a:rPr>
              <a:t>onsciousness</a:t>
            </a:r>
            <a:r>
              <a:rPr lang="en-US" b="1" dirty="0"/>
              <a:t>:</a:t>
            </a:r>
            <a:r>
              <a:rPr lang="en-US" dirty="0"/>
              <a:t> Class consciousness refers to the awareness, both of itself and of the social world around it, that a </a:t>
            </a:r>
            <a:r>
              <a:rPr lang="en-US" dirty="0">
                <a:hlinkClick r:id="rId3" tooltip="Social class"/>
              </a:rPr>
              <a:t>social class</a:t>
            </a:r>
            <a:r>
              <a:rPr lang="en-US" dirty="0"/>
              <a:t> possesses, and its capacity to act in its own rational interests based on this awareness</a:t>
            </a:r>
            <a:r>
              <a:rPr lang="en-US" dirty="0" smtClean="0"/>
              <a:t>.</a:t>
            </a:r>
          </a:p>
          <a:p>
            <a:r>
              <a:rPr lang="en-US" b="1" dirty="0">
                <a:hlinkClick r:id="rId4" tooltip="Exploitation of labour"/>
              </a:rPr>
              <a:t>E</a:t>
            </a:r>
            <a:r>
              <a:rPr lang="en-US" b="1" dirty="0" smtClean="0">
                <a:hlinkClick r:id="rId4" tooltip="Exploitation of labour"/>
              </a:rPr>
              <a:t>xploitation</a:t>
            </a:r>
            <a:r>
              <a:rPr lang="en-US" b="1" dirty="0"/>
              <a:t>:</a:t>
            </a:r>
            <a:r>
              <a:rPr lang="en-US" dirty="0"/>
              <a:t> Marx refers to the exploitation of an entire segment or class of society by another. He sees it as being an inherent feature and key element of capitalism and free markets. The profit gained by the capitalist is the difference between the value of the product made by the worker and the actual wage that the worker receives; in other words, capitalism functions on the basis of paying workers less than the full value of their labor, in order to enable the capitalist class to turn a profit.</a:t>
            </a:r>
          </a:p>
          <a:p>
            <a:endParaRPr lang="en-US" dirty="0"/>
          </a:p>
        </p:txBody>
      </p:sp>
    </p:spTree>
    <p:extLst>
      <p:ext uri="{BB962C8B-B14F-4D97-AF65-F5344CB8AC3E}">
        <p14:creationId xmlns:p14="http://schemas.microsoft.com/office/powerpoint/2010/main" val="3775758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hlinkClick r:id="rId2" tooltip="Means of production"/>
              </a:rPr>
              <a:t>M</a:t>
            </a:r>
            <a:r>
              <a:rPr lang="en-US" b="1" dirty="0" smtClean="0">
                <a:hlinkClick r:id="rId2" tooltip="Means of production"/>
              </a:rPr>
              <a:t>eans </a:t>
            </a:r>
            <a:r>
              <a:rPr lang="en-US" b="1" dirty="0">
                <a:hlinkClick r:id="rId2" tooltip="Means of production"/>
              </a:rPr>
              <a:t>of </a:t>
            </a:r>
            <a:r>
              <a:rPr lang="en-US" b="1" dirty="0" smtClean="0">
                <a:hlinkClick r:id="rId2" tooltip="Means of production"/>
              </a:rPr>
              <a:t>Production</a:t>
            </a:r>
            <a:r>
              <a:rPr lang="en-US" b="1" dirty="0"/>
              <a:t>:</a:t>
            </a:r>
            <a:r>
              <a:rPr lang="en-US" dirty="0"/>
              <a:t> The means of production are a combination of the </a:t>
            </a:r>
            <a:r>
              <a:rPr lang="en-US" dirty="0">
                <a:hlinkClick r:id="rId3" tooltip="Means of labor"/>
              </a:rPr>
              <a:t>means of labor</a:t>
            </a:r>
            <a:r>
              <a:rPr lang="en-US" dirty="0"/>
              <a:t> and the </a:t>
            </a:r>
            <a:r>
              <a:rPr lang="en-US" dirty="0">
                <a:hlinkClick r:id="rId4" tooltip="Subject of labor"/>
              </a:rPr>
              <a:t>subject of labor</a:t>
            </a:r>
            <a:r>
              <a:rPr lang="en-US" dirty="0"/>
              <a:t> used by workers to make products. The </a:t>
            </a:r>
            <a:r>
              <a:rPr lang="en-US" i="1" dirty="0" smtClean="0"/>
              <a:t>means of </a:t>
            </a:r>
            <a:r>
              <a:rPr lang="en-US" i="1" dirty="0" err="1" smtClean="0"/>
              <a:t>labour</a:t>
            </a:r>
            <a:r>
              <a:rPr lang="en-US" dirty="0"/>
              <a:t> include machines, tools, equipment, infrastructure, and "all those things with the aid of which man acts upon the subject of labor, and transforms </a:t>
            </a:r>
            <a:r>
              <a:rPr lang="en-US" dirty="0" smtClean="0"/>
              <a:t>it ". The</a:t>
            </a:r>
            <a:r>
              <a:rPr lang="en-US" dirty="0"/>
              <a:t> </a:t>
            </a:r>
            <a:r>
              <a:rPr lang="en-US" i="1" dirty="0"/>
              <a:t>subject of labor</a:t>
            </a:r>
            <a:r>
              <a:rPr lang="en-US" dirty="0"/>
              <a:t> includes raw materials and materials directly taken from nature. Means of production by themselves produce nothing -- </a:t>
            </a:r>
            <a:r>
              <a:rPr lang="en-US" dirty="0">
                <a:hlinkClick r:id="rId5" tooltip="Labour (economics)"/>
              </a:rPr>
              <a:t>labor power</a:t>
            </a:r>
            <a:r>
              <a:rPr lang="en-US" dirty="0"/>
              <a:t> is needed for production to take place</a:t>
            </a:r>
            <a:r>
              <a:rPr lang="en-US" dirty="0" smtClean="0"/>
              <a:t>.</a:t>
            </a:r>
          </a:p>
          <a:p>
            <a:endParaRPr lang="en-US" dirty="0"/>
          </a:p>
          <a:p>
            <a:endParaRPr lang="en-US" dirty="0"/>
          </a:p>
        </p:txBody>
      </p:sp>
    </p:spTree>
    <p:extLst>
      <p:ext uri="{BB962C8B-B14F-4D97-AF65-F5344CB8AC3E}">
        <p14:creationId xmlns:p14="http://schemas.microsoft.com/office/powerpoint/2010/main" val="2408319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Marx also describes the </a:t>
            </a:r>
            <a:r>
              <a:rPr lang="en-US" dirty="0">
                <a:hlinkClick r:id="rId2" tooltip="Communists"/>
              </a:rPr>
              <a:t>Communists</a:t>
            </a:r>
            <a:r>
              <a:rPr lang="en-US" dirty="0"/>
              <a:t> as separate from the oppressed proletariat. The Communists were to be a unifying party among the proletariat; they were educated revolutionaries who could bring the proletariat to revolution and help them establish the democratic </a:t>
            </a:r>
            <a:r>
              <a:rPr lang="en-US" dirty="0">
                <a:hlinkClick r:id="rId3" tooltip="Dictatorship of the proletariat"/>
              </a:rPr>
              <a:t>dictatorship of the proletariat</a:t>
            </a:r>
            <a:r>
              <a:rPr lang="en-US" dirty="0" smtClean="0"/>
              <a:t>.</a:t>
            </a:r>
            <a:r>
              <a:rPr lang="en-US" dirty="0"/>
              <a:t> The Communists, according to Marx, would support any true revolution of the proletariat against the bourgeoisie</a:t>
            </a:r>
            <a:r>
              <a:rPr lang="en-US" dirty="0" smtClean="0"/>
              <a:t>.</a:t>
            </a:r>
            <a:endParaRPr lang="en-US" dirty="0"/>
          </a:p>
        </p:txBody>
      </p:sp>
    </p:spTree>
    <p:extLst>
      <p:ext uri="{BB962C8B-B14F-4D97-AF65-F5344CB8AC3E}">
        <p14:creationId xmlns:p14="http://schemas.microsoft.com/office/powerpoint/2010/main" val="2668981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6820"/>
          </a:xfrm>
        </p:spPr>
        <p:txBody>
          <a:bodyPr/>
          <a:lstStyle/>
          <a:p>
            <a:r>
              <a:rPr lang="en-US" dirty="0" smtClean="0"/>
              <a:t>Difference between Capitalism and Communism</a:t>
            </a:r>
            <a:endParaRPr lang="en-US" dirty="0"/>
          </a:p>
        </p:txBody>
      </p:sp>
      <p:sp>
        <p:nvSpPr>
          <p:cNvPr id="3" name="Content Placeholder 2"/>
          <p:cNvSpPr>
            <a:spLocks noGrp="1"/>
          </p:cNvSpPr>
          <p:nvPr>
            <p:ph idx="1"/>
          </p:nvPr>
        </p:nvSpPr>
        <p:spPr>
          <a:xfrm>
            <a:off x="1103312" y="1606062"/>
            <a:ext cx="8946541" cy="4958861"/>
          </a:xfrm>
        </p:spPr>
        <p:txBody>
          <a:bodyPr>
            <a:normAutofit lnSpcReduction="10000"/>
          </a:bodyPr>
          <a:lstStyle/>
          <a:p>
            <a:pPr marL="0" indent="0">
              <a:buNone/>
            </a:pPr>
            <a:r>
              <a:rPr lang="en-US" dirty="0" smtClean="0"/>
              <a:t>Capitalism and Communism are different in their political ideologies. Capitalism and Communism can never go together.</a:t>
            </a:r>
          </a:p>
          <a:p>
            <a:r>
              <a:rPr lang="en-US" sz="2400" dirty="0" smtClean="0"/>
              <a:t>Origin</a:t>
            </a:r>
          </a:p>
          <a:p>
            <a:pPr marL="0" indent="0">
              <a:buNone/>
            </a:pPr>
            <a:r>
              <a:rPr lang="en-US" dirty="0" smtClean="0"/>
              <a:t>Capitalist ideology derived by Adam Smith in his writing “The Wealth of the Nation”. His ideas applies to the market place in an industrial society.</a:t>
            </a:r>
          </a:p>
          <a:p>
            <a:pPr marL="0" indent="0">
              <a:buNone/>
            </a:pPr>
            <a:r>
              <a:rPr lang="en-US" dirty="0" smtClean="0"/>
              <a:t>Communism ideology came from the ideas of Karl Marx in his book “The communist Manifesto”.</a:t>
            </a:r>
            <a:r>
              <a:rPr lang="en-US" dirty="0"/>
              <a:t> </a:t>
            </a:r>
            <a:r>
              <a:rPr lang="en-US" dirty="0" smtClean="0"/>
              <a:t>It refers to market competition and </a:t>
            </a:r>
            <a:r>
              <a:rPr lang="en-US" dirty="0" err="1" smtClean="0"/>
              <a:t>Entepreneuial</a:t>
            </a:r>
            <a:r>
              <a:rPr lang="en-US" dirty="0" smtClean="0"/>
              <a:t> Abilities.</a:t>
            </a:r>
          </a:p>
          <a:p>
            <a:r>
              <a:rPr lang="en-US" sz="2400" dirty="0" smtClean="0"/>
              <a:t>Means of Production</a:t>
            </a:r>
          </a:p>
          <a:p>
            <a:pPr marL="0" indent="0">
              <a:buNone/>
            </a:pPr>
            <a:r>
              <a:rPr lang="en-US" dirty="0" smtClean="0"/>
              <a:t>In Communism, the community or society solely owns the resources or the means of production.</a:t>
            </a:r>
          </a:p>
          <a:p>
            <a:pPr marL="0" indent="0">
              <a:buNone/>
            </a:pPr>
            <a:r>
              <a:rPr lang="en-US" dirty="0" smtClean="0"/>
              <a:t>While in Capitalism the resources or means of production lies with private ownership</a:t>
            </a:r>
            <a:r>
              <a:rPr lang="en-US" sz="2400" dirty="0" smtClean="0"/>
              <a:t>.</a:t>
            </a:r>
          </a:p>
          <a:p>
            <a:pPr marL="0" indent="0">
              <a:buNone/>
            </a:pPr>
            <a:endParaRPr lang="en-US" sz="2400" dirty="0"/>
          </a:p>
        </p:txBody>
      </p:sp>
    </p:spTree>
    <p:extLst>
      <p:ext uri="{BB962C8B-B14F-4D97-AF65-F5344CB8AC3E}">
        <p14:creationId xmlns:p14="http://schemas.microsoft.com/office/powerpoint/2010/main" val="1254555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379620"/>
          </a:xfrm>
        </p:spPr>
        <p:txBody>
          <a:bodyPr/>
          <a:lstStyle/>
          <a:p>
            <a:endParaRPr lang="en-US" dirty="0"/>
          </a:p>
        </p:txBody>
      </p:sp>
      <p:sp>
        <p:nvSpPr>
          <p:cNvPr id="3" name="Content Placeholder 2"/>
          <p:cNvSpPr>
            <a:spLocks noGrp="1"/>
          </p:cNvSpPr>
          <p:nvPr>
            <p:ph idx="1"/>
          </p:nvPr>
        </p:nvSpPr>
        <p:spPr>
          <a:xfrm>
            <a:off x="797169" y="1230923"/>
            <a:ext cx="9401908" cy="5064370"/>
          </a:xfrm>
        </p:spPr>
        <p:txBody>
          <a:bodyPr>
            <a:normAutofit/>
          </a:bodyPr>
          <a:lstStyle/>
          <a:p>
            <a:r>
              <a:rPr lang="en-US" sz="2400" dirty="0" smtClean="0"/>
              <a:t>Profit:</a:t>
            </a:r>
            <a:endParaRPr lang="en-US" sz="2400" dirty="0"/>
          </a:p>
          <a:p>
            <a:pPr marL="0" indent="0">
              <a:buNone/>
            </a:pPr>
            <a:r>
              <a:rPr lang="en-US" dirty="0"/>
              <a:t>The profit of any enterprise is equally shared by all the people in Communism, in other case the private party controls the </a:t>
            </a:r>
            <a:r>
              <a:rPr lang="en-US" dirty="0" smtClean="0"/>
              <a:t>resources</a:t>
            </a:r>
          </a:p>
          <a:p>
            <a:r>
              <a:rPr lang="en-US" dirty="0" smtClean="0"/>
              <a:t>For Communists, the society is above individuals. But for Capitalists, individual freedom is above the state or society. </a:t>
            </a:r>
          </a:p>
          <a:p>
            <a:r>
              <a:rPr lang="en-US" dirty="0" smtClean="0"/>
              <a:t>Capitalism is a self regulated economic system while Communism is a government run economy.</a:t>
            </a:r>
          </a:p>
          <a:p>
            <a:r>
              <a:rPr lang="en-US" dirty="0" smtClean="0"/>
              <a:t>In Capitalism, the individual has full control over production and decides on the price structure. Contrary to this, it is the society or the government that determines the price structure in Communism.</a:t>
            </a:r>
          </a:p>
          <a:p>
            <a:pPr marL="0" indent="0">
              <a:buNone/>
            </a:pPr>
            <a:endParaRPr lang="en-US" dirty="0"/>
          </a:p>
        </p:txBody>
      </p:sp>
    </p:spTree>
    <p:extLst>
      <p:ext uri="{BB962C8B-B14F-4D97-AF65-F5344CB8AC3E}">
        <p14:creationId xmlns:p14="http://schemas.microsoft.com/office/powerpoint/2010/main" val="2743551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t>Communism stands for equal sharing of work, according to the benefits and ability, But in Capitalism, an individual is responsible for his works.</a:t>
            </a:r>
          </a:p>
          <a:p>
            <a:r>
              <a:rPr lang="en-US"/>
              <a:t>Capitalism stands for private property while, Communism stands for abolishing private property.</a:t>
            </a:r>
          </a:p>
          <a:p>
            <a:r>
              <a:rPr lang="en-US"/>
              <a:t>Communism give rise to a classless society which does’nt see any difference between rich and the poor, while capitalism divides the society into rich and poor.</a:t>
            </a:r>
            <a:endParaRPr lang="en-US" dirty="0"/>
          </a:p>
        </p:txBody>
      </p:sp>
    </p:spTree>
    <p:extLst>
      <p:ext uri="{BB962C8B-B14F-4D97-AF65-F5344CB8AC3E}">
        <p14:creationId xmlns:p14="http://schemas.microsoft.com/office/powerpoint/2010/main" val="3822287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Consciousness</a:t>
            </a:r>
            <a:endParaRPr lang="en-US" dirty="0"/>
          </a:p>
        </p:txBody>
      </p:sp>
      <p:sp>
        <p:nvSpPr>
          <p:cNvPr id="3" name="Content Placeholder 2"/>
          <p:cNvSpPr>
            <a:spLocks noGrp="1"/>
          </p:cNvSpPr>
          <p:nvPr>
            <p:ph idx="1"/>
          </p:nvPr>
        </p:nvSpPr>
        <p:spPr>
          <a:xfrm>
            <a:off x="1103312" y="1383324"/>
            <a:ext cx="8946541" cy="4865076"/>
          </a:xfrm>
        </p:spPr>
        <p:txBody>
          <a:bodyPr/>
          <a:lstStyle/>
          <a:p>
            <a:r>
              <a:rPr lang="en-US" dirty="0" smtClean="0"/>
              <a:t>A Marxist theory that people are unable to see things, especially exploitation, oppression, and social relations, as they actually are.</a:t>
            </a:r>
          </a:p>
          <a:p>
            <a:r>
              <a:rPr lang="en-US" dirty="0" smtClean="0"/>
              <a:t>It is a belief or view that prevents a person from being able to understand the true nature of a situation.</a:t>
            </a:r>
          </a:p>
          <a:p>
            <a:r>
              <a:rPr lang="en-US" dirty="0" smtClean="0"/>
              <a:t>The concept “false Consciousness” is derived from the Marxist theory of social class. The concept refers to the  systematic misrepresentation of dominant social relations in the consciousness of subordinate classes.</a:t>
            </a:r>
          </a:p>
          <a:p>
            <a:r>
              <a:rPr lang="en-US" dirty="0" smtClean="0"/>
              <a:t>Members of a subordinate class (e .g, workers peasants) suffer from false consciousness in that their mental representations of social relations around them systematically conceal the realities of subordination and exploitation.</a:t>
            </a:r>
            <a:endParaRPr lang="en-US" dirty="0"/>
          </a:p>
        </p:txBody>
      </p:sp>
    </p:spTree>
    <p:extLst>
      <p:ext uri="{BB962C8B-B14F-4D97-AF65-F5344CB8AC3E}">
        <p14:creationId xmlns:p14="http://schemas.microsoft.com/office/powerpoint/2010/main" val="3156262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A person’s social class is determined by his or her position within the system of property relations in a given economic society. characteristics such as thoughts.</a:t>
            </a:r>
          </a:p>
          <a:p>
            <a:r>
              <a:rPr lang="en-US" dirty="0" smtClean="0"/>
              <a:t>People also have subjective characteristics, such as thoughts, mental frameworks and identity. These mental construct give a person a cognitive framework through which to understand his or her role in the world and the forces that govern his or her life.</a:t>
            </a:r>
          </a:p>
          <a:p>
            <a:r>
              <a:rPr lang="en-US" dirty="0" smtClean="0"/>
              <a:t>If these consciousness-shaping mechanisms did not exists, then the underclass, which is always a majority of the population, would quickly overthrow the system of their domination.</a:t>
            </a:r>
          </a:p>
          <a:p>
            <a:r>
              <a:rPr lang="en-US" dirty="0" smtClean="0"/>
              <a:t>So the institutions that shape the individual’s thoughts , ideas, and frameworks develop in such a way as to generate false consciousness and ideology.</a:t>
            </a:r>
            <a:endParaRPr lang="en-US" dirty="0"/>
          </a:p>
        </p:txBody>
      </p:sp>
    </p:spTree>
    <p:extLst>
      <p:ext uri="{BB962C8B-B14F-4D97-AF65-F5344CB8AC3E}">
        <p14:creationId xmlns:p14="http://schemas.microsoft.com/office/powerpoint/2010/main" val="2639673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3838311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7568"/>
            <a:ext cx="12192000" cy="7244860"/>
          </a:xfrm>
        </p:spPr>
      </p:pic>
    </p:spTree>
    <p:extLst>
      <p:ext uri="{BB962C8B-B14F-4D97-AF65-F5344CB8AC3E}">
        <p14:creationId xmlns:p14="http://schemas.microsoft.com/office/powerpoint/2010/main" val="3434421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MARXISM</a:t>
            </a:r>
            <a:endParaRPr lang="en-US" dirty="0"/>
          </a:p>
        </p:txBody>
      </p:sp>
      <p:sp>
        <p:nvSpPr>
          <p:cNvPr id="3" name="Subtitle 2"/>
          <p:cNvSpPr>
            <a:spLocks noGrp="1"/>
          </p:cNvSpPr>
          <p:nvPr>
            <p:ph type="subTitle" idx="1"/>
          </p:nvPr>
        </p:nvSpPr>
        <p:spPr/>
        <p:txBody>
          <a:bodyPr/>
          <a:lstStyle/>
          <a:p>
            <a:r>
              <a:rPr lang="en-US" dirty="0" smtClean="0"/>
              <a:t>PRESENTED BY: BUSHRA ZAFAR</a:t>
            </a:r>
          </a:p>
          <a:p>
            <a:r>
              <a:rPr lang="en-US" dirty="0" smtClean="0"/>
              <a:t>DEPARTMENT OF COMMUNICATION STUDIES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2276" y="0"/>
            <a:ext cx="6869723" cy="35520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322276" cy="3552092"/>
          </a:xfrm>
          <a:prstGeom prst="rect">
            <a:avLst/>
          </a:prstGeom>
        </p:spPr>
      </p:pic>
    </p:spTree>
    <p:extLst>
      <p:ext uri="{BB962C8B-B14F-4D97-AF65-F5344CB8AC3E}">
        <p14:creationId xmlns:p14="http://schemas.microsoft.com/office/powerpoint/2010/main" val="1714427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br>
              <a:rPr lang="en-US" dirty="0" smtClean="0"/>
            </a:b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Classical Marxism.</a:t>
            </a:r>
          </a:p>
          <a:p>
            <a:r>
              <a:rPr lang="en-US" dirty="0" smtClean="0"/>
              <a:t>Base and Super Structure.</a:t>
            </a:r>
          </a:p>
          <a:p>
            <a:r>
              <a:rPr lang="en-US" dirty="0" smtClean="0"/>
              <a:t>Difference Between Capitalism and Communism.</a:t>
            </a:r>
          </a:p>
          <a:p>
            <a:r>
              <a:rPr lang="en-US" dirty="0" smtClean="0"/>
              <a:t>Ideas of false consciousness.</a:t>
            </a:r>
          </a:p>
          <a:p>
            <a:pPr marL="0" indent="0">
              <a:buNone/>
            </a:pPr>
            <a:endParaRPr lang="en-US" dirty="0"/>
          </a:p>
          <a:p>
            <a:pPr marL="0" indent="0">
              <a:buNone/>
            </a:pPr>
            <a:endParaRPr lang="en-US" dirty="0" smtClean="0"/>
          </a:p>
          <a:p>
            <a:endParaRPr lang="en-US" dirty="0" smtClean="0"/>
          </a:p>
        </p:txBody>
      </p:sp>
    </p:spTree>
    <p:extLst>
      <p:ext uri="{BB962C8B-B14F-4D97-AF65-F5344CB8AC3E}">
        <p14:creationId xmlns:p14="http://schemas.microsoft.com/office/powerpoint/2010/main" val="3670909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marL="0" indent="0">
              <a:buNone/>
            </a:pPr>
            <a:r>
              <a:rPr lang="en-US" sz="2400" dirty="0" smtClean="0"/>
              <a:t>Founders of Marxism</a:t>
            </a:r>
            <a:r>
              <a:rPr lang="en-US" dirty="0" smtClean="0"/>
              <a:t>:</a:t>
            </a:r>
          </a:p>
          <a:p>
            <a:pPr marL="0" indent="0">
              <a:buNone/>
            </a:pPr>
            <a:r>
              <a:rPr lang="en-US" dirty="0" smtClean="0"/>
              <a:t>Karl Marx and Friedrich Engels.</a:t>
            </a:r>
          </a:p>
          <a:p>
            <a:pPr marL="0" indent="0">
              <a:buNone/>
            </a:pPr>
            <a:r>
              <a:rPr lang="en-US" dirty="0" smtClean="0"/>
              <a:t>(1818-1883)       (1820-1895)</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385" y="3446584"/>
            <a:ext cx="9167446" cy="3387970"/>
          </a:xfrm>
          <a:prstGeom prst="rect">
            <a:avLst/>
          </a:prstGeom>
        </p:spPr>
      </p:pic>
    </p:spTree>
    <p:extLst>
      <p:ext uri="{BB962C8B-B14F-4D97-AF65-F5344CB8AC3E}">
        <p14:creationId xmlns:p14="http://schemas.microsoft.com/office/powerpoint/2010/main" val="670773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___ Marxism</a:t>
            </a:r>
            <a:endParaRPr lang="en-US" dirty="0"/>
          </a:p>
        </p:txBody>
      </p:sp>
      <p:sp>
        <p:nvSpPr>
          <p:cNvPr id="3" name="Content Placeholder 2"/>
          <p:cNvSpPr>
            <a:spLocks noGrp="1"/>
          </p:cNvSpPr>
          <p:nvPr>
            <p:ph idx="1"/>
          </p:nvPr>
        </p:nvSpPr>
        <p:spPr/>
        <p:txBody>
          <a:bodyPr/>
          <a:lstStyle/>
          <a:p>
            <a:pPr marL="0" indent="0">
              <a:buNone/>
            </a:pPr>
            <a:r>
              <a:rPr lang="en-US" dirty="0" smtClean="0"/>
              <a:t>“The political and economic philosophy of Karl Marx and Friedrich Engels in which the concept of class struggle plays a central role in understanding society’s allegedly inevitable development from bourgeois oppression under capitalism to a socialist and ultimately classless society.”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477" y="3645876"/>
            <a:ext cx="8487508" cy="2919047"/>
          </a:xfrm>
          <a:prstGeom prst="rect">
            <a:avLst/>
          </a:prstGeom>
        </p:spPr>
      </p:pic>
    </p:spTree>
    <p:extLst>
      <p:ext uri="{BB962C8B-B14F-4D97-AF65-F5344CB8AC3E}">
        <p14:creationId xmlns:p14="http://schemas.microsoft.com/office/powerpoint/2010/main" val="23311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270574"/>
          </a:xfrm>
        </p:spPr>
        <p:txBody>
          <a:bodyPr/>
          <a:lstStyle/>
          <a:p>
            <a:r>
              <a:rPr lang="en-US" dirty="0" smtClean="0"/>
              <a:t>Classical Marxism</a:t>
            </a:r>
            <a:endParaRPr lang="en-US" dirty="0"/>
          </a:p>
        </p:txBody>
      </p:sp>
      <p:sp>
        <p:nvSpPr>
          <p:cNvPr id="3" name="Content Placeholder 2"/>
          <p:cNvSpPr>
            <a:spLocks noGrp="1"/>
          </p:cNvSpPr>
          <p:nvPr>
            <p:ph idx="1"/>
          </p:nvPr>
        </p:nvSpPr>
        <p:spPr>
          <a:xfrm>
            <a:off x="808892" y="1406770"/>
            <a:ext cx="9240962" cy="4841630"/>
          </a:xfrm>
        </p:spPr>
        <p:txBody>
          <a:bodyPr/>
          <a:lstStyle/>
          <a:p>
            <a:r>
              <a:rPr lang="en-US" b="1" dirty="0"/>
              <a:t>Classical Marxism</a:t>
            </a:r>
            <a:r>
              <a:rPr lang="en-US" dirty="0"/>
              <a:t> refers to the economic, philosophical, and sociological theories expounded by </a:t>
            </a:r>
            <a:r>
              <a:rPr lang="en-US" dirty="0">
                <a:hlinkClick r:id="rId2" tooltip="Karl Marx"/>
              </a:rPr>
              <a:t>Karl Marx</a:t>
            </a:r>
            <a:r>
              <a:rPr lang="en-US" dirty="0"/>
              <a:t> </a:t>
            </a:r>
            <a:r>
              <a:rPr lang="en-US" dirty="0" smtClean="0"/>
              <a:t>and</a:t>
            </a:r>
            <a:r>
              <a:rPr lang="en-US" dirty="0"/>
              <a:t> </a:t>
            </a:r>
            <a:r>
              <a:rPr lang="en-US" dirty="0">
                <a:hlinkClick r:id="rId3" tooltip="Friedrich Engels"/>
              </a:rPr>
              <a:t>Friedrich </a:t>
            </a:r>
            <a:r>
              <a:rPr lang="en-US" dirty="0" smtClean="0">
                <a:hlinkClick r:id="rId3" tooltip="Friedrich Engels"/>
              </a:rPr>
              <a:t>Engels</a:t>
            </a:r>
            <a:r>
              <a:rPr lang="en-US" dirty="0" smtClean="0"/>
              <a:t>.</a:t>
            </a:r>
          </a:p>
          <a:p>
            <a:r>
              <a:rPr lang="en-US" dirty="0" smtClean="0"/>
              <a:t>Marxism is an economic and socio-political world view that contains within it a political ideology for how to change and improve society by implementing socialism.</a:t>
            </a:r>
          </a:p>
          <a:p>
            <a:r>
              <a:rPr lang="en-US" dirty="0" smtClean="0"/>
              <a:t>It was originally developed in the early to mid nineteenth century by two Germans living in Britain, Karl Marx and Friedrich Engels. Marxism is based upon a materialist interpretation of history -- social groups are driven by creating and maintaining wealth.</a:t>
            </a:r>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130879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Conflicting theory – as it states societies in conflict with each other.</a:t>
            </a:r>
          </a:p>
          <a:p>
            <a:r>
              <a:rPr lang="en-US" dirty="0" smtClean="0"/>
              <a:t>Marx formulated theory during Industrialization.</a:t>
            </a:r>
          </a:p>
          <a:p>
            <a:r>
              <a:rPr lang="en-US" dirty="0" smtClean="0"/>
              <a:t>Transformation from Feudal system to Urbanization.</a:t>
            </a:r>
          </a:p>
          <a:p>
            <a:r>
              <a:rPr lang="en-US" dirty="0" smtClean="0"/>
              <a:t>Migration towards towns and cities.</a:t>
            </a:r>
          </a:p>
          <a:p>
            <a:r>
              <a:rPr lang="en-US" dirty="0" smtClean="0"/>
              <a:t>Establishment of Industries , Factories and </a:t>
            </a:r>
            <a:r>
              <a:rPr lang="en-US" dirty="0"/>
              <a:t>T</a:t>
            </a:r>
            <a:r>
              <a:rPr lang="en-US" dirty="0" smtClean="0"/>
              <a:t>extile Mills.</a:t>
            </a:r>
          </a:p>
          <a:p>
            <a:r>
              <a:rPr lang="en-US" dirty="0" smtClean="0"/>
              <a:t>People found employment in factories.</a:t>
            </a:r>
          </a:p>
          <a:p>
            <a:r>
              <a:rPr lang="en-US" dirty="0" smtClean="0"/>
              <a:t>Hard and dangerous work taken from workers  but low wages were provided.</a:t>
            </a:r>
          </a:p>
          <a:p>
            <a:r>
              <a:rPr lang="en-US" dirty="0" smtClean="0"/>
              <a:t>Thus, it resulted in higher profits for the factory owners.</a:t>
            </a:r>
          </a:p>
          <a:p>
            <a:endParaRPr lang="en-US" dirty="0" smtClean="0"/>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643049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Two distinct groups of people:</a:t>
            </a:r>
          </a:p>
          <a:p>
            <a:pPr marL="514350" indent="-514350">
              <a:buFont typeface="+mj-lt"/>
              <a:buAutoNum type="romanLcPeriod"/>
            </a:pPr>
            <a:r>
              <a:rPr lang="en-US" dirty="0" smtClean="0"/>
              <a:t>The factory owners (Bourgeoisie)</a:t>
            </a:r>
          </a:p>
          <a:p>
            <a:pPr marL="514350" indent="-514350">
              <a:buFont typeface="+mj-lt"/>
              <a:buAutoNum type="romanLcPeriod"/>
            </a:pPr>
            <a:r>
              <a:rPr lang="en-US" dirty="0" smtClean="0"/>
              <a:t>The working class (Proletariat)</a:t>
            </a:r>
          </a:p>
          <a:p>
            <a:r>
              <a:rPr lang="en-US" smtClean="0"/>
              <a:t>Marx </a:t>
            </a:r>
            <a:r>
              <a:rPr lang="en-US" dirty="0" smtClean="0"/>
              <a:t>suggested that there are some points the working class would realize that they have the power to change things through education and development.</a:t>
            </a:r>
          </a:p>
          <a:p>
            <a:r>
              <a:rPr lang="en-US" dirty="0" smtClean="0"/>
              <a:t>In spite of capitalism, all the businesses and factories would be communally owned. Marx called this system “Communism”.      </a:t>
            </a:r>
            <a:endParaRPr lang="en-US" dirty="0"/>
          </a:p>
        </p:txBody>
      </p:sp>
    </p:spTree>
    <p:extLst>
      <p:ext uri="{BB962C8B-B14F-4D97-AF65-F5344CB8AC3E}">
        <p14:creationId xmlns:p14="http://schemas.microsoft.com/office/powerpoint/2010/main" val="126992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a:t>
            </a:r>
            <a:r>
              <a:rPr lang="en-US" dirty="0" smtClean="0"/>
              <a:t>ideas of Marxism</a:t>
            </a:r>
            <a:r>
              <a:rPr lang="en-US" dirty="0"/>
              <a:t/>
            </a:r>
            <a:br>
              <a:rPr lang="en-US" dirty="0"/>
            </a:br>
            <a:endParaRPr lang="en-US" dirty="0"/>
          </a:p>
        </p:txBody>
      </p:sp>
      <p:sp>
        <p:nvSpPr>
          <p:cNvPr id="3" name="Content Placeholder 2"/>
          <p:cNvSpPr>
            <a:spLocks noGrp="1"/>
          </p:cNvSpPr>
          <p:nvPr>
            <p:ph idx="1"/>
          </p:nvPr>
        </p:nvSpPr>
        <p:spPr>
          <a:xfrm>
            <a:off x="646111" y="1314364"/>
            <a:ext cx="10397027" cy="5191944"/>
          </a:xfrm>
        </p:spPr>
        <p:txBody>
          <a:bodyPr/>
          <a:lstStyle/>
          <a:p>
            <a:pPr marL="0" indent="0">
              <a:buNone/>
            </a:pPr>
            <a:r>
              <a:rPr lang="en-US" dirty="0"/>
              <a:t>Marx's main ideas included:</a:t>
            </a:r>
          </a:p>
          <a:p>
            <a:r>
              <a:rPr lang="en-US" b="1" dirty="0">
                <a:hlinkClick r:id="rId2" tooltip="Marx's theory of alienation"/>
              </a:rPr>
              <a:t>A</a:t>
            </a:r>
            <a:r>
              <a:rPr lang="en-US" b="1" dirty="0" smtClean="0">
                <a:hlinkClick r:id="rId2" tooltip="Marx's theory of alienation"/>
              </a:rPr>
              <a:t>lienation</a:t>
            </a:r>
            <a:r>
              <a:rPr lang="en-US" b="1" dirty="0"/>
              <a:t>:</a:t>
            </a:r>
            <a:r>
              <a:rPr lang="en-US" dirty="0"/>
              <a:t> Marx refers to the alienation of people from aspects of their "human </a:t>
            </a:r>
            <a:r>
              <a:rPr lang="en-US" dirty="0" smtClean="0"/>
              <a:t>nature“. He </a:t>
            </a:r>
            <a:r>
              <a:rPr lang="en-US" dirty="0"/>
              <a:t>believed that alienation is a systematic result of capitalism. Under capitalism, the fruits of production belong to the employers, who expropriate the surplus created by others and </a:t>
            </a:r>
            <a:r>
              <a:rPr lang="en-US" dirty="0" smtClean="0"/>
              <a:t>in doing so generate </a:t>
            </a:r>
            <a:r>
              <a:rPr lang="en-US" dirty="0"/>
              <a:t>alienated </a:t>
            </a:r>
            <a:r>
              <a:rPr lang="en-US" dirty="0" err="1"/>
              <a:t>labour</a:t>
            </a:r>
            <a:r>
              <a:rPr lang="en-US" dirty="0" smtClean="0"/>
              <a:t>.</a:t>
            </a:r>
          </a:p>
          <a:p>
            <a:r>
              <a:rPr lang="en-US" b="1" dirty="0">
                <a:hlinkClick r:id="rId3" tooltip="Base and superstructure (Marxism)"/>
              </a:rPr>
              <a:t>B</a:t>
            </a:r>
            <a:r>
              <a:rPr lang="en-US" b="1" dirty="0" smtClean="0">
                <a:hlinkClick r:id="rId3" tooltip="Base and superstructure (Marxism)"/>
              </a:rPr>
              <a:t>ase and Superstructure</a:t>
            </a:r>
            <a:r>
              <a:rPr lang="en-US" b="1" dirty="0"/>
              <a:t>:</a:t>
            </a:r>
            <a:r>
              <a:rPr lang="en-US" dirty="0" smtClean="0"/>
              <a:t>: Marx </a:t>
            </a:r>
            <a:r>
              <a:rPr lang="en-US" dirty="0"/>
              <a:t>and Engels use the “base-structure” concept to explain the idea that the totality of relations among people with regard to “the social production of their existence” forms the economic basis, on which arises a superstructure of political and legal institutions. To the base corresponds the social consciousness which includes religious, philosophical, and other main ideas. The base conditions both, the superstructure and the social consciousness. A conflict between the development of material productive forces and the relations of production causes social revolutions, and the resulting change in the economic basis will sooner or later lead to the transformation of the </a:t>
            </a:r>
            <a:r>
              <a:rPr lang="en-US" dirty="0" smtClean="0"/>
              <a:t>superstructure.</a:t>
            </a:r>
            <a:endParaRPr lang="en-US" dirty="0"/>
          </a:p>
        </p:txBody>
      </p:sp>
    </p:spTree>
    <p:extLst>
      <p:ext uri="{BB962C8B-B14F-4D97-AF65-F5344CB8AC3E}">
        <p14:creationId xmlns:p14="http://schemas.microsoft.com/office/powerpoint/2010/main" val="25633129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295</TotalTime>
  <Words>786</Words>
  <Application>Microsoft Office PowerPoint</Application>
  <PresentationFormat>Widescreen</PresentationFormat>
  <Paragraphs>69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Wingdings 3</vt:lpstr>
      <vt:lpstr>Ion</vt:lpstr>
      <vt:lpstr>PowerPoint Presentation</vt:lpstr>
      <vt:lpstr>MARXISM</vt:lpstr>
      <vt:lpstr>Presentation Outline </vt:lpstr>
      <vt:lpstr>Introduction</vt:lpstr>
      <vt:lpstr>Definition ___ Marxism</vt:lpstr>
      <vt:lpstr>Classical Marxism</vt:lpstr>
      <vt:lpstr>PowerPoint Presentation</vt:lpstr>
      <vt:lpstr>PowerPoint Presentation</vt:lpstr>
      <vt:lpstr>Main ideas of Marxism </vt:lpstr>
      <vt:lpstr>PowerPoint Presentation</vt:lpstr>
      <vt:lpstr>PowerPoint Presentation</vt:lpstr>
      <vt:lpstr>PowerPoint Presentation</vt:lpstr>
      <vt:lpstr>Difference between Capitalism and Communism</vt:lpstr>
      <vt:lpstr>PowerPoint Presentation</vt:lpstr>
      <vt:lpstr>PowerPoint Presentation</vt:lpstr>
      <vt:lpstr>False Consciousness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Bushra Zafar</dc:creator>
  <cp:lastModifiedBy>Bushra Zafar</cp:lastModifiedBy>
  <cp:revision>30</cp:revision>
  <dcterms:created xsi:type="dcterms:W3CDTF">2017-12-06T17:33:19Z</dcterms:created>
  <dcterms:modified xsi:type="dcterms:W3CDTF">2017-12-07T09:20:26Z</dcterms:modified>
</cp:coreProperties>
</file>