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6A46E7-028A-4E8F-8968-9BD574458A56}"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174707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46E7-028A-4E8F-8968-9BD574458A56}"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3174974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46E7-028A-4E8F-8968-9BD574458A56}"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13828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46E7-028A-4E8F-8968-9BD574458A56}"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2148081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6A46E7-028A-4E8F-8968-9BD574458A56}"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2751547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6A46E7-028A-4E8F-8968-9BD574458A56}"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302472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6A46E7-028A-4E8F-8968-9BD574458A56}"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953860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6A46E7-028A-4E8F-8968-9BD574458A56}"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84685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A46E7-028A-4E8F-8968-9BD574458A56}"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291841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A46E7-028A-4E8F-8968-9BD574458A56}"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802433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A46E7-028A-4E8F-8968-9BD574458A56}"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C0720-917C-4FEA-8430-B6FD1B3737C7}" type="slidenum">
              <a:rPr lang="en-US" smtClean="0"/>
              <a:t>‹#›</a:t>
            </a:fld>
            <a:endParaRPr lang="en-US"/>
          </a:p>
        </p:txBody>
      </p:sp>
    </p:spTree>
    <p:extLst>
      <p:ext uri="{BB962C8B-B14F-4D97-AF65-F5344CB8AC3E}">
        <p14:creationId xmlns:p14="http://schemas.microsoft.com/office/powerpoint/2010/main" val="13217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A46E7-028A-4E8F-8968-9BD574458A56}" type="datetimeFigureOut">
              <a:rPr lang="en-US" smtClean="0"/>
              <a:t>5/1/2020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C0720-917C-4FEA-8430-B6FD1B3737C7}" type="slidenum">
              <a:rPr lang="en-US" smtClean="0"/>
              <a:t>‹#›</a:t>
            </a:fld>
            <a:endParaRPr lang="en-US"/>
          </a:p>
        </p:txBody>
      </p:sp>
    </p:spTree>
    <p:extLst>
      <p:ext uri="{BB962C8B-B14F-4D97-AF65-F5344CB8AC3E}">
        <p14:creationId xmlns:p14="http://schemas.microsoft.com/office/powerpoint/2010/main" val="3946166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82957"/>
            <a:ext cx="10515600" cy="1683026"/>
          </a:xfrm>
        </p:spPr>
        <p:txBody>
          <a:bodyPr/>
          <a:lstStyle/>
          <a:p>
            <a:r>
              <a:rPr lang="en-US" dirty="0" smtClean="0"/>
              <a:t>Question no:1</a:t>
            </a:r>
            <a:endParaRPr lang="en-US" dirty="0"/>
          </a:p>
        </p:txBody>
      </p:sp>
    </p:spTree>
    <p:extLst>
      <p:ext uri="{BB962C8B-B14F-4D97-AF65-F5344CB8AC3E}">
        <p14:creationId xmlns:p14="http://schemas.microsoft.com/office/powerpoint/2010/main" val="367104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407" y="1870595"/>
            <a:ext cx="10515600" cy="4351338"/>
          </a:xfrm>
        </p:spPr>
        <p:txBody>
          <a:bodyPr/>
          <a:lstStyle/>
          <a:p>
            <a:r>
              <a:rPr lang="en-US" dirty="0">
                <a:latin typeface="Times New Roman" pitchFamily="18" charset="0"/>
                <a:cs typeface="Times New Roman" pitchFamily="18" charset="0"/>
              </a:rPr>
              <a:t>Four groups of students were randomly assigned to be taught with four different techniques, and their achievement test scores were recorded. Are the distributions of test scores the same, or do they differ in location</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Example</a:t>
            </a:r>
          </a:p>
        </p:txBody>
      </p:sp>
      <p:graphicFrame>
        <p:nvGraphicFramePr>
          <p:cNvPr id="4" name="Table 3"/>
          <p:cNvGraphicFramePr>
            <a:graphicFrameLocks noGrp="1"/>
          </p:cNvGraphicFramePr>
          <p:nvPr>
            <p:extLst/>
          </p:nvPr>
        </p:nvGraphicFramePr>
        <p:xfrm>
          <a:off x="2833139" y="3451099"/>
          <a:ext cx="4781864" cy="2449452"/>
        </p:xfrm>
        <a:graphic>
          <a:graphicData uri="http://schemas.openxmlformats.org/drawingml/2006/table">
            <a:tbl>
              <a:tblPr firstRow="1" bandRow="1">
                <a:tableStyleId>{327F97BB-C833-4FB7-BDE5-3F7075034690}</a:tableStyleId>
              </a:tblPr>
              <a:tblGrid>
                <a:gridCol w="1195466">
                  <a:extLst>
                    <a:ext uri="{9D8B030D-6E8A-4147-A177-3AD203B41FA5}">
                      <a16:colId xmlns:a16="http://schemas.microsoft.com/office/drawing/2014/main" xmlns="" val="1473430291"/>
                    </a:ext>
                  </a:extLst>
                </a:gridCol>
                <a:gridCol w="1195466">
                  <a:extLst>
                    <a:ext uri="{9D8B030D-6E8A-4147-A177-3AD203B41FA5}">
                      <a16:colId xmlns:a16="http://schemas.microsoft.com/office/drawing/2014/main" xmlns="" val="2094862965"/>
                    </a:ext>
                  </a:extLst>
                </a:gridCol>
                <a:gridCol w="1195466">
                  <a:extLst>
                    <a:ext uri="{9D8B030D-6E8A-4147-A177-3AD203B41FA5}">
                      <a16:colId xmlns:a16="http://schemas.microsoft.com/office/drawing/2014/main" xmlns="" val="251821975"/>
                    </a:ext>
                  </a:extLst>
                </a:gridCol>
                <a:gridCol w="1195466">
                  <a:extLst>
                    <a:ext uri="{9D8B030D-6E8A-4147-A177-3AD203B41FA5}">
                      <a16:colId xmlns:a16="http://schemas.microsoft.com/office/drawing/2014/main" xmlns="" val="872741276"/>
                    </a:ext>
                  </a:extLst>
                </a:gridCol>
              </a:tblGrid>
              <a:tr h="579995">
                <a:tc>
                  <a:txBody>
                    <a:bodyPr/>
                    <a:lstStyle/>
                    <a:p>
                      <a:r>
                        <a:rPr lang="en-US" sz="2800" dirty="0">
                          <a:solidFill>
                            <a:srgbClr val="FF0000"/>
                          </a:solidFill>
                        </a:rPr>
                        <a:t>1</a:t>
                      </a:r>
                      <a:r>
                        <a:rPr lang="en-US" sz="2800" baseline="30000" dirty="0">
                          <a:solidFill>
                            <a:srgbClr val="FF0000"/>
                          </a:solidFill>
                        </a:rPr>
                        <a:t>st</a:t>
                      </a:r>
                      <a:endParaRPr lang="en-US" sz="2800" dirty="0">
                        <a:solidFill>
                          <a:srgbClr val="FF0000"/>
                        </a:solidFill>
                      </a:endParaRPr>
                    </a:p>
                  </a:txBody>
                  <a:tcPr/>
                </a:tc>
                <a:tc>
                  <a:txBody>
                    <a:bodyPr/>
                    <a:lstStyle/>
                    <a:p>
                      <a:r>
                        <a:rPr lang="en-US" sz="2800" dirty="0">
                          <a:solidFill>
                            <a:srgbClr val="FF0000"/>
                          </a:solidFill>
                        </a:rPr>
                        <a:t>2</a:t>
                      </a:r>
                      <a:r>
                        <a:rPr lang="en-US" sz="2800" baseline="30000" dirty="0">
                          <a:solidFill>
                            <a:srgbClr val="FF0000"/>
                          </a:solidFill>
                        </a:rPr>
                        <a:t>nd</a:t>
                      </a:r>
                      <a:endParaRPr lang="en-US" sz="2800" dirty="0">
                        <a:solidFill>
                          <a:srgbClr val="FF0000"/>
                        </a:solidFill>
                      </a:endParaRPr>
                    </a:p>
                  </a:txBody>
                  <a:tcPr/>
                </a:tc>
                <a:tc>
                  <a:txBody>
                    <a:bodyPr/>
                    <a:lstStyle/>
                    <a:p>
                      <a:r>
                        <a:rPr lang="en-US" sz="2800" dirty="0">
                          <a:solidFill>
                            <a:srgbClr val="FF0000"/>
                          </a:solidFill>
                        </a:rPr>
                        <a:t>3</a:t>
                      </a:r>
                      <a:r>
                        <a:rPr lang="en-US" sz="2800" baseline="30000" dirty="0">
                          <a:solidFill>
                            <a:srgbClr val="FF0000"/>
                          </a:solidFill>
                        </a:rPr>
                        <a:t>rd</a:t>
                      </a:r>
                      <a:endParaRPr lang="en-US" sz="2800" dirty="0">
                        <a:solidFill>
                          <a:srgbClr val="FF0000"/>
                        </a:solidFill>
                      </a:endParaRPr>
                    </a:p>
                  </a:txBody>
                  <a:tcPr/>
                </a:tc>
                <a:tc>
                  <a:txBody>
                    <a:bodyPr/>
                    <a:lstStyle/>
                    <a:p>
                      <a:r>
                        <a:rPr lang="en-US" sz="2800" dirty="0">
                          <a:solidFill>
                            <a:srgbClr val="FF0000"/>
                          </a:solidFill>
                        </a:rPr>
                        <a:t>4</a:t>
                      </a:r>
                      <a:r>
                        <a:rPr lang="en-US" sz="2800" baseline="30000" dirty="0">
                          <a:solidFill>
                            <a:srgbClr val="FF0000"/>
                          </a:solidFill>
                        </a:rPr>
                        <a:t>th</a:t>
                      </a:r>
                      <a:endParaRPr lang="en-US" sz="2800" dirty="0">
                        <a:solidFill>
                          <a:srgbClr val="FF0000"/>
                        </a:solidFill>
                      </a:endParaRPr>
                    </a:p>
                  </a:txBody>
                  <a:tcPr/>
                </a:tc>
                <a:extLst>
                  <a:ext uri="{0D108BD9-81ED-4DB2-BD59-A6C34878D82A}">
                    <a16:rowId xmlns:a16="http://schemas.microsoft.com/office/drawing/2014/main" xmlns="" val="2109498059"/>
                  </a:ext>
                </a:extLst>
              </a:tr>
              <a:tr h="500503">
                <a:tc>
                  <a:txBody>
                    <a:bodyPr/>
                    <a:lstStyle/>
                    <a:p>
                      <a:r>
                        <a:rPr lang="en-US" dirty="0"/>
                        <a:t>65</a:t>
                      </a:r>
                    </a:p>
                  </a:txBody>
                  <a:tcPr/>
                </a:tc>
                <a:tc>
                  <a:txBody>
                    <a:bodyPr/>
                    <a:lstStyle/>
                    <a:p>
                      <a:r>
                        <a:rPr lang="en-US" dirty="0"/>
                        <a:t>75</a:t>
                      </a:r>
                    </a:p>
                  </a:txBody>
                  <a:tcPr/>
                </a:tc>
                <a:tc>
                  <a:txBody>
                    <a:bodyPr/>
                    <a:lstStyle/>
                    <a:p>
                      <a:r>
                        <a:rPr lang="en-US" dirty="0"/>
                        <a:t>59</a:t>
                      </a:r>
                    </a:p>
                  </a:txBody>
                  <a:tcPr/>
                </a:tc>
                <a:tc>
                  <a:txBody>
                    <a:bodyPr/>
                    <a:lstStyle/>
                    <a:p>
                      <a:r>
                        <a:rPr lang="en-US" dirty="0"/>
                        <a:t>94</a:t>
                      </a:r>
                    </a:p>
                  </a:txBody>
                  <a:tcPr/>
                </a:tc>
                <a:extLst>
                  <a:ext uri="{0D108BD9-81ED-4DB2-BD59-A6C34878D82A}">
                    <a16:rowId xmlns:a16="http://schemas.microsoft.com/office/drawing/2014/main" xmlns="" val="1452740228"/>
                  </a:ext>
                </a:extLst>
              </a:tr>
              <a:tr h="456318">
                <a:tc>
                  <a:txBody>
                    <a:bodyPr/>
                    <a:lstStyle/>
                    <a:p>
                      <a:r>
                        <a:rPr lang="en-US" dirty="0"/>
                        <a:t>87</a:t>
                      </a:r>
                    </a:p>
                  </a:txBody>
                  <a:tcPr/>
                </a:tc>
                <a:tc>
                  <a:txBody>
                    <a:bodyPr/>
                    <a:lstStyle/>
                    <a:p>
                      <a:r>
                        <a:rPr lang="en-US" dirty="0"/>
                        <a:t>69</a:t>
                      </a:r>
                    </a:p>
                  </a:txBody>
                  <a:tcPr/>
                </a:tc>
                <a:tc>
                  <a:txBody>
                    <a:bodyPr/>
                    <a:lstStyle/>
                    <a:p>
                      <a:r>
                        <a:rPr lang="en-US" dirty="0"/>
                        <a:t>78</a:t>
                      </a:r>
                    </a:p>
                  </a:txBody>
                  <a:tcPr/>
                </a:tc>
                <a:tc>
                  <a:txBody>
                    <a:bodyPr/>
                    <a:lstStyle/>
                    <a:p>
                      <a:r>
                        <a:rPr lang="en-US" dirty="0"/>
                        <a:t>89</a:t>
                      </a:r>
                    </a:p>
                  </a:txBody>
                  <a:tcPr/>
                </a:tc>
                <a:extLst>
                  <a:ext uri="{0D108BD9-81ED-4DB2-BD59-A6C34878D82A}">
                    <a16:rowId xmlns:a16="http://schemas.microsoft.com/office/drawing/2014/main" xmlns="" val="3622022308"/>
                  </a:ext>
                </a:extLst>
              </a:tr>
              <a:tr h="456318">
                <a:tc>
                  <a:txBody>
                    <a:bodyPr/>
                    <a:lstStyle/>
                    <a:p>
                      <a:r>
                        <a:rPr lang="en-US" dirty="0"/>
                        <a:t>73</a:t>
                      </a:r>
                    </a:p>
                  </a:txBody>
                  <a:tcPr/>
                </a:tc>
                <a:tc>
                  <a:txBody>
                    <a:bodyPr/>
                    <a:lstStyle/>
                    <a:p>
                      <a:r>
                        <a:rPr lang="en-US" dirty="0"/>
                        <a:t>83</a:t>
                      </a:r>
                    </a:p>
                  </a:txBody>
                  <a:tcPr/>
                </a:tc>
                <a:tc>
                  <a:txBody>
                    <a:bodyPr/>
                    <a:lstStyle/>
                    <a:p>
                      <a:r>
                        <a:rPr lang="en-US" dirty="0"/>
                        <a:t>67</a:t>
                      </a:r>
                    </a:p>
                  </a:txBody>
                  <a:tcPr/>
                </a:tc>
                <a:tc>
                  <a:txBody>
                    <a:bodyPr/>
                    <a:lstStyle/>
                    <a:p>
                      <a:r>
                        <a:rPr lang="en-US" dirty="0"/>
                        <a:t>80</a:t>
                      </a:r>
                    </a:p>
                  </a:txBody>
                  <a:tcPr/>
                </a:tc>
                <a:extLst>
                  <a:ext uri="{0D108BD9-81ED-4DB2-BD59-A6C34878D82A}">
                    <a16:rowId xmlns:a16="http://schemas.microsoft.com/office/drawing/2014/main" xmlns="" val="4123427283"/>
                  </a:ext>
                </a:extLst>
              </a:tr>
              <a:tr h="456318">
                <a:tc>
                  <a:txBody>
                    <a:bodyPr/>
                    <a:lstStyle/>
                    <a:p>
                      <a:r>
                        <a:rPr lang="en-US" dirty="0"/>
                        <a:t>79</a:t>
                      </a:r>
                    </a:p>
                  </a:txBody>
                  <a:tcPr/>
                </a:tc>
                <a:tc>
                  <a:txBody>
                    <a:bodyPr/>
                    <a:lstStyle/>
                    <a:p>
                      <a:r>
                        <a:rPr lang="en-US" dirty="0"/>
                        <a:t>81</a:t>
                      </a:r>
                    </a:p>
                  </a:txBody>
                  <a:tcPr/>
                </a:tc>
                <a:tc>
                  <a:txBody>
                    <a:bodyPr/>
                    <a:lstStyle/>
                    <a:p>
                      <a:r>
                        <a:rPr lang="en-US" dirty="0"/>
                        <a:t>62</a:t>
                      </a:r>
                    </a:p>
                  </a:txBody>
                  <a:tcPr/>
                </a:tc>
                <a:tc>
                  <a:txBody>
                    <a:bodyPr/>
                    <a:lstStyle/>
                    <a:p>
                      <a:r>
                        <a:rPr lang="en-US" dirty="0"/>
                        <a:t>88</a:t>
                      </a:r>
                    </a:p>
                  </a:txBody>
                  <a:tcPr/>
                </a:tc>
                <a:extLst>
                  <a:ext uri="{0D108BD9-81ED-4DB2-BD59-A6C34878D82A}">
                    <a16:rowId xmlns:a16="http://schemas.microsoft.com/office/drawing/2014/main" xmlns="" val="3381954790"/>
                  </a:ext>
                </a:extLst>
              </a:tr>
            </a:tbl>
          </a:graphicData>
        </a:graphic>
      </p:graphicFrame>
    </p:spTree>
    <p:extLst>
      <p:ext uri="{BB962C8B-B14F-4D97-AF65-F5344CB8AC3E}">
        <p14:creationId xmlns:p14="http://schemas.microsoft.com/office/powerpoint/2010/main" val="107636966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764498" y="914400"/>
                <a:ext cx="10589302" cy="5262563"/>
              </a:xfrm>
            </p:spPr>
            <p:txBody>
              <a:bodyPr>
                <a:noAutofit/>
              </a:bodyPr>
              <a:lstStyle/>
              <a:p>
                <a:r>
                  <a:rPr lang="en-US" sz="2000" dirty="0"/>
                  <a:t>H0: the distributions of scores are the same </a:t>
                </a:r>
              </a:p>
              <a:p>
                <a:r>
                  <a:rPr lang="en-US" sz="2000" dirty="0"/>
                  <a:t>H1: the distributions differ in location</a:t>
                </a:r>
              </a:p>
              <a:p>
                <a:pPr marL="0" indent="0" algn="ctr">
                  <a:buNone/>
                </a:pPr>
                <a:endParaRPr lang="en-US" sz="2000" dirty="0"/>
              </a:p>
              <a:p>
                <a:pPr marL="0" indent="0" algn="ctr">
                  <a:buNone/>
                </a:pPr>
                <a:r>
                  <a:rPr lang="en-US" sz="2000" dirty="0"/>
                  <a:t>Step 2</a:t>
                </a:r>
              </a:p>
              <a:p>
                <a:pPr marL="0" indent="0" algn="ctr">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ea typeface="Cambria Math" panose="02040503050406030204" pitchFamily="18" charset="0"/>
                        </a:rPr>
                        <m:t>𝛼</m:t>
                      </m:r>
                      <m:r>
                        <a:rPr lang="en-US" sz="2000" b="0" i="1" smtClean="0">
                          <a:latin typeface="Cambria Math" panose="02040503050406030204" pitchFamily="18" charset="0"/>
                        </a:rPr>
                        <m:t>=0.05</m:t>
                      </m:r>
                    </m:oMath>
                  </m:oMathPara>
                </a14:m>
                <a:endParaRPr lang="en-US" sz="2000" dirty="0"/>
              </a:p>
              <a:p>
                <a:pPr marL="0" indent="0" algn="ctr">
                  <a:buNone/>
                </a:pPr>
                <a:r>
                  <a:rPr lang="en-US" sz="2000" dirty="0"/>
                  <a:t>Step 3</a:t>
                </a:r>
              </a:p>
              <a:p>
                <a:pPr marL="0" indent="0" algn="ctr">
                  <a:buNone/>
                </a:pPr>
                <a:r>
                  <a:rPr lang="en-US" sz="2000" b="1" i="1" dirty="0">
                    <a:latin typeface="Cambria Math" panose="02040503050406030204" pitchFamily="18" charset="0"/>
                  </a:rPr>
                  <a:t>Test statistic</a:t>
                </a:r>
              </a:p>
              <a:p>
                <a:pPr marL="0" indent="0" algn="ctr">
                  <a:buNone/>
                </a:pPr>
                <a14:m>
                  <m:oMathPara xmlns:m="http://schemas.openxmlformats.org/officeDocument/2006/math">
                    <m:oMathParaPr>
                      <m:jc m:val="centerGroup"/>
                    </m:oMathParaPr>
                    <m:oMath xmlns:m="http://schemas.openxmlformats.org/officeDocument/2006/math">
                      <m:r>
                        <a:rPr lang="en-US" sz="2000" b="1" i="1" smtClean="0">
                          <a:latin typeface="Cambria Math" panose="02040503050406030204" pitchFamily="18" charset="0"/>
                        </a:rPr>
                        <m:t>𝑯</m:t>
                      </m:r>
                      <m:r>
                        <a:rPr lang="en-US" sz="2000" b="1" i="1" smtClean="0">
                          <a:latin typeface="Cambria Math" panose="02040503050406030204" pitchFamily="18" charset="0"/>
                        </a:rPr>
                        <m:t>=</m:t>
                      </m:r>
                      <m:f>
                        <m:fPr>
                          <m:ctrlPr>
                            <a:rPr lang="en-US" sz="2000" b="1" i="1" smtClean="0">
                              <a:latin typeface="Cambria Math" panose="02040503050406030204" pitchFamily="18" charset="0"/>
                            </a:rPr>
                          </m:ctrlPr>
                        </m:fPr>
                        <m:num>
                          <m:r>
                            <a:rPr lang="en-US" sz="2000" b="1" i="1" smtClean="0">
                              <a:latin typeface="Cambria Math" panose="02040503050406030204" pitchFamily="18" charset="0"/>
                            </a:rPr>
                            <m:t>𝟏𝟐</m:t>
                          </m:r>
                        </m:num>
                        <m:den>
                          <m:r>
                            <a:rPr lang="en-US" sz="2000" b="1" i="1" smtClean="0">
                              <a:latin typeface="Cambria Math" panose="02040503050406030204" pitchFamily="18" charset="0"/>
                            </a:rPr>
                            <m:t>𝑵</m:t>
                          </m:r>
                          <m:r>
                            <a:rPr lang="en-US" sz="2000" b="1" i="1" smtClean="0">
                              <a:latin typeface="Cambria Math" panose="02040503050406030204" pitchFamily="18" charset="0"/>
                            </a:rPr>
                            <m:t>(</m:t>
                          </m:r>
                          <m:r>
                            <a:rPr lang="en-US" sz="2000" b="1" i="1" smtClean="0">
                              <a:latin typeface="Cambria Math" panose="02040503050406030204" pitchFamily="18" charset="0"/>
                            </a:rPr>
                            <m:t>𝑵</m:t>
                          </m:r>
                          <m:r>
                            <a:rPr lang="en-US" sz="2000" b="1" i="1" smtClean="0">
                              <a:latin typeface="Cambria Math" panose="02040503050406030204" pitchFamily="18" charset="0"/>
                            </a:rPr>
                            <m:t>+</m:t>
                          </m:r>
                          <m:r>
                            <a:rPr lang="en-US" sz="2000" b="1" i="1" smtClean="0">
                              <a:latin typeface="Cambria Math" panose="02040503050406030204" pitchFamily="18" charset="0"/>
                            </a:rPr>
                            <m:t>𝟏</m:t>
                          </m:r>
                          <m:r>
                            <a:rPr lang="en-US" sz="2000" b="1" i="1" smtClean="0">
                              <a:latin typeface="Cambria Math" panose="02040503050406030204" pitchFamily="18" charset="0"/>
                            </a:rPr>
                            <m:t>)</m:t>
                          </m:r>
                        </m:den>
                      </m:f>
                      <m:nary>
                        <m:naryPr>
                          <m:chr m:val="∑"/>
                          <m:ctrlPr>
                            <a:rPr lang="en-US" sz="2000" b="1" i="1" smtClean="0">
                              <a:latin typeface="Cambria Math" panose="02040503050406030204" pitchFamily="18" charset="0"/>
                            </a:rPr>
                          </m:ctrlPr>
                        </m:naryPr>
                        <m:sub>
                          <m:r>
                            <m:rPr>
                              <m:brk m:alnAt="23"/>
                            </m:rPr>
                            <a:rPr lang="en-US" sz="2000" b="1" i="1" smtClean="0">
                              <a:latin typeface="Cambria Math" panose="02040503050406030204" pitchFamily="18" charset="0"/>
                            </a:rPr>
                            <m:t>𝒊</m:t>
                          </m:r>
                          <m:r>
                            <a:rPr lang="en-US" sz="2000" b="1" i="1" smtClean="0">
                              <a:latin typeface="Cambria Math" panose="02040503050406030204" pitchFamily="18" charset="0"/>
                            </a:rPr>
                            <m:t>=</m:t>
                          </m:r>
                          <m:r>
                            <a:rPr lang="en-US" sz="2000" b="1" i="1" smtClean="0">
                              <a:latin typeface="Cambria Math" panose="02040503050406030204" pitchFamily="18" charset="0"/>
                            </a:rPr>
                            <m:t>𝟏</m:t>
                          </m:r>
                        </m:sub>
                        <m:sup>
                          <m:r>
                            <a:rPr lang="en-US" sz="2000" b="1" i="1" smtClean="0">
                              <a:latin typeface="Cambria Math" panose="02040503050406030204" pitchFamily="18" charset="0"/>
                            </a:rPr>
                            <m:t>𝒌</m:t>
                          </m:r>
                        </m:sup>
                        <m:e>
                          <m:f>
                            <m:fPr>
                              <m:ctrlPr>
                                <a:rPr lang="en-US" sz="2000" b="1" i="1" smtClean="0">
                                  <a:latin typeface="Cambria Math" panose="02040503050406030204" pitchFamily="18" charset="0"/>
                                </a:rPr>
                              </m:ctrlPr>
                            </m:fPr>
                            <m:num>
                              <m:sSubSup>
                                <m:sSubSupPr>
                                  <m:ctrlPr>
                                    <a:rPr lang="en-US" sz="2000" b="1" i="1" smtClean="0">
                                      <a:latin typeface="Cambria Math" panose="02040503050406030204" pitchFamily="18" charset="0"/>
                                    </a:rPr>
                                  </m:ctrlPr>
                                </m:sSubSupPr>
                                <m:e>
                                  <m:r>
                                    <a:rPr lang="en-US" sz="2000" b="1" i="1" smtClean="0">
                                      <a:latin typeface="Cambria Math" panose="02040503050406030204" pitchFamily="18" charset="0"/>
                                    </a:rPr>
                                    <m:t>𝑹</m:t>
                                  </m:r>
                                </m:e>
                                <m:sub>
                                  <m:r>
                                    <a:rPr lang="en-US" sz="2000" b="1" i="1" smtClean="0">
                                      <a:latin typeface="Cambria Math" panose="02040503050406030204" pitchFamily="18" charset="0"/>
                                    </a:rPr>
                                    <m:t>𝒊</m:t>
                                  </m:r>
                                </m:sub>
                                <m:sup>
                                  <m:r>
                                    <a:rPr lang="en-US" sz="2000" b="1" i="1" smtClean="0">
                                      <a:latin typeface="Cambria Math" panose="02040503050406030204" pitchFamily="18" charset="0"/>
                                    </a:rPr>
                                    <m:t>𝟐</m:t>
                                  </m:r>
                                </m:sup>
                              </m:sSubSup>
                            </m:num>
                            <m:den>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𝒏</m:t>
                                  </m:r>
                                </m:e>
                                <m:sub>
                                  <m:r>
                                    <a:rPr lang="en-US" sz="2000" b="1" i="1" smtClean="0">
                                      <a:latin typeface="Cambria Math" panose="02040503050406030204" pitchFamily="18" charset="0"/>
                                    </a:rPr>
                                    <m:t>𝒊</m:t>
                                  </m:r>
                                </m:sub>
                              </m:sSub>
                            </m:den>
                          </m:f>
                        </m:e>
                      </m:nary>
                      <m:r>
                        <a:rPr lang="en-US" sz="2000" b="1" i="0" smtClean="0">
                          <a:latin typeface="Cambria Math" panose="02040503050406030204" pitchFamily="18" charset="0"/>
                        </a:rPr>
                        <m:t>−</m:t>
                      </m:r>
                      <m:r>
                        <a:rPr lang="en-US" sz="2000" b="1" i="0" smtClean="0">
                          <a:latin typeface="Cambria Math" panose="02040503050406030204" pitchFamily="18" charset="0"/>
                        </a:rPr>
                        <m:t>𝟑</m:t>
                      </m:r>
                      <m:d>
                        <m:dPr>
                          <m:ctrlPr>
                            <a:rPr lang="en-US" sz="2000" b="1" i="1" smtClean="0">
                              <a:latin typeface="Cambria Math" panose="02040503050406030204" pitchFamily="18" charset="0"/>
                            </a:rPr>
                          </m:ctrlPr>
                        </m:dPr>
                        <m:e>
                          <m:r>
                            <a:rPr lang="en-US" sz="2000" b="1" i="0" smtClean="0">
                              <a:latin typeface="Cambria Math" panose="02040503050406030204" pitchFamily="18" charset="0"/>
                            </a:rPr>
                            <m:t>𝐍</m:t>
                          </m:r>
                          <m:r>
                            <a:rPr lang="en-US" sz="2000" b="1" i="0" smtClean="0">
                              <a:latin typeface="Cambria Math" panose="02040503050406030204" pitchFamily="18" charset="0"/>
                            </a:rPr>
                            <m:t>+</m:t>
                          </m:r>
                          <m:r>
                            <a:rPr lang="en-US" sz="2000" b="1" i="0" smtClean="0">
                              <a:latin typeface="Cambria Math" panose="02040503050406030204" pitchFamily="18" charset="0"/>
                            </a:rPr>
                            <m:t>𝟏</m:t>
                          </m:r>
                        </m:e>
                      </m:d>
                    </m:oMath>
                  </m:oMathPara>
                </a14:m>
                <a:endParaRPr lang="en-US" sz="2000" b="1" dirty="0"/>
              </a:p>
              <a:p>
                <a:pPr marL="0" indent="0">
                  <a:buNone/>
                </a:pPr>
                <a:r>
                  <a:rPr lang="en-US" sz="2000" b="1" dirty="0"/>
                  <a:t>Where</a:t>
                </a:r>
              </a:p>
              <a:p>
                <a:pPr marL="0" indent="0">
                  <a:buNone/>
                </a:pPr>
                <a14:m>
                  <m:oMath xmlns:m="http://schemas.openxmlformats.org/officeDocument/2006/math">
                    <m:r>
                      <a:rPr lang="en-US" sz="2000" b="1" i="1" dirty="0" smtClean="0">
                        <a:latin typeface="Cambria Math" panose="02040503050406030204" pitchFamily="18" charset="0"/>
                      </a:rPr>
                      <m:t>𝑯</m:t>
                    </m:r>
                    <m:r>
                      <a:rPr lang="en-US" sz="2000" b="1" i="1" dirty="0" smtClean="0">
                        <a:latin typeface="Cambria Math" panose="02040503050406030204" pitchFamily="18" charset="0"/>
                      </a:rPr>
                      <m:t>=</m:t>
                    </m:r>
                  </m:oMath>
                </a14:m>
                <a:r>
                  <a:rPr lang="en-US" sz="2000" b="1" dirty="0"/>
                  <a:t>Kruskal-Wallis Test statistic</a:t>
                </a:r>
              </a:p>
              <a:p>
                <a:pPr marL="0" indent="0">
                  <a:buNone/>
                </a:pPr>
                <a14:m>
                  <m:oMath xmlns:m="http://schemas.openxmlformats.org/officeDocument/2006/math">
                    <m:r>
                      <a:rPr lang="en-US" sz="2000" i="1" dirty="0" smtClean="0">
                        <a:latin typeface="Cambria Math" panose="02040503050406030204" pitchFamily="18" charset="0"/>
                      </a:rPr>
                      <m:t>𝑁</m:t>
                    </m:r>
                    <m:r>
                      <a:rPr lang="en-US" sz="2000" i="1" dirty="0" smtClean="0">
                        <a:latin typeface="Cambria Math" panose="02040503050406030204" pitchFamily="18" charset="0"/>
                      </a:rPr>
                      <m:t>=</m:t>
                    </m:r>
                  </m:oMath>
                </a14:m>
                <a:r>
                  <a:rPr lang="en-US" sz="2000" dirty="0"/>
                  <a:t>total number of observations in all samples</a:t>
                </a:r>
              </a:p>
              <a:p>
                <a:pPr marL="0" indent="0">
                  <a:buNone/>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𝑅</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m:t>
                    </m:r>
                  </m:oMath>
                </a14:m>
                <a:r>
                  <a:rPr lang="en-US" sz="2000" dirty="0"/>
                  <a:t>rank sum for the ith sample   i= 1, 2,…,k</a:t>
                </a:r>
              </a:p>
              <a:p>
                <a:endParaRPr lang="en-US" sz="2000" dirty="0"/>
              </a:p>
              <a:p>
                <a:pPr marL="0" indent="0" algn="ctr">
                  <a:buNone/>
                </a:pPr>
                <a:endParaRPr lang="en-US" sz="2000" dirty="0"/>
              </a:p>
              <a:p>
                <a:pPr marL="0" indent="0" algn="ctr">
                  <a:buNone/>
                </a:pPr>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764498" y="914400"/>
                <a:ext cx="10589302" cy="5262563"/>
              </a:xfrm>
              <a:blipFill rotWithShape="0">
                <a:blip r:embed="rId2"/>
                <a:stretch>
                  <a:fillRect l="-575" t="-1159"/>
                </a:stretch>
              </a:blipFill>
            </p:spPr>
            <p:txBody>
              <a:bodyPr/>
              <a:lstStyle/>
              <a:p>
                <a:r>
                  <a:rPr lang="en-US">
                    <a:noFill/>
                  </a:rPr>
                  <a:t> </a:t>
                </a:r>
              </a:p>
            </p:txBody>
          </p:sp>
        </mc:Fallback>
      </mc:AlternateContent>
      <p:sp>
        <p:nvSpPr>
          <p:cNvPr id="2" name="Title 1"/>
          <p:cNvSpPr>
            <a:spLocks noGrp="1"/>
          </p:cNvSpPr>
          <p:nvPr>
            <p:ph type="title"/>
          </p:nvPr>
        </p:nvSpPr>
        <p:spPr>
          <a:xfrm>
            <a:off x="989350" y="365126"/>
            <a:ext cx="10364449" cy="429354"/>
          </a:xfrm>
        </p:spPr>
        <p:txBody>
          <a:bodyPr>
            <a:normAutofit fontScale="90000"/>
          </a:bodyPr>
          <a:lstStyle/>
          <a:p>
            <a:r>
              <a:rPr lang="en-US" b="1" dirty="0" smtClean="0">
                <a:solidFill>
                  <a:srgbClr val="FF0000"/>
                </a:solidFill>
                <a:latin typeface="Times New Roman" pitchFamily="18" charset="0"/>
                <a:cs typeface="Times New Roman" pitchFamily="18" charset="0"/>
              </a:rPr>
              <a:t>Hypothesis</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53430710"/>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180490" y="2405573"/>
          <a:ext cx="9451875" cy="3920278"/>
        </p:xfrm>
        <a:graphic>
          <a:graphicData uri="http://schemas.openxmlformats.org/drawingml/2006/table">
            <a:tbl>
              <a:tblPr firstRow="1" bandRow="1">
                <a:tableStyleId>{5C22544A-7EE6-4342-B048-85BDC9FD1C3A}</a:tableStyleId>
              </a:tblPr>
              <a:tblGrid>
                <a:gridCol w="1890375">
                  <a:extLst>
                    <a:ext uri="{9D8B030D-6E8A-4147-A177-3AD203B41FA5}">
                      <a16:colId xmlns:mc="http://schemas.openxmlformats.org/markup-compatibility/2006" xmlns:a16="http://schemas.microsoft.com/office/drawing/2014/main" xmlns="" val="192569045"/>
                    </a:ext>
                  </a:extLst>
                </a:gridCol>
                <a:gridCol w="1890375">
                  <a:extLst>
                    <a:ext uri="{9D8B030D-6E8A-4147-A177-3AD203B41FA5}">
                      <a16:colId xmlns:mc="http://schemas.openxmlformats.org/markup-compatibility/2006" xmlns:a16="http://schemas.microsoft.com/office/drawing/2014/main" xmlns="" val="2324694710"/>
                    </a:ext>
                  </a:extLst>
                </a:gridCol>
                <a:gridCol w="1890375">
                  <a:extLst>
                    <a:ext uri="{9D8B030D-6E8A-4147-A177-3AD203B41FA5}">
                      <a16:colId xmlns:mc="http://schemas.openxmlformats.org/markup-compatibility/2006" xmlns:a16="http://schemas.microsoft.com/office/drawing/2014/main" xmlns="" val="2717902005"/>
                    </a:ext>
                  </a:extLst>
                </a:gridCol>
                <a:gridCol w="1890375">
                  <a:extLst>
                    <a:ext uri="{9D8B030D-6E8A-4147-A177-3AD203B41FA5}">
                      <a16:colId xmlns:mc="http://schemas.openxmlformats.org/markup-compatibility/2006" xmlns:a16="http://schemas.microsoft.com/office/drawing/2014/main" xmlns="" val="1737559716"/>
                    </a:ext>
                  </a:extLst>
                </a:gridCol>
                <a:gridCol w="1890375">
                  <a:extLst>
                    <a:ext uri="{9D8B030D-6E8A-4147-A177-3AD203B41FA5}">
                      <a16:colId xmlns:mc="http://schemas.openxmlformats.org/markup-compatibility/2006" xmlns:a16="http://schemas.microsoft.com/office/drawing/2014/main" xmlns="" val="21510911"/>
                    </a:ext>
                  </a:extLst>
                </a:gridCol>
              </a:tblGrid>
              <a:tr h="548619">
                <a:tc>
                  <a:txBody>
                    <a:bodyPr/>
                    <a:lstStyle/>
                    <a:p>
                      <a:endParaRPr lang="en-US" sz="2400" dirty="0">
                        <a:solidFill>
                          <a:srgbClr val="FF3399"/>
                        </a:solidFill>
                      </a:endParaRPr>
                    </a:p>
                  </a:txBody>
                  <a:tcPr/>
                </a:tc>
                <a:tc>
                  <a:txBody>
                    <a:bodyPr/>
                    <a:lstStyle/>
                    <a:p>
                      <a:pPr algn="ctr"/>
                      <a:r>
                        <a:rPr lang="en-US" sz="2400" dirty="0"/>
                        <a:t>1</a:t>
                      </a:r>
                      <a:r>
                        <a:rPr lang="en-US" sz="2400" baseline="30000" dirty="0"/>
                        <a:t>st</a:t>
                      </a:r>
                      <a:endParaRPr lang="en-US" sz="2400" dirty="0"/>
                    </a:p>
                  </a:txBody>
                  <a:tcPr/>
                </a:tc>
                <a:tc>
                  <a:txBody>
                    <a:bodyPr/>
                    <a:lstStyle/>
                    <a:p>
                      <a:pPr algn="ctr"/>
                      <a:r>
                        <a:rPr lang="en-US" sz="2400" dirty="0"/>
                        <a:t>2</a:t>
                      </a:r>
                      <a:r>
                        <a:rPr lang="en-US" sz="2400" baseline="30000" dirty="0"/>
                        <a:t>nd</a:t>
                      </a:r>
                      <a:endParaRPr lang="en-US" sz="2400" dirty="0"/>
                    </a:p>
                  </a:txBody>
                  <a:tcPr/>
                </a:tc>
                <a:tc>
                  <a:txBody>
                    <a:bodyPr/>
                    <a:lstStyle/>
                    <a:p>
                      <a:pPr algn="ctr"/>
                      <a:r>
                        <a:rPr lang="en-US" sz="2400" dirty="0"/>
                        <a:t>3</a:t>
                      </a:r>
                      <a:r>
                        <a:rPr lang="en-US" sz="2400" baseline="30000" dirty="0"/>
                        <a:t>rd</a:t>
                      </a:r>
                      <a:endParaRPr lang="en-US" sz="2400" dirty="0"/>
                    </a:p>
                  </a:txBody>
                  <a:tcPr/>
                </a:tc>
                <a:tc>
                  <a:txBody>
                    <a:bodyPr/>
                    <a:lstStyle/>
                    <a:p>
                      <a:pPr algn="ctr"/>
                      <a:r>
                        <a:rPr lang="en-US" sz="2400" dirty="0"/>
                        <a:t>4</a:t>
                      </a:r>
                      <a:r>
                        <a:rPr lang="en-US" sz="2400" baseline="30000" dirty="0"/>
                        <a:t>th</a:t>
                      </a:r>
                      <a:endParaRPr lang="en-US" sz="2400" dirty="0"/>
                    </a:p>
                  </a:txBody>
                  <a:tcPr/>
                </a:tc>
                <a:extLst>
                  <a:ext uri="{0D108BD9-81ED-4DB2-BD59-A6C34878D82A}">
                    <a16:rowId xmlns:mc="http://schemas.openxmlformats.org/markup-compatibility/2006" xmlns:a16="http://schemas.microsoft.com/office/drawing/2014/main" xmlns="" val="854811975"/>
                  </a:ext>
                </a:extLst>
              </a:tr>
              <a:tr h="548619">
                <a:tc>
                  <a:txBody>
                    <a:bodyPr/>
                    <a:lstStyle/>
                    <a:p>
                      <a:endParaRPr lang="en-US" sz="2400"/>
                    </a:p>
                  </a:txBody>
                  <a:tcPr/>
                </a:tc>
                <a:tc>
                  <a:txBody>
                    <a:bodyPr/>
                    <a:lstStyle/>
                    <a:p>
                      <a:pPr algn="ctr"/>
                      <a:r>
                        <a:rPr lang="en-US" sz="2400" dirty="0"/>
                        <a:t>65 </a:t>
                      </a:r>
                      <a:r>
                        <a:rPr lang="en-US" sz="2400" dirty="0">
                          <a:solidFill>
                            <a:srgbClr val="00B050"/>
                          </a:solidFill>
                        </a:rPr>
                        <a:t>(3)</a:t>
                      </a:r>
                    </a:p>
                  </a:txBody>
                  <a:tcPr/>
                </a:tc>
                <a:tc>
                  <a:txBody>
                    <a:bodyPr/>
                    <a:lstStyle/>
                    <a:p>
                      <a:pPr algn="ctr"/>
                      <a:r>
                        <a:rPr lang="en-US" sz="2400" dirty="0"/>
                        <a:t>75</a:t>
                      </a:r>
                      <a:r>
                        <a:rPr lang="en-US" sz="2400" dirty="0">
                          <a:solidFill>
                            <a:srgbClr val="00B050"/>
                          </a:solidFill>
                        </a:rPr>
                        <a:t>(7)</a:t>
                      </a:r>
                    </a:p>
                  </a:txBody>
                  <a:tcPr/>
                </a:tc>
                <a:tc>
                  <a:txBody>
                    <a:bodyPr/>
                    <a:lstStyle/>
                    <a:p>
                      <a:pPr algn="ctr"/>
                      <a:r>
                        <a:rPr lang="en-US" sz="2400" dirty="0"/>
                        <a:t>59</a:t>
                      </a:r>
                      <a:r>
                        <a:rPr lang="en-US" sz="2400" dirty="0">
                          <a:solidFill>
                            <a:srgbClr val="00B050"/>
                          </a:solidFill>
                        </a:rPr>
                        <a:t>(1)</a:t>
                      </a:r>
                    </a:p>
                  </a:txBody>
                  <a:tcPr/>
                </a:tc>
                <a:tc>
                  <a:txBody>
                    <a:bodyPr/>
                    <a:lstStyle/>
                    <a:p>
                      <a:pPr algn="ctr"/>
                      <a:r>
                        <a:rPr lang="en-US" sz="2400" dirty="0"/>
                        <a:t>94</a:t>
                      </a:r>
                      <a:r>
                        <a:rPr lang="en-US" sz="2400" dirty="0">
                          <a:solidFill>
                            <a:srgbClr val="00B050"/>
                          </a:solidFill>
                        </a:rPr>
                        <a:t>(16)</a:t>
                      </a:r>
                    </a:p>
                  </a:txBody>
                  <a:tcPr/>
                </a:tc>
                <a:extLst>
                  <a:ext uri="{0D108BD9-81ED-4DB2-BD59-A6C34878D82A}">
                    <a16:rowId xmlns:mc="http://schemas.openxmlformats.org/markup-compatibility/2006" xmlns:a16="http://schemas.microsoft.com/office/drawing/2014/main" xmlns="" val="4057885212"/>
                  </a:ext>
                </a:extLst>
              </a:tr>
              <a:tr h="548619">
                <a:tc>
                  <a:txBody>
                    <a:bodyPr/>
                    <a:lstStyle/>
                    <a:p>
                      <a:endParaRPr lang="en-US" sz="2400" dirty="0"/>
                    </a:p>
                  </a:txBody>
                  <a:tcPr/>
                </a:tc>
                <a:tc>
                  <a:txBody>
                    <a:bodyPr/>
                    <a:lstStyle/>
                    <a:p>
                      <a:pPr algn="ctr"/>
                      <a:r>
                        <a:rPr lang="en-US" sz="2400" dirty="0"/>
                        <a:t>87 </a:t>
                      </a:r>
                      <a:r>
                        <a:rPr lang="en-US" sz="2400" dirty="0">
                          <a:solidFill>
                            <a:srgbClr val="00B050"/>
                          </a:solidFill>
                        </a:rPr>
                        <a:t>(13)</a:t>
                      </a:r>
                    </a:p>
                  </a:txBody>
                  <a:tcPr/>
                </a:tc>
                <a:tc>
                  <a:txBody>
                    <a:bodyPr/>
                    <a:lstStyle/>
                    <a:p>
                      <a:pPr algn="ctr"/>
                      <a:r>
                        <a:rPr lang="en-US" sz="2400" dirty="0"/>
                        <a:t>69</a:t>
                      </a:r>
                      <a:r>
                        <a:rPr lang="en-US" sz="2400" dirty="0">
                          <a:solidFill>
                            <a:srgbClr val="00B050"/>
                          </a:solidFill>
                        </a:rPr>
                        <a:t>(5)</a:t>
                      </a:r>
                    </a:p>
                  </a:txBody>
                  <a:tcPr/>
                </a:tc>
                <a:tc>
                  <a:txBody>
                    <a:bodyPr/>
                    <a:lstStyle/>
                    <a:p>
                      <a:pPr algn="ctr"/>
                      <a:r>
                        <a:rPr lang="en-US" sz="2400" dirty="0"/>
                        <a:t>78</a:t>
                      </a:r>
                      <a:r>
                        <a:rPr lang="en-US" sz="2400" dirty="0">
                          <a:solidFill>
                            <a:srgbClr val="00B050"/>
                          </a:solidFill>
                        </a:rPr>
                        <a:t>(8)</a:t>
                      </a:r>
                    </a:p>
                  </a:txBody>
                  <a:tcPr/>
                </a:tc>
                <a:tc>
                  <a:txBody>
                    <a:bodyPr/>
                    <a:lstStyle/>
                    <a:p>
                      <a:pPr algn="ctr"/>
                      <a:r>
                        <a:rPr lang="en-US" sz="2400" dirty="0"/>
                        <a:t>89</a:t>
                      </a:r>
                      <a:r>
                        <a:rPr lang="en-US" sz="2400" dirty="0">
                          <a:solidFill>
                            <a:srgbClr val="00B050"/>
                          </a:solidFill>
                        </a:rPr>
                        <a:t>(15)</a:t>
                      </a:r>
                    </a:p>
                  </a:txBody>
                  <a:tcPr/>
                </a:tc>
                <a:extLst>
                  <a:ext uri="{0D108BD9-81ED-4DB2-BD59-A6C34878D82A}">
                    <a16:rowId xmlns:mc="http://schemas.openxmlformats.org/markup-compatibility/2006" xmlns:a16="http://schemas.microsoft.com/office/drawing/2014/main" xmlns="" val="2926117122"/>
                  </a:ext>
                </a:extLst>
              </a:tr>
              <a:tr h="548619">
                <a:tc>
                  <a:txBody>
                    <a:bodyPr/>
                    <a:lstStyle/>
                    <a:p>
                      <a:endParaRPr lang="en-US" sz="2400" dirty="0"/>
                    </a:p>
                  </a:txBody>
                  <a:tcPr/>
                </a:tc>
                <a:tc>
                  <a:txBody>
                    <a:bodyPr/>
                    <a:lstStyle/>
                    <a:p>
                      <a:pPr algn="ctr"/>
                      <a:r>
                        <a:rPr lang="en-US" sz="2400" dirty="0"/>
                        <a:t>73 </a:t>
                      </a:r>
                      <a:r>
                        <a:rPr lang="en-US" sz="2400" dirty="0">
                          <a:solidFill>
                            <a:srgbClr val="00B050"/>
                          </a:solidFill>
                        </a:rPr>
                        <a:t>(6)</a:t>
                      </a:r>
                    </a:p>
                  </a:txBody>
                  <a:tcPr/>
                </a:tc>
                <a:tc>
                  <a:txBody>
                    <a:bodyPr/>
                    <a:lstStyle/>
                    <a:p>
                      <a:pPr algn="ctr"/>
                      <a:r>
                        <a:rPr lang="en-US" sz="2400" dirty="0"/>
                        <a:t>83</a:t>
                      </a:r>
                      <a:r>
                        <a:rPr lang="en-US" sz="2400" dirty="0">
                          <a:solidFill>
                            <a:srgbClr val="00B050"/>
                          </a:solidFill>
                        </a:rPr>
                        <a:t>(12)</a:t>
                      </a:r>
                    </a:p>
                  </a:txBody>
                  <a:tcPr/>
                </a:tc>
                <a:tc>
                  <a:txBody>
                    <a:bodyPr/>
                    <a:lstStyle/>
                    <a:p>
                      <a:pPr algn="ctr"/>
                      <a:r>
                        <a:rPr lang="en-US" sz="2400" dirty="0"/>
                        <a:t>67</a:t>
                      </a:r>
                      <a:r>
                        <a:rPr lang="en-US" sz="2400" dirty="0">
                          <a:solidFill>
                            <a:srgbClr val="00B050"/>
                          </a:solidFill>
                        </a:rPr>
                        <a:t>(4)</a:t>
                      </a:r>
                    </a:p>
                  </a:txBody>
                  <a:tcPr/>
                </a:tc>
                <a:tc>
                  <a:txBody>
                    <a:bodyPr/>
                    <a:lstStyle/>
                    <a:p>
                      <a:pPr algn="ctr"/>
                      <a:r>
                        <a:rPr lang="en-US" sz="2400" dirty="0"/>
                        <a:t>80</a:t>
                      </a:r>
                      <a:r>
                        <a:rPr lang="en-US" sz="2400" dirty="0">
                          <a:solidFill>
                            <a:srgbClr val="00B050"/>
                          </a:solidFill>
                        </a:rPr>
                        <a:t>(10)</a:t>
                      </a:r>
                    </a:p>
                  </a:txBody>
                  <a:tcPr/>
                </a:tc>
                <a:extLst>
                  <a:ext uri="{0D108BD9-81ED-4DB2-BD59-A6C34878D82A}">
                    <a16:rowId xmlns:mc="http://schemas.openxmlformats.org/markup-compatibility/2006" xmlns:a16="http://schemas.microsoft.com/office/drawing/2014/main" xmlns="" val="3032139436"/>
                  </a:ext>
                </a:extLst>
              </a:tr>
              <a:tr h="548619">
                <a:tc>
                  <a:txBody>
                    <a:bodyPr/>
                    <a:lstStyle/>
                    <a:p>
                      <a:endParaRPr lang="en-US" sz="2400" dirty="0"/>
                    </a:p>
                  </a:txBody>
                  <a:tcPr/>
                </a:tc>
                <a:tc>
                  <a:txBody>
                    <a:bodyPr/>
                    <a:lstStyle/>
                    <a:p>
                      <a:pPr algn="ctr"/>
                      <a:r>
                        <a:rPr lang="en-US" sz="2400" dirty="0"/>
                        <a:t>79 </a:t>
                      </a:r>
                      <a:r>
                        <a:rPr lang="en-US" sz="2400" dirty="0">
                          <a:solidFill>
                            <a:srgbClr val="00B050"/>
                          </a:solidFill>
                        </a:rPr>
                        <a:t>(9)</a:t>
                      </a:r>
                    </a:p>
                  </a:txBody>
                  <a:tcPr/>
                </a:tc>
                <a:tc>
                  <a:txBody>
                    <a:bodyPr/>
                    <a:lstStyle/>
                    <a:p>
                      <a:pPr algn="ctr"/>
                      <a:r>
                        <a:rPr lang="en-US" sz="2400" dirty="0"/>
                        <a:t>81</a:t>
                      </a:r>
                      <a:r>
                        <a:rPr lang="en-US" sz="2400" dirty="0">
                          <a:solidFill>
                            <a:srgbClr val="00B050"/>
                          </a:solidFill>
                        </a:rPr>
                        <a:t>(11)</a:t>
                      </a:r>
                    </a:p>
                  </a:txBody>
                  <a:tcPr/>
                </a:tc>
                <a:tc>
                  <a:txBody>
                    <a:bodyPr/>
                    <a:lstStyle/>
                    <a:p>
                      <a:pPr algn="ctr"/>
                      <a:r>
                        <a:rPr lang="en-US" sz="2400" dirty="0"/>
                        <a:t>62</a:t>
                      </a:r>
                      <a:r>
                        <a:rPr lang="en-US" sz="2400" dirty="0">
                          <a:solidFill>
                            <a:srgbClr val="00B050"/>
                          </a:solidFill>
                        </a:rPr>
                        <a:t>(2)</a:t>
                      </a:r>
                    </a:p>
                  </a:txBody>
                  <a:tcPr/>
                </a:tc>
                <a:tc>
                  <a:txBody>
                    <a:bodyPr/>
                    <a:lstStyle/>
                    <a:p>
                      <a:pPr algn="ctr"/>
                      <a:r>
                        <a:rPr lang="en-US" sz="2400" dirty="0"/>
                        <a:t>88</a:t>
                      </a:r>
                      <a:r>
                        <a:rPr lang="en-US" sz="2400" dirty="0">
                          <a:solidFill>
                            <a:srgbClr val="00B050"/>
                          </a:solidFill>
                        </a:rPr>
                        <a:t>(14)</a:t>
                      </a:r>
                    </a:p>
                  </a:txBody>
                  <a:tcPr/>
                </a:tc>
                <a:extLst>
                  <a:ext uri="{0D108BD9-81ED-4DB2-BD59-A6C34878D82A}">
                    <a16:rowId xmlns:mc="http://schemas.openxmlformats.org/markup-compatibility/2006" xmlns:a16="http://schemas.microsoft.com/office/drawing/2014/main" xmlns="" val="2930738219"/>
                  </a:ext>
                </a:extLst>
              </a:tr>
              <a:tr h="548619">
                <a:tc>
                  <a:txBody>
                    <a:bodyPr/>
                    <a:lstStyle/>
                    <a:p>
                      <a:endParaRPr lang="en-US"/>
                    </a:p>
                  </a:txBody>
                  <a:tcPr>
                    <a:blipFill>
                      <a:blip r:embed="rId2"/>
                      <a:stretch>
                        <a:fillRect l="-328" t="-507965" r="-401639" b="-116814"/>
                      </a:stretch>
                    </a:blipFill>
                  </a:tcPr>
                </a:tc>
                <a:tc>
                  <a:txBody>
                    <a:bodyPr/>
                    <a:lstStyle/>
                    <a:p>
                      <a:pPr algn="ctr"/>
                      <a:r>
                        <a:rPr lang="en-US" sz="2400" dirty="0">
                          <a:solidFill>
                            <a:srgbClr val="C00000"/>
                          </a:solidFill>
                        </a:rPr>
                        <a:t>31</a:t>
                      </a:r>
                    </a:p>
                  </a:txBody>
                  <a:tcPr/>
                </a:tc>
                <a:tc>
                  <a:txBody>
                    <a:bodyPr/>
                    <a:lstStyle/>
                    <a:p>
                      <a:pPr algn="ctr"/>
                      <a:r>
                        <a:rPr lang="en-US" sz="2400" dirty="0">
                          <a:solidFill>
                            <a:srgbClr val="C00000"/>
                          </a:solidFill>
                        </a:rPr>
                        <a:t>35</a:t>
                      </a:r>
                    </a:p>
                  </a:txBody>
                  <a:tcPr/>
                </a:tc>
                <a:tc>
                  <a:txBody>
                    <a:bodyPr/>
                    <a:lstStyle/>
                    <a:p>
                      <a:pPr algn="ctr"/>
                      <a:r>
                        <a:rPr lang="en-US" sz="2400" dirty="0">
                          <a:solidFill>
                            <a:srgbClr val="C00000"/>
                          </a:solidFill>
                        </a:rPr>
                        <a:t>15</a:t>
                      </a:r>
                    </a:p>
                  </a:txBody>
                  <a:tcPr/>
                </a:tc>
                <a:tc>
                  <a:txBody>
                    <a:bodyPr/>
                    <a:lstStyle/>
                    <a:p>
                      <a:pPr algn="ctr"/>
                      <a:r>
                        <a:rPr lang="en-US" sz="2400" dirty="0">
                          <a:solidFill>
                            <a:srgbClr val="C00000"/>
                          </a:solidFill>
                        </a:rPr>
                        <a:t>55</a:t>
                      </a:r>
                    </a:p>
                  </a:txBody>
                  <a:tcPr/>
                </a:tc>
                <a:extLst>
                  <a:ext uri="{0D108BD9-81ED-4DB2-BD59-A6C34878D82A}">
                    <a16:rowId xmlns:mc="http://schemas.openxmlformats.org/markup-compatibility/2006" xmlns:a16="http://schemas.microsoft.com/office/drawing/2014/main" xmlns="" val="1044266981"/>
                  </a:ext>
                </a:extLst>
              </a:tr>
              <a:tr h="628564">
                <a:tc>
                  <a:txBody>
                    <a:bodyPr/>
                    <a:lstStyle/>
                    <a:p>
                      <a:endParaRPr lang="en-US"/>
                    </a:p>
                  </a:txBody>
                  <a:tcPr>
                    <a:blipFill>
                      <a:blip r:embed="rId2"/>
                      <a:stretch>
                        <a:fillRect l="-328" t="-528462" r="-401639" b="-1538"/>
                      </a:stretch>
                    </a:blipFill>
                  </a:tcPr>
                </a:tc>
                <a:tc>
                  <a:txBody>
                    <a:bodyPr/>
                    <a:lstStyle/>
                    <a:p>
                      <a:pPr algn="ctr"/>
                      <a:r>
                        <a:rPr lang="en-US" sz="2400" dirty="0">
                          <a:solidFill>
                            <a:srgbClr val="C00000"/>
                          </a:solidFill>
                        </a:rPr>
                        <a:t>961</a:t>
                      </a:r>
                    </a:p>
                  </a:txBody>
                  <a:tcPr/>
                </a:tc>
                <a:tc>
                  <a:txBody>
                    <a:bodyPr/>
                    <a:lstStyle/>
                    <a:p>
                      <a:pPr algn="ctr"/>
                      <a:r>
                        <a:rPr lang="en-US" sz="2400" dirty="0">
                          <a:solidFill>
                            <a:srgbClr val="C00000"/>
                          </a:solidFill>
                        </a:rPr>
                        <a:t>1255</a:t>
                      </a:r>
                    </a:p>
                  </a:txBody>
                  <a:tcPr/>
                </a:tc>
                <a:tc>
                  <a:txBody>
                    <a:bodyPr/>
                    <a:lstStyle/>
                    <a:p>
                      <a:pPr algn="ctr"/>
                      <a:r>
                        <a:rPr lang="en-US" sz="2400" dirty="0">
                          <a:solidFill>
                            <a:srgbClr val="C00000"/>
                          </a:solidFill>
                        </a:rPr>
                        <a:t>225</a:t>
                      </a:r>
                    </a:p>
                  </a:txBody>
                  <a:tcPr/>
                </a:tc>
                <a:tc>
                  <a:txBody>
                    <a:bodyPr/>
                    <a:lstStyle/>
                    <a:p>
                      <a:pPr algn="ctr"/>
                      <a:r>
                        <a:rPr lang="en-US" sz="2400" dirty="0">
                          <a:solidFill>
                            <a:srgbClr val="C00000"/>
                          </a:solidFill>
                        </a:rPr>
                        <a:t>3025</a:t>
                      </a:r>
                    </a:p>
                  </a:txBody>
                  <a:tcPr/>
                </a:tc>
                <a:extLst>
                  <a:ext uri="{0D108BD9-81ED-4DB2-BD59-A6C34878D82A}">
                    <a16:rowId xmlns:mc="http://schemas.openxmlformats.org/markup-compatibility/2006" xmlns:a16="http://schemas.microsoft.com/office/drawing/2014/main" xmlns="" val="2598202452"/>
                  </a:ext>
                </a:extLst>
              </a:tr>
            </a:tbl>
          </a:graphicData>
        </a:graphic>
      </p:graphicFrame>
      <p:sp>
        <p:nvSpPr>
          <p:cNvPr id="2" name="Title 1"/>
          <p:cNvSpPr>
            <a:spLocks noGrp="1"/>
          </p:cNvSpPr>
          <p:nvPr>
            <p:ph type="title"/>
          </p:nvPr>
        </p:nvSpPr>
        <p:spPr>
          <a:xfrm>
            <a:off x="609600" y="274638"/>
            <a:ext cx="10972800" cy="1905854"/>
          </a:xfrm>
        </p:spPr>
        <p:txBody>
          <a:bodyPr>
            <a:normAutofit/>
          </a:bodyPr>
          <a:lstStyle/>
          <a:p>
            <a:pPr algn="ctr"/>
            <a:r>
              <a:rPr lang="en-US" dirty="0" smtClean="0">
                <a:solidFill>
                  <a:srgbClr val="FF0000"/>
                </a:solidFill>
              </a:rPr>
              <a:t> </a:t>
            </a:r>
            <a:r>
              <a:rPr lang="en-US" dirty="0" smtClean="0">
                <a:solidFill>
                  <a:srgbClr val="FF0000"/>
                </a:solidFill>
                <a:latin typeface="Times New Roman" pitchFamily="18" charset="0"/>
                <a:cs typeface="Times New Roman" pitchFamily="18" charset="0"/>
              </a:rPr>
              <a:t>Calculation</a:t>
            </a:r>
            <a:br>
              <a:rPr lang="en-US" dirty="0" smtClean="0">
                <a:solidFill>
                  <a:srgbClr val="FF0000"/>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Teaching method</a:t>
            </a:r>
            <a:endParaRPr lang="en-US" sz="2800" dirty="0">
              <a:solidFill>
                <a:srgbClr val="FF0000"/>
              </a:solidFill>
              <a:latin typeface="Times New Roman" pitchFamily="18" charset="0"/>
              <a:cs typeface="Times New Roman" pitchFamily="18" charset="0"/>
            </a:endParaRPr>
          </a:p>
        </p:txBody>
      </p:sp>
      <p:graphicFrame>
        <p:nvGraphicFramePr>
          <p:cNvPr id="5" name="Table 4"/>
          <p:cNvGraphicFramePr>
            <a:graphicFrameLocks noGrp="1"/>
          </p:cNvGraphicFramePr>
          <p:nvPr>
            <p:extLst/>
          </p:nvPr>
        </p:nvGraphicFramePr>
        <p:xfrm>
          <a:off x="149903" y="3117954"/>
          <a:ext cx="1873770" cy="1737360"/>
        </p:xfrm>
        <a:graphic>
          <a:graphicData uri="http://schemas.openxmlformats.org/drawingml/2006/table">
            <a:tbl>
              <a:tblPr firstRow="1" bandRow="1">
                <a:tableStyleId>{08FB837D-C827-4EFA-A057-4D05807E0F7C}</a:tableStyleId>
              </a:tblPr>
              <a:tblGrid>
                <a:gridCol w="1873770">
                  <a:extLst>
                    <a:ext uri="{9D8B030D-6E8A-4147-A177-3AD203B41FA5}">
                      <a16:colId xmlns:a16="http://schemas.microsoft.com/office/drawing/2014/main" xmlns="" val="3434582076"/>
                    </a:ext>
                  </a:extLst>
                </a:gridCol>
              </a:tblGrid>
              <a:tr h="1588957">
                <a:tc>
                  <a:txBody>
                    <a:bodyPr/>
                    <a:lstStyle/>
                    <a:p>
                      <a:r>
                        <a:rPr lang="en-US" dirty="0"/>
                        <a:t>Rank the</a:t>
                      </a:r>
                      <a:r>
                        <a:rPr lang="en-US" baseline="0" dirty="0"/>
                        <a:t> whole observations which are 16. Then Take sums and Squares of the Ranks.</a:t>
                      </a:r>
                      <a:endParaRPr lang="en-US" dirty="0"/>
                    </a:p>
                  </a:txBody>
                  <a:tcPr/>
                </a:tc>
                <a:extLst>
                  <a:ext uri="{0D108BD9-81ED-4DB2-BD59-A6C34878D82A}">
                    <a16:rowId xmlns:a16="http://schemas.microsoft.com/office/drawing/2014/main" xmlns="" val="2463979817"/>
                  </a:ext>
                </a:extLst>
              </a:tr>
            </a:tbl>
          </a:graphicData>
        </a:graphic>
      </p:graphicFrame>
    </p:spTree>
    <p:extLst>
      <p:ext uri="{BB962C8B-B14F-4D97-AF65-F5344CB8AC3E}">
        <p14:creationId xmlns:p14="http://schemas.microsoft.com/office/powerpoint/2010/main" val="3305450819"/>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p:txBody>
      </p:sp>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Critical Regions of Chi Squares</a:t>
            </a:r>
          </a:p>
        </p:txBody>
      </p:sp>
      <p:graphicFrame>
        <p:nvGraphicFramePr>
          <p:cNvPr id="5" name="Table 4"/>
          <p:cNvGraphicFramePr>
            <a:graphicFrameLocks noGrp="1"/>
          </p:cNvGraphicFramePr>
          <p:nvPr>
            <p:extLst/>
          </p:nvPr>
        </p:nvGraphicFramePr>
        <p:xfrm>
          <a:off x="225084" y="1406770"/>
          <a:ext cx="11437032" cy="4248444"/>
        </p:xfrm>
        <a:graphic>
          <a:graphicData uri="http://schemas.openxmlformats.org/drawingml/2006/table">
            <a:tbl>
              <a:tblPr firstRow="1" bandRow="1">
                <a:tableStyleId>{5C22544A-7EE6-4342-B048-85BDC9FD1C3A}</a:tableStyleId>
              </a:tblPr>
              <a:tblGrid>
                <a:gridCol w="2859258">
                  <a:extLst>
                    <a:ext uri="{9D8B030D-6E8A-4147-A177-3AD203B41FA5}">
                      <a16:colId xmlns:a16="http://schemas.microsoft.com/office/drawing/2014/main" xmlns="" val="651284059"/>
                    </a:ext>
                  </a:extLst>
                </a:gridCol>
                <a:gridCol w="2859258">
                  <a:extLst>
                    <a:ext uri="{9D8B030D-6E8A-4147-A177-3AD203B41FA5}">
                      <a16:colId xmlns:a16="http://schemas.microsoft.com/office/drawing/2014/main" xmlns="" val="451312788"/>
                    </a:ext>
                  </a:extLst>
                </a:gridCol>
                <a:gridCol w="2859258">
                  <a:extLst>
                    <a:ext uri="{9D8B030D-6E8A-4147-A177-3AD203B41FA5}">
                      <a16:colId xmlns:a16="http://schemas.microsoft.com/office/drawing/2014/main" xmlns="" val="54254245"/>
                    </a:ext>
                  </a:extLst>
                </a:gridCol>
                <a:gridCol w="2859258">
                  <a:extLst>
                    <a:ext uri="{9D8B030D-6E8A-4147-A177-3AD203B41FA5}">
                      <a16:colId xmlns:a16="http://schemas.microsoft.com/office/drawing/2014/main" xmlns="" val="2519259066"/>
                    </a:ext>
                  </a:extLst>
                </a:gridCol>
              </a:tblGrid>
              <a:tr h="1062111">
                <a:tc>
                  <a:txBody>
                    <a:bodyPr/>
                    <a:lstStyle/>
                    <a:p>
                      <a:r>
                        <a:rPr lang="en-US" dirty="0" smtClean="0"/>
                        <a:t>Degree</a:t>
                      </a:r>
                      <a:r>
                        <a:rPr lang="en-US" baseline="0" dirty="0" smtClean="0"/>
                        <a:t> of freedom</a:t>
                      </a:r>
                      <a:endParaRPr lang="en-US" dirty="0"/>
                    </a:p>
                  </a:txBody>
                  <a:tcPr/>
                </a:tc>
                <a:tc>
                  <a:txBody>
                    <a:bodyPr/>
                    <a:lstStyle/>
                    <a:p>
                      <a:r>
                        <a:rPr lang="en-US" dirty="0"/>
                        <a:t>P=0.05</a:t>
                      </a:r>
                    </a:p>
                  </a:txBody>
                  <a:tcPr/>
                </a:tc>
                <a:tc>
                  <a:txBody>
                    <a:bodyPr/>
                    <a:lstStyle/>
                    <a:p>
                      <a:r>
                        <a:rPr lang="en-US" dirty="0"/>
                        <a:t>P=0.01</a:t>
                      </a:r>
                    </a:p>
                  </a:txBody>
                  <a:tcPr/>
                </a:tc>
                <a:tc>
                  <a:txBody>
                    <a:bodyPr/>
                    <a:lstStyle/>
                    <a:p>
                      <a:r>
                        <a:rPr lang="en-US" dirty="0"/>
                        <a:t>P=0,001</a:t>
                      </a:r>
                    </a:p>
                  </a:txBody>
                  <a:tcPr/>
                </a:tc>
                <a:extLst>
                  <a:ext uri="{0D108BD9-81ED-4DB2-BD59-A6C34878D82A}">
                    <a16:rowId xmlns:a16="http://schemas.microsoft.com/office/drawing/2014/main" xmlns="" val="2887618241"/>
                  </a:ext>
                </a:extLst>
              </a:tr>
              <a:tr h="1062111">
                <a:tc>
                  <a:txBody>
                    <a:bodyPr/>
                    <a:lstStyle/>
                    <a:p>
                      <a:r>
                        <a:rPr lang="en-US" dirty="0"/>
                        <a:t>1</a:t>
                      </a:r>
                    </a:p>
                  </a:txBody>
                  <a:tcPr/>
                </a:tc>
                <a:tc>
                  <a:txBody>
                    <a:bodyPr/>
                    <a:lstStyle/>
                    <a:p>
                      <a:r>
                        <a:rPr lang="en-US" dirty="0"/>
                        <a:t>3.84</a:t>
                      </a:r>
                    </a:p>
                  </a:txBody>
                  <a:tcPr/>
                </a:tc>
                <a:tc>
                  <a:txBody>
                    <a:bodyPr/>
                    <a:lstStyle/>
                    <a:p>
                      <a:r>
                        <a:rPr lang="en-US" dirty="0"/>
                        <a:t>6.64</a:t>
                      </a:r>
                    </a:p>
                  </a:txBody>
                  <a:tcPr/>
                </a:tc>
                <a:tc>
                  <a:txBody>
                    <a:bodyPr/>
                    <a:lstStyle/>
                    <a:p>
                      <a:r>
                        <a:rPr lang="en-US" dirty="0"/>
                        <a:t>10.83</a:t>
                      </a:r>
                    </a:p>
                  </a:txBody>
                  <a:tcPr/>
                </a:tc>
                <a:extLst>
                  <a:ext uri="{0D108BD9-81ED-4DB2-BD59-A6C34878D82A}">
                    <a16:rowId xmlns:a16="http://schemas.microsoft.com/office/drawing/2014/main" xmlns="" val="3695415595"/>
                  </a:ext>
                </a:extLst>
              </a:tr>
              <a:tr h="1062111">
                <a:tc>
                  <a:txBody>
                    <a:bodyPr/>
                    <a:lstStyle/>
                    <a:p>
                      <a:r>
                        <a:rPr lang="en-US" dirty="0"/>
                        <a:t>2</a:t>
                      </a:r>
                    </a:p>
                  </a:txBody>
                  <a:tcPr/>
                </a:tc>
                <a:tc>
                  <a:txBody>
                    <a:bodyPr/>
                    <a:lstStyle/>
                    <a:p>
                      <a:r>
                        <a:rPr lang="en-US" dirty="0"/>
                        <a:t>5.99</a:t>
                      </a:r>
                    </a:p>
                  </a:txBody>
                  <a:tcPr/>
                </a:tc>
                <a:tc>
                  <a:txBody>
                    <a:bodyPr/>
                    <a:lstStyle/>
                    <a:p>
                      <a:r>
                        <a:rPr lang="en-US" dirty="0"/>
                        <a:t>9.21</a:t>
                      </a:r>
                    </a:p>
                  </a:txBody>
                  <a:tcPr/>
                </a:tc>
                <a:tc>
                  <a:txBody>
                    <a:bodyPr/>
                    <a:lstStyle/>
                    <a:p>
                      <a:r>
                        <a:rPr lang="en-US" dirty="0"/>
                        <a:t>13.82</a:t>
                      </a:r>
                    </a:p>
                  </a:txBody>
                  <a:tcPr/>
                </a:tc>
                <a:extLst>
                  <a:ext uri="{0D108BD9-81ED-4DB2-BD59-A6C34878D82A}">
                    <a16:rowId xmlns:a16="http://schemas.microsoft.com/office/drawing/2014/main" xmlns="" val="2077767433"/>
                  </a:ext>
                </a:extLst>
              </a:tr>
              <a:tr h="1062111">
                <a:tc>
                  <a:txBody>
                    <a:bodyPr/>
                    <a:lstStyle/>
                    <a:p>
                      <a:r>
                        <a:rPr lang="en-US" dirty="0"/>
                        <a:t>3</a:t>
                      </a:r>
                    </a:p>
                  </a:txBody>
                  <a:tcPr/>
                </a:tc>
                <a:tc>
                  <a:txBody>
                    <a:bodyPr/>
                    <a:lstStyle/>
                    <a:p>
                      <a:r>
                        <a:rPr lang="en-US" dirty="0"/>
                        <a:t>7.82</a:t>
                      </a:r>
                    </a:p>
                  </a:txBody>
                  <a:tcPr/>
                </a:tc>
                <a:tc>
                  <a:txBody>
                    <a:bodyPr/>
                    <a:lstStyle/>
                    <a:p>
                      <a:r>
                        <a:rPr lang="en-US" dirty="0"/>
                        <a:t>11.35</a:t>
                      </a:r>
                    </a:p>
                  </a:txBody>
                  <a:tcPr/>
                </a:tc>
                <a:tc>
                  <a:txBody>
                    <a:bodyPr/>
                    <a:lstStyle/>
                    <a:p>
                      <a:r>
                        <a:rPr lang="en-US" dirty="0"/>
                        <a:t>16.27</a:t>
                      </a:r>
                    </a:p>
                  </a:txBody>
                  <a:tcPr/>
                </a:tc>
                <a:extLst>
                  <a:ext uri="{0D108BD9-81ED-4DB2-BD59-A6C34878D82A}">
                    <a16:rowId xmlns:a16="http://schemas.microsoft.com/office/drawing/2014/main" xmlns="" val="2939334482"/>
                  </a:ext>
                </a:extLst>
              </a:tr>
            </a:tbl>
          </a:graphicData>
        </a:graphic>
      </p:graphicFrame>
    </p:spTree>
    <p:extLst>
      <p:ext uri="{BB962C8B-B14F-4D97-AF65-F5344CB8AC3E}">
        <p14:creationId xmlns:p14="http://schemas.microsoft.com/office/powerpoint/2010/main" val="3362386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𝑯</m:t>
                      </m:r>
                      <m:r>
                        <a:rPr lang="en-US" b="1" i="1" smtClean="0">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𝟏𝟐</m:t>
                          </m:r>
                        </m:num>
                        <m:den>
                          <m:r>
                            <a:rPr lang="en-US" b="1" i="1">
                              <a:latin typeface="Cambria Math" panose="02040503050406030204" pitchFamily="18" charset="0"/>
                            </a:rPr>
                            <m:t>𝑵</m:t>
                          </m:r>
                          <m:r>
                            <a:rPr lang="en-US" b="1" i="1">
                              <a:latin typeface="Cambria Math" panose="02040503050406030204" pitchFamily="18" charset="0"/>
                            </a:rPr>
                            <m:t>(</m:t>
                          </m:r>
                          <m:r>
                            <a:rPr lang="en-US" b="1" i="1">
                              <a:latin typeface="Cambria Math" panose="02040503050406030204" pitchFamily="18" charset="0"/>
                            </a:rPr>
                            <m:t>𝑵</m:t>
                          </m:r>
                          <m:r>
                            <a:rPr lang="en-US" b="1" i="1">
                              <a:latin typeface="Cambria Math" panose="02040503050406030204" pitchFamily="18" charset="0"/>
                            </a:rPr>
                            <m:t>+</m:t>
                          </m:r>
                          <m:r>
                            <a:rPr lang="en-US" b="1" i="1">
                              <a:latin typeface="Cambria Math" panose="02040503050406030204" pitchFamily="18" charset="0"/>
                            </a:rPr>
                            <m:t>𝟏</m:t>
                          </m:r>
                          <m:r>
                            <a:rPr lang="en-US" b="1" i="1">
                              <a:latin typeface="Cambria Math" panose="02040503050406030204" pitchFamily="18" charset="0"/>
                            </a:rPr>
                            <m:t>)</m:t>
                          </m:r>
                        </m:den>
                      </m:f>
                      <m:nary>
                        <m:naryPr>
                          <m:chr m:val="∑"/>
                          <m:ctrlPr>
                            <a:rPr lang="en-US" b="1" i="1">
                              <a:latin typeface="Cambria Math" panose="02040503050406030204" pitchFamily="18" charset="0"/>
                            </a:rPr>
                          </m:ctrlPr>
                        </m:naryPr>
                        <m:sub>
                          <m:r>
                            <m:rPr>
                              <m:brk m:alnAt="23"/>
                            </m:rPr>
                            <a:rPr lang="en-US" b="1" i="1">
                              <a:latin typeface="Cambria Math" panose="02040503050406030204" pitchFamily="18" charset="0"/>
                            </a:rPr>
                            <m:t>𝒊</m:t>
                          </m:r>
                          <m:r>
                            <a:rPr lang="en-US" b="1" i="1">
                              <a:latin typeface="Cambria Math" panose="02040503050406030204" pitchFamily="18" charset="0"/>
                            </a:rPr>
                            <m:t>=</m:t>
                          </m:r>
                          <m:r>
                            <a:rPr lang="en-US" b="1" i="1">
                              <a:latin typeface="Cambria Math" panose="02040503050406030204" pitchFamily="18" charset="0"/>
                            </a:rPr>
                            <m:t>𝟏</m:t>
                          </m:r>
                        </m:sub>
                        <m:sup>
                          <m:r>
                            <a:rPr lang="en-US" b="1" i="1">
                              <a:latin typeface="Cambria Math" panose="02040503050406030204" pitchFamily="18" charset="0"/>
                            </a:rPr>
                            <m:t>𝒌</m:t>
                          </m:r>
                        </m:sup>
                        <m:e>
                          <m:f>
                            <m:fPr>
                              <m:ctrlPr>
                                <a:rPr lang="en-US" b="1" i="1">
                                  <a:latin typeface="Cambria Math" panose="02040503050406030204" pitchFamily="18" charset="0"/>
                                </a:rPr>
                              </m:ctrlPr>
                            </m:fPr>
                            <m:num>
                              <m:sSubSup>
                                <m:sSubSupPr>
                                  <m:ctrlPr>
                                    <a:rPr lang="en-US" b="1" i="1">
                                      <a:latin typeface="Cambria Math" panose="02040503050406030204" pitchFamily="18" charset="0"/>
                                    </a:rPr>
                                  </m:ctrlPr>
                                </m:sSubSupPr>
                                <m:e>
                                  <m:r>
                                    <a:rPr lang="en-US" b="1" i="1">
                                      <a:latin typeface="Cambria Math" panose="02040503050406030204" pitchFamily="18" charset="0"/>
                                    </a:rPr>
                                    <m:t>𝑹</m:t>
                                  </m:r>
                                </m:e>
                                <m:sub>
                                  <m:r>
                                    <a:rPr lang="en-US" b="1" i="1">
                                      <a:latin typeface="Cambria Math" panose="02040503050406030204" pitchFamily="18" charset="0"/>
                                    </a:rPr>
                                    <m:t>𝒊</m:t>
                                  </m:r>
                                </m:sub>
                                <m:sup>
                                  <m:r>
                                    <a:rPr lang="en-US" b="1" i="1">
                                      <a:latin typeface="Cambria Math" panose="02040503050406030204" pitchFamily="18" charset="0"/>
                                    </a:rPr>
                                    <m:t>𝟐</m:t>
                                  </m:r>
                                </m:sup>
                              </m:sSubSup>
                            </m:num>
                            <m:den>
                              <m:sSub>
                                <m:sSubPr>
                                  <m:ctrlPr>
                                    <a:rPr lang="en-US" b="1" i="1">
                                      <a:latin typeface="Cambria Math" panose="02040503050406030204" pitchFamily="18" charset="0"/>
                                    </a:rPr>
                                  </m:ctrlPr>
                                </m:sSubPr>
                                <m:e>
                                  <m:r>
                                    <a:rPr lang="en-US" b="1" i="1">
                                      <a:latin typeface="Cambria Math" panose="02040503050406030204" pitchFamily="18" charset="0"/>
                                    </a:rPr>
                                    <m:t>𝒏</m:t>
                                  </m:r>
                                </m:e>
                                <m:sub>
                                  <m:r>
                                    <a:rPr lang="en-US" b="1" i="1">
                                      <a:latin typeface="Cambria Math" panose="02040503050406030204" pitchFamily="18" charset="0"/>
                                    </a:rPr>
                                    <m:t>𝒊</m:t>
                                  </m:r>
                                </m:sub>
                              </m:sSub>
                            </m:den>
                          </m:f>
                        </m:e>
                      </m:nary>
                      <m:r>
                        <a:rPr lang="en-US" b="1">
                          <a:latin typeface="Cambria Math" panose="02040503050406030204" pitchFamily="18" charset="0"/>
                        </a:rPr>
                        <m:t>−</m:t>
                      </m:r>
                      <m:r>
                        <a:rPr lang="en-US" b="1">
                          <a:latin typeface="Cambria Math" panose="02040503050406030204" pitchFamily="18" charset="0"/>
                        </a:rPr>
                        <m:t>𝟑</m:t>
                      </m:r>
                      <m:d>
                        <m:dPr>
                          <m:ctrlPr>
                            <a:rPr lang="en-US" b="1" i="1">
                              <a:latin typeface="Cambria Math" panose="02040503050406030204" pitchFamily="18" charset="0"/>
                            </a:rPr>
                          </m:ctrlPr>
                        </m:dPr>
                        <m:e>
                          <m:r>
                            <a:rPr lang="en-US" b="1">
                              <a:latin typeface="Cambria Math" panose="02040503050406030204" pitchFamily="18" charset="0"/>
                            </a:rPr>
                            <m:t>𝐍</m:t>
                          </m:r>
                          <m:r>
                            <a:rPr lang="en-US" b="1">
                              <a:latin typeface="Cambria Math" panose="02040503050406030204" pitchFamily="18" charset="0"/>
                            </a:rPr>
                            <m:t>+</m:t>
                          </m:r>
                          <m:r>
                            <a:rPr lang="en-US" b="1">
                              <a:latin typeface="Cambria Math" panose="02040503050406030204" pitchFamily="18" charset="0"/>
                            </a:rPr>
                            <m:t>𝟏</m:t>
                          </m:r>
                        </m:e>
                      </m:d>
                    </m:oMath>
                  </m:oMathPara>
                </a14:m>
                <a:endParaRPr lang="en-US" b="1" dirty="0"/>
              </a:p>
              <a:p>
                <a:pPr marL="0" indent="0">
                  <a:buNone/>
                </a:pPr>
                <a:endParaRPr lang="en-US" b="1"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m:t>
                          </m:r>
                        </m:num>
                        <m:den>
                          <m:r>
                            <a:rPr lang="en-US" b="0" i="1" smtClean="0">
                              <a:latin typeface="Cambria Math" panose="02040503050406030204" pitchFamily="18" charset="0"/>
                            </a:rPr>
                            <m:t>16(16+1)</m:t>
                          </m:r>
                        </m:den>
                      </m:f>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𝑅</m:t>
                          </m:r>
                        </m:sup>
                        <m:e>
                          <m:f>
                            <m:fPr>
                              <m:ctrlPr>
                                <a:rPr lang="en-US" b="0" i="1" smtClean="0">
                                  <a:latin typeface="Cambria Math" panose="02040503050406030204" pitchFamily="18" charset="0"/>
                                </a:rPr>
                              </m:ctrlPr>
                            </m:fPr>
                            <m:num>
                              <m:r>
                                <a:rPr lang="en-US" i="1">
                                  <a:latin typeface="Cambria Math" panose="02040503050406030204" pitchFamily="18" charset="0"/>
                                </a:rPr>
                                <m:t>5466</m:t>
                              </m:r>
                            </m:num>
                            <m:den>
                              <m:r>
                                <a:rPr lang="en-US" b="0" i="1" smtClean="0">
                                  <a:latin typeface="Cambria Math" panose="02040503050406030204" pitchFamily="18" charset="0"/>
                                </a:rPr>
                                <m:t>4</m:t>
                              </m:r>
                            </m:den>
                          </m:f>
                        </m:e>
                      </m:nary>
                      <m:r>
                        <a:rPr lang="en-US" b="0" i="1" smtClean="0">
                          <a:latin typeface="Cambria Math" panose="02040503050406030204" pitchFamily="18" charset="0"/>
                        </a:rPr>
                        <m:t>−3(16+1)</m:t>
                      </m:r>
                    </m:oMath>
                  </m:oMathPara>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rPr>
                        <m:t>=8.96</m:t>
                      </m:r>
                    </m:oMath>
                  </m:oMathPara>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a:stretch>
              </a:blipFill>
            </p:spPr>
            <p:txBody>
              <a:bodyPr/>
              <a:lstStyle/>
              <a:p>
                <a:r>
                  <a:rPr lang="en-US">
                    <a:noFill/>
                  </a:rPr>
                  <a:t> </a:t>
                </a:r>
              </a:p>
            </p:txBody>
          </p:sp>
        </mc:Fallback>
      </mc:AlternateContent>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Calculation</a:t>
            </a:r>
          </a:p>
        </p:txBody>
      </p:sp>
    </p:spTree>
    <p:extLst>
      <p:ext uri="{BB962C8B-B14F-4D97-AF65-F5344CB8AC3E}">
        <p14:creationId xmlns:p14="http://schemas.microsoft.com/office/powerpoint/2010/main" val="1581809722"/>
      </p:ext>
    </p:extLst>
  </p:cSld>
  <p:clrMapOvr>
    <a:masterClrMapping/>
  </p:clrMapOvr>
  <p:transition>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ea typeface="Cambria Math" panose="02040503050406030204" pitchFamily="18" charset="0"/>
                        </a:rPr>
                        <m:t>≥</m:t>
                      </m:r>
                      <m:sSubSup>
                        <m:sSubSupPr>
                          <m:ctrlPr>
                            <a:rPr lang="en-US" b="0" i="1" smtClean="0">
                              <a:latin typeface="Cambria Math" panose="02040503050406030204" pitchFamily="18" charset="0"/>
                              <a:ea typeface="Cambria Math" panose="02040503050406030204" pitchFamily="18" charset="0"/>
                            </a:rPr>
                          </m:ctrlPr>
                        </m:sSubSupPr>
                        <m:e>
                          <m:r>
                            <a:rPr lang="en-US" b="0" i="1" smtClean="0">
                              <a:latin typeface="Cambria Math" panose="02040503050406030204" pitchFamily="18" charset="0"/>
                              <a:ea typeface="Cambria Math" panose="02040503050406030204" pitchFamily="18" charset="0"/>
                            </a:rPr>
                            <m:t>𝛘</m:t>
                          </m:r>
                        </m:e>
                        <m: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−1)</m:t>
                          </m:r>
                        </m:sub>
                        <m:sup>
                          <m:r>
                            <a:rPr lang="en-US" b="0" i="1" smtClean="0">
                              <a:latin typeface="Cambria Math" panose="02040503050406030204" pitchFamily="18" charset="0"/>
                              <a:ea typeface="Cambria Math" panose="02040503050406030204" pitchFamily="18" charset="0"/>
                            </a:rPr>
                            <m:t>2</m:t>
                          </m:r>
                        </m:sup>
                      </m:sSubSup>
                    </m:oMath>
                  </m:oMathPara>
                </a14:m>
                <a:endParaRPr lang="en-US"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ea typeface="Cambria Math" panose="02040503050406030204" pitchFamily="18" charset="0"/>
                        </a:rPr>
                        <m:t>≥</m:t>
                      </m:r>
                      <m:sSubSup>
                        <m:sSubSupPr>
                          <m:ctrlPr>
                            <a:rPr lang="en-US" b="0" i="1" smtClean="0">
                              <a:latin typeface="Cambria Math" panose="02040503050406030204" pitchFamily="18" charset="0"/>
                              <a:ea typeface="Cambria Math" panose="02040503050406030204" pitchFamily="18" charset="0"/>
                            </a:rPr>
                          </m:ctrlPr>
                        </m:sSubSupPr>
                        <m:e>
                          <m:r>
                            <a:rPr lang="en-US" b="0" i="1" smtClean="0">
                              <a:latin typeface="Cambria Math" panose="02040503050406030204" pitchFamily="18" charset="0"/>
                              <a:ea typeface="Cambria Math" panose="02040503050406030204" pitchFamily="18" charset="0"/>
                            </a:rPr>
                            <m:t>𝛘</m:t>
                          </m:r>
                        </m:e>
                        <m:sub>
                          <m:r>
                            <a:rPr lang="en-US" b="0" i="1" smtClean="0">
                              <a:latin typeface="Cambria Math" panose="02040503050406030204" pitchFamily="18" charset="0"/>
                              <a:ea typeface="Cambria Math" panose="02040503050406030204" pitchFamily="18" charset="0"/>
                            </a:rPr>
                            <m:t>(0.05,4−1)</m:t>
                          </m:r>
                        </m:sub>
                        <m:sup>
                          <m:r>
                            <a:rPr lang="en-US" b="0" i="1" smtClean="0">
                              <a:latin typeface="Cambria Math" panose="02040503050406030204" pitchFamily="18" charset="0"/>
                              <a:ea typeface="Cambria Math" panose="02040503050406030204" pitchFamily="18" charset="0"/>
                            </a:rPr>
                            <m:t>2</m:t>
                          </m:r>
                        </m:sup>
                      </m:sSubSup>
                    </m:oMath>
                  </m:oMathPara>
                </a14:m>
                <a:endParaRPr lang="en-US"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ea typeface="Cambria Math" panose="02040503050406030204" pitchFamily="18" charset="0"/>
                        </a:rPr>
                        <m:t>≥7.81</m:t>
                      </m:r>
                    </m:oMath>
                  </m:oMathPara>
                </a14:m>
                <a:endParaRPr lang="en-US" dirty="0"/>
              </a:p>
              <a:p>
                <a:pPr marL="0" indent="0" algn="ctr">
                  <a:buNone/>
                </a:pPr>
                <a:endParaRPr lang="en-US" dirty="0"/>
              </a:p>
              <a:p>
                <a:pPr marL="0" indent="0" algn="ctr">
                  <a:buNone/>
                </a:pPr>
                <a:r>
                  <a:rPr lang="en-US" dirty="0"/>
                  <a:t>Conclusion</a:t>
                </a:r>
              </a:p>
              <a:p>
                <a:pPr marL="0" indent="0" algn="ctr">
                  <a:buNone/>
                </a:pPr>
                <a:r>
                  <a:rPr lang="en-US" dirty="0"/>
                  <a:t>As our H calculated is lying in Critical Region so we don’t accept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a14:m>
                <a:r>
                  <a:rPr lang="en-US" dirty="0"/>
                  <a:t> and conclude that there is a difference in test scores for the four teaching techniques</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696" r="-1507"/>
                </a:stretch>
              </a:blipFill>
            </p:spPr>
            <p:txBody>
              <a:bodyPr/>
              <a:lstStyle/>
              <a:p>
                <a:r>
                  <a:rPr lang="en-US">
                    <a:noFill/>
                  </a:rPr>
                  <a:t> </a:t>
                </a:r>
              </a:p>
            </p:txBody>
          </p:sp>
        </mc:Fallback>
      </mc:AlternateContent>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Critical Region</a:t>
            </a:r>
          </a:p>
        </p:txBody>
      </p:sp>
    </p:spTree>
    <p:extLst>
      <p:ext uri="{BB962C8B-B14F-4D97-AF65-F5344CB8AC3E}">
        <p14:creationId xmlns:p14="http://schemas.microsoft.com/office/powerpoint/2010/main" val="3537898642"/>
      </p:ext>
    </p:extLst>
  </p:cSld>
  <p:clrMapOvr>
    <a:masterClrMapping/>
  </p:clrMapOvr>
  <p:transition>
    <p:push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195</Words>
  <Application>Microsoft Office PowerPoint</Application>
  <PresentationFormat>Widescreen</PresentationFormat>
  <Paragraphs>97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Cambria Math</vt:lpstr>
      <vt:lpstr>Times New Roman</vt:lpstr>
      <vt:lpstr>Office Theme</vt:lpstr>
      <vt:lpstr>Question no:1</vt:lpstr>
      <vt:lpstr>Example</vt:lpstr>
      <vt:lpstr>Hypothesis</vt:lpstr>
      <vt:lpstr> Calculation Teaching method</vt:lpstr>
      <vt:lpstr>Critical Regions of Chi Squares</vt:lpstr>
      <vt:lpstr>Calculation</vt:lpstr>
      <vt:lpstr> Critical Region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dc:title>
  <dc:creator>Ali</dc:creator>
  <cp:lastModifiedBy>Ali</cp:lastModifiedBy>
  <cp:revision>3</cp:revision>
  <dcterms:created xsi:type="dcterms:W3CDTF">2020-05-01T05:53:24Z</dcterms:created>
  <dcterms:modified xsi:type="dcterms:W3CDTF">2020-05-01T05:56:51Z</dcterms:modified>
</cp:coreProperties>
</file>