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3"/>
  </p:sldMasterIdLst>
  <p:sldIdLst>
    <p:sldId id="256" r:id="rId4"/>
    <p:sldId id="257" r:id="rId5"/>
    <p:sldId id="258" r:id="rId6"/>
    <p:sldId id="259" r:id="rId7"/>
    <p:sldId id="260" r:id="rId8"/>
    <p:sldId id="261" r:id="rId9"/>
    <p:sldId id="262" r:id="rId10"/>
    <p:sldId id="263" r:id="rId11"/>
    <p:sldId id="264" r:id="rId12"/>
    <p:sldId id="268" r:id="rId13"/>
    <p:sldId id="265" r:id="rId14"/>
    <p:sldId id="266" r:id="rId15"/>
    <p:sldId id="267"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340" r:id="rId34"/>
    <p:sldId id="290" r:id="rId35"/>
    <p:sldId id="286" r:id="rId36"/>
    <p:sldId id="287" r:id="rId37"/>
    <p:sldId id="288" r:id="rId38"/>
    <p:sldId id="289" r:id="rId39"/>
    <p:sldId id="341" r:id="rId40"/>
    <p:sldId id="342" r:id="rId41"/>
    <p:sldId id="343" r:id="rId42"/>
    <p:sldId id="344" r:id="rId43"/>
    <p:sldId id="345" r:id="rId44"/>
    <p:sldId id="346" r:id="rId45"/>
    <p:sldId id="347" r:id="rId46"/>
    <p:sldId id="348" r:id="rId47"/>
    <p:sldId id="349" r:id="rId48"/>
    <p:sldId id="350" r:id="rId49"/>
    <p:sldId id="351" r:id="rId50"/>
    <p:sldId id="352" r:id="rId51"/>
    <p:sldId id="353" r:id="rId52"/>
    <p:sldId id="354" r:id="rId53"/>
    <p:sldId id="355" r:id="rId54"/>
    <p:sldId id="356" r:id="rId55"/>
    <p:sldId id="357" r:id="rId56"/>
    <p:sldId id="295" r:id="rId57"/>
    <p:sldId id="291" r:id="rId58"/>
    <p:sldId id="294" r:id="rId59"/>
    <p:sldId id="292" r:id="rId60"/>
    <p:sldId id="293" r:id="rId61"/>
    <p:sldId id="339" r:id="rId62"/>
    <p:sldId id="296" r:id="rId63"/>
    <p:sldId id="297" r:id="rId64"/>
    <p:sldId id="298" r:id="rId65"/>
    <p:sldId id="299" r:id="rId66"/>
    <p:sldId id="300" r:id="rId67"/>
    <p:sldId id="321" r:id="rId68"/>
    <p:sldId id="322" r:id="rId69"/>
    <p:sldId id="323" r:id="rId70"/>
    <p:sldId id="324" r:id="rId71"/>
    <p:sldId id="325" r:id="rId72"/>
    <p:sldId id="326" r:id="rId73"/>
    <p:sldId id="327" r:id="rId74"/>
    <p:sldId id="301" r:id="rId75"/>
    <p:sldId id="305" r:id="rId76"/>
    <p:sldId id="302" r:id="rId77"/>
    <p:sldId id="303" r:id="rId78"/>
    <p:sldId id="337" r:id="rId79"/>
    <p:sldId id="304" r:id="rId80"/>
    <p:sldId id="338" r:id="rId81"/>
    <p:sldId id="306" r:id="rId82"/>
    <p:sldId id="307" r:id="rId83"/>
    <p:sldId id="308" r:id="rId84"/>
    <p:sldId id="309" r:id="rId85"/>
    <p:sldId id="310" r:id="rId86"/>
    <p:sldId id="311" r:id="rId87"/>
    <p:sldId id="312" r:id="rId88"/>
    <p:sldId id="313" r:id="rId89"/>
    <p:sldId id="332" r:id="rId90"/>
    <p:sldId id="328" r:id="rId91"/>
    <p:sldId id="329" r:id="rId92"/>
    <p:sldId id="330" r:id="rId93"/>
    <p:sldId id="331" r:id="rId94"/>
    <p:sldId id="333" r:id="rId95"/>
    <p:sldId id="334" r:id="rId96"/>
    <p:sldId id="335" r:id="rId97"/>
    <p:sldId id="336" r:id="rId98"/>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b="1"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b="1"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b="1"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3300"/>
    <a:srgbClr val="CCFF99"/>
    <a:srgbClr val="CCFF66"/>
    <a:srgbClr val="99FF33"/>
    <a:srgbClr val="99FFCC"/>
    <a:srgbClr val="99CCFF"/>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 /><Relationship Id="rId21" Type="http://schemas.openxmlformats.org/officeDocument/2006/relationships/slide" Target="slides/slide18.xml" /><Relationship Id="rId34" Type="http://schemas.openxmlformats.org/officeDocument/2006/relationships/slide" Target="slides/slide31.xml" /><Relationship Id="rId42" Type="http://schemas.openxmlformats.org/officeDocument/2006/relationships/slide" Target="slides/slide39.xml" /><Relationship Id="rId47" Type="http://schemas.openxmlformats.org/officeDocument/2006/relationships/slide" Target="slides/slide44.xml" /><Relationship Id="rId50" Type="http://schemas.openxmlformats.org/officeDocument/2006/relationships/slide" Target="slides/slide47.xml" /><Relationship Id="rId55" Type="http://schemas.openxmlformats.org/officeDocument/2006/relationships/slide" Target="slides/slide52.xml" /><Relationship Id="rId63" Type="http://schemas.openxmlformats.org/officeDocument/2006/relationships/slide" Target="slides/slide60.xml" /><Relationship Id="rId68" Type="http://schemas.openxmlformats.org/officeDocument/2006/relationships/slide" Target="slides/slide65.xml" /><Relationship Id="rId76" Type="http://schemas.openxmlformats.org/officeDocument/2006/relationships/slide" Target="slides/slide73.xml" /><Relationship Id="rId84" Type="http://schemas.openxmlformats.org/officeDocument/2006/relationships/slide" Target="slides/slide81.xml" /><Relationship Id="rId89" Type="http://schemas.openxmlformats.org/officeDocument/2006/relationships/slide" Target="slides/slide86.xml" /><Relationship Id="rId97" Type="http://schemas.openxmlformats.org/officeDocument/2006/relationships/slide" Target="slides/slide94.xml" /><Relationship Id="rId7" Type="http://schemas.openxmlformats.org/officeDocument/2006/relationships/slide" Target="slides/slide4.xml" /><Relationship Id="rId71" Type="http://schemas.openxmlformats.org/officeDocument/2006/relationships/slide" Target="slides/slide68.xml" /><Relationship Id="rId92" Type="http://schemas.openxmlformats.org/officeDocument/2006/relationships/slide" Target="slides/slide89.xml" /><Relationship Id="rId2" Type="http://schemas.openxmlformats.org/officeDocument/2006/relationships/customXml" Target="../customXml/item2.xml" /><Relationship Id="rId16" Type="http://schemas.openxmlformats.org/officeDocument/2006/relationships/slide" Target="slides/slide13.xml" /><Relationship Id="rId29" Type="http://schemas.openxmlformats.org/officeDocument/2006/relationships/slide" Target="slides/slide26.xml" /><Relationship Id="rId11" Type="http://schemas.openxmlformats.org/officeDocument/2006/relationships/slide" Target="slides/slide8.xml" /><Relationship Id="rId24" Type="http://schemas.openxmlformats.org/officeDocument/2006/relationships/slide" Target="slides/slide21.xml" /><Relationship Id="rId32" Type="http://schemas.openxmlformats.org/officeDocument/2006/relationships/slide" Target="slides/slide29.xml" /><Relationship Id="rId37" Type="http://schemas.openxmlformats.org/officeDocument/2006/relationships/slide" Target="slides/slide34.xml" /><Relationship Id="rId40" Type="http://schemas.openxmlformats.org/officeDocument/2006/relationships/slide" Target="slides/slide37.xml" /><Relationship Id="rId45" Type="http://schemas.openxmlformats.org/officeDocument/2006/relationships/slide" Target="slides/slide42.xml" /><Relationship Id="rId53" Type="http://schemas.openxmlformats.org/officeDocument/2006/relationships/slide" Target="slides/slide50.xml" /><Relationship Id="rId58" Type="http://schemas.openxmlformats.org/officeDocument/2006/relationships/slide" Target="slides/slide55.xml" /><Relationship Id="rId66" Type="http://schemas.openxmlformats.org/officeDocument/2006/relationships/slide" Target="slides/slide63.xml" /><Relationship Id="rId74" Type="http://schemas.openxmlformats.org/officeDocument/2006/relationships/slide" Target="slides/slide71.xml" /><Relationship Id="rId79" Type="http://schemas.openxmlformats.org/officeDocument/2006/relationships/slide" Target="slides/slide76.xml" /><Relationship Id="rId87" Type="http://schemas.openxmlformats.org/officeDocument/2006/relationships/slide" Target="slides/slide84.xml" /><Relationship Id="rId102" Type="http://schemas.openxmlformats.org/officeDocument/2006/relationships/tableStyles" Target="tableStyles.xml" /><Relationship Id="rId5" Type="http://schemas.openxmlformats.org/officeDocument/2006/relationships/slide" Target="slides/slide2.xml" /><Relationship Id="rId61" Type="http://schemas.openxmlformats.org/officeDocument/2006/relationships/slide" Target="slides/slide58.xml" /><Relationship Id="rId82" Type="http://schemas.openxmlformats.org/officeDocument/2006/relationships/slide" Target="slides/slide79.xml" /><Relationship Id="rId90" Type="http://schemas.openxmlformats.org/officeDocument/2006/relationships/slide" Target="slides/slide87.xml" /><Relationship Id="rId95" Type="http://schemas.openxmlformats.org/officeDocument/2006/relationships/slide" Target="slides/slide92.xml" /><Relationship Id="rId19" Type="http://schemas.openxmlformats.org/officeDocument/2006/relationships/slide" Target="slides/slide1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slide" Target="slides/slide24.xml" /><Relationship Id="rId30" Type="http://schemas.openxmlformats.org/officeDocument/2006/relationships/slide" Target="slides/slide27.xml" /><Relationship Id="rId35" Type="http://schemas.openxmlformats.org/officeDocument/2006/relationships/slide" Target="slides/slide32.xml" /><Relationship Id="rId43" Type="http://schemas.openxmlformats.org/officeDocument/2006/relationships/slide" Target="slides/slide40.xml" /><Relationship Id="rId48" Type="http://schemas.openxmlformats.org/officeDocument/2006/relationships/slide" Target="slides/slide45.xml" /><Relationship Id="rId56" Type="http://schemas.openxmlformats.org/officeDocument/2006/relationships/slide" Target="slides/slide53.xml" /><Relationship Id="rId64" Type="http://schemas.openxmlformats.org/officeDocument/2006/relationships/slide" Target="slides/slide61.xml" /><Relationship Id="rId69" Type="http://schemas.openxmlformats.org/officeDocument/2006/relationships/slide" Target="slides/slide66.xml" /><Relationship Id="rId77" Type="http://schemas.openxmlformats.org/officeDocument/2006/relationships/slide" Target="slides/slide74.xml" /><Relationship Id="rId100" Type="http://schemas.openxmlformats.org/officeDocument/2006/relationships/viewProps" Target="viewProps.xml" /><Relationship Id="rId8" Type="http://schemas.openxmlformats.org/officeDocument/2006/relationships/slide" Target="slides/slide5.xml" /><Relationship Id="rId51" Type="http://schemas.openxmlformats.org/officeDocument/2006/relationships/slide" Target="slides/slide48.xml" /><Relationship Id="rId72" Type="http://schemas.openxmlformats.org/officeDocument/2006/relationships/slide" Target="slides/slide69.xml" /><Relationship Id="rId80" Type="http://schemas.openxmlformats.org/officeDocument/2006/relationships/slide" Target="slides/slide77.xml" /><Relationship Id="rId85" Type="http://schemas.openxmlformats.org/officeDocument/2006/relationships/slide" Target="slides/slide82.xml" /><Relationship Id="rId93" Type="http://schemas.openxmlformats.org/officeDocument/2006/relationships/slide" Target="slides/slide90.xml" /><Relationship Id="rId98" Type="http://schemas.openxmlformats.org/officeDocument/2006/relationships/slide" Target="slides/slide95.xml" /><Relationship Id="rId3" Type="http://schemas.openxmlformats.org/officeDocument/2006/relationships/slideMaster" Target="slideMasters/slideMaster1.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slide" Target="slides/slide22.xml" /><Relationship Id="rId33" Type="http://schemas.openxmlformats.org/officeDocument/2006/relationships/slide" Target="slides/slide30.xml" /><Relationship Id="rId38" Type="http://schemas.openxmlformats.org/officeDocument/2006/relationships/slide" Target="slides/slide35.xml" /><Relationship Id="rId46" Type="http://schemas.openxmlformats.org/officeDocument/2006/relationships/slide" Target="slides/slide43.xml" /><Relationship Id="rId59" Type="http://schemas.openxmlformats.org/officeDocument/2006/relationships/slide" Target="slides/slide56.xml" /><Relationship Id="rId67" Type="http://schemas.openxmlformats.org/officeDocument/2006/relationships/slide" Target="slides/slide64.xml" /><Relationship Id="rId20" Type="http://schemas.openxmlformats.org/officeDocument/2006/relationships/slide" Target="slides/slide17.xml" /><Relationship Id="rId41" Type="http://schemas.openxmlformats.org/officeDocument/2006/relationships/slide" Target="slides/slide38.xml" /><Relationship Id="rId54" Type="http://schemas.openxmlformats.org/officeDocument/2006/relationships/slide" Target="slides/slide51.xml" /><Relationship Id="rId62" Type="http://schemas.openxmlformats.org/officeDocument/2006/relationships/slide" Target="slides/slide59.xml" /><Relationship Id="rId70" Type="http://schemas.openxmlformats.org/officeDocument/2006/relationships/slide" Target="slides/slide67.xml" /><Relationship Id="rId75" Type="http://schemas.openxmlformats.org/officeDocument/2006/relationships/slide" Target="slides/slide72.xml" /><Relationship Id="rId83" Type="http://schemas.openxmlformats.org/officeDocument/2006/relationships/slide" Target="slides/slide80.xml" /><Relationship Id="rId88" Type="http://schemas.openxmlformats.org/officeDocument/2006/relationships/slide" Target="slides/slide85.xml" /><Relationship Id="rId91" Type="http://schemas.openxmlformats.org/officeDocument/2006/relationships/slide" Target="slides/slide88.xml" /><Relationship Id="rId96" Type="http://schemas.openxmlformats.org/officeDocument/2006/relationships/slide" Target="slides/slide93.xml" /><Relationship Id="rId1" Type="http://schemas.openxmlformats.org/officeDocument/2006/relationships/customXml" Target="../customXml/item1.xml" /><Relationship Id="rId6" Type="http://schemas.openxmlformats.org/officeDocument/2006/relationships/slide" Target="slides/slide3.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slide" Target="slides/slide25.xml" /><Relationship Id="rId36" Type="http://schemas.openxmlformats.org/officeDocument/2006/relationships/slide" Target="slides/slide33.xml" /><Relationship Id="rId49" Type="http://schemas.openxmlformats.org/officeDocument/2006/relationships/slide" Target="slides/slide46.xml" /><Relationship Id="rId57" Type="http://schemas.openxmlformats.org/officeDocument/2006/relationships/slide" Target="slides/slide54.xml" /><Relationship Id="rId10" Type="http://schemas.openxmlformats.org/officeDocument/2006/relationships/slide" Target="slides/slide7.xml" /><Relationship Id="rId31" Type="http://schemas.openxmlformats.org/officeDocument/2006/relationships/slide" Target="slides/slide28.xml" /><Relationship Id="rId44" Type="http://schemas.openxmlformats.org/officeDocument/2006/relationships/slide" Target="slides/slide41.xml" /><Relationship Id="rId52" Type="http://schemas.openxmlformats.org/officeDocument/2006/relationships/slide" Target="slides/slide49.xml" /><Relationship Id="rId60" Type="http://schemas.openxmlformats.org/officeDocument/2006/relationships/slide" Target="slides/slide57.xml" /><Relationship Id="rId65" Type="http://schemas.openxmlformats.org/officeDocument/2006/relationships/slide" Target="slides/slide62.xml" /><Relationship Id="rId73" Type="http://schemas.openxmlformats.org/officeDocument/2006/relationships/slide" Target="slides/slide70.xml" /><Relationship Id="rId78" Type="http://schemas.openxmlformats.org/officeDocument/2006/relationships/slide" Target="slides/slide75.xml" /><Relationship Id="rId81" Type="http://schemas.openxmlformats.org/officeDocument/2006/relationships/slide" Target="slides/slide78.xml" /><Relationship Id="rId86" Type="http://schemas.openxmlformats.org/officeDocument/2006/relationships/slide" Target="slides/slide83.xml" /><Relationship Id="rId94" Type="http://schemas.openxmlformats.org/officeDocument/2006/relationships/slide" Target="slides/slide91.xml" /><Relationship Id="rId99" Type="http://schemas.openxmlformats.org/officeDocument/2006/relationships/presProps" Target="presProps.xml" /><Relationship Id="rId101" Type="http://schemas.openxmlformats.org/officeDocument/2006/relationships/theme" Target="theme/theme1.xml" /><Relationship Id="rId4" Type="http://schemas.openxmlformats.org/officeDocument/2006/relationships/slide" Target="slides/slide1.xml" /><Relationship Id="rId9" Type="http://schemas.openxmlformats.org/officeDocument/2006/relationships/slide" Target="slides/slide6.xml" /><Relationship Id="rId13" Type="http://schemas.openxmlformats.org/officeDocument/2006/relationships/slide" Target="slides/slide10.xml" /><Relationship Id="rId18" Type="http://schemas.openxmlformats.org/officeDocument/2006/relationships/slide" Target="slides/slide15.xml" /><Relationship Id="rId39" Type="http://schemas.openxmlformats.org/officeDocument/2006/relationships/slide" Target="slides/slide36.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294F96D0-2EC5-4C4B-970F-2CBBA3F76E68}"/>
              </a:ext>
            </a:extLst>
          </p:cNvPr>
          <p:cNvGrpSpPr>
            <a:grpSpLocks/>
          </p:cNvGrpSpPr>
          <p:nvPr/>
        </p:nvGrpSpPr>
        <p:grpSpPr bwMode="auto">
          <a:xfrm>
            <a:off x="0" y="0"/>
            <a:ext cx="8763000" cy="5943600"/>
            <a:chOff x="0" y="0"/>
            <a:chExt cx="5520" cy="3744"/>
          </a:xfrm>
        </p:grpSpPr>
        <p:sp>
          <p:nvSpPr>
            <p:cNvPr id="5" name="Rectangle 3">
              <a:extLst>
                <a:ext uri="{FF2B5EF4-FFF2-40B4-BE49-F238E27FC236}">
                  <a16:creationId xmlns:a16="http://schemas.microsoft.com/office/drawing/2014/main" id="{4E9FE231-5A1C-49E7-B105-0A49CFA196CA}"/>
                </a:ext>
              </a:extLst>
            </p:cNvPr>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ro-RO" sz="2400" b="0">
                <a:latin typeface="Times New Roman" pitchFamily="18" charset="0"/>
              </a:endParaRPr>
            </a:p>
          </p:txBody>
        </p:sp>
        <p:grpSp>
          <p:nvGrpSpPr>
            <p:cNvPr id="6" name="Group 4">
              <a:extLst>
                <a:ext uri="{FF2B5EF4-FFF2-40B4-BE49-F238E27FC236}">
                  <a16:creationId xmlns:a16="http://schemas.microsoft.com/office/drawing/2014/main" id="{0D95ECF5-6B93-49E3-AB26-4730551CD1FA}"/>
                </a:ext>
              </a:extLst>
            </p:cNvPr>
            <p:cNvGrpSpPr>
              <a:grpSpLocks/>
            </p:cNvGrpSpPr>
            <p:nvPr userDrawn="1"/>
          </p:nvGrpSpPr>
          <p:grpSpPr bwMode="auto">
            <a:xfrm>
              <a:off x="0" y="2208"/>
              <a:ext cx="5520" cy="1536"/>
              <a:chOff x="0" y="2208"/>
              <a:chExt cx="5520" cy="1536"/>
            </a:xfrm>
          </p:grpSpPr>
          <p:sp>
            <p:nvSpPr>
              <p:cNvPr id="10" name="Rectangle 5">
                <a:extLst>
                  <a:ext uri="{FF2B5EF4-FFF2-40B4-BE49-F238E27FC236}">
                    <a16:creationId xmlns:a16="http://schemas.microsoft.com/office/drawing/2014/main" id="{1633D97A-27BC-4794-85A5-9458EA958BC0}"/>
                  </a:ext>
                </a:extLst>
              </p:cNvPr>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ro-RO" sz="2400" b="0">
                  <a:latin typeface="Times New Roman" pitchFamily="18" charset="0"/>
                </a:endParaRPr>
              </a:p>
            </p:txBody>
          </p:sp>
          <p:sp>
            <p:nvSpPr>
              <p:cNvPr id="11" name="Rectangle 6">
                <a:extLst>
                  <a:ext uri="{FF2B5EF4-FFF2-40B4-BE49-F238E27FC236}">
                    <a16:creationId xmlns:a16="http://schemas.microsoft.com/office/drawing/2014/main" id="{10172B7A-5917-4FD3-8B1C-3D5780D65150}"/>
                  </a:ext>
                </a:extLst>
              </p:cNvPr>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ro-RO" sz="2400" b="0">
                  <a:latin typeface="Times New Roman" pitchFamily="18" charset="0"/>
                </a:endParaRPr>
              </a:p>
            </p:txBody>
          </p:sp>
          <p:sp>
            <p:nvSpPr>
              <p:cNvPr id="12" name="Line 7">
                <a:extLst>
                  <a:ext uri="{FF2B5EF4-FFF2-40B4-BE49-F238E27FC236}">
                    <a16:creationId xmlns:a16="http://schemas.microsoft.com/office/drawing/2014/main" id="{7A4E24B8-8BD2-4AB3-A790-2DD1E4012E1A}"/>
                  </a:ext>
                </a:extLst>
              </p:cNvPr>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n-US">
                  <a:latin typeface="Arial" charset="0"/>
                </a:endParaRPr>
              </a:p>
            </p:txBody>
          </p:sp>
        </p:grpSp>
        <p:grpSp>
          <p:nvGrpSpPr>
            <p:cNvPr id="7" name="Group 8">
              <a:extLst>
                <a:ext uri="{FF2B5EF4-FFF2-40B4-BE49-F238E27FC236}">
                  <a16:creationId xmlns:a16="http://schemas.microsoft.com/office/drawing/2014/main" id="{8840C7E9-8EE5-4F74-B54C-0A9C44C9C5DA}"/>
                </a:ext>
              </a:extLst>
            </p:cNvPr>
            <p:cNvGrpSpPr>
              <a:grpSpLocks/>
            </p:cNvGrpSpPr>
            <p:nvPr userDrawn="1"/>
          </p:nvGrpSpPr>
          <p:grpSpPr bwMode="auto">
            <a:xfrm>
              <a:off x="400" y="336"/>
              <a:ext cx="5088" cy="192"/>
              <a:chOff x="400" y="336"/>
              <a:chExt cx="5088" cy="192"/>
            </a:xfrm>
          </p:grpSpPr>
          <p:sp>
            <p:nvSpPr>
              <p:cNvPr id="8" name="Rectangle 9">
                <a:extLst>
                  <a:ext uri="{FF2B5EF4-FFF2-40B4-BE49-F238E27FC236}">
                    <a16:creationId xmlns:a16="http://schemas.microsoft.com/office/drawing/2014/main" id="{046F662E-7FF8-4BEB-9F7B-793D29E0D22C}"/>
                  </a:ext>
                </a:extLst>
              </p:cNvPr>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ro-RO" sz="2400" b="0">
                  <a:latin typeface="Times New Roman" pitchFamily="18" charset="0"/>
                </a:endParaRPr>
              </a:p>
            </p:txBody>
          </p:sp>
          <p:sp>
            <p:nvSpPr>
              <p:cNvPr id="9" name="Line 10">
                <a:extLst>
                  <a:ext uri="{FF2B5EF4-FFF2-40B4-BE49-F238E27FC236}">
                    <a16:creationId xmlns:a16="http://schemas.microsoft.com/office/drawing/2014/main" id="{A82199CC-5795-4FC2-9476-1EC27A332B40}"/>
                  </a:ext>
                </a:extLst>
              </p:cNvPr>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n-US">
                  <a:latin typeface="Arial" charset="0"/>
                </a:endParaRPr>
              </a:p>
            </p:txBody>
          </p:sp>
        </p:grpSp>
      </p:grpSp>
      <p:sp>
        <p:nvSpPr>
          <p:cNvPr id="56331"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5633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a:extLst>
              <a:ext uri="{FF2B5EF4-FFF2-40B4-BE49-F238E27FC236}">
                <a16:creationId xmlns:a16="http://schemas.microsoft.com/office/drawing/2014/main" id="{AE70B83F-2A50-4CC7-AF8A-A3550D3A30F7}"/>
              </a:ext>
            </a:extLst>
          </p:cNvPr>
          <p:cNvSpPr>
            <a:spLocks noGrp="1" noChangeArrowheads="1"/>
          </p:cNvSpPr>
          <p:nvPr>
            <p:ph type="dt" sz="half" idx="10"/>
          </p:nvPr>
        </p:nvSpPr>
        <p:spPr>
          <a:xfrm>
            <a:off x="912813" y="6251575"/>
            <a:ext cx="1905000" cy="457200"/>
          </a:xfrm>
        </p:spPr>
        <p:txBody>
          <a:bodyPr/>
          <a:lstStyle>
            <a:lvl1pPr>
              <a:defRPr smtClean="0"/>
            </a:lvl1pPr>
          </a:lstStyle>
          <a:p>
            <a:pPr>
              <a:defRPr/>
            </a:pPr>
            <a:endParaRPr lang="en-US"/>
          </a:p>
        </p:txBody>
      </p:sp>
      <p:sp>
        <p:nvSpPr>
          <p:cNvPr id="14" name="Rectangle 14">
            <a:extLst>
              <a:ext uri="{FF2B5EF4-FFF2-40B4-BE49-F238E27FC236}">
                <a16:creationId xmlns:a16="http://schemas.microsoft.com/office/drawing/2014/main" id="{795108B0-3D4A-4A96-97A6-59E1588DD2D9}"/>
              </a:ext>
            </a:extLst>
          </p:cNvPr>
          <p:cNvSpPr>
            <a:spLocks noGrp="1" noChangeArrowheads="1"/>
          </p:cNvSpPr>
          <p:nvPr>
            <p:ph type="ftr" sz="quarter" idx="11"/>
          </p:nvPr>
        </p:nvSpPr>
        <p:spPr>
          <a:xfrm>
            <a:off x="3354388" y="6248400"/>
            <a:ext cx="2895600" cy="457200"/>
          </a:xfrm>
        </p:spPr>
        <p:txBody>
          <a:bodyPr/>
          <a:lstStyle>
            <a:lvl1pPr>
              <a:defRPr smtClean="0"/>
            </a:lvl1pPr>
          </a:lstStyle>
          <a:p>
            <a:pPr>
              <a:defRPr/>
            </a:pPr>
            <a:endParaRPr lang="en-US"/>
          </a:p>
        </p:txBody>
      </p:sp>
      <p:sp>
        <p:nvSpPr>
          <p:cNvPr id="15" name="Rectangle 15">
            <a:extLst>
              <a:ext uri="{FF2B5EF4-FFF2-40B4-BE49-F238E27FC236}">
                <a16:creationId xmlns:a16="http://schemas.microsoft.com/office/drawing/2014/main" id="{92167260-638B-42A4-8B41-C85ED0A2066E}"/>
              </a:ext>
            </a:extLst>
          </p:cNvPr>
          <p:cNvSpPr>
            <a:spLocks noGrp="1" noChangeArrowheads="1"/>
          </p:cNvSpPr>
          <p:nvPr>
            <p:ph type="sldNum" sz="quarter" idx="12"/>
          </p:nvPr>
        </p:nvSpPr>
        <p:spPr/>
        <p:txBody>
          <a:bodyPr/>
          <a:lstStyle>
            <a:lvl1pPr>
              <a:defRPr/>
            </a:lvl1pPr>
          </a:lstStyle>
          <a:p>
            <a:fld id="{9B514058-AE87-4D99-9C32-2845913666D4}" type="slidenum">
              <a:rPr lang="en-US" altLang="en-US"/>
              <a:pPr/>
              <a:t>‹#›</a:t>
            </a:fld>
            <a:endParaRPr lang="en-US" altLang="en-US"/>
          </a:p>
        </p:txBody>
      </p:sp>
    </p:spTree>
    <p:extLst>
      <p:ext uri="{BB962C8B-B14F-4D97-AF65-F5344CB8AC3E}">
        <p14:creationId xmlns:p14="http://schemas.microsoft.com/office/powerpoint/2010/main" val="296050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19FF3513-4CB2-4FD6-9588-6056F378294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6B4FCCA1-A816-4077-8A27-1F39E1676A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088CE6CA-0014-4EE3-8F0E-D3436C63E7AF}"/>
              </a:ext>
            </a:extLst>
          </p:cNvPr>
          <p:cNvSpPr>
            <a:spLocks noGrp="1" noChangeArrowheads="1"/>
          </p:cNvSpPr>
          <p:nvPr>
            <p:ph type="sldNum" sz="quarter" idx="12"/>
          </p:nvPr>
        </p:nvSpPr>
        <p:spPr>
          <a:ln/>
        </p:spPr>
        <p:txBody>
          <a:bodyPr/>
          <a:lstStyle>
            <a:lvl1pPr>
              <a:defRPr/>
            </a:lvl1pPr>
          </a:lstStyle>
          <a:p>
            <a:fld id="{F046F818-0E62-4F9F-8D91-3A283C64B5AE}" type="slidenum">
              <a:rPr lang="en-US" altLang="en-US"/>
              <a:pPr/>
              <a:t>‹#›</a:t>
            </a:fld>
            <a:endParaRPr lang="en-US" altLang="en-US"/>
          </a:p>
        </p:txBody>
      </p:sp>
    </p:spTree>
    <p:extLst>
      <p:ext uri="{BB962C8B-B14F-4D97-AF65-F5344CB8AC3E}">
        <p14:creationId xmlns:p14="http://schemas.microsoft.com/office/powerpoint/2010/main" val="3153881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EDDC9227-7B41-444B-B369-5AD14E5621D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EFF3E672-AC9B-45D5-BDC7-E918F29A6D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3A5CFDD5-1EA7-42D9-BA2D-4B2873961934}"/>
              </a:ext>
            </a:extLst>
          </p:cNvPr>
          <p:cNvSpPr>
            <a:spLocks noGrp="1" noChangeArrowheads="1"/>
          </p:cNvSpPr>
          <p:nvPr>
            <p:ph type="sldNum" sz="quarter" idx="12"/>
          </p:nvPr>
        </p:nvSpPr>
        <p:spPr>
          <a:ln/>
        </p:spPr>
        <p:txBody>
          <a:bodyPr/>
          <a:lstStyle>
            <a:lvl1pPr>
              <a:defRPr/>
            </a:lvl1pPr>
          </a:lstStyle>
          <a:p>
            <a:fld id="{73ED76DC-9813-4524-9FB2-6579D353CDDD}" type="slidenum">
              <a:rPr lang="en-US" altLang="en-US"/>
              <a:pPr/>
              <a:t>‹#›</a:t>
            </a:fld>
            <a:endParaRPr lang="en-US" altLang="en-US"/>
          </a:p>
        </p:txBody>
      </p:sp>
    </p:spTree>
    <p:extLst>
      <p:ext uri="{BB962C8B-B14F-4D97-AF65-F5344CB8AC3E}">
        <p14:creationId xmlns:p14="http://schemas.microsoft.com/office/powerpoint/2010/main" val="775393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a:t>Click to edit Master title style</a:t>
            </a:r>
          </a:p>
        </p:txBody>
      </p:sp>
      <p:sp>
        <p:nvSpPr>
          <p:cNvPr id="3" name="Table Placeholder 2"/>
          <p:cNvSpPr>
            <a:spLocks noGrp="1"/>
          </p:cNvSpPr>
          <p:nvPr>
            <p:ph type="tbl" idx="1"/>
          </p:nvPr>
        </p:nvSpPr>
        <p:spPr>
          <a:xfrm>
            <a:off x="914400" y="1600200"/>
            <a:ext cx="7772400" cy="4530725"/>
          </a:xfrm>
        </p:spPr>
        <p:txBody>
          <a:bodyPr/>
          <a:lstStyle/>
          <a:p>
            <a:pPr lvl="0"/>
            <a:endParaRPr lang="en-US" noProof="0"/>
          </a:p>
        </p:txBody>
      </p:sp>
      <p:sp>
        <p:nvSpPr>
          <p:cNvPr id="4" name="Rectangle 9">
            <a:extLst>
              <a:ext uri="{FF2B5EF4-FFF2-40B4-BE49-F238E27FC236}">
                <a16:creationId xmlns:a16="http://schemas.microsoft.com/office/drawing/2014/main" id="{ADDFF0CD-C52D-4F44-B0AE-7FF016344E3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00A91EC4-6035-40E2-A96D-7B386FD47E8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B24A750E-800F-49B6-8D66-4F99F0AEFE4D}"/>
              </a:ext>
            </a:extLst>
          </p:cNvPr>
          <p:cNvSpPr>
            <a:spLocks noGrp="1" noChangeArrowheads="1"/>
          </p:cNvSpPr>
          <p:nvPr>
            <p:ph type="sldNum" sz="quarter" idx="12"/>
          </p:nvPr>
        </p:nvSpPr>
        <p:spPr>
          <a:ln/>
        </p:spPr>
        <p:txBody>
          <a:bodyPr/>
          <a:lstStyle>
            <a:lvl1pPr>
              <a:defRPr/>
            </a:lvl1pPr>
          </a:lstStyle>
          <a:p>
            <a:fld id="{5CA02B32-EB34-4AA9-BD23-0C233A982391}" type="slidenum">
              <a:rPr lang="en-US" altLang="en-US"/>
              <a:pPr/>
              <a:t>‹#›</a:t>
            </a:fld>
            <a:endParaRPr lang="en-US" altLang="en-US"/>
          </a:p>
        </p:txBody>
      </p:sp>
    </p:spTree>
    <p:extLst>
      <p:ext uri="{BB962C8B-B14F-4D97-AF65-F5344CB8AC3E}">
        <p14:creationId xmlns:p14="http://schemas.microsoft.com/office/powerpoint/2010/main" val="2910722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9144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a:extLst>
              <a:ext uri="{FF2B5EF4-FFF2-40B4-BE49-F238E27FC236}">
                <a16:creationId xmlns:a16="http://schemas.microsoft.com/office/drawing/2014/main" id="{08177BE5-DED5-4CF3-AC7E-231C87CC08E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891E1F4F-BACF-4D49-BEA6-3A468CEF78D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1A3295B3-7657-4B38-83C4-EA86712A9ACE}"/>
              </a:ext>
            </a:extLst>
          </p:cNvPr>
          <p:cNvSpPr>
            <a:spLocks noGrp="1" noChangeArrowheads="1"/>
          </p:cNvSpPr>
          <p:nvPr>
            <p:ph type="sldNum" sz="quarter" idx="12"/>
          </p:nvPr>
        </p:nvSpPr>
        <p:spPr>
          <a:ln/>
        </p:spPr>
        <p:txBody>
          <a:bodyPr/>
          <a:lstStyle>
            <a:lvl1pPr>
              <a:defRPr/>
            </a:lvl1pPr>
          </a:lstStyle>
          <a:p>
            <a:fld id="{9A4D2A1C-797E-44D4-9D74-277710B5CDFB}" type="slidenum">
              <a:rPr lang="en-US" altLang="en-US"/>
              <a:pPr/>
              <a:t>‹#›</a:t>
            </a:fld>
            <a:endParaRPr lang="en-US" altLang="en-US"/>
          </a:p>
        </p:txBody>
      </p:sp>
    </p:spTree>
    <p:extLst>
      <p:ext uri="{BB962C8B-B14F-4D97-AF65-F5344CB8AC3E}">
        <p14:creationId xmlns:p14="http://schemas.microsoft.com/office/powerpoint/2010/main" val="2833719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FE4ACF82-52F4-42AF-B840-1D0F44B6861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C6946874-CAE7-4248-928C-D383474646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0F468C81-2C84-48C6-BC36-EB0018BF3E7C}"/>
              </a:ext>
            </a:extLst>
          </p:cNvPr>
          <p:cNvSpPr>
            <a:spLocks noGrp="1" noChangeArrowheads="1"/>
          </p:cNvSpPr>
          <p:nvPr>
            <p:ph type="sldNum" sz="quarter" idx="12"/>
          </p:nvPr>
        </p:nvSpPr>
        <p:spPr>
          <a:ln/>
        </p:spPr>
        <p:txBody>
          <a:bodyPr/>
          <a:lstStyle>
            <a:lvl1pPr>
              <a:defRPr/>
            </a:lvl1pPr>
          </a:lstStyle>
          <a:p>
            <a:fld id="{743A81CA-7F47-4435-A36F-52755BD9EC8A}" type="slidenum">
              <a:rPr lang="en-US" altLang="en-US"/>
              <a:pPr/>
              <a:t>‹#›</a:t>
            </a:fld>
            <a:endParaRPr lang="en-US" altLang="en-US"/>
          </a:p>
        </p:txBody>
      </p:sp>
    </p:spTree>
    <p:extLst>
      <p:ext uri="{BB962C8B-B14F-4D97-AF65-F5344CB8AC3E}">
        <p14:creationId xmlns:p14="http://schemas.microsoft.com/office/powerpoint/2010/main" val="370827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a:extLst>
              <a:ext uri="{FF2B5EF4-FFF2-40B4-BE49-F238E27FC236}">
                <a16:creationId xmlns:a16="http://schemas.microsoft.com/office/drawing/2014/main" id="{92A7ACC8-675C-46C9-98AA-D673E1C1FE3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37BA3E0B-FCFB-4C64-8955-5B258BCAD1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0E86AFD8-F287-424D-8016-1A6B5E04AD9C}"/>
              </a:ext>
            </a:extLst>
          </p:cNvPr>
          <p:cNvSpPr>
            <a:spLocks noGrp="1" noChangeArrowheads="1"/>
          </p:cNvSpPr>
          <p:nvPr>
            <p:ph type="sldNum" sz="quarter" idx="12"/>
          </p:nvPr>
        </p:nvSpPr>
        <p:spPr>
          <a:ln/>
        </p:spPr>
        <p:txBody>
          <a:bodyPr/>
          <a:lstStyle>
            <a:lvl1pPr>
              <a:defRPr/>
            </a:lvl1pPr>
          </a:lstStyle>
          <a:p>
            <a:fld id="{20AC81F8-BC48-472D-A8B7-8E34346A9EAE}" type="slidenum">
              <a:rPr lang="en-US" altLang="en-US"/>
              <a:pPr/>
              <a:t>‹#›</a:t>
            </a:fld>
            <a:endParaRPr lang="en-US" altLang="en-US"/>
          </a:p>
        </p:txBody>
      </p:sp>
    </p:spTree>
    <p:extLst>
      <p:ext uri="{BB962C8B-B14F-4D97-AF65-F5344CB8AC3E}">
        <p14:creationId xmlns:p14="http://schemas.microsoft.com/office/powerpoint/2010/main" val="3326259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a:extLst>
              <a:ext uri="{FF2B5EF4-FFF2-40B4-BE49-F238E27FC236}">
                <a16:creationId xmlns:a16="http://schemas.microsoft.com/office/drawing/2014/main" id="{EA40DD6C-36A3-49BA-83AD-B2DF29C5CA4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675F95A8-7BF2-4AFF-A264-24793D625B3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1B382FBE-C652-4553-8B4E-56A0109877DB}"/>
              </a:ext>
            </a:extLst>
          </p:cNvPr>
          <p:cNvSpPr>
            <a:spLocks noGrp="1" noChangeArrowheads="1"/>
          </p:cNvSpPr>
          <p:nvPr>
            <p:ph type="sldNum" sz="quarter" idx="12"/>
          </p:nvPr>
        </p:nvSpPr>
        <p:spPr>
          <a:ln/>
        </p:spPr>
        <p:txBody>
          <a:bodyPr/>
          <a:lstStyle>
            <a:lvl1pPr>
              <a:defRPr/>
            </a:lvl1pPr>
          </a:lstStyle>
          <a:p>
            <a:fld id="{E6CAA3E1-8ECD-4A49-BD51-C29FF380B3B2}" type="slidenum">
              <a:rPr lang="en-US" altLang="en-US"/>
              <a:pPr/>
              <a:t>‹#›</a:t>
            </a:fld>
            <a:endParaRPr lang="en-US" altLang="en-US"/>
          </a:p>
        </p:txBody>
      </p:sp>
    </p:spTree>
    <p:extLst>
      <p:ext uri="{BB962C8B-B14F-4D97-AF65-F5344CB8AC3E}">
        <p14:creationId xmlns:p14="http://schemas.microsoft.com/office/powerpoint/2010/main" val="755112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a:extLst>
              <a:ext uri="{FF2B5EF4-FFF2-40B4-BE49-F238E27FC236}">
                <a16:creationId xmlns:a16="http://schemas.microsoft.com/office/drawing/2014/main" id="{2CA70628-588D-4AA6-9BBB-98CE7AD56F9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0">
            <a:extLst>
              <a:ext uri="{FF2B5EF4-FFF2-40B4-BE49-F238E27FC236}">
                <a16:creationId xmlns:a16="http://schemas.microsoft.com/office/drawing/2014/main" id="{E95FDA71-C69A-4FB3-9D64-43480A42802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1">
            <a:extLst>
              <a:ext uri="{FF2B5EF4-FFF2-40B4-BE49-F238E27FC236}">
                <a16:creationId xmlns:a16="http://schemas.microsoft.com/office/drawing/2014/main" id="{F4FB482A-B02B-48DC-A299-09B121FB2ED7}"/>
              </a:ext>
            </a:extLst>
          </p:cNvPr>
          <p:cNvSpPr>
            <a:spLocks noGrp="1" noChangeArrowheads="1"/>
          </p:cNvSpPr>
          <p:nvPr>
            <p:ph type="sldNum" sz="quarter" idx="12"/>
          </p:nvPr>
        </p:nvSpPr>
        <p:spPr>
          <a:ln/>
        </p:spPr>
        <p:txBody>
          <a:bodyPr/>
          <a:lstStyle>
            <a:lvl1pPr>
              <a:defRPr/>
            </a:lvl1pPr>
          </a:lstStyle>
          <a:p>
            <a:fld id="{253534D1-1868-43AD-BE5C-F8DAB1D3467B}" type="slidenum">
              <a:rPr lang="en-US" altLang="en-US"/>
              <a:pPr/>
              <a:t>‹#›</a:t>
            </a:fld>
            <a:endParaRPr lang="en-US" altLang="en-US"/>
          </a:p>
        </p:txBody>
      </p:sp>
    </p:spTree>
    <p:extLst>
      <p:ext uri="{BB962C8B-B14F-4D97-AF65-F5344CB8AC3E}">
        <p14:creationId xmlns:p14="http://schemas.microsoft.com/office/powerpoint/2010/main" val="555302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a:extLst>
              <a:ext uri="{FF2B5EF4-FFF2-40B4-BE49-F238E27FC236}">
                <a16:creationId xmlns:a16="http://schemas.microsoft.com/office/drawing/2014/main" id="{40486B18-9DBD-474B-AEE1-87830A118C9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0">
            <a:extLst>
              <a:ext uri="{FF2B5EF4-FFF2-40B4-BE49-F238E27FC236}">
                <a16:creationId xmlns:a16="http://schemas.microsoft.com/office/drawing/2014/main" id="{769137C1-99B7-4F9A-B47D-2FD5CB565F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1">
            <a:extLst>
              <a:ext uri="{FF2B5EF4-FFF2-40B4-BE49-F238E27FC236}">
                <a16:creationId xmlns:a16="http://schemas.microsoft.com/office/drawing/2014/main" id="{3530FF5C-D70D-46B3-9ABF-6BE9EE903CAA}"/>
              </a:ext>
            </a:extLst>
          </p:cNvPr>
          <p:cNvSpPr>
            <a:spLocks noGrp="1" noChangeArrowheads="1"/>
          </p:cNvSpPr>
          <p:nvPr>
            <p:ph type="sldNum" sz="quarter" idx="12"/>
          </p:nvPr>
        </p:nvSpPr>
        <p:spPr>
          <a:ln/>
        </p:spPr>
        <p:txBody>
          <a:bodyPr/>
          <a:lstStyle>
            <a:lvl1pPr>
              <a:defRPr/>
            </a:lvl1pPr>
          </a:lstStyle>
          <a:p>
            <a:fld id="{91631CAD-96EB-4C9C-8849-ED36CEEEBE84}" type="slidenum">
              <a:rPr lang="en-US" altLang="en-US"/>
              <a:pPr/>
              <a:t>‹#›</a:t>
            </a:fld>
            <a:endParaRPr lang="en-US" altLang="en-US"/>
          </a:p>
        </p:txBody>
      </p:sp>
    </p:spTree>
    <p:extLst>
      <p:ext uri="{BB962C8B-B14F-4D97-AF65-F5344CB8AC3E}">
        <p14:creationId xmlns:p14="http://schemas.microsoft.com/office/powerpoint/2010/main" val="37181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14408C90-6C1F-49A9-A2D9-C79E8DCF0E4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0">
            <a:extLst>
              <a:ext uri="{FF2B5EF4-FFF2-40B4-BE49-F238E27FC236}">
                <a16:creationId xmlns:a16="http://schemas.microsoft.com/office/drawing/2014/main" id="{2A75CDB9-1D7D-4601-B366-C3D5538C35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1">
            <a:extLst>
              <a:ext uri="{FF2B5EF4-FFF2-40B4-BE49-F238E27FC236}">
                <a16:creationId xmlns:a16="http://schemas.microsoft.com/office/drawing/2014/main" id="{D9F75185-D6E4-4F1D-B470-456FA39625B0}"/>
              </a:ext>
            </a:extLst>
          </p:cNvPr>
          <p:cNvSpPr>
            <a:spLocks noGrp="1" noChangeArrowheads="1"/>
          </p:cNvSpPr>
          <p:nvPr>
            <p:ph type="sldNum" sz="quarter" idx="12"/>
          </p:nvPr>
        </p:nvSpPr>
        <p:spPr>
          <a:ln/>
        </p:spPr>
        <p:txBody>
          <a:bodyPr/>
          <a:lstStyle>
            <a:lvl1pPr>
              <a:defRPr/>
            </a:lvl1pPr>
          </a:lstStyle>
          <a:p>
            <a:fld id="{87A31C79-CA76-4164-9FAA-665774E2B97E}" type="slidenum">
              <a:rPr lang="en-US" altLang="en-US"/>
              <a:pPr/>
              <a:t>‹#›</a:t>
            </a:fld>
            <a:endParaRPr lang="en-US" altLang="en-US"/>
          </a:p>
        </p:txBody>
      </p:sp>
    </p:spTree>
    <p:extLst>
      <p:ext uri="{BB962C8B-B14F-4D97-AF65-F5344CB8AC3E}">
        <p14:creationId xmlns:p14="http://schemas.microsoft.com/office/powerpoint/2010/main" val="3197789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a:extLst>
              <a:ext uri="{FF2B5EF4-FFF2-40B4-BE49-F238E27FC236}">
                <a16:creationId xmlns:a16="http://schemas.microsoft.com/office/drawing/2014/main" id="{C9A93801-734A-4EAF-9B21-219FD0BAD05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39DFA8B0-2714-449D-893F-ACEB3DE14E8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6A23FA80-2292-448D-86A2-178913EC25A1}"/>
              </a:ext>
            </a:extLst>
          </p:cNvPr>
          <p:cNvSpPr>
            <a:spLocks noGrp="1" noChangeArrowheads="1"/>
          </p:cNvSpPr>
          <p:nvPr>
            <p:ph type="sldNum" sz="quarter" idx="12"/>
          </p:nvPr>
        </p:nvSpPr>
        <p:spPr>
          <a:ln/>
        </p:spPr>
        <p:txBody>
          <a:bodyPr/>
          <a:lstStyle>
            <a:lvl1pPr>
              <a:defRPr/>
            </a:lvl1pPr>
          </a:lstStyle>
          <a:p>
            <a:fld id="{E274E8D9-EF35-4317-85EB-C613182BFEC6}" type="slidenum">
              <a:rPr lang="en-US" altLang="en-US"/>
              <a:pPr/>
              <a:t>‹#›</a:t>
            </a:fld>
            <a:endParaRPr lang="en-US" altLang="en-US"/>
          </a:p>
        </p:txBody>
      </p:sp>
    </p:spTree>
    <p:extLst>
      <p:ext uri="{BB962C8B-B14F-4D97-AF65-F5344CB8AC3E}">
        <p14:creationId xmlns:p14="http://schemas.microsoft.com/office/powerpoint/2010/main" val="370094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a:extLst>
              <a:ext uri="{FF2B5EF4-FFF2-40B4-BE49-F238E27FC236}">
                <a16:creationId xmlns:a16="http://schemas.microsoft.com/office/drawing/2014/main" id="{6561E1DC-235D-4054-9C79-D485A338DC7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09D315C3-8DE5-41AE-B14A-17E457F549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0DD2051D-36D8-4D70-8112-96554B05CAFF}"/>
              </a:ext>
            </a:extLst>
          </p:cNvPr>
          <p:cNvSpPr>
            <a:spLocks noGrp="1" noChangeArrowheads="1"/>
          </p:cNvSpPr>
          <p:nvPr>
            <p:ph type="sldNum" sz="quarter" idx="12"/>
          </p:nvPr>
        </p:nvSpPr>
        <p:spPr>
          <a:ln/>
        </p:spPr>
        <p:txBody>
          <a:bodyPr/>
          <a:lstStyle>
            <a:lvl1pPr>
              <a:defRPr/>
            </a:lvl1pPr>
          </a:lstStyle>
          <a:p>
            <a:fld id="{D3BD96EE-D3AA-4CEA-A06D-EED624785D0F}" type="slidenum">
              <a:rPr lang="en-US" altLang="en-US"/>
              <a:pPr/>
              <a:t>‹#›</a:t>
            </a:fld>
            <a:endParaRPr lang="en-US" altLang="en-US"/>
          </a:p>
        </p:txBody>
      </p:sp>
    </p:spTree>
    <p:extLst>
      <p:ext uri="{BB962C8B-B14F-4D97-AF65-F5344CB8AC3E}">
        <p14:creationId xmlns:p14="http://schemas.microsoft.com/office/powerpoint/2010/main" val="4226312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9C77D97D-30BF-4294-858B-19202EB840CB}"/>
              </a:ext>
            </a:extLst>
          </p:cNvPr>
          <p:cNvGrpSpPr>
            <a:grpSpLocks/>
          </p:cNvGrpSpPr>
          <p:nvPr/>
        </p:nvGrpSpPr>
        <p:grpSpPr bwMode="auto">
          <a:xfrm>
            <a:off x="0" y="0"/>
            <a:ext cx="8686800" cy="4876800"/>
            <a:chOff x="0" y="0"/>
            <a:chExt cx="5472" cy="3072"/>
          </a:xfrm>
        </p:grpSpPr>
        <p:sp>
          <p:nvSpPr>
            <p:cNvPr id="55299" name="Rectangle 3">
              <a:extLst>
                <a:ext uri="{FF2B5EF4-FFF2-40B4-BE49-F238E27FC236}">
                  <a16:creationId xmlns:a16="http://schemas.microsoft.com/office/drawing/2014/main" id="{E1F7C231-B2AD-4D31-B564-5A247F740408}"/>
                </a:ext>
              </a:extLst>
            </p:cNvPr>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ro-RO" sz="2400" b="0">
                <a:latin typeface="Times New Roman" pitchFamily="18" charset="0"/>
              </a:endParaRPr>
            </a:p>
          </p:txBody>
        </p:sp>
        <p:grpSp>
          <p:nvGrpSpPr>
            <p:cNvPr id="1034" name="Group 4">
              <a:extLst>
                <a:ext uri="{FF2B5EF4-FFF2-40B4-BE49-F238E27FC236}">
                  <a16:creationId xmlns:a16="http://schemas.microsoft.com/office/drawing/2014/main" id="{EF831EF9-396E-48B4-B458-502A2651CC12}"/>
                </a:ext>
              </a:extLst>
            </p:cNvPr>
            <p:cNvGrpSpPr>
              <a:grpSpLocks/>
            </p:cNvGrpSpPr>
            <p:nvPr/>
          </p:nvGrpSpPr>
          <p:grpSpPr bwMode="auto">
            <a:xfrm>
              <a:off x="240" y="893"/>
              <a:ext cx="5232" cy="115"/>
              <a:chOff x="240" y="893"/>
              <a:chExt cx="5232" cy="115"/>
            </a:xfrm>
          </p:grpSpPr>
          <p:sp>
            <p:nvSpPr>
              <p:cNvPr id="55301" name="Rectangle 5">
                <a:extLst>
                  <a:ext uri="{FF2B5EF4-FFF2-40B4-BE49-F238E27FC236}">
                    <a16:creationId xmlns:a16="http://schemas.microsoft.com/office/drawing/2014/main" id="{F9EC9DA7-E7C4-4484-8290-3D3A02F8BDF4}"/>
                  </a:ext>
                </a:extLst>
              </p:cNvPr>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ro-RO" sz="2400" b="0">
                  <a:latin typeface="Times New Roman" pitchFamily="18" charset="0"/>
                </a:endParaRPr>
              </a:p>
            </p:txBody>
          </p:sp>
          <p:sp>
            <p:nvSpPr>
              <p:cNvPr id="55302" name="Line 6">
                <a:extLst>
                  <a:ext uri="{FF2B5EF4-FFF2-40B4-BE49-F238E27FC236}">
                    <a16:creationId xmlns:a16="http://schemas.microsoft.com/office/drawing/2014/main" id="{D619BB0B-7944-45AD-998D-5288D3D56B7D}"/>
                  </a:ext>
                </a:extLst>
              </p:cNvPr>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a:latin typeface="Arial" charset="0"/>
                </a:endParaRPr>
              </a:p>
            </p:txBody>
          </p:sp>
        </p:grpSp>
      </p:grpSp>
      <p:sp>
        <p:nvSpPr>
          <p:cNvPr id="1027" name="Rectangle 7">
            <a:extLst>
              <a:ext uri="{FF2B5EF4-FFF2-40B4-BE49-F238E27FC236}">
                <a16:creationId xmlns:a16="http://schemas.microsoft.com/office/drawing/2014/main" id="{A8821A19-A718-424D-BF3F-51EA59FCDAC1}"/>
              </a:ext>
            </a:extLst>
          </p:cNvPr>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8">
            <a:extLst>
              <a:ext uri="{FF2B5EF4-FFF2-40B4-BE49-F238E27FC236}">
                <a16:creationId xmlns:a16="http://schemas.microsoft.com/office/drawing/2014/main" id="{B35C6E39-3B4D-47C8-8681-DC6D118E737B}"/>
              </a:ext>
            </a:extLst>
          </p:cNvPr>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5305" name="Rectangle 9">
            <a:extLst>
              <a:ext uri="{FF2B5EF4-FFF2-40B4-BE49-F238E27FC236}">
                <a16:creationId xmlns:a16="http://schemas.microsoft.com/office/drawing/2014/main" id="{DF4D0B90-FE82-4895-989F-6FC4DAC87EB4}"/>
              </a:ext>
            </a:extLst>
          </p:cNvPr>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0" smtClean="0">
                <a:latin typeface="Arial" charset="0"/>
              </a:defRPr>
            </a:lvl1pPr>
          </a:lstStyle>
          <a:p>
            <a:pPr>
              <a:defRPr/>
            </a:pPr>
            <a:endParaRPr lang="en-US"/>
          </a:p>
        </p:txBody>
      </p:sp>
      <p:sp>
        <p:nvSpPr>
          <p:cNvPr id="55306" name="Rectangle 10">
            <a:extLst>
              <a:ext uri="{FF2B5EF4-FFF2-40B4-BE49-F238E27FC236}">
                <a16:creationId xmlns:a16="http://schemas.microsoft.com/office/drawing/2014/main" id="{CB148812-17C0-458F-A08F-0B261069EC78}"/>
              </a:ext>
            </a:extLst>
          </p:cNvPr>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0" smtClean="0">
                <a:latin typeface="Arial" charset="0"/>
              </a:defRPr>
            </a:lvl1pPr>
          </a:lstStyle>
          <a:p>
            <a:pPr>
              <a:defRPr/>
            </a:pPr>
            <a:endParaRPr lang="en-US"/>
          </a:p>
        </p:txBody>
      </p:sp>
      <p:sp>
        <p:nvSpPr>
          <p:cNvPr id="55307" name="Rectangle 11">
            <a:extLst>
              <a:ext uri="{FF2B5EF4-FFF2-40B4-BE49-F238E27FC236}">
                <a16:creationId xmlns:a16="http://schemas.microsoft.com/office/drawing/2014/main" id="{4A6F2743-DB98-4780-A542-5B4A9FC184E9}"/>
              </a:ext>
            </a:extLst>
          </p:cNvPr>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lvl1pPr>
          </a:lstStyle>
          <a:p>
            <a:fld id="{584DB731-2BC8-4A1C-A31D-3972F4EDEFDB}" type="slidenum">
              <a:rPr lang="en-US" altLang="en-US"/>
              <a:pPr/>
              <a:t>‹#›</a:t>
            </a:fld>
            <a:endParaRPr lang="en-US" altLang="en-US"/>
          </a:p>
        </p:txBody>
      </p:sp>
      <p:sp>
        <p:nvSpPr>
          <p:cNvPr id="55308" name="Line 12">
            <a:extLst>
              <a:ext uri="{FF2B5EF4-FFF2-40B4-BE49-F238E27FC236}">
                <a16:creationId xmlns:a16="http://schemas.microsoft.com/office/drawing/2014/main" id="{63C1F83F-5DB4-4D7A-A239-DDA4DF2C08F3}"/>
              </a:ext>
            </a:extLst>
          </p:cNvPr>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724"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6856479-CC42-4FCD-BF3F-486EF527F004}"/>
              </a:ext>
            </a:extLst>
          </p:cNvPr>
          <p:cNvSpPr>
            <a:spLocks noGrp="1" noChangeArrowheads="1"/>
          </p:cNvSpPr>
          <p:nvPr>
            <p:ph type="ctrTitle"/>
          </p:nvPr>
        </p:nvSpPr>
        <p:spPr>
          <a:xfrm>
            <a:off x="3046186" y="1342572"/>
            <a:ext cx="6629400" cy="2648857"/>
          </a:xfrm>
        </p:spPr>
        <p:txBody>
          <a:bodyPr/>
          <a:lstStyle/>
          <a:p>
            <a:pPr eaLnBrk="1" hangingPunct="1"/>
            <a:r>
              <a:rPr lang="ro-RO" altLang="en-US" sz="3600" b="1">
                <a:latin typeface="Tahoma" panose="020B0604030504040204" pitchFamily="34" charset="0"/>
              </a:rPr>
              <a:t>CONGENITAL</a:t>
            </a:r>
            <a:r>
              <a:rPr lang="en-US" altLang="en-US" sz="3600" b="1">
                <a:latin typeface="Tahoma" panose="020B0604030504040204" pitchFamily="34" charset="0"/>
              </a:rPr>
              <a:t>/ Perinatal</a:t>
            </a:r>
            <a:r>
              <a:rPr lang="ro-RO" altLang="en-US" sz="3600" b="1">
                <a:latin typeface="Tahoma" panose="020B0604030504040204" pitchFamily="34" charset="0"/>
              </a:rPr>
              <a:t> </a:t>
            </a:r>
            <a:br>
              <a:rPr lang="en-US" altLang="en-US" sz="3600" b="1">
                <a:latin typeface="Tahoma" panose="020B0604030504040204" pitchFamily="34" charset="0"/>
              </a:rPr>
            </a:br>
            <a:r>
              <a:rPr lang="en-US" altLang="en-US" sz="3600" b="1">
                <a:latin typeface="Tahoma" panose="020B0604030504040204" pitchFamily="34" charset="0"/>
              </a:rPr>
              <a:t>      </a:t>
            </a:r>
            <a:r>
              <a:rPr lang="ro-RO" altLang="en-US" sz="3600" b="1">
                <a:latin typeface="Tahoma" panose="020B0604030504040204" pitchFamily="34" charset="0"/>
              </a:rPr>
              <a:t>INFECTIONS</a:t>
            </a:r>
            <a:endParaRPr lang="en-US" altLang="en-US" sz="3600" b="1">
              <a:latin typeface="Tahoma" panose="020B0604030504040204" pitchFamily="34" charset="0"/>
            </a:endParaRPr>
          </a:p>
        </p:txBody>
      </p:sp>
      <p:sp>
        <p:nvSpPr>
          <p:cNvPr id="3075" name="Rectangle 3">
            <a:extLst>
              <a:ext uri="{FF2B5EF4-FFF2-40B4-BE49-F238E27FC236}">
                <a16:creationId xmlns:a16="http://schemas.microsoft.com/office/drawing/2014/main" id="{AD6C1687-E11D-4E7C-805C-EECC048E2A89}"/>
              </a:ext>
            </a:extLst>
          </p:cNvPr>
          <p:cNvSpPr>
            <a:spLocks noGrp="1" noChangeArrowheads="1"/>
          </p:cNvSpPr>
          <p:nvPr>
            <p:ph type="subTitle" idx="1"/>
          </p:nvPr>
        </p:nvSpPr>
        <p:spPr>
          <a:xfrm>
            <a:off x="1187450" y="3962400"/>
            <a:ext cx="7345363" cy="1600200"/>
          </a:xfrm>
        </p:spPr>
        <p:txBody>
          <a:bodyPr/>
          <a:lstStyle/>
          <a:p>
            <a:pPr eaLnBrk="1" hangingPunct="1"/>
            <a:r>
              <a:rPr lang="en-US" altLang="en-US">
                <a:latin typeface="Tahoma" panose="020B0604030504040204" pitchFamily="34" charset="0"/>
              </a:rPr>
              <a:t>Dr. Hira Rauf
Sargodha medical college</a:t>
            </a:r>
          </a:p>
          <a:p>
            <a:pPr eaLnBrk="1" hangingPunct="1"/>
            <a:r>
              <a:rPr lang="en-US" altLang="en-US">
                <a:latin typeface="Tahoma" panose="020B0604030504040204" pitchFamily="34" charset="0"/>
              </a:rPr>
              <a:t>Lecture: Final year MBBS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A642CA1-2F7D-4EDF-AA8A-D315075E0209}"/>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CONGENITAL INFECTIONS</a:t>
            </a:r>
            <a:r>
              <a:rPr lang="en-US" altLang="en-US" sz="2800">
                <a:latin typeface="Tahoma" panose="020B0604030504040204" pitchFamily="34" charset="0"/>
              </a:rPr>
              <a:t> - </a:t>
            </a:r>
            <a:r>
              <a:rPr lang="ro-RO" altLang="en-US" sz="2800">
                <a:latin typeface="Tahoma" panose="020B0604030504040204" pitchFamily="34" charset="0"/>
              </a:rPr>
              <a:t>TOXOPLASMOSIS</a:t>
            </a:r>
            <a:endParaRPr lang="en-US" altLang="en-US" sz="2800">
              <a:latin typeface="Tahoma" panose="020B0604030504040204" pitchFamily="34" charset="0"/>
            </a:endParaRPr>
          </a:p>
        </p:txBody>
      </p:sp>
      <p:sp>
        <p:nvSpPr>
          <p:cNvPr id="12291" name="Rectangle 3">
            <a:extLst>
              <a:ext uri="{FF2B5EF4-FFF2-40B4-BE49-F238E27FC236}">
                <a16:creationId xmlns:a16="http://schemas.microsoft.com/office/drawing/2014/main" id="{5BE6C9FE-1265-495C-AC25-1F593DE47270}"/>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altLang="en-US" sz="1800"/>
              <a:t>          </a:t>
            </a:r>
            <a:r>
              <a:rPr lang="ro-RO" altLang="en-US" sz="2400"/>
              <a:t>Toxoplasma gondii is a protozoan p</a:t>
            </a:r>
            <a:r>
              <a:rPr lang="en-US" altLang="en-US" sz="2400"/>
              <a:t>ara</a:t>
            </a:r>
            <a:r>
              <a:rPr lang="ro-RO" altLang="en-US" sz="2400"/>
              <a:t>site capable of causing intrauterine infection.</a:t>
            </a:r>
            <a:endParaRPr lang="ro-RO" altLang="en-US" sz="2400" b="1"/>
          </a:p>
          <a:p>
            <a:pPr eaLnBrk="1" hangingPunct="1">
              <a:lnSpc>
                <a:spcPct val="80000"/>
              </a:lnSpc>
              <a:buFont typeface="Wingdings" panose="05000000000000000000" pitchFamily="2" charset="2"/>
              <a:buNone/>
            </a:pPr>
            <a:r>
              <a:rPr lang="en-US" altLang="en-US" sz="2400" b="1"/>
              <a:t>        </a:t>
            </a:r>
            <a:r>
              <a:rPr lang="ro-RO" altLang="en-US" sz="2400" b="1"/>
              <a:t>Incidence</a:t>
            </a:r>
            <a:r>
              <a:rPr lang="ro-RO" altLang="en-US" sz="2400"/>
              <a:t>-varies from </a:t>
            </a:r>
            <a:r>
              <a:rPr lang="ro-RO" altLang="en-US" sz="2400" b="1"/>
              <a:t>12,5-1,5%?, </a:t>
            </a:r>
            <a:r>
              <a:rPr lang="ro-RO" altLang="en-US" sz="2400"/>
              <a:t>as primary infection for pregnant women and approximately 0,5-6,5%;as congenital infection.</a:t>
            </a:r>
          </a:p>
          <a:p>
            <a:pPr eaLnBrk="1" hangingPunct="1">
              <a:lnSpc>
                <a:spcPct val="80000"/>
              </a:lnSpc>
              <a:buFont typeface="Wingdings" panose="05000000000000000000" pitchFamily="2" charset="2"/>
              <a:buNone/>
            </a:pPr>
            <a:r>
              <a:rPr lang="en-US" altLang="en-US" sz="2400"/>
              <a:t>       </a:t>
            </a:r>
            <a:r>
              <a:rPr lang="ro-RO" altLang="en-US" sz="2400"/>
              <a:t>The transmission of toxoplasmosis in human being, may be:</a:t>
            </a:r>
          </a:p>
          <a:p>
            <a:pPr eaLnBrk="1" hangingPunct="1">
              <a:lnSpc>
                <a:spcPct val="80000"/>
              </a:lnSpc>
            </a:pPr>
            <a:r>
              <a:rPr lang="ro-RO" altLang="en-US" sz="2400"/>
              <a:t>Digestive-ingestion of unpasteurized milk, undercooked meat;</a:t>
            </a:r>
          </a:p>
          <a:p>
            <a:pPr eaLnBrk="1" hangingPunct="1">
              <a:lnSpc>
                <a:spcPct val="80000"/>
              </a:lnSpc>
            </a:pPr>
            <a:r>
              <a:rPr lang="ro-RO" altLang="en-US" sz="2400"/>
              <a:t>Contact with cats feces;</a:t>
            </a:r>
          </a:p>
          <a:p>
            <a:pPr eaLnBrk="1" hangingPunct="1">
              <a:lnSpc>
                <a:spcPct val="80000"/>
              </a:lnSpc>
            </a:pPr>
            <a:r>
              <a:rPr lang="ro-RO" altLang="en-US" sz="2400"/>
              <a:t>Hematogenous route-transplacental;</a:t>
            </a:r>
          </a:p>
          <a:p>
            <a:pPr eaLnBrk="1" hangingPunct="1">
              <a:lnSpc>
                <a:spcPct val="80000"/>
              </a:lnSpc>
            </a:pPr>
            <a:r>
              <a:rPr lang="ro-RO" altLang="en-US" sz="2400"/>
              <a:t>Via blood products transf</a:t>
            </a:r>
            <a:r>
              <a:rPr lang="en-US" altLang="en-US" sz="2400"/>
              <a:t>u</a:t>
            </a:r>
            <a:r>
              <a:rPr lang="ro-RO" altLang="en-US" sz="2400"/>
              <a:t>sion.</a:t>
            </a:r>
          </a:p>
          <a:p>
            <a:pPr eaLnBrk="1" hangingPunct="1">
              <a:lnSpc>
                <a:spcPct val="80000"/>
              </a:lnSpc>
              <a:buFont typeface="Wingdings" panose="05000000000000000000" pitchFamily="2" charset="2"/>
              <a:buNone/>
            </a:pPr>
            <a:r>
              <a:rPr lang="en-US" altLang="en-US" sz="2400"/>
              <a:t>         </a:t>
            </a:r>
            <a:endParaRPr lang="ro-RO" alt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18A58BA-FEB8-45B8-9900-5C15B033CC3E}"/>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CONGENITAL INFECTIONS</a:t>
            </a:r>
            <a:r>
              <a:rPr lang="en-US" altLang="en-US" sz="2800">
                <a:latin typeface="Tahoma" panose="020B0604030504040204" pitchFamily="34" charset="0"/>
              </a:rPr>
              <a:t> - </a:t>
            </a:r>
            <a:r>
              <a:rPr lang="ro-RO" altLang="en-US" sz="2800">
                <a:latin typeface="Tahoma" panose="020B0604030504040204" pitchFamily="34" charset="0"/>
              </a:rPr>
              <a:t>TOXOPLASMOSIS</a:t>
            </a:r>
            <a:endParaRPr lang="en-US" altLang="en-US" sz="2800">
              <a:latin typeface="Tahoma" panose="020B0604030504040204" pitchFamily="34" charset="0"/>
            </a:endParaRPr>
          </a:p>
        </p:txBody>
      </p:sp>
      <p:sp>
        <p:nvSpPr>
          <p:cNvPr id="13315" name="Rectangle 3">
            <a:extLst>
              <a:ext uri="{FF2B5EF4-FFF2-40B4-BE49-F238E27FC236}">
                <a16:creationId xmlns:a16="http://schemas.microsoft.com/office/drawing/2014/main" id="{EB0ED720-FA0C-480F-8313-59CE4BC823F2}"/>
              </a:ext>
            </a:extLst>
          </p:cNvPr>
          <p:cNvSpPr>
            <a:spLocks noGrp="1" noChangeArrowheads="1"/>
          </p:cNvSpPr>
          <p:nvPr>
            <p:ph type="body" idx="1"/>
          </p:nvPr>
        </p:nvSpPr>
        <p:spPr/>
        <p:txBody>
          <a:bodyPr/>
          <a:lstStyle/>
          <a:p>
            <a:pPr eaLnBrk="1" hangingPunct="1">
              <a:lnSpc>
                <a:spcPct val="90000"/>
              </a:lnSpc>
            </a:pPr>
            <a:r>
              <a:rPr lang="ro-RO" altLang="en-US" sz="2400"/>
              <a:t>Infections transmitted earlier in gestation are likely to cause more severe fetal effects (abortion, stillbirth, or severe disease with teratogenesis).Those transmitted later are more apt to be subclinical. Rarely, a p</a:t>
            </a:r>
            <a:r>
              <a:rPr lang="en-US" altLang="en-US" sz="2400"/>
              <a:t>a</a:t>
            </a:r>
            <a:r>
              <a:rPr lang="ro-RO" altLang="en-US" sz="2400"/>
              <a:t>r</a:t>
            </a:r>
            <a:r>
              <a:rPr lang="en-US" altLang="en-US" sz="2400"/>
              <a:t>a</a:t>
            </a:r>
            <a:r>
              <a:rPr lang="ro-RO" altLang="en-US" sz="2400"/>
              <a:t>site may be transmitted via an infected placenta during parturition. Infections in the fetus or neonate usually involve disease in one or two forms: infection of the CNS or eyes, or infection of the CNS and eyes with disseminated infection.70-90% of infants with congenital infection is asymptomatic at birth. However, visual impairment, learning disabilities, or mental impairment becomes apparent in a large percentage of children months to several years later.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117ED13-027A-4BFF-822B-0916832D2FC2}"/>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CONGENITAL INFECTIONS</a:t>
            </a:r>
            <a:r>
              <a:rPr lang="en-US" altLang="en-US" sz="2800">
                <a:latin typeface="Tahoma" panose="020B0604030504040204" pitchFamily="34" charset="0"/>
              </a:rPr>
              <a:t> - </a:t>
            </a:r>
            <a:r>
              <a:rPr lang="ro-RO" altLang="en-US" sz="2800">
                <a:latin typeface="Tahoma" panose="020B0604030504040204" pitchFamily="34" charset="0"/>
              </a:rPr>
              <a:t>TOXOPLASMOSIS</a:t>
            </a:r>
            <a:endParaRPr lang="en-US" altLang="en-US" sz="2800">
              <a:latin typeface="Tahoma" panose="020B0604030504040204" pitchFamily="34" charset="0"/>
            </a:endParaRPr>
          </a:p>
        </p:txBody>
      </p:sp>
      <p:sp>
        <p:nvSpPr>
          <p:cNvPr id="14339" name="Rectangle 3">
            <a:extLst>
              <a:ext uri="{FF2B5EF4-FFF2-40B4-BE49-F238E27FC236}">
                <a16:creationId xmlns:a16="http://schemas.microsoft.com/office/drawing/2014/main" id="{CA738E9B-BEAC-4D4B-B4B4-9201E4B6B876}"/>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sz="2400"/>
              <a:t>      </a:t>
            </a:r>
          </a:p>
          <a:p>
            <a:pPr eaLnBrk="1" hangingPunct="1">
              <a:lnSpc>
                <a:spcPct val="90000"/>
              </a:lnSpc>
              <a:buFont typeface="Wingdings" panose="05000000000000000000" pitchFamily="2" charset="2"/>
              <a:buNone/>
            </a:pPr>
            <a:endParaRPr lang="en-US" altLang="en-US" sz="2400"/>
          </a:p>
          <a:p>
            <a:pPr eaLnBrk="1" hangingPunct="1">
              <a:lnSpc>
                <a:spcPct val="90000"/>
              </a:lnSpc>
              <a:buFont typeface="Wingdings" panose="05000000000000000000" pitchFamily="2" charset="2"/>
              <a:buNone/>
            </a:pPr>
            <a:r>
              <a:rPr lang="en-US" altLang="en-US" sz="2400"/>
              <a:t>       </a:t>
            </a:r>
            <a:r>
              <a:rPr lang="ro-RO" altLang="en-US" sz="2400"/>
              <a:t>If the mother is infected, the infection may or not be transmitted to the fetus. The </a:t>
            </a:r>
            <a:r>
              <a:rPr lang="ro-RO" altLang="en-US" sz="2400">
                <a:solidFill>
                  <a:schemeClr val="hlink"/>
                </a:solidFill>
              </a:rPr>
              <a:t>later</a:t>
            </a:r>
            <a:r>
              <a:rPr lang="ro-RO" altLang="en-US" sz="2400"/>
              <a:t> in pregnancy th</a:t>
            </a:r>
            <a:r>
              <a:rPr lang="en-US" altLang="en-US" sz="2400"/>
              <a:t>a</a:t>
            </a:r>
            <a:r>
              <a:rPr lang="ro-RO" altLang="en-US" sz="2400"/>
              <a:t>t infection is aquired, the </a:t>
            </a:r>
            <a:r>
              <a:rPr lang="ro-RO" altLang="en-US" sz="2400">
                <a:solidFill>
                  <a:schemeClr val="hlink"/>
                </a:solidFill>
              </a:rPr>
              <a:t>more likely</a:t>
            </a:r>
            <a:r>
              <a:rPr lang="ro-RO" altLang="en-US" sz="2400"/>
              <a:t> is transmission to the fetus:</a:t>
            </a:r>
            <a:endParaRPr lang="ro-RO" altLang="en-US" sz="2400" b="1"/>
          </a:p>
          <a:p>
            <a:pPr eaLnBrk="1" hangingPunct="1">
              <a:lnSpc>
                <a:spcPct val="90000"/>
              </a:lnSpc>
            </a:pPr>
            <a:r>
              <a:rPr lang="ro-RO" altLang="en-US" sz="2400" b="1"/>
              <a:t>14% </a:t>
            </a:r>
            <a:r>
              <a:rPr lang="ro-RO" altLang="en-US" sz="2400"/>
              <a:t>in first trimester;</a:t>
            </a:r>
            <a:endParaRPr lang="ro-RO" altLang="en-US" sz="2400" b="1"/>
          </a:p>
          <a:p>
            <a:pPr eaLnBrk="1" hangingPunct="1">
              <a:lnSpc>
                <a:spcPct val="90000"/>
              </a:lnSpc>
            </a:pPr>
            <a:r>
              <a:rPr lang="ro-RO" altLang="en-US" sz="2400" b="1"/>
              <a:t>29% </a:t>
            </a:r>
            <a:r>
              <a:rPr lang="ro-RO" altLang="en-US" sz="2400"/>
              <a:t>in second trimester;</a:t>
            </a:r>
            <a:endParaRPr lang="ro-RO" altLang="en-US" sz="2400" b="1"/>
          </a:p>
          <a:p>
            <a:pPr eaLnBrk="1" hangingPunct="1">
              <a:lnSpc>
                <a:spcPct val="90000"/>
              </a:lnSpc>
            </a:pPr>
            <a:r>
              <a:rPr lang="ro-RO" altLang="en-US" sz="2400" b="1"/>
              <a:t>59% </a:t>
            </a:r>
            <a:r>
              <a:rPr lang="ro-RO" altLang="en-US" sz="2400"/>
              <a:t>in third trimester;</a:t>
            </a:r>
          </a:p>
          <a:p>
            <a:pPr eaLnBrk="1" hangingPunct="1">
              <a:lnSpc>
                <a:spcPct val="90000"/>
              </a:lnSpc>
              <a:buFont typeface="Wingdings" panose="05000000000000000000" pitchFamily="2" charset="2"/>
              <a:buNone/>
            </a:pPr>
            <a:endParaRPr lang="ro-RO" alt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CA4DBB0-DDEE-4310-9408-6DD545A5E6AB}"/>
              </a:ext>
            </a:extLst>
          </p:cNvPr>
          <p:cNvSpPr>
            <a:spLocks noGrp="1" noChangeArrowheads="1"/>
          </p:cNvSpPr>
          <p:nvPr>
            <p:ph type="title"/>
          </p:nvPr>
        </p:nvSpPr>
        <p:spPr/>
        <p:txBody>
          <a:bodyPr/>
          <a:lstStyle/>
          <a:p>
            <a:pPr eaLnBrk="1" hangingPunct="1"/>
            <a:r>
              <a:rPr lang="ro-RO" altLang="en-US" sz="3200">
                <a:latin typeface="Tahoma" panose="020B0604030504040204" pitchFamily="34" charset="0"/>
              </a:rPr>
              <a:t>TOXOPLASMOSIS </a:t>
            </a:r>
            <a:r>
              <a:rPr lang="en-US" altLang="en-US" sz="3200">
                <a:latin typeface="Tahoma" panose="020B0604030504040204" pitchFamily="34" charset="0"/>
              </a:rPr>
              <a:t>- </a:t>
            </a:r>
            <a:r>
              <a:rPr lang="ro-RO" altLang="en-US" sz="3200">
                <a:latin typeface="Tahoma" panose="020B0604030504040204" pitchFamily="34" charset="0"/>
              </a:rPr>
              <a:t>Clinical presentation</a:t>
            </a:r>
          </a:p>
        </p:txBody>
      </p:sp>
      <p:sp>
        <p:nvSpPr>
          <p:cNvPr id="15363" name="Rectangle 3">
            <a:extLst>
              <a:ext uri="{FF2B5EF4-FFF2-40B4-BE49-F238E27FC236}">
                <a16:creationId xmlns:a16="http://schemas.microsoft.com/office/drawing/2014/main" id="{7B321A77-9A0D-4AAD-A79F-6C0A97EF05A8}"/>
              </a:ext>
            </a:extLst>
          </p:cNvPr>
          <p:cNvSpPr>
            <a:spLocks noGrp="1" noChangeArrowheads="1"/>
          </p:cNvSpPr>
          <p:nvPr>
            <p:ph type="body" idx="1"/>
          </p:nvPr>
        </p:nvSpPr>
        <p:spPr/>
        <p:txBody>
          <a:bodyPr/>
          <a:lstStyle/>
          <a:p>
            <a:pPr eaLnBrk="1" hangingPunct="1">
              <a:buFont typeface="Wingdings" panose="05000000000000000000" pitchFamily="2" charset="2"/>
              <a:buNone/>
            </a:pPr>
            <a:r>
              <a:rPr lang="en-US" altLang="en-US" sz="2400"/>
              <a:t>           </a:t>
            </a:r>
            <a:r>
              <a:rPr lang="ro-RO" altLang="en-US" sz="2400"/>
              <a:t> Congenital toxoplasmosis may be manifested as clinical neonatal disease, disease in the first fe</a:t>
            </a:r>
            <a:r>
              <a:rPr lang="en-US" altLang="en-US" sz="2400"/>
              <a:t>w</a:t>
            </a:r>
            <a:r>
              <a:rPr lang="ro-RO" altLang="en-US" sz="2400"/>
              <a:t> months of life, late sequel or subclinical disease.</a:t>
            </a:r>
          </a:p>
          <a:p>
            <a:pPr eaLnBrk="1" hangingPunct="1"/>
            <a:r>
              <a:rPr lang="ro-RO" altLang="en-US" sz="2400"/>
              <a:t>Clinical disease</a:t>
            </a:r>
            <a:r>
              <a:rPr lang="en-US" altLang="en-US" sz="2400"/>
              <a:t> </a:t>
            </a:r>
            <a:r>
              <a:rPr lang="en-US" altLang="en-US" sz="2400">
                <a:sym typeface="Wingdings" panose="05000000000000000000" pitchFamily="2" charset="2"/>
              </a:rPr>
              <a:t> </a:t>
            </a:r>
            <a:r>
              <a:rPr lang="ro-RO" altLang="en-US" sz="2400"/>
              <a:t>those who present with evident clinical disease may have disseminated illness or isolated CNS or ocular disease. Late sequel is primarily related to ocular or CNS disease.</a:t>
            </a:r>
          </a:p>
          <a:p>
            <a:pPr eaLnBrk="1" hangingPunct="1"/>
            <a:r>
              <a:rPr lang="ro-RO" altLang="en-US" sz="2400"/>
              <a:t>Obstructive   hydrocephalus</a:t>
            </a:r>
            <a:r>
              <a:rPr lang="en-US" altLang="en-US" sz="2400">
                <a:cs typeface="Arial" panose="020B0604020202020204" pitchFamily="34" charset="0"/>
              </a:rPr>
              <a:t>¹</a:t>
            </a:r>
            <a:r>
              <a:rPr lang="ro-RO" altLang="en-US" sz="2400"/>
              <a:t>,   chorioretinitis</a:t>
            </a:r>
            <a:r>
              <a:rPr lang="en-US" altLang="en-US" sz="2400">
                <a:cs typeface="Arial" panose="020B0604020202020204" pitchFamily="34" charset="0"/>
              </a:rPr>
              <a:t>²</a:t>
            </a:r>
            <a:r>
              <a:rPr lang="ro-RO" altLang="en-US" sz="2400"/>
              <a:t>   and   intracranial calcifications</a:t>
            </a:r>
            <a:r>
              <a:rPr lang="en-US" altLang="en-US" sz="2400">
                <a:cs typeface="Arial" panose="020B0604020202020204" pitchFamily="34" charset="0"/>
              </a:rPr>
              <a:t>³</a:t>
            </a:r>
            <a:r>
              <a:rPr lang="ro-RO" altLang="en-US" sz="2400"/>
              <a:t> form the </a:t>
            </a:r>
            <a:r>
              <a:rPr lang="ro-RO" altLang="en-US" sz="2400">
                <a:solidFill>
                  <a:schemeClr val="hlink"/>
                </a:solidFill>
              </a:rPr>
              <a:t>classic triad of toxoplasmosis</a:t>
            </a:r>
            <a:r>
              <a:rPr lang="ro-RO" altLang="en-US" sz="240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902A766-5F47-43AD-8AB0-A9EEB05B408D}"/>
              </a:ext>
            </a:extLst>
          </p:cNvPr>
          <p:cNvSpPr>
            <a:spLocks noGrp="1" noChangeArrowheads="1"/>
          </p:cNvSpPr>
          <p:nvPr>
            <p:ph type="title"/>
          </p:nvPr>
        </p:nvSpPr>
        <p:spPr/>
        <p:txBody>
          <a:bodyPr/>
          <a:lstStyle/>
          <a:p>
            <a:pPr eaLnBrk="1" hangingPunct="1"/>
            <a:r>
              <a:rPr lang="ro-RO" altLang="en-US" sz="3200">
                <a:latin typeface="Tahoma" panose="020B0604030504040204" pitchFamily="34" charset="0"/>
              </a:rPr>
              <a:t>TOXOPLASMOSIS </a:t>
            </a:r>
            <a:r>
              <a:rPr lang="en-US" altLang="en-US" sz="3200">
                <a:latin typeface="Tahoma" panose="020B0604030504040204" pitchFamily="34" charset="0"/>
              </a:rPr>
              <a:t>- </a:t>
            </a:r>
            <a:r>
              <a:rPr lang="ro-RO" altLang="en-US" sz="3200">
                <a:latin typeface="Tahoma" panose="020B0604030504040204" pitchFamily="34" charset="0"/>
              </a:rPr>
              <a:t>Clinical presentation</a:t>
            </a:r>
          </a:p>
        </p:txBody>
      </p:sp>
      <p:sp>
        <p:nvSpPr>
          <p:cNvPr id="16387" name="Rectangle 3">
            <a:extLst>
              <a:ext uri="{FF2B5EF4-FFF2-40B4-BE49-F238E27FC236}">
                <a16:creationId xmlns:a16="http://schemas.microsoft.com/office/drawing/2014/main" id="{7AF20307-261B-4205-9059-C79CF644195D}"/>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ro-RO" altLang="en-US" sz="1800"/>
              <a:t>Signs and symptoms in infants with congenital toxoplasmosis include:</a:t>
            </a:r>
          </a:p>
          <a:p>
            <a:pPr eaLnBrk="1" hangingPunct="1">
              <a:lnSpc>
                <a:spcPct val="80000"/>
              </a:lnSpc>
            </a:pPr>
            <a:r>
              <a:rPr lang="ro-RO" altLang="en-US" sz="1800"/>
              <a:t>chorioretinitis</a:t>
            </a:r>
          </a:p>
          <a:p>
            <a:pPr eaLnBrk="1" hangingPunct="1">
              <a:lnSpc>
                <a:spcPct val="80000"/>
              </a:lnSpc>
            </a:pPr>
            <a:r>
              <a:rPr lang="ro-RO" altLang="en-US" sz="1800"/>
              <a:t>abnormalities of CNS(high protein value);</a:t>
            </a:r>
          </a:p>
          <a:p>
            <a:pPr eaLnBrk="1" hangingPunct="1">
              <a:lnSpc>
                <a:spcPct val="80000"/>
              </a:lnSpc>
            </a:pPr>
            <a:r>
              <a:rPr lang="ro-RO" altLang="en-US" sz="1800"/>
              <a:t>anemia;</a:t>
            </a:r>
          </a:p>
          <a:p>
            <a:pPr eaLnBrk="1" hangingPunct="1">
              <a:lnSpc>
                <a:spcPct val="80000"/>
              </a:lnSpc>
            </a:pPr>
            <a:r>
              <a:rPr lang="ro-RO" altLang="en-US" sz="1800"/>
              <a:t>seizures;</a:t>
            </a:r>
          </a:p>
          <a:p>
            <a:pPr eaLnBrk="1" hangingPunct="1">
              <a:lnSpc>
                <a:spcPct val="80000"/>
              </a:lnSpc>
            </a:pPr>
            <a:r>
              <a:rPr lang="ro-RO" altLang="en-US" sz="1800"/>
              <a:t>intracranial calcification;</a:t>
            </a:r>
          </a:p>
          <a:p>
            <a:pPr eaLnBrk="1" hangingPunct="1">
              <a:lnSpc>
                <a:spcPct val="80000"/>
              </a:lnSpc>
            </a:pPr>
            <a:r>
              <a:rPr lang="ro-RO" altLang="en-US" sz="1800"/>
              <a:t>direct hyperbilirubinemia;</a:t>
            </a:r>
          </a:p>
          <a:p>
            <a:pPr eaLnBrk="1" hangingPunct="1">
              <a:lnSpc>
                <a:spcPct val="80000"/>
              </a:lnSpc>
            </a:pPr>
            <a:r>
              <a:rPr lang="ro-RO" altLang="en-US" sz="1800"/>
              <a:t>fever;</a:t>
            </a:r>
          </a:p>
          <a:p>
            <a:pPr eaLnBrk="1" hangingPunct="1">
              <a:lnSpc>
                <a:spcPct val="80000"/>
              </a:lnSpc>
            </a:pPr>
            <a:r>
              <a:rPr lang="ro-RO" altLang="en-US" sz="1800"/>
              <a:t>hepatosplenomegaly;</a:t>
            </a:r>
          </a:p>
          <a:p>
            <a:pPr eaLnBrk="1" hangingPunct="1">
              <a:lnSpc>
                <a:spcPct val="80000"/>
              </a:lnSpc>
            </a:pPr>
            <a:r>
              <a:rPr lang="ro-RO" altLang="en-US" sz="1800"/>
              <a:t>lymphadenophaty,</a:t>
            </a:r>
          </a:p>
          <a:p>
            <a:pPr eaLnBrk="1" hangingPunct="1">
              <a:lnSpc>
                <a:spcPct val="80000"/>
              </a:lnSpc>
            </a:pPr>
            <a:r>
              <a:rPr lang="ro-RO" altLang="en-US" sz="1800"/>
              <a:t>vomiting;</a:t>
            </a:r>
          </a:p>
          <a:p>
            <a:pPr eaLnBrk="1" hangingPunct="1">
              <a:lnSpc>
                <a:spcPct val="80000"/>
              </a:lnSpc>
            </a:pPr>
            <a:r>
              <a:rPr lang="ro-RO" altLang="en-US" sz="1800"/>
              <a:t>microcephaly or hidrocephaly;</a:t>
            </a:r>
          </a:p>
          <a:p>
            <a:pPr eaLnBrk="1" hangingPunct="1">
              <a:lnSpc>
                <a:spcPct val="80000"/>
              </a:lnSpc>
            </a:pPr>
            <a:r>
              <a:rPr lang="ro-RO" altLang="en-US" sz="1800"/>
              <a:t>cataracts/glaucoma/optic atrophy;</a:t>
            </a:r>
          </a:p>
          <a:p>
            <a:pPr eaLnBrk="1" hangingPunct="1">
              <a:lnSpc>
                <a:spcPct val="80000"/>
              </a:lnSpc>
            </a:pPr>
            <a:r>
              <a:rPr lang="ro-RO" altLang="en-US" sz="1800"/>
              <a:t>eosinophilia/bleeding diathesis;</a:t>
            </a:r>
          </a:p>
          <a:p>
            <a:pPr eaLnBrk="1" hangingPunct="1">
              <a:lnSpc>
                <a:spcPct val="80000"/>
              </a:lnSpc>
            </a:pPr>
            <a:r>
              <a:rPr lang="ro-RO" altLang="en-US" sz="1800"/>
              <a:t>rash;</a:t>
            </a:r>
          </a:p>
          <a:p>
            <a:pPr eaLnBrk="1" hangingPunct="1">
              <a:lnSpc>
                <a:spcPct val="80000"/>
              </a:lnSpc>
            </a:pPr>
            <a:r>
              <a:rPr lang="ro-RO" altLang="en-US" sz="1800"/>
              <a:t>pneumonitis.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695C89E-BA2B-48B3-BAC2-B09087C29632}"/>
              </a:ext>
            </a:extLst>
          </p:cNvPr>
          <p:cNvSpPr>
            <a:spLocks noGrp="1" noChangeArrowheads="1"/>
          </p:cNvSpPr>
          <p:nvPr>
            <p:ph type="title"/>
          </p:nvPr>
        </p:nvSpPr>
        <p:spPr/>
        <p:txBody>
          <a:bodyPr/>
          <a:lstStyle/>
          <a:p>
            <a:pPr eaLnBrk="1" hangingPunct="1"/>
            <a:r>
              <a:rPr lang="ro-RO" altLang="en-US" sz="3200">
                <a:latin typeface="Tahoma" panose="020B0604030504040204" pitchFamily="34" charset="0"/>
              </a:rPr>
              <a:t>TOXOPLASMOSIS </a:t>
            </a:r>
            <a:r>
              <a:rPr lang="en-US" altLang="en-US" sz="3200">
                <a:latin typeface="Tahoma" panose="020B0604030504040204" pitchFamily="34" charset="0"/>
              </a:rPr>
              <a:t>- </a:t>
            </a:r>
            <a:r>
              <a:rPr lang="ro-RO" altLang="en-US" sz="3200">
                <a:latin typeface="Tahoma" panose="020B0604030504040204" pitchFamily="34" charset="0"/>
              </a:rPr>
              <a:t>Clinical presentation</a:t>
            </a:r>
          </a:p>
        </p:txBody>
      </p:sp>
      <p:sp>
        <p:nvSpPr>
          <p:cNvPr id="17411" name="Rectangle 3">
            <a:extLst>
              <a:ext uri="{FF2B5EF4-FFF2-40B4-BE49-F238E27FC236}">
                <a16:creationId xmlns:a16="http://schemas.microsoft.com/office/drawing/2014/main" id="{7EE2714A-0598-4FEB-9D4D-6F9AEEAD4F38}"/>
              </a:ext>
            </a:extLst>
          </p:cNvPr>
          <p:cNvSpPr>
            <a:spLocks noGrp="1" noChangeArrowheads="1"/>
          </p:cNvSpPr>
          <p:nvPr>
            <p:ph type="body" idx="1"/>
          </p:nvPr>
        </p:nvSpPr>
        <p:spPr>
          <a:xfrm>
            <a:off x="755650" y="1557338"/>
            <a:ext cx="7978775" cy="4530725"/>
          </a:xfrm>
        </p:spPr>
        <p:txBody>
          <a:bodyPr/>
          <a:lstStyle/>
          <a:p>
            <a:pPr eaLnBrk="1" hangingPunct="1"/>
            <a:r>
              <a:rPr lang="ro-RO" altLang="en-US" sz="2400"/>
              <a:t>Toxoplasmosis has been associated with congenital nephrosis, myocarditis and isolated mental retardati</a:t>
            </a:r>
            <a:r>
              <a:rPr lang="en-US" altLang="en-US" sz="2400"/>
              <a:t>o</a:t>
            </a:r>
            <a:r>
              <a:rPr lang="ro-RO" altLang="en-US" sz="2400"/>
              <a:t>n.</a:t>
            </a:r>
          </a:p>
          <a:p>
            <a:pPr eaLnBrk="1" hangingPunct="1"/>
            <a:r>
              <a:rPr lang="ro-RO" altLang="en-US" sz="2400"/>
              <a:t>Subclinical infection is believed to be the most common. Studies of this infant (in whom infection is identified by serologic testing or documented maternal infection) indicate that a large percentage may have minor CSF abnormalities at birth and later develop visual or neurological sequel or learning disabilities</a:t>
            </a:r>
            <a:r>
              <a:rPr lang="en-US" altLang="en-US" sz="2400"/>
              <a:t>.</a:t>
            </a:r>
            <a:endParaRPr lang="ro-RO"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E62C676-4F0F-4D69-93D5-238CF2A77495}"/>
              </a:ext>
            </a:extLst>
          </p:cNvPr>
          <p:cNvSpPr>
            <a:spLocks noGrp="1" noChangeArrowheads="1"/>
          </p:cNvSpPr>
          <p:nvPr>
            <p:ph type="title"/>
          </p:nvPr>
        </p:nvSpPr>
        <p:spPr/>
        <p:txBody>
          <a:bodyPr/>
          <a:lstStyle/>
          <a:p>
            <a:pPr eaLnBrk="1" hangingPunct="1"/>
            <a:r>
              <a:rPr lang="ro-RO" altLang="en-US" sz="3200">
                <a:latin typeface="Tahoma" panose="020B0604030504040204" pitchFamily="34" charset="0"/>
              </a:rPr>
              <a:t>TOXOPLASMOSIS </a:t>
            </a:r>
            <a:r>
              <a:rPr lang="en-US" altLang="en-US" sz="3200">
                <a:latin typeface="Tahoma" panose="020B0604030504040204" pitchFamily="34" charset="0"/>
              </a:rPr>
              <a:t>- Diagnosis</a:t>
            </a:r>
            <a:endParaRPr lang="ro-RO" altLang="en-US" sz="3200">
              <a:latin typeface="Tahoma" panose="020B0604030504040204" pitchFamily="34" charset="0"/>
            </a:endParaRPr>
          </a:p>
        </p:txBody>
      </p:sp>
      <p:sp>
        <p:nvSpPr>
          <p:cNvPr id="18435" name="Rectangle 3">
            <a:extLst>
              <a:ext uri="{FF2B5EF4-FFF2-40B4-BE49-F238E27FC236}">
                <a16:creationId xmlns:a16="http://schemas.microsoft.com/office/drawing/2014/main" id="{096902AC-C846-4F23-80EB-A759C7F38365}"/>
              </a:ext>
            </a:extLst>
          </p:cNvPr>
          <p:cNvSpPr>
            <a:spLocks noGrp="1" noChangeArrowheads="1"/>
          </p:cNvSpPr>
          <p:nvPr>
            <p:ph type="body" idx="1"/>
          </p:nvPr>
        </p:nvSpPr>
        <p:spPr>
          <a:xfrm>
            <a:off x="611188" y="1628775"/>
            <a:ext cx="8208962" cy="4679950"/>
          </a:xfrm>
        </p:spPr>
        <p:txBody>
          <a:bodyPr/>
          <a:lstStyle/>
          <a:p>
            <a:pPr eaLnBrk="1" hangingPunct="1">
              <a:lnSpc>
                <a:spcPct val="80000"/>
              </a:lnSpc>
              <a:buFont typeface="Wingdings" panose="05000000000000000000" pitchFamily="2" charset="2"/>
              <a:buNone/>
            </a:pPr>
            <a:r>
              <a:rPr lang="ro-RO" altLang="en-US" sz="1800" b="1"/>
              <a:t>Prenatal diagnosis</a:t>
            </a:r>
            <a:r>
              <a:rPr lang="en-US" altLang="en-US" sz="1800"/>
              <a:t> </a:t>
            </a:r>
            <a:r>
              <a:rPr lang="ro-RO" altLang="en-US" sz="1800"/>
              <a:t>-</a:t>
            </a:r>
            <a:r>
              <a:rPr lang="en-US" altLang="en-US" sz="1800"/>
              <a:t> </a:t>
            </a:r>
            <a:r>
              <a:rPr lang="ro-RO" altLang="en-US" sz="1800"/>
              <a:t>c</a:t>
            </a:r>
            <a:r>
              <a:rPr lang="en-US" altLang="en-US" sz="1800"/>
              <a:t>an</a:t>
            </a:r>
            <a:r>
              <a:rPr lang="ro-RO" altLang="en-US" sz="1800" i="1"/>
              <a:t> </a:t>
            </a:r>
            <a:r>
              <a:rPr lang="ro-RO" altLang="en-US" sz="1800"/>
              <a:t>be made by detecting the p</a:t>
            </a:r>
            <a:r>
              <a:rPr lang="en-US" altLang="en-US" sz="1800"/>
              <a:t>a</a:t>
            </a:r>
            <a:r>
              <a:rPr lang="ro-RO" altLang="en-US" sz="1800"/>
              <a:t>r</a:t>
            </a:r>
            <a:r>
              <a:rPr lang="en-US" altLang="en-US" sz="1800"/>
              <a:t>a</a:t>
            </a:r>
            <a:r>
              <a:rPr lang="ro-RO" altLang="en-US" sz="1800"/>
              <a:t>site in fetal blood or amniotic fluid, or by documenting tox</a:t>
            </a:r>
            <a:r>
              <a:rPr lang="en-US" altLang="en-US" sz="1800"/>
              <a:t>o</a:t>
            </a:r>
            <a:r>
              <a:rPr lang="ro-RO" altLang="en-US" sz="1800"/>
              <a:t> IgM and IgA antibodies in fetal blood.</a:t>
            </a:r>
            <a:endParaRPr lang="ro-RO" altLang="en-US" sz="1800" i="1"/>
          </a:p>
          <a:p>
            <a:pPr eaLnBrk="1" hangingPunct="1">
              <a:lnSpc>
                <a:spcPct val="80000"/>
              </a:lnSpc>
              <a:buFont typeface="Wingdings" panose="05000000000000000000" pitchFamily="2" charset="2"/>
              <a:buNone/>
            </a:pPr>
            <a:r>
              <a:rPr lang="ro-RO" altLang="en-US" sz="1800" b="1"/>
              <a:t>Direct isolation of the organism from body fl</a:t>
            </a:r>
            <a:r>
              <a:rPr lang="en-US" altLang="en-US" sz="1800" b="1"/>
              <a:t>u</a:t>
            </a:r>
            <a:r>
              <a:rPr lang="ro-RO" altLang="en-US" sz="1800" b="1"/>
              <a:t>ids or tiss</a:t>
            </a:r>
            <a:r>
              <a:rPr lang="en-US" altLang="en-US" sz="1800" b="1"/>
              <a:t>u</a:t>
            </a:r>
            <a:r>
              <a:rPr lang="ro-RO" altLang="en-US" sz="1800" b="1"/>
              <a:t>es</a:t>
            </a:r>
            <a:r>
              <a:rPr lang="en-US" altLang="en-US" sz="1800"/>
              <a:t> </a:t>
            </a:r>
            <a:r>
              <a:rPr lang="ro-RO" altLang="en-US" sz="1800"/>
              <a:t>-</a:t>
            </a:r>
            <a:r>
              <a:rPr lang="en-US" altLang="en-US" sz="1800"/>
              <a:t> requires</a:t>
            </a:r>
            <a:r>
              <a:rPr lang="ro-RO" altLang="en-US" sz="1800" b="1" i="1"/>
              <a:t> </a:t>
            </a:r>
            <a:r>
              <a:rPr lang="ro-RO" altLang="en-US" sz="1800"/>
              <a:t>inoculating bloods, body fluids, or placental tissue into mice or tissue culture and is not already available.</a:t>
            </a:r>
            <a:endParaRPr lang="ro-RO" altLang="en-US" sz="1800" i="1"/>
          </a:p>
          <a:p>
            <a:pPr eaLnBrk="1" hangingPunct="1">
              <a:lnSpc>
                <a:spcPct val="80000"/>
              </a:lnSpc>
              <a:buFont typeface="Wingdings" panose="05000000000000000000" pitchFamily="2" charset="2"/>
              <a:buNone/>
            </a:pPr>
            <a:r>
              <a:rPr lang="ro-RO" altLang="en-US" sz="1800" b="1"/>
              <a:t>Serologic test</a:t>
            </a:r>
            <a:r>
              <a:rPr lang="en-US" altLang="en-US" sz="1800" b="1"/>
              <a:t>s </a:t>
            </a:r>
            <a:r>
              <a:rPr lang="ro-RO" altLang="en-US" sz="1800"/>
              <a:t>-</a:t>
            </a:r>
            <a:r>
              <a:rPr lang="en-US" altLang="en-US" sz="1800"/>
              <a:t> </a:t>
            </a:r>
            <a:r>
              <a:rPr lang="ro-RO" altLang="en-US" sz="1800"/>
              <a:t>toxoplasma specific </a:t>
            </a:r>
            <a:r>
              <a:rPr lang="ro-RO" altLang="en-US" sz="1800" b="1">
                <a:solidFill>
                  <a:schemeClr val="hlink"/>
                </a:solidFill>
              </a:rPr>
              <a:t>IgM</a:t>
            </a:r>
            <a:r>
              <a:rPr lang="ro-RO" altLang="en-US" sz="1800"/>
              <a:t> antibodies can be measured by indirect fluorescent antibody (IFA) test, enzyme-linked immunosorbent assay (ELISA), or IgM immunosorbent agglutination assay (IgM-ISAGA); usually become positive within 1-2 weeks of infection. If IgM titters are high and accompanied by high specific IgG titters, as measured by IFA or Sabin-Feldman dye test, this suggests acute infection</a:t>
            </a:r>
            <a:r>
              <a:rPr lang="ro-RO" altLang="en-US" sz="1800" b="1"/>
              <a:t>.</a:t>
            </a:r>
            <a:r>
              <a:rPr lang="ro-RO" altLang="en-US" sz="1800" b="1">
                <a:solidFill>
                  <a:schemeClr val="hlink"/>
                </a:solidFill>
              </a:rPr>
              <a:t> IgA</a:t>
            </a:r>
            <a:r>
              <a:rPr lang="ro-RO" altLang="en-US" sz="1800"/>
              <a:t> antibodies are found in more than </a:t>
            </a:r>
            <a:r>
              <a:rPr lang="ro-RO" altLang="en-US" sz="1800" b="1">
                <a:solidFill>
                  <a:schemeClr val="hlink"/>
                </a:solidFill>
              </a:rPr>
              <a:t>95%</a:t>
            </a:r>
            <a:r>
              <a:rPr lang="ro-RO" altLang="en-US" sz="1800"/>
              <a:t> of patient with </a:t>
            </a:r>
            <a:r>
              <a:rPr lang="ro-RO" altLang="en-US" sz="1800" b="1">
                <a:solidFill>
                  <a:schemeClr val="hlink"/>
                </a:solidFill>
              </a:rPr>
              <a:t>acute</a:t>
            </a:r>
            <a:r>
              <a:rPr lang="ro-RO" altLang="en-US" sz="1800"/>
              <a:t> infections. Toxoplasma</a:t>
            </a:r>
            <a:r>
              <a:rPr lang="en-US" altLang="en-US" sz="1800"/>
              <a:t> </a:t>
            </a:r>
            <a:r>
              <a:rPr lang="ro-RO" altLang="en-US" sz="1800"/>
              <a:t>-specific Ig-E antibodies are found in almost all women who seroconvert during pregnancy. </a:t>
            </a:r>
            <a:endParaRPr lang="en-US" altLang="en-US" sz="1800"/>
          </a:p>
          <a:p>
            <a:pPr eaLnBrk="1" hangingPunct="1">
              <a:lnSpc>
                <a:spcPct val="80000"/>
              </a:lnSpc>
              <a:buFont typeface="Wingdings" panose="05000000000000000000" pitchFamily="2" charset="2"/>
              <a:buNone/>
            </a:pPr>
            <a:r>
              <a:rPr lang="ro-RO" altLang="en-US" sz="1800" b="1"/>
              <a:t>CSF</a:t>
            </a:r>
            <a:r>
              <a:rPr lang="en-US" altLang="en-US" sz="1800" b="1"/>
              <a:t> </a:t>
            </a:r>
            <a:r>
              <a:rPr lang="en-US" altLang="en-US" sz="1800"/>
              <a:t>-</a:t>
            </a:r>
            <a:r>
              <a:rPr lang="ro-RO" altLang="en-US" sz="1800" i="1"/>
              <a:t> </a:t>
            </a:r>
            <a:r>
              <a:rPr lang="ro-RO" altLang="en-US" sz="1800"/>
              <a:t>examination should be performed in suspected cases. The most characteristic abnormalities are xantochromia, mononuclear pleocytosis and a very </a:t>
            </a:r>
            <a:r>
              <a:rPr lang="ro-RO" altLang="en-US" sz="1800" b="1">
                <a:solidFill>
                  <a:schemeClr val="hlink"/>
                </a:solidFill>
              </a:rPr>
              <a:t>high protein level</a:t>
            </a:r>
            <a:r>
              <a:rPr lang="ro-RO" altLang="en-US" sz="1800"/>
              <a:t>.</a:t>
            </a:r>
            <a:endParaRPr lang="ro-RO" altLang="en-US" sz="1800" i="1"/>
          </a:p>
          <a:p>
            <a:pPr eaLnBrk="1" hangingPunct="1">
              <a:lnSpc>
                <a:spcPct val="80000"/>
              </a:lnSpc>
              <a:buFont typeface="Wingdings" panose="05000000000000000000" pitchFamily="2" charset="2"/>
              <a:buNone/>
            </a:pPr>
            <a:r>
              <a:rPr lang="ro-RO" altLang="en-US" sz="1800" b="1"/>
              <a:t>Skull film or CT</a:t>
            </a:r>
            <a:r>
              <a:rPr lang="ro-RO" altLang="en-US" sz="1800" i="1"/>
              <a:t> </a:t>
            </a:r>
            <a:r>
              <a:rPr lang="ro-RO" altLang="en-US" sz="1800"/>
              <a:t>scan of the head</a:t>
            </a:r>
            <a:r>
              <a:rPr lang="ro-RO" altLang="en-US" sz="1800" i="1"/>
              <a:t> </a:t>
            </a:r>
            <a:r>
              <a:rPr lang="ro-RO" altLang="en-US" sz="1800"/>
              <a:t>may demonstrate characteristic intracranial </a:t>
            </a:r>
            <a:r>
              <a:rPr lang="ro-RO" altLang="en-US" sz="1800" b="1">
                <a:solidFill>
                  <a:schemeClr val="hlink"/>
                </a:solidFill>
              </a:rPr>
              <a:t>calcifications</a:t>
            </a:r>
            <a:r>
              <a:rPr lang="ro-RO" altLang="en-US" sz="1800"/>
              <a:t>.</a:t>
            </a:r>
            <a:endParaRPr lang="ro-RO" altLang="en-US" sz="1800" i="1"/>
          </a:p>
          <a:p>
            <a:pPr eaLnBrk="1" hangingPunct="1">
              <a:lnSpc>
                <a:spcPct val="80000"/>
              </a:lnSpc>
              <a:buFont typeface="Wingdings" panose="05000000000000000000" pitchFamily="2" charset="2"/>
              <a:buNone/>
            </a:pPr>
            <a:r>
              <a:rPr lang="ro-RO" altLang="en-US" sz="1800" b="1"/>
              <a:t>Oph</a:t>
            </a:r>
            <a:r>
              <a:rPr lang="en-US" altLang="en-US" sz="1800" b="1"/>
              <a:t>talm</a:t>
            </a:r>
            <a:r>
              <a:rPr lang="ro-RO" altLang="en-US" sz="1800" b="1"/>
              <a:t>ologic </a:t>
            </a:r>
            <a:r>
              <a:rPr lang="en-US" altLang="en-US" sz="1800" b="1"/>
              <a:t>exam</a:t>
            </a:r>
            <a:r>
              <a:rPr lang="en-US" altLang="en-US" sz="1800" i="1"/>
              <a:t> </a:t>
            </a:r>
            <a:r>
              <a:rPr lang="ro-RO" altLang="en-US" sz="1800"/>
              <a:t>characteristical</a:t>
            </a:r>
            <a:r>
              <a:rPr lang="en-US" altLang="en-US" sz="1800"/>
              <a:t>l</a:t>
            </a:r>
            <a:r>
              <a:rPr lang="ro-RO" altLang="en-US" sz="1800"/>
              <a:t>y shows </a:t>
            </a:r>
            <a:r>
              <a:rPr lang="ro-RO" altLang="en-US" sz="1800" b="1">
                <a:solidFill>
                  <a:schemeClr val="hlink"/>
                </a:solidFill>
              </a:rPr>
              <a:t>chorioretinitis</a:t>
            </a:r>
            <a:r>
              <a:rPr lang="ro-RO" altLang="en-US" sz="180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613F620-9BF9-4F5F-ABC6-D1FC3FE6F552}"/>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TOXOPLASMOSIS</a:t>
            </a:r>
            <a:r>
              <a:rPr lang="en-US" altLang="en-US" sz="2800">
                <a:latin typeface="Tahoma" panose="020B0604030504040204" pitchFamily="34" charset="0"/>
              </a:rPr>
              <a:t> – management &amp; treatment</a:t>
            </a:r>
            <a:endParaRPr lang="ro-RO" altLang="en-US" sz="2800">
              <a:latin typeface="Tahoma" panose="020B0604030504040204" pitchFamily="34" charset="0"/>
            </a:endParaRPr>
          </a:p>
        </p:txBody>
      </p:sp>
      <p:sp>
        <p:nvSpPr>
          <p:cNvPr id="19459" name="Rectangle 3">
            <a:extLst>
              <a:ext uri="{FF2B5EF4-FFF2-40B4-BE49-F238E27FC236}">
                <a16:creationId xmlns:a16="http://schemas.microsoft.com/office/drawing/2014/main" id="{6BB4414B-1286-499C-AB32-104EDE4A5EB4}"/>
              </a:ext>
            </a:extLst>
          </p:cNvPr>
          <p:cNvSpPr>
            <a:spLocks noGrp="1" noChangeArrowheads="1"/>
          </p:cNvSpPr>
          <p:nvPr>
            <p:ph type="body" idx="1"/>
          </p:nvPr>
        </p:nvSpPr>
        <p:spPr>
          <a:xfrm>
            <a:off x="914400" y="1600200"/>
            <a:ext cx="7905750" cy="4530725"/>
          </a:xfrm>
        </p:spPr>
        <p:txBody>
          <a:bodyPr/>
          <a:lstStyle/>
          <a:p>
            <a:pPr eaLnBrk="1" hangingPunct="1">
              <a:lnSpc>
                <a:spcPct val="80000"/>
              </a:lnSpc>
              <a:buFont typeface="Wingdings" panose="05000000000000000000" pitchFamily="2" charset="2"/>
              <a:buNone/>
            </a:pPr>
            <a:r>
              <a:rPr lang="ro-RO" altLang="en-US" sz="2000" b="1"/>
              <a:t>Management</a:t>
            </a:r>
            <a:r>
              <a:rPr lang="en-US" altLang="en-US" sz="2000" b="1"/>
              <a:t>. </a:t>
            </a:r>
            <a:r>
              <a:rPr lang="ro-RO" altLang="en-US" sz="2000"/>
              <a:t>Prevention</a:t>
            </a:r>
            <a:r>
              <a:rPr lang="en-US" altLang="en-US" sz="2000">
                <a:sym typeface="Wingdings" panose="05000000000000000000" pitchFamily="2" charset="2"/>
              </a:rPr>
              <a:t></a:t>
            </a:r>
            <a:r>
              <a:rPr lang="ro-RO" altLang="en-US" sz="2000"/>
              <a:t>pregnant women should avoid eating raw meat or raw eggs and avoid exposure to cat feces.</a:t>
            </a:r>
            <a:endParaRPr lang="en-US" altLang="en-US" sz="2000"/>
          </a:p>
          <a:p>
            <a:pPr eaLnBrk="1" hangingPunct="1">
              <a:lnSpc>
                <a:spcPct val="80000"/>
              </a:lnSpc>
              <a:buFont typeface="Wingdings" panose="05000000000000000000" pitchFamily="2" charset="2"/>
              <a:buNone/>
            </a:pPr>
            <a:r>
              <a:rPr lang="ro-RO" altLang="en-US" sz="2000" b="1"/>
              <a:t>Treatment</a:t>
            </a:r>
            <a:r>
              <a:rPr lang="en-US" altLang="en-US" sz="2000" b="1"/>
              <a:t> </a:t>
            </a:r>
            <a:r>
              <a:rPr lang="ro-RO" altLang="en-US" sz="2000"/>
              <a:t>of </a:t>
            </a:r>
            <a:r>
              <a:rPr lang="ro-RO" altLang="en-US" sz="2000" b="1"/>
              <a:t>symptomatic infants </a:t>
            </a:r>
            <a:r>
              <a:rPr lang="ro-RO" altLang="en-US" sz="2000"/>
              <a:t>during the first 6-month of life consist of a combination of:</a:t>
            </a:r>
          </a:p>
          <a:p>
            <a:pPr eaLnBrk="1" hangingPunct="1">
              <a:lnSpc>
                <a:spcPct val="80000"/>
              </a:lnSpc>
            </a:pPr>
            <a:r>
              <a:rPr lang="ro-RO" altLang="en-US" sz="2000">
                <a:solidFill>
                  <a:schemeClr val="hlink"/>
                </a:solidFill>
              </a:rPr>
              <a:t>Pyrimethamine</a:t>
            </a:r>
            <a:r>
              <a:rPr lang="en-US" altLang="en-US" sz="2000"/>
              <a:t> </a:t>
            </a:r>
            <a:r>
              <a:rPr lang="ro-RO" altLang="en-US" sz="2000"/>
              <a:t>-1 mg/kg orally in 1 or 2 divided doses daily after an iniţial loading dose of 2-mg/kg day for two days.</a:t>
            </a:r>
          </a:p>
          <a:p>
            <a:pPr eaLnBrk="1" hangingPunct="1">
              <a:lnSpc>
                <a:spcPct val="80000"/>
              </a:lnSpc>
            </a:pPr>
            <a:r>
              <a:rPr lang="ro-RO" altLang="en-US" sz="2000">
                <a:solidFill>
                  <a:schemeClr val="hlink"/>
                </a:solidFill>
              </a:rPr>
              <a:t>Sulfadiazine</a:t>
            </a:r>
            <a:r>
              <a:rPr lang="ro-RO" altLang="en-US" sz="2000"/>
              <a:t>-</a:t>
            </a:r>
            <a:r>
              <a:rPr lang="en-US" altLang="en-US" sz="2000"/>
              <a:t>100 </a:t>
            </a:r>
            <a:r>
              <a:rPr lang="ro-RO" altLang="en-US" sz="2000"/>
              <a:t>mg/kg/day orally, in two divided doses.</a:t>
            </a:r>
          </a:p>
          <a:p>
            <a:pPr eaLnBrk="1" hangingPunct="1">
              <a:lnSpc>
                <a:spcPct val="80000"/>
              </a:lnSpc>
            </a:pPr>
            <a:r>
              <a:rPr lang="ro-RO" altLang="en-US" sz="2000">
                <a:solidFill>
                  <a:schemeClr val="hlink"/>
                </a:solidFill>
              </a:rPr>
              <a:t>Leucovorin</a:t>
            </a:r>
            <a:r>
              <a:rPr lang="ro-RO" altLang="en-US" sz="2000"/>
              <a:t> (folinic acid) is given  5-10 mg every </a:t>
            </a:r>
            <a:r>
              <a:rPr lang="en-US" altLang="en-US" sz="2000"/>
              <a:t>3 </a:t>
            </a:r>
            <a:r>
              <a:rPr lang="ro-RO" altLang="en-US" sz="2000"/>
              <a:t>day</a:t>
            </a:r>
            <a:r>
              <a:rPr lang="en-US" altLang="en-US" sz="2000"/>
              <a:t>s.</a:t>
            </a:r>
            <a:r>
              <a:rPr lang="ro-RO" altLang="en-US" sz="2000"/>
              <a:t> After a 6-month regimen, treatm</a:t>
            </a:r>
            <a:r>
              <a:rPr lang="en-US" altLang="en-US" sz="2000"/>
              <a:t>en</a:t>
            </a:r>
            <a:r>
              <a:rPr lang="ro-RO" altLang="en-US" sz="2000"/>
              <a:t>t can be continued or modified to include 1-month courses or spiramycin alternating with </a:t>
            </a:r>
            <a:r>
              <a:rPr lang="en-US" altLang="en-US" sz="2000"/>
              <a:t>1</a:t>
            </a:r>
            <a:r>
              <a:rPr lang="ro-RO" altLang="en-US" sz="2000"/>
              <a:t>-month courses of pyrimethamine, sulfadiazine and leucovorin for an additional 6 month. Spiramycine is a macrolide antibiotic; it is given daily at a dose of 100 mg/kg/day in two divided oral doses.</a:t>
            </a:r>
          </a:p>
          <a:p>
            <a:pPr eaLnBrk="1" hangingPunct="1">
              <a:lnSpc>
                <a:spcPct val="80000"/>
              </a:lnSpc>
            </a:pPr>
            <a:r>
              <a:rPr lang="ro-RO" altLang="en-US" sz="2000"/>
              <a:t>Corticosteroids are somewhat controversial; </a:t>
            </a:r>
            <a:r>
              <a:rPr lang="ro-RO" altLang="en-US" sz="2000">
                <a:solidFill>
                  <a:schemeClr val="hlink"/>
                </a:solidFill>
              </a:rPr>
              <a:t>prednisone</a:t>
            </a:r>
            <a:r>
              <a:rPr lang="ro-RO" altLang="en-US" sz="2000"/>
              <a:t> is given 1,5 mg/kg/day orally in two divided doses, in infants with chorioretinitis or elevations in spinal fluid protein, in order to decrease the inflammatory response.</a:t>
            </a:r>
          </a:p>
          <a:p>
            <a:pPr eaLnBrk="1" hangingPunct="1">
              <a:lnSpc>
                <a:spcPct val="80000"/>
              </a:lnSpc>
              <a:buFont typeface="Wingdings" panose="05000000000000000000" pitchFamily="2" charset="2"/>
              <a:buNone/>
            </a:pPr>
            <a:endParaRPr lang="ro-RO" altLang="en-US"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37DC2E4-83E3-41F0-B578-A692E3E690E8}"/>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TOXOPLASMOSIS</a:t>
            </a:r>
            <a:r>
              <a:rPr lang="en-US" altLang="en-US" sz="2800">
                <a:latin typeface="Tahoma" panose="020B0604030504040204" pitchFamily="34" charset="0"/>
              </a:rPr>
              <a:t> – management &amp; treatment</a:t>
            </a:r>
            <a:endParaRPr lang="ro-RO" altLang="en-US" sz="2800">
              <a:latin typeface="Tahoma" panose="020B0604030504040204" pitchFamily="34" charset="0"/>
            </a:endParaRPr>
          </a:p>
        </p:txBody>
      </p:sp>
      <p:sp>
        <p:nvSpPr>
          <p:cNvPr id="20483" name="Rectangle 3">
            <a:extLst>
              <a:ext uri="{FF2B5EF4-FFF2-40B4-BE49-F238E27FC236}">
                <a16:creationId xmlns:a16="http://schemas.microsoft.com/office/drawing/2014/main" id="{E2A4EB09-A2D2-4802-A5B4-CA532B08BBF8}"/>
              </a:ext>
            </a:extLst>
          </p:cNvPr>
          <p:cNvSpPr>
            <a:spLocks noGrp="1" noChangeArrowheads="1"/>
          </p:cNvSpPr>
          <p:nvPr>
            <p:ph type="body" idx="1"/>
          </p:nvPr>
        </p:nvSpPr>
        <p:spPr/>
        <p:txBody>
          <a:bodyPr/>
          <a:lstStyle/>
          <a:p>
            <a:pPr eaLnBrk="1" hangingPunct="1">
              <a:lnSpc>
                <a:spcPct val="90000"/>
              </a:lnSpc>
            </a:pPr>
            <a:r>
              <a:rPr lang="ro-RO" altLang="en-US" sz="2000"/>
              <a:t>Infants with symptomatic congenital toxoplasmosis are also treated for one year. They receive an iniţial 6 weeks course of pyrimethamine, sulfadiazine and leucovorin followed by alternating courses of spyramicine for 6 weeks and the other three drugs repeated for 4 weeks.</a:t>
            </a:r>
          </a:p>
          <a:p>
            <a:pPr eaLnBrk="1" hangingPunct="1">
              <a:lnSpc>
                <a:spcPct val="90000"/>
              </a:lnSpc>
            </a:pPr>
            <a:r>
              <a:rPr lang="ro-RO" altLang="en-US" sz="2000"/>
              <a:t>Healthy infants bom to mothers with gestational toxoplasmois</a:t>
            </a:r>
          </a:p>
          <a:p>
            <a:pPr eaLnBrk="1" hangingPunct="1">
              <a:lnSpc>
                <a:spcPct val="90000"/>
              </a:lnSpc>
            </a:pPr>
            <a:r>
              <a:rPr lang="ro-RO" altLang="en-US" sz="2000"/>
              <a:t>can be treated with a 4 weeks course of pyrimethamine, sulfadiazine and leucovorin.</a:t>
            </a:r>
          </a:p>
          <a:p>
            <a:pPr eaLnBrk="1" hangingPunct="1">
              <a:lnSpc>
                <a:spcPct val="90000"/>
              </a:lnSpc>
            </a:pPr>
            <a:r>
              <a:rPr lang="ro-RO" altLang="en-US" sz="2000"/>
              <a:t>If diagnosis of congenital toxoplasmosis is established later, chemotherapy is continued as delineated for infants with subclinical infections.</a:t>
            </a:r>
          </a:p>
          <a:p>
            <a:pPr eaLnBrk="1" hangingPunct="1">
              <a:lnSpc>
                <a:spcPct val="90000"/>
              </a:lnSpc>
            </a:pPr>
            <a:r>
              <a:rPr lang="ro-RO" altLang="en-US" sz="2000"/>
              <a:t>Infants treated with pyrimethamine and sulfadiazine require weekly blood counts, platelet counts and urine microscopy to detect any adverse drug effects.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3768D5A-7C2E-4520-BBC4-8BDCE9555052}"/>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RUBELLA</a:t>
            </a:r>
          </a:p>
        </p:txBody>
      </p:sp>
      <p:sp>
        <p:nvSpPr>
          <p:cNvPr id="21507" name="Rectangle 3">
            <a:extLst>
              <a:ext uri="{FF2B5EF4-FFF2-40B4-BE49-F238E27FC236}">
                <a16:creationId xmlns:a16="http://schemas.microsoft.com/office/drawing/2014/main" id="{5BB6352E-02DC-47FF-ACCA-427E1F436D26}"/>
              </a:ext>
            </a:extLst>
          </p:cNvPr>
          <p:cNvSpPr>
            <a:spLocks noGrp="1" noChangeArrowheads="1"/>
          </p:cNvSpPr>
          <p:nvPr>
            <p:ph type="body" idx="1"/>
          </p:nvPr>
        </p:nvSpPr>
        <p:spPr/>
        <p:txBody>
          <a:bodyPr/>
          <a:lstStyle/>
          <a:p>
            <a:pPr eaLnBrk="1" hangingPunct="1">
              <a:lnSpc>
                <a:spcPct val="80000"/>
              </a:lnSpc>
            </a:pPr>
            <a:r>
              <a:rPr lang="en-US" altLang="en-US" sz="2000"/>
              <a:t>            </a:t>
            </a:r>
            <a:r>
              <a:rPr lang="ro-RO" altLang="en-US" sz="2000"/>
              <a:t>Definition</a:t>
            </a:r>
            <a:r>
              <a:rPr lang="en-US" altLang="en-US" sz="2000"/>
              <a:t> = </a:t>
            </a:r>
            <a:r>
              <a:rPr lang="ro-RO" altLang="en-US" sz="2000"/>
              <a:t>viral infection capable of causing chronic intrauterine infection and damage to the developing fetus.</a:t>
            </a:r>
          </a:p>
          <a:p>
            <a:pPr eaLnBrk="1" hangingPunct="1">
              <a:lnSpc>
                <a:spcPct val="80000"/>
              </a:lnSpc>
            </a:pPr>
            <a:r>
              <a:rPr lang="en-US" altLang="en-US" sz="2000"/>
              <a:t>            </a:t>
            </a:r>
            <a:r>
              <a:rPr lang="ro-RO" altLang="en-US" sz="2000"/>
              <a:t>Incidence</a:t>
            </a:r>
            <a:r>
              <a:rPr lang="en-US" altLang="en-US" sz="2000"/>
              <a:t> </a:t>
            </a:r>
            <a:r>
              <a:rPr lang="ro-RO" altLang="en-US" sz="2000"/>
              <a:t>-</a:t>
            </a:r>
            <a:r>
              <a:rPr lang="en-US" altLang="en-US" sz="2000"/>
              <a:t> </a:t>
            </a:r>
            <a:r>
              <a:rPr lang="ro-RO" altLang="en-US" sz="2000"/>
              <a:t>varies from 0.1% to 2% of birth with higher</a:t>
            </a:r>
            <a:r>
              <a:rPr lang="en-US" altLang="en-US" sz="2000"/>
              <a:t> </a:t>
            </a:r>
            <a:r>
              <a:rPr lang="ro-RO" altLang="en-US" sz="2000"/>
              <a:t>inciden</a:t>
            </a:r>
            <a:r>
              <a:rPr lang="en-US" altLang="en-US" sz="2000"/>
              <a:t>c</a:t>
            </a:r>
            <a:r>
              <a:rPr lang="ro-RO" altLang="en-US" sz="2000"/>
              <a:t>e after rub</a:t>
            </a:r>
            <a:r>
              <a:rPr lang="en-US" altLang="en-US" sz="2000"/>
              <a:t>e</a:t>
            </a:r>
            <a:r>
              <a:rPr lang="ro-RO" altLang="en-US" sz="2000"/>
              <a:t>lla epidemics. The fetal infection rate varie</a:t>
            </a:r>
            <a:r>
              <a:rPr lang="en-US" altLang="en-US" sz="2000"/>
              <a:t>s</a:t>
            </a:r>
            <a:r>
              <a:rPr lang="ro-RO" altLang="en-US" sz="2000"/>
              <a:t> ac</a:t>
            </a:r>
            <a:r>
              <a:rPr lang="en-US" altLang="en-US" sz="2000"/>
              <a:t>c</a:t>
            </a:r>
            <a:r>
              <a:rPr lang="ro-RO" altLang="en-US" sz="2000"/>
              <a:t>ording to the timing of maternal infection during pregnancy:</a:t>
            </a:r>
          </a:p>
          <a:p>
            <a:pPr eaLnBrk="1" hangingPunct="1">
              <a:lnSpc>
                <a:spcPct val="80000"/>
              </a:lnSpc>
            </a:pPr>
            <a:r>
              <a:rPr lang="en-US" altLang="en-US" sz="2000"/>
              <a:t>  </a:t>
            </a:r>
            <a:r>
              <a:rPr lang="ro-RO" altLang="en-US" sz="2000"/>
              <a:t>1</a:t>
            </a:r>
            <a:r>
              <a:rPr lang="en-US" altLang="en-US" sz="2000"/>
              <a:t> </a:t>
            </a:r>
            <a:r>
              <a:rPr lang="ro-RO" altLang="en-US" sz="2000"/>
              <a:t>-</a:t>
            </a:r>
            <a:r>
              <a:rPr lang="en-US" altLang="en-US" sz="2000"/>
              <a:t> </a:t>
            </a:r>
            <a:r>
              <a:rPr lang="ro-RO" altLang="en-US" sz="2000"/>
              <a:t>12 weeks, there is an 81% risk of fetal infection;</a:t>
            </a:r>
          </a:p>
          <a:p>
            <a:pPr eaLnBrk="1" hangingPunct="1">
              <a:lnSpc>
                <a:spcPct val="80000"/>
              </a:lnSpc>
            </a:pPr>
            <a:r>
              <a:rPr lang="ro-RO" altLang="en-US" sz="2000"/>
              <a:t>17</a:t>
            </a:r>
            <a:r>
              <a:rPr lang="en-US" altLang="en-US" sz="2000"/>
              <a:t> </a:t>
            </a:r>
            <a:r>
              <a:rPr lang="ro-RO" altLang="en-US" sz="2000"/>
              <a:t>-</a:t>
            </a:r>
            <a:r>
              <a:rPr lang="en-US" altLang="en-US" sz="2000"/>
              <a:t> </a:t>
            </a:r>
            <a:r>
              <a:rPr lang="ro-RO" altLang="en-US" sz="2000"/>
              <a:t>22w.=</a:t>
            </a:r>
            <a:r>
              <a:rPr lang="en-US" altLang="en-US" sz="2000"/>
              <a:t> </a:t>
            </a:r>
            <a:r>
              <a:rPr lang="ro-RO" altLang="en-US" sz="2000"/>
              <a:t>36%</a:t>
            </a:r>
            <a:r>
              <a:rPr lang="en-US" altLang="en-US" sz="2000"/>
              <a:t> </a:t>
            </a:r>
            <a:r>
              <a:rPr lang="ro-RO" altLang="en-US" sz="2000"/>
              <a:t>risk;</a:t>
            </a:r>
          </a:p>
          <a:p>
            <a:pPr eaLnBrk="1" hangingPunct="1">
              <a:lnSpc>
                <a:spcPct val="80000"/>
              </a:lnSpc>
            </a:pPr>
            <a:r>
              <a:rPr lang="ro-RO" altLang="en-US" sz="2000"/>
              <a:t>23</a:t>
            </a:r>
            <a:r>
              <a:rPr lang="en-US" altLang="en-US" sz="2000"/>
              <a:t> </a:t>
            </a:r>
            <a:r>
              <a:rPr lang="ro-RO" altLang="en-US" sz="2000"/>
              <a:t>-</a:t>
            </a:r>
            <a:r>
              <a:rPr lang="en-US" altLang="en-US" sz="2000"/>
              <a:t> </a:t>
            </a:r>
            <a:r>
              <a:rPr lang="ro-RO" altLang="en-US" sz="2000"/>
              <a:t>30w.=</a:t>
            </a:r>
            <a:r>
              <a:rPr lang="en-US" altLang="en-US" sz="2000"/>
              <a:t> </a:t>
            </a:r>
            <a:r>
              <a:rPr lang="ro-RO" altLang="en-US" sz="2000"/>
              <a:t>30% risk;</a:t>
            </a:r>
          </a:p>
          <a:p>
            <a:pPr eaLnBrk="1" hangingPunct="1">
              <a:lnSpc>
                <a:spcPct val="80000"/>
              </a:lnSpc>
            </a:pPr>
            <a:r>
              <a:rPr lang="ro-RO" altLang="en-US" sz="2000"/>
              <a:t>31</a:t>
            </a:r>
            <a:r>
              <a:rPr lang="en-US" altLang="en-US" sz="2000"/>
              <a:t> </a:t>
            </a:r>
            <a:r>
              <a:rPr lang="ro-RO" altLang="en-US" sz="2000"/>
              <a:t>-</a:t>
            </a:r>
            <a:r>
              <a:rPr lang="en-US" altLang="en-US" sz="2000"/>
              <a:t> </a:t>
            </a:r>
            <a:r>
              <a:rPr lang="ro-RO" altLang="en-US" sz="2000"/>
              <a:t>36w.=</a:t>
            </a:r>
            <a:r>
              <a:rPr lang="en-US" altLang="en-US" sz="2000"/>
              <a:t> </a:t>
            </a:r>
            <a:r>
              <a:rPr lang="ro-RO" altLang="en-US" sz="2000"/>
              <a:t>60%</a:t>
            </a:r>
            <a:r>
              <a:rPr lang="en-US" altLang="en-US" sz="2000"/>
              <a:t> </a:t>
            </a:r>
            <a:r>
              <a:rPr lang="ro-RO" altLang="en-US" sz="2000"/>
              <a:t>risk;</a:t>
            </a:r>
          </a:p>
          <a:p>
            <a:pPr eaLnBrk="1" hangingPunct="1">
              <a:lnSpc>
                <a:spcPct val="80000"/>
              </a:lnSpc>
            </a:pPr>
            <a:r>
              <a:rPr lang="ro-RO" altLang="en-US" sz="2000"/>
              <a:t>Last month of pregnacy</a:t>
            </a:r>
            <a:r>
              <a:rPr lang="en-US" altLang="en-US" sz="2000"/>
              <a:t> </a:t>
            </a:r>
            <a:r>
              <a:rPr lang="ro-RO" altLang="en-US" sz="2000"/>
              <a:t>=</a:t>
            </a:r>
            <a:r>
              <a:rPr lang="en-US" altLang="en-US" sz="2000"/>
              <a:t> </a:t>
            </a:r>
            <a:r>
              <a:rPr lang="ro-RO" altLang="en-US" sz="2000"/>
              <a:t>100%.</a:t>
            </a:r>
            <a:endParaRPr lang="en-US" altLang="en-US" sz="2000"/>
          </a:p>
          <a:p>
            <a:pPr eaLnBrk="1" hangingPunct="1">
              <a:lnSpc>
                <a:spcPct val="80000"/>
              </a:lnSpc>
            </a:pPr>
            <a:r>
              <a:rPr lang="en-US" altLang="en-US" sz="2000"/>
              <a:t>           </a:t>
            </a:r>
            <a:r>
              <a:rPr lang="ro-RO" altLang="en-US" sz="2000"/>
              <a:t>However, the incidence of fetal effects is greater</a:t>
            </a:r>
            <a:r>
              <a:rPr lang="en-US" altLang="en-US" sz="2000"/>
              <a:t>.E</a:t>
            </a:r>
            <a:r>
              <a:rPr lang="ro-RO" altLang="en-US" sz="2000"/>
              <a:t>arlier in gestation that infection oc</a:t>
            </a:r>
            <a:r>
              <a:rPr lang="en-US" altLang="en-US" sz="2000"/>
              <a:t>c</a:t>
            </a:r>
            <a:r>
              <a:rPr lang="ro-RO" altLang="en-US" sz="2000"/>
              <a:t>ur,</a:t>
            </a:r>
            <a:r>
              <a:rPr lang="en-US" altLang="en-US" sz="2000"/>
              <a:t>(</a:t>
            </a:r>
            <a:r>
              <a:rPr lang="ro-RO" altLang="en-US" sz="2000"/>
              <a:t>especially at 1-8 weeks</a:t>
            </a:r>
            <a:r>
              <a:rPr lang="en-US" altLang="en-US" sz="2000"/>
              <a:t>)</a:t>
            </a:r>
            <a:r>
              <a:rPr lang="ro-RO" altLang="en-US" sz="2000"/>
              <a:t> 85% </a:t>
            </a:r>
            <a:r>
              <a:rPr lang="en-US" altLang="en-US" sz="2000"/>
              <a:t> </a:t>
            </a:r>
            <a:r>
              <a:rPr lang="ro-RO" altLang="en-US" sz="2000"/>
              <a:t>of fetus will be damaged.</a:t>
            </a:r>
          </a:p>
          <a:p>
            <a:pPr eaLnBrk="1" hangingPunct="1">
              <a:lnSpc>
                <a:spcPct val="80000"/>
              </a:lnSpc>
            </a:pPr>
            <a:r>
              <a:rPr lang="en-US" altLang="en-US" sz="2000"/>
              <a:t>           </a:t>
            </a:r>
            <a:r>
              <a:rPr lang="ro-RO" altLang="en-US" sz="2000"/>
              <a:t>Placental or fetal infection may lead to resorbtion of the fetus, spontaneous abortion, stillbirth, and fetal infection from multisystemic disease, congenital malformation, or inapparent infection.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378FCE9-A847-4EB6-B7BD-E0997CB7647C}"/>
              </a:ext>
            </a:extLst>
          </p:cNvPr>
          <p:cNvSpPr>
            <a:spLocks noGrp="1" noChangeArrowheads="1"/>
          </p:cNvSpPr>
          <p:nvPr>
            <p:ph type="title"/>
          </p:nvPr>
        </p:nvSpPr>
        <p:spPr/>
        <p:txBody>
          <a:bodyPr/>
          <a:lstStyle/>
          <a:p>
            <a:pPr eaLnBrk="1" hangingPunct="1"/>
            <a:r>
              <a:rPr lang="ro-RO" altLang="en-US" sz="2900">
                <a:latin typeface="Tahoma" panose="020B0604030504040204" pitchFamily="34" charset="0"/>
              </a:rPr>
              <a:t>CONGENITAL INFECTIONS</a:t>
            </a:r>
            <a:endParaRPr lang="en-US" altLang="en-US" sz="2900">
              <a:latin typeface="Tahoma" panose="020B0604030504040204" pitchFamily="34" charset="0"/>
            </a:endParaRPr>
          </a:p>
        </p:txBody>
      </p:sp>
      <p:sp>
        <p:nvSpPr>
          <p:cNvPr id="4099" name="Rectangle 3">
            <a:extLst>
              <a:ext uri="{FF2B5EF4-FFF2-40B4-BE49-F238E27FC236}">
                <a16:creationId xmlns:a16="http://schemas.microsoft.com/office/drawing/2014/main" id="{74C625C4-1C88-43B2-ACB9-8032EC57EE75}"/>
              </a:ext>
            </a:extLst>
          </p:cNvPr>
          <p:cNvSpPr>
            <a:spLocks noGrp="1" noChangeArrowheads="1"/>
          </p:cNvSpPr>
          <p:nvPr>
            <p:ph type="body" idx="1"/>
          </p:nvPr>
        </p:nvSpPr>
        <p:spPr/>
        <p:txBody>
          <a:bodyPr/>
          <a:lstStyle/>
          <a:p>
            <a:pPr eaLnBrk="1" hangingPunct="1"/>
            <a:r>
              <a:rPr lang="ro-RO" altLang="en-US" sz="2400">
                <a:latin typeface="Tahoma" panose="020B0604030504040204" pitchFamily="34" charset="0"/>
              </a:rPr>
              <a:t>Certain groups of congenital infection of the newborn are known by the name: TORCH by the acronym: </a:t>
            </a:r>
            <a:endParaRPr lang="en-US" altLang="en-US" sz="2400">
              <a:latin typeface="Tahoma" panose="020B0604030504040204" pitchFamily="34" charset="0"/>
            </a:endParaRPr>
          </a:p>
          <a:p>
            <a:pPr eaLnBrk="1" hangingPunct="1"/>
            <a:r>
              <a:rPr lang="ro-RO" altLang="en-US" sz="2400" b="1">
                <a:solidFill>
                  <a:schemeClr val="hlink"/>
                </a:solidFill>
                <a:latin typeface="Tahoma" panose="020B0604030504040204" pitchFamily="34" charset="0"/>
              </a:rPr>
              <a:t>T</a:t>
            </a:r>
            <a:r>
              <a:rPr lang="ro-RO" altLang="en-US" sz="2400">
                <a:latin typeface="Tahoma" panose="020B0604030504040204" pitchFamily="34" charset="0"/>
              </a:rPr>
              <a:t>oxoplasmosis</a:t>
            </a:r>
            <a:r>
              <a:rPr lang="en-US" altLang="en-US" sz="2400">
                <a:latin typeface="Tahoma" panose="020B0604030504040204" pitchFamily="34" charset="0"/>
              </a:rPr>
              <a:t>.</a:t>
            </a:r>
            <a:endParaRPr lang="ro-RO" altLang="en-US" sz="2400">
              <a:latin typeface="Tahoma" panose="020B0604030504040204" pitchFamily="34" charset="0"/>
            </a:endParaRPr>
          </a:p>
          <a:p>
            <a:pPr eaLnBrk="1" hangingPunct="1"/>
            <a:r>
              <a:rPr lang="ro-RO" altLang="en-US" sz="2400" b="1">
                <a:solidFill>
                  <a:schemeClr val="hlink"/>
                </a:solidFill>
                <a:latin typeface="Tahoma" panose="020B0604030504040204" pitchFamily="34" charset="0"/>
              </a:rPr>
              <a:t>O</a:t>
            </a:r>
            <a:r>
              <a:rPr lang="ro-RO" altLang="en-US" sz="2400">
                <a:latin typeface="Tahoma" panose="020B0604030504040204" pitchFamily="34" charset="0"/>
              </a:rPr>
              <a:t>thers (syphilis, HIV, coxsackie virus, hepatitis B, varicella-zoster)</a:t>
            </a:r>
            <a:r>
              <a:rPr lang="en-US" altLang="en-US" sz="2400">
                <a:latin typeface="Tahoma" panose="020B0604030504040204" pitchFamily="34" charset="0"/>
              </a:rPr>
              <a:t>.</a:t>
            </a:r>
          </a:p>
          <a:p>
            <a:pPr eaLnBrk="1" hangingPunct="1"/>
            <a:r>
              <a:rPr lang="ro-RO" altLang="en-US" sz="2400" b="1">
                <a:solidFill>
                  <a:schemeClr val="hlink"/>
                </a:solidFill>
                <a:latin typeface="Tahoma" panose="020B0604030504040204" pitchFamily="34" charset="0"/>
              </a:rPr>
              <a:t>R</a:t>
            </a:r>
            <a:r>
              <a:rPr lang="ro-RO" altLang="en-US" sz="2400">
                <a:latin typeface="Tahoma" panose="020B0604030504040204" pitchFamily="34" charset="0"/>
              </a:rPr>
              <a:t>ubella</a:t>
            </a:r>
            <a:r>
              <a:rPr lang="en-US" altLang="en-US" sz="2400">
                <a:latin typeface="Tahoma" panose="020B0604030504040204" pitchFamily="34" charset="0"/>
              </a:rPr>
              <a:t>.</a:t>
            </a:r>
            <a:endParaRPr lang="ro-RO" altLang="en-US" sz="2400">
              <a:latin typeface="Tahoma" panose="020B0604030504040204" pitchFamily="34" charset="0"/>
            </a:endParaRPr>
          </a:p>
          <a:p>
            <a:pPr eaLnBrk="1" hangingPunct="1"/>
            <a:r>
              <a:rPr lang="ro-RO" altLang="en-US" sz="2400" b="1">
                <a:solidFill>
                  <a:schemeClr val="hlink"/>
                </a:solidFill>
                <a:latin typeface="Tahoma" panose="020B0604030504040204" pitchFamily="34" charset="0"/>
              </a:rPr>
              <a:t>C</a:t>
            </a:r>
            <a:r>
              <a:rPr lang="ro-RO" altLang="en-US" sz="2400">
                <a:latin typeface="Tahoma" panose="020B0604030504040204" pitchFamily="34" charset="0"/>
              </a:rPr>
              <a:t>ytomegalovirus disease</a:t>
            </a:r>
            <a:r>
              <a:rPr lang="en-US" altLang="en-US" sz="2400">
                <a:latin typeface="Tahoma" panose="020B0604030504040204" pitchFamily="34" charset="0"/>
              </a:rPr>
              <a:t> &amp;</a:t>
            </a:r>
            <a:r>
              <a:rPr lang="ro-RO" altLang="en-US" sz="2400">
                <a:latin typeface="Tahoma" panose="020B0604030504040204" pitchFamily="34" charset="0"/>
              </a:rPr>
              <a:t> </a:t>
            </a:r>
            <a:r>
              <a:rPr lang="ro-RO" altLang="en-US" sz="2400" b="1">
                <a:solidFill>
                  <a:schemeClr val="hlink"/>
                </a:solidFill>
                <a:latin typeface="Tahoma" panose="020B0604030504040204" pitchFamily="34" charset="0"/>
              </a:rPr>
              <a:t>H</a:t>
            </a:r>
            <a:r>
              <a:rPr lang="ro-RO" altLang="en-US" sz="2400">
                <a:latin typeface="Tahoma" panose="020B0604030504040204" pitchFamily="34" charset="0"/>
              </a:rPr>
              <a:t>erpes simplex disease</a:t>
            </a:r>
            <a:r>
              <a:rPr lang="en-US" altLang="en-US" sz="2400">
                <a:latin typeface="Tahoma" panose="020B0604030504040204" pitchFamily="34" charset="0"/>
              </a:rPr>
              <a:t>.</a:t>
            </a:r>
            <a:endParaRPr lang="ro-RO" altLang="en-US" sz="2400">
              <a:latin typeface="Tahoma" panose="020B0604030504040204" pitchFamily="34" charset="0"/>
            </a:endParaRPr>
          </a:p>
          <a:p>
            <a:pPr eaLnBrk="1" hangingPunct="1"/>
            <a:r>
              <a:rPr lang="ro-RO" altLang="en-US" sz="2400">
                <a:latin typeface="Tahoma" panose="020B0604030504040204" pitchFamily="34" charset="0"/>
              </a:rPr>
              <a:t>The overall </a:t>
            </a:r>
            <a:r>
              <a:rPr lang="ro-RO" altLang="en-US" sz="2400" b="1">
                <a:latin typeface="Tahoma" panose="020B0604030504040204" pitchFamily="34" charset="0"/>
              </a:rPr>
              <a:t>incidence </a:t>
            </a:r>
            <a:r>
              <a:rPr lang="ro-RO" altLang="en-US" sz="2400">
                <a:latin typeface="Tahoma" panose="020B0604030504040204" pitchFamily="34" charset="0"/>
              </a:rPr>
              <a:t>of these infections is about 2,5%</a:t>
            </a:r>
            <a:r>
              <a:rPr lang="en-US" altLang="en-US" sz="2400">
                <a:latin typeface="Tahoma" panose="020B0604030504040204" pitchFamily="34" charset="0"/>
              </a:rPr>
              <a:t> </a:t>
            </a:r>
            <a:r>
              <a:rPr lang="ro-RO" altLang="en-US" sz="2400">
                <a:latin typeface="Tahoma" panose="020B0604030504040204" pitchFamily="34" charset="0"/>
              </a:rPr>
              <a:t>at live newborns. The diagnosis from birth of these infections is very important because long term prognosis is affected.</a:t>
            </a:r>
            <a:endParaRPr lang="en-US" altLang="en-US" sz="2400">
              <a:latin typeface="Tahoma" panose="020B0604030504040204"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283D80B-C81B-48BF-9917-E2FF738E3B59}"/>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RUBELLA</a:t>
            </a:r>
          </a:p>
        </p:txBody>
      </p:sp>
      <p:sp>
        <p:nvSpPr>
          <p:cNvPr id="22531" name="Rectangle 3">
            <a:extLst>
              <a:ext uri="{FF2B5EF4-FFF2-40B4-BE49-F238E27FC236}">
                <a16:creationId xmlns:a16="http://schemas.microsoft.com/office/drawing/2014/main" id="{A1804B9B-1535-477E-AD17-A91BD5249975}"/>
              </a:ext>
            </a:extLst>
          </p:cNvPr>
          <p:cNvSpPr>
            <a:spLocks noGrp="1" noChangeArrowheads="1"/>
          </p:cNvSpPr>
          <p:nvPr>
            <p:ph type="body" idx="1"/>
          </p:nvPr>
        </p:nvSpPr>
        <p:spPr/>
        <p:txBody>
          <a:bodyPr/>
          <a:lstStyle/>
          <a:p>
            <a:pPr eaLnBrk="1" hangingPunct="1">
              <a:lnSpc>
                <a:spcPct val="90000"/>
              </a:lnSpc>
            </a:pPr>
            <a:r>
              <a:rPr lang="ro-RO" altLang="en-US" sz="2000"/>
              <a:t>Pathophysiology</a:t>
            </a:r>
            <a:r>
              <a:rPr lang="en-US" altLang="en-US" sz="2000"/>
              <a:t> </a:t>
            </a:r>
            <a:r>
              <a:rPr lang="en-US" altLang="en-US" sz="2000">
                <a:sym typeface="Wingdings" panose="05000000000000000000" pitchFamily="2" charset="2"/>
              </a:rPr>
              <a:t> </a:t>
            </a:r>
            <a:r>
              <a:rPr lang="ro-RO" altLang="en-US" sz="2000"/>
              <a:t>Rubella virus is an RNA virus. Human are the only known hosts, with an incubation period of</a:t>
            </a:r>
            <a:r>
              <a:rPr lang="en-US" altLang="en-US" sz="2000"/>
              <a:t> </a:t>
            </a:r>
            <a:r>
              <a:rPr lang="ro-RO" altLang="en-US" sz="2000"/>
              <a:t>~18 days following contact. Virus is spread by respiratory secretions, and is also spread from stool, urine and cervical secretions. Maternal viremia is a prerequisite for placental infection, which may or may not spread to the fetus (there is a high incidence of subclinical infections). Most cases occur following primary disease. Maternal antibodies to previous infection are protective for the fetus.</a:t>
            </a:r>
          </a:p>
          <a:p>
            <a:pPr eaLnBrk="1" hangingPunct="1">
              <a:lnSpc>
                <a:spcPct val="90000"/>
              </a:lnSpc>
            </a:pPr>
            <a:r>
              <a:rPr lang="ro-RO" altLang="en-US" sz="2000"/>
              <a:t>The disease involves angiopathy as well as cytolytic changes. Other viral effects include chromosome breakage, decreased cell multiplication time, and mitotic arrest in certain cell types. There is a little inflammatory reaction.</a:t>
            </a:r>
            <a:endParaRPr lang="ro-RO" altLang="en-US" sz="2000" b="1"/>
          </a:p>
          <a:p>
            <a:pPr eaLnBrk="1" hangingPunct="1">
              <a:lnSpc>
                <a:spcPct val="90000"/>
              </a:lnSpc>
            </a:pPr>
            <a:r>
              <a:rPr lang="ro-RO" altLang="en-US" sz="2000" b="1"/>
              <a:t>Risk factors</a:t>
            </a:r>
            <a:r>
              <a:rPr lang="en-US" altLang="en-US" sz="2000" b="1"/>
              <a:t> </a:t>
            </a:r>
            <a:r>
              <a:rPr lang="ro-RO" altLang="en-US" sz="2000"/>
              <a:t>-</a:t>
            </a:r>
            <a:r>
              <a:rPr lang="en-US" altLang="en-US" sz="2000"/>
              <a:t> </a:t>
            </a:r>
            <a:r>
              <a:rPr lang="ro-RO" altLang="en-US" sz="2000"/>
              <a:t>women of childbearing age who are rubella nonimmune.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577B2DA-EF20-4F93-8C9B-491E1D4E80BB}"/>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RUBELLA</a:t>
            </a:r>
          </a:p>
        </p:txBody>
      </p:sp>
      <p:sp>
        <p:nvSpPr>
          <p:cNvPr id="23555" name="Rectangle 3">
            <a:extLst>
              <a:ext uri="{FF2B5EF4-FFF2-40B4-BE49-F238E27FC236}">
                <a16:creationId xmlns:a16="http://schemas.microsoft.com/office/drawing/2014/main" id="{EF94E06E-CC2A-458C-BCFC-10F7BDF9157F}"/>
              </a:ext>
            </a:extLst>
          </p:cNvPr>
          <p:cNvSpPr>
            <a:spLocks noGrp="1" noChangeArrowheads="1"/>
          </p:cNvSpPr>
          <p:nvPr>
            <p:ph type="body" idx="1"/>
          </p:nvPr>
        </p:nvSpPr>
        <p:spPr/>
        <p:txBody>
          <a:bodyPr/>
          <a:lstStyle/>
          <a:p>
            <a:pPr marL="457200" indent="-457200" eaLnBrk="1" hangingPunct="1">
              <a:lnSpc>
                <a:spcPct val="80000"/>
              </a:lnSpc>
              <a:buFont typeface="Wingdings" panose="05000000000000000000" pitchFamily="2" charset="2"/>
              <a:buNone/>
            </a:pPr>
            <a:r>
              <a:rPr lang="ro-RO" altLang="en-US" sz="2000" b="1"/>
              <a:t>Clinical presentation </a:t>
            </a:r>
            <a:endParaRPr lang="en-US" altLang="en-US" sz="2000" b="1"/>
          </a:p>
          <a:p>
            <a:pPr marL="457200" indent="-457200" eaLnBrk="1" hangingPunct="1">
              <a:lnSpc>
                <a:spcPct val="80000"/>
              </a:lnSpc>
              <a:buFont typeface="Wingdings" panose="05000000000000000000" pitchFamily="2" charset="2"/>
              <a:buNone/>
            </a:pPr>
            <a:r>
              <a:rPr lang="en-US" altLang="en-US" sz="2000"/>
              <a:t>            </a:t>
            </a:r>
            <a:r>
              <a:rPr lang="ro-RO" altLang="en-US" sz="2000"/>
              <a:t>Rubella has a wide spectrum of presentations, ranging from acute disseminated infection to deficit and defects not evident at birth. Clinical manifestation can be categorized in three groups: </a:t>
            </a:r>
            <a:endParaRPr lang="en-US" altLang="en-US" sz="2000"/>
          </a:p>
          <a:p>
            <a:pPr marL="457200" indent="-457200" eaLnBrk="1" hangingPunct="1">
              <a:lnSpc>
                <a:spcPct val="80000"/>
              </a:lnSpc>
              <a:buFont typeface="Wingdings" panose="05000000000000000000" pitchFamily="2" charset="2"/>
              <a:buAutoNum type="arabicPeriod"/>
            </a:pPr>
            <a:r>
              <a:rPr lang="ro-RO" altLang="en-US" sz="2000"/>
              <a:t>Transitory phenomena:</a:t>
            </a:r>
            <a:endParaRPr lang="en-US" altLang="en-US" sz="2000"/>
          </a:p>
          <a:p>
            <a:pPr marL="457200" indent="-457200" eaLnBrk="1" hangingPunct="1">
              <a:lnSpc>
                <a:spcPct val="80000"/>
              </a:lnSpc>
              <a:buFont typeface="Wingdings" panose="05000000000000000000" pitchFamily="2" charset="2"/>
              <a:buNone/>
            </a:pPr>
            <a:r>
              <a:rPr lang="en-US" altLang="en-US" sz="2000"/>
              <a:t>             -</a:t>
            </a:r>
            <a:r>
              <a:rPr lang="ro-RO" altLang="en-US" sz="2000"/>
              <a:t>Trombocytopenia</a:t>
            </a:r>
            <a:endParaRPr lang="en-US" altLang="en-US" sz="2000"/>
          </a:p>
          <a:p>
            <a:pPr marL="457200" indent="-457200" eaLnBrk="1" hangingPunct="1">
              <a:lnSpc>
                <a:spcPct val="80000"/>
              </a:lnSpc>
              <a:buFont typeface="Wingdings" panose="05000000000000000000" pitchFamily="2" charset="2"/>
              <a:buNone/>
            </a:pPr>
            <a:r>
              <a:rPr lang="en-US" altLang="en-US" sz="2000"/>
              <a:t>             - </a:t>
            </a:r>
            <a:r>
              <a:rPr lang="ro-RO" altLang="en-US" sz="2000"/>
              <a:t>Hepatitis;</a:t>
            </a:r>
          </a:p>
          <a:p>
            <a:pPr marL="457200" indent="-457200" eaLnBrk="1" hangingPunct="1">
              <a:lnSpc>
                <a:spcPct val="80000"/>
              </a:lnSpc>
              <a:buFont typeface="Wingdings" panose="05000000000000000000" pitchFamily="2" charset="2"/>
              <a:buAutoNum type="arabicPeriod" startAt="2"/>
            </a:pPr>
            <a:r>
              <a:rPr lang="ro-RO" altLang="en-US" sz="2000"/>
              <a:t>Permanent structural defects:</a:t>
            </a:r>
          </a:p>
          <a:p>
            <a:pPr marL="457200" indent="-457200" eaLnBrk="1" hangingPunct="1">
              <a:lnSpc>
                <a:spcPct val="80000"/>
              </a:lnSpc>
              <a:buFont typeface="Wingdings" panose="05000000000000000000" pitchFamily="2" charset="2"/>
              <a:buNone/>
            </a:pPr>
            <a:r>
              <a:rPr lang="en-US" altLang="en-US" sz="2000"/>
              <a:t>             - </a:t>
            </a:r>
            <a:r>
              <a:rPr lang="ro-RO" altLang="en-US" sz="2000"/>
              <a:t>Congenital heart malformation;</a:t>
            </a:r>
          </a:p>
          <a:p>
            <a:pPr marL="457200" indent="-457200" eaLnBrk="1" hangingPunct="1">
              <a:lnSpc>
                <a:spcPct val="80000"/>
              </a:lnSpc>
              <a:buFont typeface="Wingdings" panose="05000000000000000000" pitchFamily="2" charset="2"/>
              <a:buNone/>
            </a:pPr>
            <a:r>
              <a:rPr lang="en-US" altLang="en-US" sz="2000"/>
              <a:t>             - </a:t>
            </a:r>
            <a:r>
              <a:rPr lang="ro-RO" altLang="en-US" sz="2000"/>
              <a:t>Cataracts;</a:t>
            </a:r>
          </a:p>
          <a:p>
            <a:pPr marL="457200" indent="-457200" eaLnBrk="1" hangingPunct="1">
              <a:lnSpc>
                <a:spcPct val="80000"/>
              </a:lnSpc>
              <a:buFont typeface="Wingdings" panose="05000000000000000000" pitchFamily="2" charset="2"/>
              <a:buAutoNum type="arabicPeriod" startAt="3"/>
            </a:pPr>
            <a:r>
              <a:rPr lang="ro-RO" altLang="en-US" sz="2000"/>
              <a:t>Later presenting defects:</a:t>
            </a:r>
            <a:endParaRPr lang="en-US" altLang="en-US" sz="2000"/>
          </a:p>
          <a:p>
            <a:pPr marL="457200" indent="-457200" eaLnBrk="1" hangingPunct="1">
              <a:lnSpc>
                <a:spcPct val="80000"/>
              </a:lnSpc>
              <a:buFont typeface="Wingdings" panose="05000000000000000000" pitchFamily="2" charset="2"/>
              <a:buNone/>
            </a:pPr>
            <a:r>
              <a:rPr lang="en-US" altLang="en-US" sz="2000"/>
              <a:t>            - </a:t>
            </a:r>
            <a:r>
              <a:rPr lang="ro-RO" altLang="en-US" sz="2000"/>
              <a:t>Sensorineural hearing loss;</a:t>
            </a:r>
          </a:p>
          <a:p>
            <a:pPr marL="457200" indent="-457200" eaLnBrk="1" hangingPunct="1">
              <a:lnSpc>
                <a:spcPct val="80000"/>
              </a:lnSpc>
              <a:buFont typeface="Wingdings" panose="05000000000000000000" pitchFamily="2" charset="2"/>
              <a:buNone/>
            </a:pPr>
            <a:r>
              <a:rPr lang="en-US" altLang="en-US" sz="2000"/>
              <a:t>            - </a:t>
            </a:r>
            <a:r>
              <a:rPr lang="ro-RO" altLang="en-US" sz="2000"/>
              <a:t>Diabetes mellitus;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DB56907-D2F9-4CF5-B103-19BD128FE7BE}"/>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RUBELLA</a:t>
            </a:r>
          </a:p>
        </p:txBody>
      </p:sp>
      <p:sp>
        <p:nvSpPr>
          <p:cNvPr id="24579" name="Rectangle 3">
            <a:extLst>
              <a:ext uri="{FF2B5EF4-FFF2-40B4-BE49-F238E27FC236}">
                <a16:creationId xmlns:a16="http://schemas.microsoft.com/office/drawing/2014/main" id="{F77FB913-0A65-444C-9431-C131C34C7AA6}"/>
              </a:ext>
            </a:extLst>
          </p:cNvPr>
          <p:cNvSpPr>
            <a:spLocks noGrp="1" noChangeArrowheads="1"/>
          </p:cNvSpPr>
          <p:nvPr>
            <p:ph type="body" idx="1"/>
          </p:nvPr>
        </p:nvSpPr>
        <p:spPr>
          <a:xfrm>
            <a:off x="914400" y="1600200"/>
            <a:ext cx="7978775" cy="4530725"/>
          </a:xfrm>
        </p:spPr>
        <p:txBody>
          <a:bodyPr/>
          <a:lstStyle/>
          <a:p>
            <a:pPr marL="533400" indent="-533400" eaLnBrk="1" hangingPunct="1">
              <a:buFont typeface="Wingdings" panose="05000000000000000000" pitchFamily="2" charset="2"/>
              <a:buNone/>
            </a:pPr>
            <a:r>
              <a:rPr lang="ro-RO" altLang="en-US" sz="2000"/>
              <a:t>Congenital rubella syndrome presents a </a:t>
            </a:r>
            <a:r>
              <a:rPr lang="ro-RO" altLang="en-US" sz="2000">
                <a:solidFill>
                  <a:schemeClr val="hlink"/>
                </a:solidFill>
              </a:rPr>
              <a:t>classic triad</a:t>
            </a:r>
            <a:r>
              <a:rPr lang="ro-RO" altLang="en-US" sz="2000"/>
              <a:t>:</a:t>
            </a:r>
            <a:endParaRPr lang="en-US" altLang="en-US" sz="2000"/>
          </a:p>
          <a:p>
            <a:pPr marL="533400" indent="-533400" eaLnBrk="1" hangingPunct="1">
              <a:buFont typeface="Wingdings" panose="05000000000000000000" pitchFamily="2" charset="2"/>
              <a:buNone/>
            </a:pPr>
            <a:endParaRPr lang="en-US" altLang="en-US" sz="2000"/>
          </a:p>
          <a:p>
            <a:pPr marL="533400" indent="-533400" eaLnBrk="1" hangingPunct="1">
              <a:buFont typeface="Wingdings" panose="05000000000000000000" pitchFamily="2" charset="2"/>
              <a:buNone/>
            </a:pPr>
            <a:endParaRPr lang="en-US" altLang="en-US" sz="2000"/>
          </a:p>
          <a:p>
            <a:pPr marL="533400" indent="-533400" eaLnBrk="1" hangingPunct="1">
              <a:buFont typeface="Wingdings" panose="05000000000000000000" pitchFamily="2" charset="2"/>
              <a:buAutoNum type="arabicPeriod"/>
            </a:pPr>
            <a:r>
              <a:rPr lang="ro-RO" altLang="en-US" sz="2000" b="1">
                <a:solidFill>
                  <a:schemeClr val="hlink"/>
                </a:solidFill>
              </a:rPr>
              <a:t>Cataracts</a:t>
            </a:r>
            <a:r>
              <a:rPr lang="en-US" altLang="en-US" sz="2000" b="1"/>
              <a:t> </a:t>
            </a:r>
            <a:r>
              <a:rPr lang="ro-RO" altLang="en-US" sz="2000"/>
              <a:t>(in 1/3 of cascs);</a:t>
            </a:r>
            <a:endParaRPr lang="ro-RO" altLang="en-US" sz="2000" b="1"/>
          </a:p>
          <a:p>
            <a:pPr marL="533400" indent="-533400" eaLnBrk="1" hangingPunct="1">
              <a:buFont typeface="Wingdings" panose="05000000000000000000" pitchFamily="2" charset="2"/>
              <a:buAutoNum type="arabicPeriod"/>
            </a:pPr>
            <a:r>
              <a:rPr lang="ro-RO" altLang="en-US" sz="2000" b="1">
                <a:solidFill>
                  <a:schemeClr val="hlink"/>
                </a:solidFill>
              </a:rPr>
              <a:t>Sensorineural hearing loss</a:t>
            </a:r>
            <a:r>
              <a:rPr lang="en-US" altLang="en-US" sz="2000" b="1"/>
              <a:t> </a:t>
            </a:r>
            <a:r>
              <a:rPr lang="en-US" altLang="en-US" sz="2000"/>
              <a:t>i</a:t>
            </a:r>
            <a:r>
              <a:rPr lang="ro-RO" altLang="en-US" sz="2000"/>
              <a:t>s the most frequent sequelae</a:t>
            </a:r>
            <a:r>
              <a:rPr lang="en-US" altLang="en-US" sz="2000"/>
              <a:t> </a:t>
            </a:r>
            <a:r>
              <a:rPr lang="ro-RO" altLang="en-US" sz="2000"/>
              <a:t>-80% of infected children;</a:t>
            </a:r>
            <a:endParaRPr lang="ro-RO" altLang="en-US" sz="2000" b="1"/>
          </a:p>
          <a:p>
            <a:pPr marL="533400" indent="-533400" eaLnBrk="1" hangingPunct="1">
              <a:buFont typeface="Wingdings" panose="05000000000000000000" pitchFamily="2" charset="2"/>
              <a:buAutoNum type="arabicPeriod"/>
            </a:pPr>
            <a:r>
              <a:rPr lang="ro-RO" altLang="en-US" sz="2000" b="1">
                <a:solidFill>
                  <a:schemeClr val="hlink"/>
                </a:solidFill>
              </a:rPr>
              <a:t>Congenital malformation</a:t>
            </a:r>
            <a:r>
              <a:rPr lang="en-US" altLang="en-US" sz="2000" b="1"/>
              <a:t> </a:t>
            </a:r>
            <a:r>
              <a:rPr lang="ro-RO" altLang="en-US" sz="2000"/>
              <a:t>in</a:t>
            </a:r>
            <a:r>
              <a:rPr lang="en-US" altLang="en-US" sz="2000"/>
              <a:t> </a:t>
            </a:r>
            <a:r>
              <a:rPr lang="ro-RO" altLang="en-US" sz="2000"/>
              <a:t>~</a:t>
            </a:r>
            <a:r>
              <a:rPr lang="en-US" altLang="en-US" sz="2000"/>
              <a:t> </a:t>
            </a:r>
            <a:r>
              <a:rPr lang="ro-RO" altLang="en-US" sz="2000"/>
              <a:t>50% of children infected in first 8 w</a:t>
            </a:r>
            <a:r>
              <a:rPr lang="en-US" altLang="en-US" sz="2000"/>
              <a:t>.</a:t>
            </a:r>
            <a:r>
              <a:rPr lang="ro-RO" altLang="en-US" sz="2000"/>
              <a:t> of gestation and consist in </a:t>
            </a:r>
            <a:r>
              <a:rPr lang="en-US" altLang="en-US" sz="2000"/>
              <a:t>PDA</a:t>
            </a:r>
            <a:r>
              <a:rPr lang="ro-RO" altLang="en-US" sz="2000"/>
              <a:t>,pulmonary artery stenosis);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9492C6A-3AF5-4EFE-A5D1-AE8F2786E753}"/>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RUBELLA</a:t>
            </a:r>
          </a:p>
        </p:txBody>
      </p:sp>
      <p:sp>
        <p:nvSpPr>
          <p:cNvPr id="25603" name="Rectangle 3">
            <a:extLst>
              <a:ext uri="{FF2B5EF4-FFF2-40B4-BE49-F238E27FC236}">
                <a16:creationId xmlns:a16="http://schemas.microsoft.com/office/drawing/2014/main" id="{B4FE2C13-DB60-4F19-B2E6-DE0476A104FE}"/>
              </a:ext>
            </a:extLst>
          </p:cNvPr>
          <p:cNvSpPr>
            <a:spLocks noGrp="1" noChangeArrowheads="1"/>
          </p:cNvSpPr>
          <p:nvPr>
            <p:ph type="body" idx="1"/>
          </p:nvPr>
        </p:nvSpPr>
        <p:spPr>
          <a:xfrm>
            <a:off x="1849438" y="1600200"/>
            <a:ext cx="5818187" cy="4708525"/>
          </a:xfrm>
        </p:spPr>
        <p:txBody>
          <a:bodyPr/>
          <a:lstStyle/>
          <a:p>
            <a:pPr marL="381000" indent="-381000" eaLnBrk="1" hangingPunct="1">
              <a:lnSpc>
                <a:spcPct val="80000"/>
              </a:lnSpc>
            </a:pPr>
            <a:r>
              <a:rPr lang="ro-RO" altLang="en-US" sz="2000" u="sng"/>
              <a:t>Clinical signs at birth</a:t>
            </a:r>
            <a:r>
              <a:rPr lang="ro-RO" altLang="en-US" sz="2000"/>
              <a:t>:</a:t>
            </a:r>
          </a:p>
          <a:p>
            <a:pPr marL="381000" indent="-381000" eaLnBrk="1" hangingPunct="1">
              <a:lnSpc>
                <a:spcPct val="80000"/>
              </a:lnSpc>
              <a:buFont typeface="Wingdings" panose="05000000000000000000" pitchFamily="2" charset="2"/>
              <a:buAutoNum type="arabicPeriod"/>
            </a:pPr>
            <a:r>
              <a:rPr lang="en-US" altLang="en-US" sz="2000"/>
              <a:t>I</a:t>
            </a:r>
            <a:r>
              <a:rPr lang="ro-RO" altLang="en-US" sz="2000"/>
              <a:t>UGR;</a:t>
            </a:r>
          </a:p>
          <a:p>
            <a:pPr marL="381000" indent="-381000" eaLnBrk="1" hangingPunct="1">
              <a:lnSpc>
                <a:spcPct val="80000"/>
              </a:lnSpc>
              <a:buFont typeface="Wingdings" panose="05000000000000000000" pitchFamily="2" charset="2"/>
              <a:buAutoNum type="arabicPeriod"/>
            </a:pPr>
            <a:r>
              <a:rPr lang="ro-RO" altLang="en-US" sz="2000"/>
              <a:t>Splenomegaly;</a:t>
            </a:r>
          </a:p>
          <a:p>
            <a:pPr marL="381000" indent="-381000" eaLnBrk="1" hangingPunct="1">
              <a:lnSpc>
                <a:spcPct val="80000"/>
              </a:lnSpc>
              <a:buFont typeface="Wingdings" panose="05000000000000000000" pitchFamily="2" charset="2"/>
              <a:buAutoNum type="arabicPeriod"/>
            </a:pPr>
            <a:r>
              <a:rPr lang="ro-RO" altLang="en-US" sz="2000"/>
              <a:t>Trombocytopenia;</a:t>
            </a:r>
          </a:p>
          <a:p>
            <a:pPr marL="381000" indent="-381000" eaLnBrk="1" hangingPunct="1">
              <a:lnSpc>
                <a:spcPct val="80000"/>
              </a:lnSpc>
              <a:buFont typeface="Wingdings" panose="05000000000000000000" pitchFamily="2" charset="2"/>
              <a:buAutoNum type="arabicPeriod"/>
            </a:pPr>
            <a:r>
              <a:rPr lang="ro-RO" altLang="en-US" sz="2000"/>
              <a:t>Signs of meningoencephalitis;</a:t>
            </a:r>
          </a:p>
          <a:p>
            <a:pPr marL="381000" indent="-381000" eaLnBrk="1" hangingPunct="1">
              <a:lnSpc>
                <a:spcPct val="80000"/>
              </a:lnSpc>
              <a:buFont typeface="Wingdings" panose="05000000000000000000" pitchFamily="2" charset="2"/>
              <a:buAutoNum type="arabicPeriod"/>
            </a:pPr>
            <a:r>
              <a:rPr lang="ro-RO" altLang="en-US" sz="2000"/>
              <a:t>Signs of interstitial pneumonia;</a:t>
            </a:r>
          </a:p>
          <a:p>
            <a:pPr marL="381000" indent="-381000" eaLnBrk="1" hangingPunct="1">
              <a:lnSpc>
                <a:spcPct val="80000"/>
              </a:lnSpc>
              <a:buFont typeface="Wingdings" panose="05000000000000000000" pitchFamily="2" charset="2"/>
              <a:buAutoNum type="arabicPeriod"/>
            </a:pPr>
            <a:r>
              <a:rPr lang="ro-RO" altLang="en-US" sz="2000"/>
              <a:t>Adenophaty.</a:t>
            </a:r>
            <a:endParaRPr lang="en-US" altLang="en-US" sz="2000"/>
          </a:p>
          <a:p>
            <a:pPr marL="381000" indent="-381000" eaLnBrk="1" hangingPunct="1">
              <a:lnSpc>
                <a:spcPct val="80000"/>
              </a:lnSpc>
              <a:buFont typeface="Wingdings" panose="05000000000000000000" pitchFamily="2" charset="2"/>
              <a:buAutoNum type="arabicPeriod"/>
            </a:pPr>
            <a:endParaRPr lang="en-US" altLang="en-US" sz="2000"/>
          </a:p>
          <a:p>
            <a:pPr marL="381000" indent="-381000" eaLnBrk="1" hangingPunct="1">
              <a:lnSpc>
                <a:spcPct val="80000"/>
              </a:lnSpc>
              <a:buFont typeface="Wingdings" panose="05000000000000000000" pitchFamily="2" charset="2"/>
              <a:buNone/>
            </a:pPr>
            <a:endParaRPr lang="ro-RO" altLang="en-US" sz="2000"/>
          </a:p>
          <a:p>
            <a:pPr marL="381000" indent="-381000" eaLnBrk="1" hangingPunct="1">
              <a:lnSpc>
                <a:spcPct val="80000"/>
              </a:lnSpc>
            </a:pPr>
            <a:r>
              <a:rPr lang="ro-RO" altLang="en-US" sz="2000" u="sng"/>
              <a:t>Other signs, less common</a:t>
            </a:r>
            <a:r>
              <a:rPr lang="ro-RO" altLang="en-US" sz="2000"/>
              <a:t>:</a:t>
            </a:r>
          </a:p>
          <a:p>
            <a:pPr marL="381000" indent="-381000" eaLnBrk="1" hangingPunct="1">
              <a:lnSpc>
                <a:spcPct val="80000"/>
              </a:lnSpc>
              <a:buFont typeface="Wingdings" panose="05000000000000000000" pitchFamily="2" charset="2"/>
              <a:buAutoNum type="arabicPeriod"/>
            </a:pPr>
            <a:r>
              <a:rPr lang="ro-RO" altLang="en-US" sz="2000"/>
              <a:t>Prematurity;</a:t>
            </a:r>
          </a:p>
          <a:p>
            <a:pPr marL="381000" indent="-381000" eaLnBrk="1" hangingPunct="1">
              <a:lnSpc>
                <a:spcPct val="80000"/>
              </a:lnSpc>
              <a:buFont typeface="Wingdings" panose="05000000000000000000" pitchFamily="2" charset="2"/>
              <a:buAutoNum type="arabicPeriod"/>
            </a:pPr>
            <a:r>
              <a:rPr lang="ro-RO" altLang="en-US" sz="2000"/>
              <a:t>Hepatitis;</a:t>
            </a:r>
          </a:p>
          <a:p>
            <a:pPr marL="381000" indent="-381000" eaLnBrk="1" hangingPunct="1">
              <a:lnSpc>
                <a:spcPct val="80000"/>
              </a:lnSpc>
              <a:buFont typeface="Wingdings" panose="05000000000000000000" pitchFamily="2" charset="2"/>
              <a:buAutoNum type="arabicPeriod"/>
            </a:pPr>
            <a:r>
              <a:rPr lang="ro-RO" altLang="en-US" sz="2000"/>
              <a:t>Anemia;</a:t>
            </a:r>
          </a:p>
          <a:p>
            <a:pPr marL="381000" indent="-381000" eaLnBrk="1" hangingPunct="1">
              <a:lnSpc>
                <a:spcPct val="80000"/>
              </a:lnSpc>
              <a:buFont typeface="Wingdings" panose="05000000000000000000" pitchFamily="2" charset="2"/>
              <a:buAutoNum type="arabicPeriod"/>
            </a:pPr>
            <a:r>
              <a:rPr lang="ro-RO" altLang="en-US" sz="2000"/>
              <a:t>Purpura, rash, petechiae.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6C53C7A-013E-4A5C-9BA7-AF70959BF873}"/>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RUBELLA</a:t>
            </a:r>
          </a:p>
        </p:txBody>
      </p:sp>
      <p:sp>
        <p:nvSpPr>
          <p:cNvPr id="26627" name="Rectangle 3">
            <a:extLst>
              <a:ext uri="{FF2B5EF4-FFF2-40B4-BE49-F238E27FC236}">
                <a16:creationId xmlns:a16="http://schemas.microsoft.com/office/drawing/2014/main" id="{6C4438B4-B2D7-43A4-8FF8-1C277C6B17F2}"/>
              </a:ext>
            </a:extLst>
          </p:cNvPr>
          <p:cNvSpPr>
            <a:spLocks noGrp="1" noChangeArrowheads="1"/>
          </p:cNvSpPr>
          <p:nvPr>
            <p:ph type="body" idx="1"/>
          </p:nvPr>
        </p:nvSpPr>
        <p:spPr>
          <a:xfrm>
            <a:off x="1979613" y="1600200"/>
            <a:ext cx="6105525" cy="4530725"/>
          </a:xfrm>
        </p:spPr>
        <p:txBody>
          <a:bodyPr/>
          <a:lstStyle/>
          <a:p>
            <a:pPr marL="533400" indent="-533400" eaLnBrk="1" hangingPunct="1">
              <a:lnSpc>
                <a:spcPct val="90000"/>
              </a:lnSpc>
            </a:pPr>
            <a:r>
              <a:rPr lang="ro-RO" altLang="en-US" sz="2000" u="sng"/>
              <a:t>Later presentation defects</a:t>
            </a:r>
            <a:r>
              <a:rPr lang="ro-RO" altLang="en-US" sz="2000"/>
              <a:t>:</a:t>
            </a:r>
          </a:p>
          <a:p>
            <a:pPr marL="533400" indent="-533400" eaLnBrk="1" hangingPunct="1">
              <a:lnSpc>
                <a:spcPct val="90000"/>
              </a:lnSpc>
              <a:buFont typeface="Wingdings" panose="05000000000000000000" pitchFamily="2" charset="2"/>
              <a:buAutoNum type="arabicPeriod"/>
            </a:pPr>
            <a:r>
              <a:rPr lang="ro-RO" altLang="en-US" sz="2000"/>
              <a:t>Diabetes mellitus</a:t>
            </a:r>
            <a:r>
              <a:rPr lang="en-US" altLang="en-US" sz="2000"/>
              <a:t> &amp;</a:t>
            </a:r>
            <a:r>
              <a:rPr lang="ro-RO" altLang="en-US" sz="2000"/>
              <a:t> </a:t>
            </a:r>
            <a:r>
              <a:rPr lang="en-US" altLang="en-US" sz="2000"/>
              <a:t>t</a:t>
            </a:r>
            <a:r>
              <a:rPr lang="ro-RO" altLang="en-US" sz="2000"/>
              <a:t>hyroid disease;</a:t>
            </a:r>
            <a:endParaRPr lang="en-US" altLang="en-US" sz="2000"/>
          </a:p>
          <a:p>
            <a:pPr marL="533400" indent="-533400" eaLnBrk="1" hangingPunct="1">
              <a:lnSpc>
                <a:spcPct val="90000"/>
              </a:lnSpc>
              <a:buFont typeface="Wingdings" panose="05000000000000000000" pitchFamily="2" charset="2"/>
              <a:buAutoNum type="arabicPeriod"/>
            </a:pPr>
            <a:r>
              <a:rPr lang="ro-RO" altLang="en-US" sz="2000"/>
              <a:t>Hearing deficit;</a:t>
            </a:r>
          </a:p>
          <a:p>
            <a:pPr marL="533400" indent="-533400" eaLnBrk="1" hangingPunct="1">
              <a:lnSpc>
                <a:spcPct val="90000"/>
              </a:lnSpc>
              <a:buFont typeface="Wingdings" panose="05000000000000000000" pitchFamily="2" charset="2"/>
              <a:buAutoNum type="arabicPeriod"/>
            </a:pPr>
            <a:r>
              <a:rPr lang="ro-RO" altLang="en-US" sz="2000"/>
              <a:t>Glaucoma;</a:t>
            </a:r>
          </a:p>
          <a:p>
            <a:pPr marL="533400" indent="-533400" eaLnBrk="1" hangingPunct="1">
              <a:lnSpc>
                <a:spcPct val="90000"/>
              </a:lnSpc>
              <a:buFont typeface="Wingdings" panose="05000000000000000000" pitchFamily="2" charset="2"/>
              <a:buAutoNum type="arabicPeriod"/>
            </a:pPr>
            <a:r>
              <a:rPr lang="ro-RO" altLang="en-US" sz="2000"/>
              <a:t>Arterial hypertension;</a:t>
            </a:r>
          </a:p>
          <a:p>
            <a:pPr marL="533400" indent="-533400" eaLnBrk="1" hangingPunct="1">
              <a:lnSpc>
                <a:spcPct val="90000"/>
              </a:lnSpc>
              <a:buFont typeface="Wingdings" panose="05000000000000000000" pitchFamily="2" charset="2"/>
              <a:buAutoNum type="arabicPeriod"/>
            </a:pPr>
            <a:r>
              <a:rPr lang="ro-RO" altLang="en-US" sz="2000"/>
              <a:t>Progressive mental retardation;</a:t>
            </a:r>
          </a:p>
          <a:p>
            <a:pPr marL="533400" indent="-533400" eaLnBrk="1" hangingPunct="1">
              <a:lnSpc>
                <a:spcPct val="90000"/>
              </a:lnSpc>
              <a:buFont typeface="Wingdings" panose="05000000000000000000" pitchFamily="2" charset="2"/>
              <a:buAutoNum type="arabicPeriod"/>
            </a:pPr>
            <a:r>
              <a:rPr lang="ro-RO" altLang="en-US" sz="2000"/>
              <a:t>Autism;</a:t>
            </a:r>
          </a:p>
          <a:p>
            <a:pPr marL="533400" indent="-533400" eaLnBrk="1" hangingPunct="1">
              <a:lnSpc>
                <a:spcPct val="90000"/>
              </a:lnSpc>
              <a:buFont typeface="Wingdings" panose="05000000000000000000" pitchFamily="2" charset="2"/>
              <a:buAutoNum type="arabicPeriod"/>
            </a:pPr>
            <a:r>
              <a:rPr lang="ro-RO" altLang="en-US" sz="2000"/>
              <a:t>Subacute sclerosing panencephalitis, due to meningoencephalitis </a:t>
            </a:r>
          </a:p>
          <a:p>
            <a:pPr marL="533400" indent="-533400" eaLnBrk="1" hangingPunct="1">
              <a:lnSpc>
                <a:spcPct val="90000"/>
              </a:lnSpc>
            </a:pPr>
            <a:endParaRPr lang="ro-RO" alt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AFAE016-E89B-4D4E-9548-4AE292D81F82}"/>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RUBELLA</a:t>
            </a:r>
          </a:p>
        </p:txBody>
      </p:sp>
      <p:sp>
        <p:nvSpPr>
          <p:cNvPr id="27651" name="Rectangle 3">
            <a:extLst>
              <a:ext uri="{FF2B5EF4-FFF2-40B4-BE49-F238E27FC236}">
                <a16:creationId xmlns:a16="http://schemas.microsoft.com/office/drawing/2014/main" id="{755B848E-AC37-4719-87B4-DA65C2F9BBD6}"/>
              </a:ext>
            </a:extLst>
          </p:cNvPr>
          <p:cNvSpPr>
            <a:spLocks noGrp="1" noChangeArrowheads="1"/>
          </p:cNvSpPr>
          <p:nvPr>
            <p:ph type="body" idx="1"/>
          </p:nvPr>
        </p:nvSpPr>
        <p:spPr>
          <a:xfrm>
            <a:off x="900113" y="1484313"/>
            <a:ext cx="7978775" cy="4530725"/>
          </a:xfrm>
        </p:spPr>
        <p:txBody>
          <a:bodyPr/>
          <a:lstStyle/>
          <a:p>
            <a:pPr eaLnBrk="1" hangingPunct="1">
              <a:lnSpc>
                <a:spcPct val="80000"/>
              </a:lnSpc>
              <a:buFont typeface="Wingdings" panose="05000000000000000000" pitchFamily="2" charset="2"/>
              <a:buNone/>
            </a:pPr>
            <a:r>
              <a:rPr lang="ro-RO" altLang="en-US" sz="1800" b="1"/>
              <a:t>Diagnosis</a:t>
            </a:r>
            <a:endParaRPr lang="ro-RO" altLang="en-US" sz="1800"/>
          </a:p>
          <a:p>
            <a:pPr eaLnBrk="1" hangingPunct="1">
              <a:lnSpc>
                <a:spcPct val="80000"/>
              </a:lnSpc>
            </a:pPr>
            <a:r>
              <a:rPr lang="ro-RO" altLang="en-US" sz="1800" b="1"/>
              <a:t>Open c</a:t>
            </a:r>
            <a:r>
              <a:rPr lang="en-US" altLang="en-US" sz="1800" b="1"/>
              <a:t>u</a:t>
            </a:r>
            <a:r>
              <a:rPr lang="ro-RO" altLang="en-US" sz="1800" b="1"/>
              <a:t>ltures-</a:t>
            </a:r>
            <a:r>
              <a:rPr lang="en-US" altLang="en-US" sz="1800"/>
              <a:t>t</a:t>
            </a:r>
            <a:r>
              <a:rPr lang="ro-RO" altLang="en-US" sz="1800"/>
              <a:t>he virus can be cultured from:</a:t>
            </a:r>
          </a:p>
          <a:p>
            <a:pPr eaLnBrk="1" hangingPunct="1">
              <a:lnSpc>
                <a:spcPct val="80000"/>
              </a:lnSpc>
              <a:buFont typeface="Wingdings" panose="05000000000000000000" pitchFamily="2" charset="2"/>
              <a:buNone/>
            </a:pPr>
            <a:r>
              <a:rPr lang="en-US" altLang="en-US" sz="1800"/>
              <a:t>            </a:t>
            </a:r>
            <a:r>
              <a:rPr lang="en-US" altLang="en-US" sz="1800">
                <a:sym typeface="Wingdings" panose="05000000000000000000" pitchFamily="2" charset="2"/>
              </a:rPr>
              <a:t> </a:t>
            </a:r>
            <a:r>
              <a:rPr lang="ro-RO" altLang="en-US" sz="1800"/>
              <a:t>Nasopharyngeal swabs</a:t>
            </a:r>
            <a:r>
              <a:rPr lang="en-US" altLang="en-US" sz="1800"/>
              <a:t>,c</a:t>
            </a:r>
            <a:r>
              <a:rPr lang="ro-RO" altLang="en-US" sz="1800"/>
              <a:t>onjuctival scrapings;</a:t>
            </a:r>
            <a:r>
              <a:rPr lang="en-US" altLang="en-US" sz="1800"/>
              <a:t>u</a:t>
            </a:r>
            <a:r>
              <a:rPr lang="ro-RO" altLang="en-US" sz="1800"/>
              <a:t>rine;CSF.</a:t>
            </a:r>
            <a:endParaRPr lang="ro-RO" altLang="en-US" sz="1800" i="1"/>
          </a:p>
          <a:p>
            <a:pPr eaLnBrk="1" hangingPunct="1">
              <a:lnSpc>
                <a:spcPct val="80000"/>
              </a:lnSpc>
            </a:pPr>
            <a:r>
              <a:rPr lang="ro-RO" altLang="en-US" sz="1800" b="1"/>
              <a:t>CSF examination</a:t>
            </a:r>
            <a:r>
              <a:rPr lang="en-US" altLang="en-US" sz="1800"/>
              <a:t> </a:t>
            </a:r>
            <a:r>
              <a:rPr lang="ro-RO" altLang="en-US" sz="1800"/>
              <a:t>-may</a:t>
            </a:r>
            <a:r>
              <a:rPr lang="ro-RO" altLang="en-US" sz="1800" i="1"/>
              <a:t> </a:t>
            </a:r>
            <a:r>
              <a:rPr lang="ro-RO" altLang="en-US" sz="1800"/>
              <a:t>reveal encephalitis with an increased protein cellular ratio in some cases.</a:t>
            </a:r>
            <a:endParaRPr lang="ro-RO" altLang="en-US" sz="1800" i="1"/>
          </a:p>
          <a:p>
            <a:pPr eaLnBrk="1" hangingPunct="1">
              <a:lnSpc>
                <a:spcPct val="80000"/>
              </a:lnSpc>
            </a:pPr>
            <a:r>
              <a:rPr lang="ro-RO" altLang="en-US" sz="1800" b="1"/>
              <a:t>Serologic studies</a:t>
            </a:r>
            <a:r>
              <a:rPr lang="en-US" altLang="en-US" sz="1800"/>
              <a:t> </a:t>
            </a:r>
            <a:r>
              <a:rPr lang="ro-RO" altLang="en-US" sz="1800"/>
              <a:t>-</a:t>
            </a:r>
            <a:r>
              <a:rPr lang="en-US" altLang="en-US" sz="1800"/>
              <a:t> </a:t>
            </a:r>
            <a:r>
              <a:rPr lang="ro-RO" altLang="en-US" sz="1800"/>
              <a:t>may</a:t>
            </a:r>
            <a:r>
              <a:rPr lang="ro-RO" altLang="en-US" sz="1800" i="1"/>
              <a:t> </a:t>
            </a:r>
            <a:r>
              <a:rPr lang="ro-RO" altLang="en-US" sz="1800"/>
              <a:t>be helpful, but the disease itself may cause immunology aberration and delay the infant's ability to mount IgM or IgG responses.</a:t>
            </a:r>
            <a:endParaRPr lang="ro-RO" altLang="en-US" sz="1800" i="1"/>
          </a:p>
          <a:p>
            <a:pPr eaLnBrk="1" hangingPunct="1">
              <a:lnSpc>
                <a:spcPct val="80000"/>
              </a:lnSpc>
            </a:pPr>
            <a:r>
              <a:rPr lang="ro-RO" altLang="en-US" sz="1800" b="1"/>
              <a:t>Radiological studies</a:t>
            </a:r>
            <a:r>
              <a:rPr lang="en-US" altLang="en-US" sz="1800" b="1"/>
              <a:t> </a:t>
            </a:r>
            <a:r>
              <a:rPr lang="ro-RO" altLang="en-US" sz="1800"/>
              <a:t>-</a:t>
            </a:r>
            <a:r>
              <a:rPr lang="en-US" altLang="en-US" sz="1800"/>
              <a:t> </a:t>
            </a:r>
            <a:r>
              <a:rPr lang="ro-RO" altLang="en-US" sz="1800"/>
              <a:t>may</a:t>
            </a:r>
            <a:r>
              <a:rPr lang="ro-RO" altLang="en-US" sz="1800" i="1"/>
              <a:t> </a:t>
            </a:r>
            <a:r>
              <a:rPr lang="ro-RO" altLang="en-US" sz="1800"/>
              <a:t>show metaphyseal radiolucencies that correlate with metaphyseal osteoporosis.</a:t>
            </a:r>
            <a:endParaRPr lang="ro-RO" altLang="en-US" sz="1800" i="1"/>
          </a:p>
          <a:p>
            <a:pPr eaLnBrk="1" hangingPunct="1">
              <a:lnSpc>
                <a:spcPct val="80000"/>
              </a:lnSpc>
            </a:pPr>
            <a:r>
              <a:rPr lang="ro-RO" altLang="en-US" sz="1800" b="1"/>
              <a:t>Unspecific tes</a:t>
            </a:r>
            <a:r>
              <a:rPr lang="en-US" altLang="en-US" sz="1800" b="1"/>
              <a:t>t</a:t>
            </a:r>
            <a:r>
              <a:rPr lang="en-US" altLang="en-US" sz="1800"/>
              <a:t> -</a:t>
            </a:r>
            <a:r>
              <a:rPr lang="ro-RO" altLang="en-US" sz="1800"/>
              <a:t>hematological exploration, bilirubin determination, EC</a:t>
            </a:r>
            <a:r>
              <a:rPr lang="en-US" altLang="en-US" sz="1800"/>
              <a:t>H</a:t>
            </a:r>
            <a:r>
              <a:rPr lang="ro-RO" altLang="en-US" sz="1800"/>
              <a:t>O </a:t>
            </a:r>
            <a:r>
              <a:rPr lang="en-US" altLang="en-US" sz="1800"/>
              <a:t>e</a:t>
            </a:r>
            <a:r>
              <a:rPr lang="ro-RO" altLang="en-US" sz="1800"/>
              <a:t>xams</a:t>
            </a:r>
            <a:r>
              <a:rPr lang="en-US" altLang="en-US" sz="1800"/>
              <a:t>.</a:t>
            </a:r>
            <a:endParaRPr lang="ro-RO" altLang="en-US" sz="1800" b="1"/>
          </a:p>
          <a:p>
            <a:pPr eaLnBrk="1" hangingPunct="1">
              <a:lnSpc>
                <a:spcPct val="80000"/>
              </a:lnSpc>
              <a:buFont typeface="Wingdings" panose="05000000000000000000" pitchFamily="2" charset="2"/>
              <a:buNone/>
            </a:pPr>
            <a:r>
              <a:rPr lang="ro-RO" altLang="en-US" sz="1800" b="1"/>
              <a:t>Treatment</a:t>
            </a:r>
            <a:endParaRPr lang="ro-RO" altLang="en-US" sz="1800"/>
          </a:p>
          <a:p>
            <a:pPr eaLnBrk="1" hangingPunct="1">
              <a:lnSpc>
                <a:spcPct val="80000"/>
              </a:lnSpc>
            </a:pPr>
            <a:r>
              <a:rPr lang="ro-RO" altLang="en-US" sz="1800"/>
              <a:t>Pro</a:t>
            </a:r>
            <a:r>
              <a:rPr lang="en-US" altLang="en-US" sz="1800"/>
              <a:t>phylaxis </a:t>
            </a:r>
            <a:r>
              <a:rPr lang="ro-RO" altLang="en-US" sz="1800">
                <a:solidFill>
                  <a:schemeClr val="hlink"/>
                </a:solidFill>
              </a:rPr>
              <a:t>anti-rubella vaccine</a:t>
            </a:r>
            <a:r>
              <a:rPr lang="ro-RO" altLang="en-US" sz="1800"/>
              <a:t> of the susceptible population, especially young children. Vaccine should not be given to pregnant women. Passive immunization does not prevent fetal infection when maternal infection occurs.</a:t>
            </a:r>
          </a:p>
          <a:p>
            <a:pPr eaLnBrk="1" hangingPunct="1">
              <a:lnSpc>
                <a:spcPct val="80000"/>
              </a:lnSpc>
            </a:pPr>
            <a:r>
              <a:rPr lang="ro-RO" altLang="en-US" sz="1800"/>
              <a:t>There is </a:t>
            </a:r>
            <a:r>
              <a:rPr lang="ro-RO" altLang="en-US" sz="1800">
                <a:solidFill>
                  <a:schemeClr val="hlink"/>
                </a:solidFill>
              </a:rPr>
              <a:t>no specific treatment</a:t>
            </a:r>
            <a:r>
              <a:rPr lang="ro-RO" altLang="en-US" sz="1800"/>
              <a:t> for rubella. Long term follow-up is needed secondary to late-onset symptoms</a:t>
            </a:r>
            <a:r>
              <a:rPr lang="en-US" altLang="en-US" sz="1800"/>
              <a:t>.</a:t>
            </a:r>
            <a:endParaRPr lang="ro-RO" altLang="en-US" sz="1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6081429D-5925-40C3-AB69-10B0B24C5816}"/>
              </a:ext>
            </a:extLst>
          </p:cNvPr>
          <p:cNvSpPr>
            <a:spLocks noGrp="1" noChangeArrowheads="1"/>
          </p:cNvSpPr>
          <p:nvPr>
            <p:ph type="title"/>
          </p:nvPr>
        </p:nvSpPr>
        <p:spPr/>
        <p:txBody>
          <a:bodyPr/>
          <a:lstStyle/>
          <a:p>
            <a:pPr eaLnBrk="1" hangingPunct="1"/>
            <a:br>
              <a:rPr lang="en-US" altLang="en-US" sz="2800">
                <a:latin typeface="Tahoma" panose="020B0604030504040204" pitchFamily="34" charset="0"/>
              </a:rPr>
            </a:br>
            <a:r>
              <a:rPr lang="ro-RO" altLang="en-US" sz="2800">
                <a:latin typeface="Tahoma" panose="020B0604030504040204" pitchFamily="34" charset="0"/>
              </a:rPr>
              <a:t>CYTOMEGALOVIRUS (CMV)</a:t>
            </a:r>
            <a:br>
              <a:rPr lang="ro-RO" altLang="en-US" sz="2800">
                <a:latin typeface="Tahoma" panose="020B0604030504040204" pitchFamily="34" charset="0"/>
              </a:rPr>
            </a:br>
            <a:endParaRPr lang="ro-RO" altLang="en-US" sz="2800">
              <a:latin typeface="Tahoma" panose="020B0604030504040204" pitchFamily="34" charset="0"/>
            </a:endParaRPr>
          </a:p>
        </p:txBody>
      </p:sp>
      <p:sp>
        <p:nvSpPr>
          <p:cNvPr id="28675" name="Rectangle 3">
            <a:extLst>
              <a:ext uri="{FF2B5EF4-FFF2-40B4-BE49-F238E27FC236}">
                <a16:creationId xmlns:a16="http://schemas.microsoft.com/office/drawing/2014/main" id="{07F1BDB9-E885-44C7-9746-68FBB83F1C07}"/>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ro-RO" altLang="en-US" sz="2000" b="1"/>
              <a:t>Definition</a:t>
            </a:r>
            <a:r>
              <a:rPr lang="en-US" altLang="en-US" sz="2000" b="1"/>
              <a:t>:</a:t>
            </a:r>
            <a:endParaRPr lang="ro-RO" altLang="en-US" sz="2000"/>
          </a:p>
          <a:p>
            <a:pPr eaLnBrk="1" hangingPunct="1">
              <a:lnSpc>
                <a:spcPct val="90000"/>
              </a:lnSpc>
              <a:buFont typeface="Wingdings" panose="05000000000000000000" pitchFamily="2" charset="2"/>
              <a:buNone/>
            </a:pPr>
            <a:r>
              <a:rPr lang="en-US" altLang="en-US" sz="2000"/>
              <a:t>     - </a:t>
            </a:r>
            <a:r>
              <a:rPr lang="ro-RO" altLang="en-US" sz="2000"/>
              <a:t>CMV is a DNA virus and a member of the </a:t>
            </a:r>
            <a:r>
              <a:rPr lang="en-US" altLang="en-US" sz="2000"/>
              <a:t>“</a:t>
            </a:r>
            <a:r>
              <a:rPr lang="ro-RO" altLang="en-US" sz="2000"/>
              <a:t>herpesvirus group</a:t>
            </a:r>
            <a:r>
              <a:rPr lang="en-US" altLang="en-US" sz="2000"/>
              <a:t>”</a:t>
            </a:r>
            <a:r>
              <a:rPr lang="ro-RO" altLang="en-US" sz="2000"/>
              <a:t>. </a:t>
            </a:r>
            <a:endParaRPr lang="en-US" altLang="en-US" sz="2000"/>
          </a:p>
          <a:p>
            <a:pPr eaLnBrk="1" hangingPunct="1">
              <a:lnSpc>
                <a:spcPct val="90000"/>
              </a:lnSpc>
              <a:buFont typeface="Wingdings" panose="05000000000000000000" pitchFamily="2" charset="2"/>
              <a:buNone/>
            </a:pPr>
            <a:r>
              <a:rPr lang="ro-RO" altLang="en-US" sz="2000" b="1"/>
              <a:t>Incidence</a:t>
            </a:r>
            <a:r>
              <a:rPr lang="en-US" altLang="en-US" sz="2000" b="1"/>
              <a:t>:</a:t>
            </a:r>
            <a:endParaRPr lang="ro-RO" altLang="en-US" sz="2000"/>
          </a:p>
          <a:p>
            <a:pPr eaLnBrk="1" hangingPunct="1">
              <a:lnSpc>
                <a:spcPct val="90000"/>
              </a:lnSpc>
              <a:buFont typeface="Wingdings" panose="05000000000000000000" pitchFamily="2" charset="2"/>
              <a:buNone/>
            </a:pPr>
            <a:r>
              <a:rPr lang="en-US" altLang="en-US" sz="2000"/>
              <a:t>     - </a:t>
            </a:r>
            <a:r>
              <a:rPr lang="ro-RO" altLang="en-US" sz="2000"/>
              <a:t>CMV is </a:t>
            </a:r>
            <a:r>
              <a:rPr lang="ro-RO" altLang="en-US" sz="2000">
                <a:solidFill>
                  <a:srgbClr val="FF3300"/>
                </a:solidFill>
              </a:rPr>
              <a:t>the most frequent cause for IUGR</a:t>
            </a:r>
            <a:r>
              <a:rPr lang="ro-RO" altLang="en-US" sz="2000"/>
              <a:t>, with a 1-2% incidence in newborn population.</a:t>
            </a:r>
            <a:endParaRPr lang="ro-RO" altLang="en-US" sz="2000" b="1"/>
          </a:p>
          <a:p>
            <a:pPr eaLnBrk="1" hangingPunct="1">
              <a:lnSpc>
                <a:spcPct val="90000"/>
              </a:lnSpc>
              <a:buFont typeface="Wingdings" panose="05000000000000000000" pitchFamily="2" charset="2"/>
              <a:buNone/>
            </a:pPr>
            <a:r>
              <a:rPr lang="ro-RO" altLang="en-US" sz="2000" b="1"/>
              <a:t>Pathophysiology</a:t>
            </a:r>
            <a:endParaRPr lang="ro-RO" altLang="en-US" sz="2000"/>
          </a:p>
          <a:p>
            <a:pPr eaLnBrk="1" hangingPunct="1">
              <a:lnSpc>
                <a:spcPct val="90000"/>
              </a:lnSpc>
              <a:buFont typeface="Wingdings" panose="05000000000000000000" pitchFamily="2" charset="2"/>
              <a:buNone/>
            </a:pPr>
            <a:r>
              <a:rPr lang="en-US" altLang="en-US" sz="2000"/>
              <a:t>               </a:t>
            </a:r>
            <a:r>
              <a:rPr lang="ro-RO" altLang="en-US" sz="2000"/>
              <a:t>CMV is a ubiquitous virus that may be transmitted in secretions, blood, and urine and perhaps by sexual contact. More than 90% of primary CMV infections are asymptomatic. CMV is capable of penetrating the placental barrier as vvell as the blood brain barrier. Both primary and recurrent maternal CMV can lead to transmission of virus to the fetus.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1980BCD-7600-4672-825D-DB6706405765}"/>
              </a:ext>
            </a:extLst>
          </p:cNvPr>
          <p:cNvSpPr>
            <a:spLocks noGrp="1" noChangeArrowheads="1"/>
          </p:cNvSpPr>
          <p:nvPr>
            <p:ph type="title"/>
          </p:nvPr>
        </p:nvSpPr>
        <p:spPr/>
        <p:txBody>
          <a:bodyPr/>
          <a:lstStyle/>
          <a:p>
            <a:pPr eaLnBrk="1" hangingPunct="1"/>
            <a:r>
              <a:rPr lang="ro-RO" altLang="en-US" sz="3200">
                <a:latin typeface="Tahoma" panose="020B0604030504040204" pitchFamily="34" charset="0"/>
              </a:rPr>
              <a:t>CYTOMEGALOVIRUS</a:t>
            </a:r>
          </a:p>
        </p:txBody>
      </p:sp>
      <p:sp>
        <p:nvSpPr>
          <p:cNvPr id="29699" name="Rectangle 3">
            <a:extLst>
              <a:ext uri="{FF2B5EF4-FFF2-40B4-BE49-F238E27FC236}">
                <a16:creationId xmlns:a16="http://schemas.microsoft.com/office/drawing/2014/main" id="{5735DFAD-559A-4CA8-AF57-9F4B4444E8AD}"/>
              </a:ext>
            </a:extLst>
          </p:cNvPr>
          <p:cNvSpPr>
            <a:spLocks noGrp="1" noChangeArrowheads="1"/>
          </p:cNvSpPr>
          <p:nvPr>
            <p:ph type="body" idx="1"/>
          </p:nvPr>
        </p:nvSpPr>
        <p:spPr>
          <a:xfrm>
            <a:off x="914400" y="1600200"/>
            <a:ext cx="8050213" cy="4530725"/>
          </a:xfrm>
        </p:spPr>
        <p:txBody>
          <a:bodyPr/>
          <a:lstStyle/>
          <a:p>
            <a:pPr marL="381000" indent="-381000" eaLnBrk="1" hangingPunct="1">
              <a:lnSpc>
                <a:spcPct val="80000"/>
              </a:lnSpc>
            </a:pPr>
            <a:r>
              <a:rPr lang="en-US" altLang="en-US" sz="2000"/>
              <a:t>   </a:t>
            </a:r>
            <a:r>
              <a:rPr lang="ro-RO" altLang="en-US" sz="2000"/>
              <a:t>The period for the greatest fetal risk for disease and subsequent neurologic impairment is the first 22 weeks of gestation. Fetal viremia is spread by hematogenous route.</a:t>
            </a:r>
          </a:p>
          <a:p>
            <a:pPr marL="381000" indent="-381000" eaLnBrk="1" hangingPunct="1">
              <a:lnSpc>
                <a:spcPct val="80000"/>
              </a:lnSpc>
            </a:pPr>
            <a:r>
              <a:rPr lang="en-US" altLang="en-US" sz="2000"/>
              <a:t>   </a:t>
            </a:r>
            <a:r>
              <a:rPr lang="ro-RO" altLang="en-US" sz="2000"/>
              <a:t>The primary target organs are CNS, eyes, liver, lungs and</a:t>
            </a:r>
            <a:r>
              <a:rPr lang="en-US" altLang="en-US" sz="2000"/>
              <a:t> </a:t>
            </a:r>
            <a:r>
              <a:rPr lang="ro-RO" altLang="en-US" sz="2000"/>
              <a:t>kidneys.</a:t>
            </a:r>
          </a:p>
          <a:p>
            <a:pPr marL="381000" indent="-381000" eaLnBrk="1" hangingPunct="1">
              <a:lnSpc>
                <a:spcPct val="80000"/>
              </a:lnSpc>
            </a:pPr>
            <a:r>
              <a:rPr lang="en-US" altLang="en-US" sz="2000"/>
              <a:t>   </a:t>
            </a:r>
            <a:r>
              <a:rPr lang="ro-RO" altLang="en-US" sz="2000"/>
              <a:t>Characteristic histopathological features of CMV include focal necrosis, inflammatory response, the formation of enlarged cells with intranuclear inclusions (</a:t>
            </a:r>
            <a:r>
              <a:rPr lang="ro-RO" altLang="en-US" sz="2000">
                <a:solidFill>
                  <a:srgbClr val="FF3300"/>
                </a:solidFill>
              </a:rPr>
              <a:t>cytomegalic cells</a:t>
            </a:r>
            <a:r>
              <a:rPr lang="ro-RO" altLang="en-US" sz="2000"/>
              <a:t>), and the production of multinucleated gigantic cells.</a:t>
            </a:r>
          </a:p>
          <a:p>
            <a:pPr marL="381000" indent="-381000" eaLnBrk="1" hangingPunct="1">
              <a:lnSpc>
                <a:spcPct val="80000"/>
              </a:lnSpc>
            </a:pPr>
            <a:r>
              <a:rPr lang="en-US" altLang="en-US" sz="2000"/>
              <a:t>   </a:t>
            </a:r>
            <a:r>
              <a:rPr lang="ro-RO" altLang="en-US" sz="2000"/>
              <a:t>CMV may also be transmitted to the infant at delivery (with cervical colonization), via breast milk, and via transfusion of seropositive blood to an infant whose mother is seronegative.</a:t>
            </a:r>
            <a:endParaRPr lang="en-US" altLang="en-US" sz="2000"/>
          </a:p>
          <a:p>
            <a:pPr marL="381000" indent="-381000" eaLnBrk="1" hangingPunct="1">
              <a:lnSpc>
                <a:spcPct val="80000"/>
              </a:lnSpc>
            </a:pPr>
            <a:r>
              <a:rPr lang="en-US" altLang="en-US" sz="2000" b="1"/>
              <a:t>   </a:t>
            </a:r>
            <a:r>
              <a:rPr lang="ro-RO" altLang="en-US" sz="2000" b="1"/>
              <a:t>Risk factors</a:t>
            </a:r>
            <a:r>
              <a:rPr lang="en-US" altLang="en-US" sz="2000" b="1"/>
              <a:t>:</a:t>
            </a:r>
            <a:endParaRPr lang="ro-RO" altLang="en-US" sz="2000"/>
          </a:p>
          <a:p>
            <a:pPr marL="838200" lvl="1" indent="-381000" eaLnBrk="1" hangingPunct="1">
              <a:lnSpc>
                <a:spcPct val="80000"/>
              </a:lnSpc>
            </a:pPr>
            <a:r>
              <a:rPr lang="ro-RO" altLang="en-US" sz="2000"/>
              <a:t>Lower social -economic status;</a:t>
            </a:r>
          </a:p>
          <a:p>
            <a:pPr marL="838200" lvl="1" indent="-381000" eaLnBrk="1" hangingPunct="1">
              <a:lnSpc>
                <a:spcPct val="80000"/>
              </a:lnSpc>
            </a:pPr>
            <a:r>
              <a:rPr lang="ro-RO" altLang="en-US" sz="2000"/>
              <a:t>Drug abuse;</a:t>
            </a:r>
          </a:p>
          <a:p>
            <a:pPr marL="838200" lvl="1" indent="-381000" eaLnBrk="1" hangingPunct="1">
              <a:lnSpc>
                <a:spcPct val="80000"/>
              </a:lnSpc>
            </a:pPr>
            <a:r>
              <a:rPr lang="ro-RO" altLang="en-US" sz="2000"/>
              <a:t>Sexual promiscuity in the mother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A630FCB-CF52-4884-9111-762ACC971B09}"/>
              </a:ext>
            </a:extLst>
          </p:cNvPr>
          <p:cNvSpPr>
            <a:spLocks noGrp="1" noChangeArrowheads="1"/>
          </p:cNvSpPr>
          <p:nvPr>
            <p:ph type="title"/>
          </p:nvPr>
        </p:nvSpPr>
        <p:spPr/>
        <p:txBody>
          <a:bodyPr/>
          <a:lstStyle/>
          <a:p>
            <a:pPr eaLnBrk="1" hangingPunct="1"/>
            <a:r>
              <a:rPr lang="ro-RO" altLang="en-US" sz="3200">
                <a:latin typeface="Tahoma" panose="020B0604030504040204" pitchFamily="34" charset="0"/>
              </a:rPr>
              <a:t>CYTOMEGALOVIRUS</a:t>
            </a:r>
          </a:p>
        </p:txBody>
      </p:sp>
      <p:sp>
        <p:nvSpPr>
          <p:cNvPr id="30723" name="Rectangle 3">
            <a:extLst>
              <a:ext uri="{FF2B5EF4-FFF2-40B4-BE49-F238E27FC236}">
                <a16:creationId xmlns:a16="http://schemas.microsoft.com/office/drawing/2014/main" id="{4D9155E6-159C-481A-972D-DBECE7CC5820}"/>
              </a:ext>
            </a:extLst>
          </p:cNvPr>
          <p:cNvSpPr>
            <a:spLocks noGrp="1" noChangeArrowheads="1"/>
          </p:cNvSpPr>
          <p:nvPr>
            <p:ph type="body" idx="1"/>
          </p:nvPr>
        </p:nvSpPr>
        <p:spPr>
          <a:xfrm>
            <a:off x="900113" y="1628775"/>
            <a:ext cx="7772400" cy="4852988"/>
          </a:xfrm>
        </p:spPr>
        <p:txBody>
          <a:bodyPr/>
          <a:lstStyle/>
          <a:p>
            <a:pPr marL="381000" indent="-381000" eaLnBrk="1" hangingPunct="1">
              <a:lnSpc>
                <a:spcPct val="80000"/>
              </a:lnSpc>
              <a:buFont typeface="Wingdings" panose="05000000000000000000" pitchFamily="2" charset="2"/>
              <a:buNone/>
            </a:pPr>
            <a:r>
              <a:rPr lang="ro-RO" altLang="en-US" sz="2000" b="1"/>
              <a:t>Clinical </a:t>
            </a:r>
            <a:r>
              <a:rPr lang="ro-RO" altLang="en-US" sz="2000"/>
              <a:t>pr</a:t>
            </a:r>
            <a:r>
              <a:rPr lang="en-US" altLang="en-US" sz="2000"/>
              <a:t>e</a:t>
            </a:r>
            <a:r>
              <a:rPr lang="ro-RO" altLang="en-US" sz="2000"/>
              <a:t>sentation</a:t>
            </a:r>
          </a:p>
          <a:p>
            <a:pPr marL="381000" indent="-381000" eaLnBrk="1" hangingPunct="1">
              <a:lnSpc>
                <a:spcPct val="80000"/>
              </a:lnSpc>
              <a:buFont typeface="Wingdings" panose="05000000000000000000" pitchFamily="2" charset="2"/>
              <a:buNone/>
            </a:pPr>
            <a:r>
              <a:rPr lang="en-US" altLang="en-US" sz="2000"/>
              <a:t>- </a:t>
            </a:r>
            <a:r>
              <a:rPr lang="ro-RO" altLang="en-US" sz="2000"/>
              <a:t>Subclinical infection is 10 times more frequent than clinical</a:t>
            </a:r>
            <a:r>
              <a:rPr lang="en-US" altLang="en-US" sz="2000"/>
              <a:t> </a:t>
            </a:r>
            <a:r>
              <a:rPr lang="ro-RO" altLang="en-US" sz="2000"/>
              <a:t>illness.</a:t>
            </a:r>
            <a:endParaRPr lang="en-US" altLang="en-US" sz="2000"/>
          </a:p>
          <a:p>
            <a:pPr marL="381000" indent="-381000" eaLnBrk="1" hangingPunct="1">
              <a:lnSpc>
                <a:spcPct val="80000"/>
              </a:lnSpc>
              <a:buFont typeface="Wingdings" panose="05000000000000000000" pitchFamily="2" charset="2"/>
              <a:buNone/>
            </a:pPr>
            <a:r>
              <a:rPr lang="ro-RO" altLang="en-US" sz="2000" b="1"/>
              <a:t>The most frequent signs</a:t>
            </a:r>
            <a:r>
              <a:rPr lang="ro-RO" altLang="en-US" sz="2000" i="1"/>
              <a:t>:</a:t>
            </a:r>
            <a:endParaRPr lang="ro-RO" altLang="en-US" sz="2000"/>
          </a:p>
          <a:p>
            <a:pPr marL="838200" lvl="1" indent="-381000" eaLnBrk="1" hangingPunct="1">
              <a:lnSpc>
                <a:spcPct val="80000"/>
              </a:lnSpc>
              <a:buFont typeface="Wingdings" panose="05000000000000000000" pitchFamily="2" charset="2"/>
              <a:buAutoNum type="arabicPeriod"/>
            </a:pPr>
            <a:r>
              <a:rPr lang="ro-RO" altLang="en-US" sz="1900"/>
              <a:t>Hepatosplenomegaly;</a:t>
            </a:r>
          </a:p>
          <a:p>
            <a:pPr marL="838200" lvl="1" indent="-381000" eaLnBrk="1" hangingPunct="1">
              <a:lnSpc>
                <a:spcPct val="80000"/>
              </a:lnSpc>
              <a:buFont typeface="Wingdings" panose="05000000000000000000" pitchFamily="2" charset="2"/>
              <a:buAutoNum type="arabicPeriod"/>
            </a:pPr>
            <a:r>
              <a:rPr lang="ro-RO" altLang="en-US" sz="1900"/>
              <a:t>Thrombocytopenia with or without purpura;</a:t>
            </a:r>
          </a:p>
          <a:p>
            <a:pPr marL="838200" lvl="1" indent="-381000" eaLnBrk="1" hangingPunct="1">
              <a:lnSpc>
                <a:spcPct val="80000"/>
              </a:lnSpc>
              <a:buFont typeface="Wingdings" panose="05000000000000000000" pitchFamily="2" charset="2"/>
              <a:buAutoNum type="arabicPeriod"/>
            </a:pPr>
            <a:r>
              <a:rPr lang="ro-RO" altLang="en-US" sz="1900"/>
              <a:t>Petechiae;</a:t>
            </a:r>
          </a:p>
          <a:p>
            <a:pPr marL="838200" lvl="1" indent="-381000" eaLnBrk="1" hangingPunct="1">
              <a:lnSpc>
                <a:spcPct val="80000"/>
              </a:lnSpc>
              <a:buFont typeface="Wingdings" panose="05000000000000000000" pitchFamily="2" charset="2"/>
              <a:buAutoNum type="arabicPeriod"/>
            </a:pPr>
            <a:r>
              <a:rPr lang="ro-RO" altLang="en-US" sz="1900"/>
              <a:t>Jaundice with high direct bilirubin level; </a:t>
            </a:r>
            <a:endParaRPr lang="en-US" altLang="en-US" sz="1900"/>
          </a:p>
          <a:p>
            <a:pPr marL="381000" indent="-381000" eaLnBrk="1" hangingPunct="1">
              <a:lnSpc>
                <a:spcPct val="80000"/>
              </a:lnSpc>
              <a:buFont typeface="Wingdings" panose="05000000000000000000" pitchFamily="2" charset="2"/>
              <a:buNone/>
            </a:pPr>
            <a:r>
              <a:rPr lang="ro-RO" altLang="en-US" sz="2000" b="1"/>
              <a:t>Rare signs:</a:t>
            </a:r>
          </a:p>
          <a:p>
            <a:pPr marL="838200" lvl="1" indent="-381000" eaLnBrk="1" hangingPunct="1">
              <a:lnSpc>
                <a:spcPct val="80000"/>
              </a:lnSpc>
            </a:pPr>
            <a:r>
              <a:rPr lang="ro-RO" altLang="en-US" sz="1900"/>
              <a:t>Inguinal hernia at male;</a:t>
            </a:r>
          </a:p>
          <a:p>
            <a:pPr marL="838200" lvl="1" indent="-381000" eaLnBrk="1" hangingPunct="1">
              <a:lnSpc>
                <a:spcPct val="80000"/>
              </a:lnSpc>
            </a:pPr>
            <a:r>
              <a:rPr lang="ro-RO" altLang="en-US" sz="1900"/>
              <a:t>Chorioretinitis;</a:t>
            </a:r>
          </a:p>
          <a:p>
            <a:pPr marL="838200" lvl="1" indent="-381000" eaLnBrk="1" hangingPunct="1">
              <a:lnSpc>
                <a:spcPct val="80000"/>
              </a:lnSpc>
            </a:pPr>
            <a:r>
              <a:rPr lang="ro-RO" altLang="en-US" sz="1900"/>
              <a:t>Optic atrophy; </a:t>
            </a:r>
            <a:endParaRPr lang="en-US" altLang="en-US" sz="1900"/>
          </a:p>
          <a:p>
            <a:pPr marL="381000" indent="-381000" eaLnBrk="1" hangingPunct="1">
              <a:lnSpc>
                <a:spcPct val="80000"/>
              </a:lnSpc>
              <a:buFont typeface="Wingdings" panose="05000000000000000000" pitchFamily="2" charset="2"/>
              <a:buNone/>
            </a:pPr>
            <a:r>
              <a:rPr lang="ro-RO" altLang="en-US" sz="2000" b="1"/>
              <a:t>Sign of severity:</a:t>
            </a:r>
          </a:p>
          <a:p>
            <a:pPr marL="838200" lvl="1" indent="-381000" eaLnBrk="1" hangingPunct="1">
              <a:lnSpc>
                <a:spcPct val="80000"/>
              </a:lnSpc>
            </a:pPr>
            <a:r>
              <a:rPr lang="ro-RO" altLang="en-US" sz="1900"/>
              <a:t>Microcephaly;</a:t>
            </a:r>
          </a:p>
          <a:p>
            <a:pPr marL="838200" lvl="1" indent="-381000" eaLnBrk="1" hangingPunct="1">
              <a:lnSpc>
                <a:spcPct val="80000"/>
              </a:lnSpc>
            </a:pPr>
            <a:r>
              <a:rPr lang="ro-RO" altLang="en-US" sz="1900"/>
              <a:t>Intracerebral calcifications;</a:t>
            </a:r>
          </a:p>
          <a:p>
            <a:pPr marL="838200" lvl="1" indent="-381000" eaLnBrk="1" hangingPunct="1">
              <a:lnSpc>
                <a:spcPct val="80000"/>
              </a:lnSpc>
            </a:pPr>
            <a:r>
              <a:rPr lang="ro-RO" altLang="en-US" sz="1900"/>
              <a:t>IUGR;</a:t>
            </a:r>
          </a:p>
          <a:p>
            <a:pPr marL="838200" lvl="1" indent="-381000" eaLnBrk="1" hangingPunct="1">
              <a:lnSpc>
                <a:spcPct val="80000"/>
              </a:lnSpc>
            </a:pPr>
            <a:r>
              <a:rPr lang="ro-RO" altLang="en-US" sz="1900"/>
              <a:t>Prematurity.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6904C786-97A7-4B9C-8741-68678C43C786}"/>
              </a:ext>
            </a:extLst>
          </p:cNvPr>
          <p:cNvSpPr>
            <a:spLocks noGrp="1" noChangeArrowheads="1"/>
          </p:cNvSpPr>
          <p:nvPr>
            <p:ph type="title"/>
          </p:nvPr>
        </p:nvSpPr>
        <p:spPr/>
        <p:txBody>
          <a:bodyPr/>
          <a:lstStyle/>
          <a:p>
            <a:pPr eaLnBrk="1" hangingPunct="1"/>
            <a:r>
              <a:rPr lang="ro-RO" altLang="en-US" sz="3200">
                <a:latin typeface="Tahoma" panose="020B0604030504040204" pitchFamily="34" charset="0"/>
              </a:rPr>
              <a:t>CYTOMEGALOVIRUS</a:t>
            </a:r>
          </a:p>
        </p:txBody>
      </p:sp>
      <p:sp>
        <p:nvSpPr>
          <p:cNvPr id="31747" name="Rectangle 3">
            <a:extLst>
              <a:ext uri="{FF2B5EF4-FFF2-40B4-BE49-F238E27FC236}">
                <a16:creationId xmlns:a16="http://schemas.microsoft.com/office/drawing/2014/main" id="{F5EC59C6-7E81-47CA-9EF6-31AAADB17406}"/>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ltLang="en-US" sz="2000"/>
              <a:t>        </a:t>
            </a:r>
            <a:r>
              <a:rPr lang="ro-RO" altLang="en-US" sz="2000"/>
              <a:t>By 2 years of age 5-15% of infants who are asymptomatic at birth, may develop serious sequel such as hearing loss and ocular abnormalities.</a:t>
            </a:r>
          </a:p>
          <a:p>
            <a:pPr eaLnBrk="1" hangingPunct="1">
              <a:lnSpc>
                <a:spcPct val="90000"/>
              </a:lnSpc>
              <a:buFont typeface="Wingdings" panose="05000000000000000000" pitchFamily="2" charset="2"/>
              <a:buNone/>
            </a:pPr>
            <a:r>
              <a:rPr lang="en-US" altLang="en-US" sz="2000"/>
              <a:t>        </a:t>
            </a:r>
            <a:r>
              <a:rPr lang="ro-RO" altLang="en-US" sz="2000"/>
              <a:t>Late sequel with subclinical infection, such as:</a:t>
            </a:r>
          </a:p>
          <a:p>
            <a:pPr eaLnBrk="1" hangingPunct="1">
              <a:lnSpc>
                <a:spcPct val="90000"/>
              </a:lnSpc>
              <a:buFont typeface="Wingdings" panose="05000000000000000000" pitchFamily="2" charset="2"/>
              <a:buChar char="Ø"/>
            </a:pPr>
            <a:r>
              <a:rPr lang="ro-RO" altLang="en-US" sz="2000"/>
              <a:t>Mental retardation;</a:t>
            </a:r>
          </a:p>
          <a:p>
            <a:pPr eaLnBrk="1" hangingPunct="1">
              <a:lnSpc>
                <a:spcPct val="90000"/>
              </a:lnSpc>
              <a:buFont typeface="Wingdings" panose="05000000000000000000" pitchFamily="2" charset="2"/>
              <a:buChar char="Ø"/>
            </a:pPr>
            <a:r>
              <a:rPr lang="ro-RO" altLang="en-US" sz="2000"/>
              <a:t>Learning disabilities;</a:t>
            </a:r>
          </a:p>
          <a:p>
            <a:pPr eaLnBrk="1" hangingPunct="1">
              <a:lnSpc>
                <a:spcPct val="90000"/>
              </a:lnSpc>
              <a:buFont typeface="Wingdings" panose="05000000000000000000" pitchFamily="2" charset="2"/>
              <a:buChar char="Ø"/>
            </a:pPr>
            <a:r>
              <a:rPr lang="ro-RO" altLang="en-US" sz="2000"/>
              <a:t>Sensorineural hearing loss Have been attributed to CMV.</a:t>
            </a:r>
          </a:p>
          <a:p>
            <a:pPr eaLnBrk="1" hangingPunct="1">
              <a:lnSpc>
                <a:spcPct val="90000"/>
              </a:lnSpc>
              <a:buFont typeface="Wingdings" panose="05000000000000000000" pitchFamily="2" charset="2"/>
              <a:buNone/>
            </a:pPr>
            <a:r>
              <a:rPr lang="en-US" altLang="en-US" sz="2000"/>
              <a:t>        </a:t>
            </a:r>
            <a:r>
              <a:rPr lang="ro-RO" altLang="en-US" sz="2000"/>
              <a:t>Studies have now shown for children with asymptomatic congenital CMV infection a prevalence of sensorial hearing loss of 7,2%.</a:t>
            </a:r>
          </a:p>
          <a:p>
            <a:pPr eaLnBrk="1" hangingPunct="1">
              <a:lnSpc>
                <a:spcPct val="90000"/>
              </a:lnSpc>
              <a:buFont typeface="Wingdings" panose="05000000000000000000" pitchFamily="2" charset="2"/>
              <a:buNone/>
            </a:pPr>
            <a:r>
              <a:rPr lang="en-US" altLang="en-US" sz="2000"/>
              <a:t>        </a:t>
            </a:r>
            <a:r>
              <a:rPr lang="ro-RO" altLang="en-US" sz="2000"/>
              <a:t>Approximately one half had bilateral loss, and 50% of affected children  had  progressive   deteriration.   Repeated  auditory evaluation during the first 3 years is strongly recommended.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D70DA2D-80B0-4C05-987E-335918DAD769}"/>
              </a:ext>
            </a:extLst>
          </p:cNvPr>
          <p:cNvSpPr>
            <a:spLocks noGrp="1" noChangeArrowheads="1"/>
          </p:cNvSpPr>
          <p:nvPr>
            <p:ph type="title"/>
          </p:nvPr>
        </p:nvSpPr>
        <p:spPr/>
        <p:txBody>
          <a:bodyPr/>
          <a:lstStyle/>
          <a:p>
            <a:pPr eaLnBrk="1" hangingPunct="1"/>
            <a:r>
              <a:rPr lang="ro-RO" altLang="en-US" sz="2900">
                <a:latin typeface="Tahoma" panose="020B0604030504040204" pitchFamily="34" charset="0"/>
              </a:rPr>
              <a:t>CONGENITAL INFECTIONS</a:t>
            </a:r>
            <a:endParaRPr lang="en-US" altLang="en-US" sz="2900">
              <a:latin typeface="Tahoma" panose="020B0604030504040204" pitchFamily="34" charset="0"/>
            </a:endParaRPr>
          </a:p>
        </p:txBody>
      </p:sp>
      <p:sp>
        <p:nvSpPr>
          <p:cNvPr id="5123" name="Rectangle 3">
            <a:extLst>
              <a:ext uri="{FF2B5EF4-FFF2-40B4-BE49-F238E27FC236}">
                <a16:creationId xmlns:a16="http://schemas.microsoft.com/office/drawing/2014/main" id="{C5311B2A-83C3-4440-887E-3C11CC7E3166}"/>
              </a:ext>
            </a:extLst>
          </p:cNvPr>
          <p:cNvSpPr>
            <a:spLocks noGrp="1" noChangeArrowheads="1"/>
          </p:cNvSpPr>
          <p:nvPr>
            <p:ph type="body" idx="1"/>
          </p:nvPr>
        </p:nvSpPr>
        <p:spPr/>
        <p:txBody>
          <a:bodyPr/>
          <a:lstStyle/>
          <a:p>
            <a:pPr eaLnBrk="1" hangingPunct="1"/>
            <a:r>
              <a:rPr lang="ro-RO" altLang="en-US" sz="2400"/>
              <a:t>Intrauterine infections can generate:</a:t>
            </a:r>
          </a:p>
          <a:p>
            <a:pPr eaLnBrk="1" hangingPunct="1">
              <a:buFont typeface="Wingdings" panose="05000000000000000000" pitchFamily="2" charset="2"/>
              <a:buNone/>
            </a:pPr>
            <a:r>
              <a:rPr lang="en-US" altLang="en-US" sz="2400"/>
              <a:t>                        - </a:t>
            </a:r>
            <a:r>
              <a:rPr lang="ro-RO" altLang="en-US" sz="2400"/>
              <a:t>Abortion;</a:t>
            </a:r>
          </a:p>
          <a:p>
            <a:pPr eaLnBrk="1" hangingPunct="1">
              <a:buFont typeface="Wingdings" panose="05000000000000000000" pitchFamily="2" charset="2"/>
              <a:buNone/>
            </a:pPr>
            <a:r>
              <a:rPr lang="en-US" altLang="en-US" sz="2400"/>
              <a:t>                        - </a:t>
            </a:r>
            <a:r>
              <a:rPr lang="ro-RO" altLang="en-US" sz="2400"/>
              <a:t>Stillbirth child;</a:t>
            </a:r>
          </a:p>
          <a:p>
            <a:pPr eaLnBrk="1" hangingPunct="1">
              <a:buFont typeface="Wingdings" panose="05000000000000000000" pitchFamily="2" charset="2"/>
              <a:buNone/>
            </a:pPr>
            <a:r>
              <a:rPr lang="en-US" altLang="en-US" sz="2400"/>
              <a:t>                        - </a:t>
            </a:r>
            <a:r>
              <a:rPr lang="ro-RO" altLang="en-US" sz="2400"/>
              <a:t>Prematurity;</a:t>
            </a:r>
          </a:p>
          <a:p>
            <a:pPr eaLnBrk="1" hangingPunct="1">
              <a:buFont typeface="Wingdings" panose="05000000000000000000" pitchFamily="2" charset="2"/>
              <a:buNone/>
            </a:pPr>
            <a:r>
              <a:rPr lang="en-US" altLang="en-US" sz="2400"/>
              <a:t>                        - </a:t>
            </a:r>
            <a:r>
              <a:rPr lang="ro-RO" altLang="en-US" sz="2400"/>
              <a:t>IUGR;</a:t>
            </a:r>
          </a:p>
          <a:p>
            <a:pPr eaLnBrk="1" hangingPunct="1">
              <a:buFont typeface="Wingdings" panose="05000000000000000000" pitchFamily="2" charset="2"/>
              <a:buNone/>
            </a:pPr>
            <a:r>
              <a:rPr lang="en-US" altLang="en-US" sz="2400"/>
              <a:t>                        - </a:t>
            </a:r>
            <a:r>
              <a:rPr lang="ro-RO" altLang="en-US" sz="2400"/>
              <a:t>Congenital malformations;</a:t>
            </a:r>
            <a:endParaRPr lang="en-US" altLang="en-US" sz="2400"/>
          </a:p>
          <a:p>
            <a:pPr eaLnBrk="1" hangingPunct="1">
              <a:buFont typeface="Wingdings" panose="05000000000000000000" pitchFamily="2" charset="2"/>
              <a:buNone/>
            </a:pPr>
            <a:r>
              <a:rPr lang="ro-RO" altLang="en-US" sz="2400" b="1" u="sng"/>
              <a:t>Transmission</a:t>
            </a:r>
            <a:r>
              <a:rPr lang="en-US" altLang="en-US" sz="2400" b="1"/>
              <a:t>:</a:t>
            </a:r>
            <a:endParaRPr lang="ro-RO" altLang="en-US" sz="2400"/>
          </a:p>
          <a:p>
            <a:pPr eaLnBrk="1" hangingPunct="1"/>
            <a:r>
              <a:rPr lang="ro-RO" altLang="en-US" sz="2400"/>
              <a:t>Transplacental</a:t>
            </a:r>
            <a:r>
              <a:rPr lang="en-US" altLang="en-US" sz="2400"/>
              <a:t> </a:t>
            </a:r>
            <a:r>
              <a:rPr lang="ro-RO" altLang="en-US" sz="2400"/>
              <a:t>-</a:t>
            </a:r>
            <a:r>
              <a:rPr lang="en-US" altLang="en-US" sz="2400"/>
              <a:t> </a:t>
            </a:r>
            <a:r>
              <a:rPr lang="ro-RO" altLang="en-US" sz="2400"/>
              <a:t>the most frequent</a:t>
            </a:r>
            <a:r>
              <a:rPr lang="en-US" altLang="en-US" sz="2400"/>
              <a:t>.</a:t>
            </a:r>
            <a:endParaRPr lang="ro-RO" altLang="en-US" sz="2400"/>
          </a:p>
          <a:p>
            <a:pPr eaLnBrk="1" hangingPunct="1"/>
            <a:r>
              <a:rPr lang="ro-RO" altLang="en-US" sz="2400"/>
              <a:t>Infected amniotic fluid;</a:t>
            </a:r>
          </a:p>
          <a:p>
            <a:pPr eaLnBrk="1" hangingPunct="1"/>
            <a:r>
              <a:rPr lang="ro-RO" altLang="en-US" sz="2400"/>
              <a:t>During delivery;</a:t>
            </a:r>
          </a:p>
          <a:p>
            <a:pPr eaLnBrk="1" hangingPunct="1">
              <a:buFont typeface="Wingdings" panose="05000000000000000000" pitchFamily="2" charset="2"/>
              <a:buNone/>
            </a:pPr>
            <a:endParaRPr lang="en-US" altLang="en-US" sz="2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BF784F8A-9845-4CFB-B19D-41E7318C3CF0}"/>
              </a:ext>
            </a:extLst>
          </p:cNvPr>
          <p:cNvSpPr>
            <a:spLocks noGrp="1" noChangeArrowheads="1"/>
          </p:cNvSpPr>
          <p:nvPr>
            <p:ph type="title"/>
          </p:nvPr>
        </p:nvSpPr>
        <p:spPr/>
        <p:txBody>
          <a:bodyPr/>
          <a:lstStyle/>
          <a:p>
            <a:pPr eaLnBrk="1" hangingPunct="1"/>
            <a:r>
              <a:rPr lang="ro-RO" altLang="en-US" sz="3200">
                <a:latin typeface="Tahoma" panose="020B0604030504040204" pitchFamily="34" charset="0"/>
              </a:rPr>
              <a:t>CYTOMEGALOVIRUS</a:t>
            </a:r>
          </a:p>
        </p:txBody>
      </p:sp>
      <p:sp>
        <p:nvSpPr>
          <p:cNvPr id="32771" name="Rectangle 3">
            <a:extLst>
              <a:ext uri="{FF2B5EF4-FFF2-40B4-BE49-F238E27FC236}">
                <a16:creationId xmlns:a16="http://schemas.microsoft.com/office/drawing/2014/main" id="{B8564950-A49A-44EB-BEDC-D01151559FB7}"/>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ro-RO" altLang="en-US" sz="1800" b="1"/>
              <a:t>Diagnosis</a:t>
            </a:r>
            <a:endParaRPr lang="ro-RO" altLang="en-US" sz="1800"/>
          </a:p>
          <a:p>
            <a:pPr eaLnBrk="1" hangingPunct="1">
              <a:lnSpc>
                <a:spcPct val="90000"/>
              </a:lnSpc>
            </a:pPr>
            <a:r>
              <a:rPr lang="ro-RO" altLang="en-US" sz="1800"/>
              <a:t>The standard diagnostic for CMV infection is </a:t>
            </a:r>
            <a:r>
              <a:rPr lang="ro-RO" altLang="en-US" sz="1800" b="1"/>
              <a:t>urine or saliva culture. </a:t>
            </a:r>
            <a:r>
              <a:rPr lang="ro-RO" altLang="en-US" sz="1800"/>
              <a:t>Most urine specimens from infants with congenital CMV are positive within 48-72h.</a:t>
            </a:r>
            <a:endParaRPr lang="ro-RO" altLang="en-US" sz="1800" b="1"/>
          </a:p>
          <a:p>
            <a:pPr eaLnBrk="1" hangingPunct="1">
              <a:lnSpc>
                <a:spcPct val="90000"/>
              </a:lnSpc>
            </a:pPr>
            <a:r>
              <a:rPr lang="ro-RO" altLang="en-US" sz="1800" b="1"/>
              <a:t>Serologic tests</a:t>
            </a:r>
            <a:r>
              <a:rPr lang="en-US" altLang="en-US" sz="1800" b="1"/>
              <a:t> </a:t>
            </a:r>
            <a:r>
              <a:rPr lang="ro-RO" altLang="en-US" sz="1800"/>
              <a:t>-</a:t>
            </a:r>
            <a:r>
              <a:rPr lang="en-US" altLang="en-US" sz="1800"/>
              <a:t> </a:t>
            </a:r>
            <a:r>
              <a:rPr lang="ro-RO" altLang="en-US" sz="1800"/>
              <a:t>are available, but not specific complement fixation test that measures IgG will detect more than 75% of positive cases but also has a significant false-positive rate. </a:t>
            </a:r>
            <a:endParaRPr lang="en-US" altLang="en-US" sz="1800"/>
          </a:p>
          <a:p>
            <a:pPr eaLnBrk="1" hangingPunct="1">
              <a:lnSpc>
                <a:spcPct val="90000"/>
              </a:lnSpc>
            </a:pPr>
            <a:r>
              <a:rPr lang="ro-RO" altLang="en-US" sz="1800" b="1"/>
              <a:t>Radiological studies</a:t>
            </a:r>
            <a:r>
              <a:rPr lang="en-US" altLang="en-US" sz="1800"/>
              <a:t> </a:t>
            </a:r>
            <a:r>
              <a:rPr lang="ro-RO" altLang="en-US" sz="1800"/>
              <a:t>-</a:t>
            </a:r>
            <a:r>
              <a:rPr lang="en-US" altLang="en-US" sz="1800"/>
              <a:t> </a:t>
            </a:r>
            <a:r>
              <a:rPr lang="ro-RO" altLang="en-US" sz="1800"/>
              <a:t>skull films or CT scans of the head may demonstrate characteristic intracranian calcifications</a:t>
            </a:r>
            <a:r>
              <a:rPr lang="en-US" altLang="en-US" sz="1800"/>
              <a:t>.</a:t>
            </a:r>
          </a:p>
          <a:p>
            <a:pPr eaLnBrk="1" hangingPunct="1">
              <a:lnSpc>
                <a:spcPct val="90000"/>
              </a:lnSpc>
              <a:buFont typeface="Wingdings" panose="05000000000000000000" pitchFamily="2" charset="2"/>
              <a:buNone/>
            </a:pPr>
            <a:r>
              <a:rPr lang="ro-RO" altLang="en-US" sz="2000" b="1"/>
              <a:t>Management</a:t>
            </a:r>
            <a:endParaRPr lang="ro-RO" altLang="en-US" sz="2000" i="1"/>
          </a:p>
          <a:p>
            <a:pPr eaLnBrk="1" hangingPunct="1">
              <a:lnSpc>
                <a:spcPct val="90000"/>
              </a:lnSpc>
            </a:pPr>
            <a:r>
              <a:rPr lang="ro-RO" altLang="en-US" sz="2000"/>
              <a:t>Prevention</a:t>
            </a:r>
            <a:r>
              <a:rPr lang="en-US" altLang="en-US" sz="2000"/>
              <a:t> </a:t>
            </a:r>
            <a:r>
              <a:rPr lang="ro-RO" altLang="en-US" sz="2000"/>
              <a:t>-</a:t>
            </a:r>
            <a:r>
              <a:rPr lang="en-US" altLang="en-US" sz="2000"/>
              <a:t> </a:t>
            </a:r>
            <a:r>
              <a:rPr lang="ro-RO" altLang="en-US" sz="1800"/>
              <a:t>standar</a:t>
            </a:r>
            <a:r>
              <a:rPr lang="en-US" altLang="en-US" sz="1800"/>
              <a:t>d</a:t>
            </a:r>
            <a:r>
              <a:rPr lang="en-US" altLang="en-US" sz="1800" i="1"/>
              <a:t> </a:t>
            </a:r>
            <a:r>
              <a:rPr lang="ro-RO" altLang="en-US" sz="1800"/>
              <a:t>precautions, especially good hand washing.</a:t>
            </a:r>
          </a:p>
          <a:p>
            <a:pPr eaLnBrk="1" hangingPunct="1">
              <a:lnSpc>
                <a:spcPct val="90000"/>
              </a:lnSpc>
            </a:pPr>
            <a:r>
              <a:rPr lang="en-US" altLang="en-US" sz="2000"/>
              <a:t>C</a:t>
            </a:r>
            <a:r>
              <a:rPr lang="ro-RO" altLang="en-US" sz="2000"/>
              <a:t>ontrol of blood products; </a:t>
            </a:r>
            <a:endParaRPr lang="en-US" altLang="en-US" sz="2000"/>
          </a:p>
          <a:p>
            <a:pPr eaLnBrk="1" hangingPunct="1">
              <a:lnSpc>
                <a:spcPct val="90000"/>
              </a:lnSpc>
            </a:pPr>
            <a:r>
              <a:rPr lang="ro-RO" altLang="en-US" sz="2000"/>
              <a:t>Antiviral age</a:t>
            </a:r>
            <a:r>
              <a:rPr lang="en-US" altLang="en-US" sz="2000"/>
              <a:t>nt</a:t>
            </a:r>
            <a:r>
              <a:rPr lang="ro-RO" altLang="en-US" sz="2000"/>
              <a:t>s</a:t>
            </a:r>
            <a:r>
              <a:rPr lang="en-US" altLang="en-US" sz="2000"/>
              <a:t> </a:t>
            </a:r>
            <a:r>
              <a:rPr lang="ro-RO" altLang="en-US" sz="2000"/>
              <a:t>-</a:t>
            </a:r>
            <a:r>
              <a:rPr lang="en-US" altLang="en-US" sz="2000"/>
              <a:t> </a:t>
            </a:r>
            <a:r>
              <a:rPr lang="ro-RO" altLang="en-US" sz="2000">
                <a:solidFill>
                  <a:srgbClr val="FF3300"/>
                </a:solidFill>
              </a:rPr>
              <a:t>ganciclovir</a:t>
            </a:r>
            <a:r>
              <a:rPr lang="ro-RO" altLang="en-US" sz="2000"/>
              <a:t> has been show to be partially effective in the treatment of newborn with symptomatic infection</a:t>
            </a:r>
            <a:r>
              <a:rPr lang="en-US" altLang="en-US" sz="2000"/>
              <a:t>,</a:t>
            </a:r>
            <a:r>
              <a:rPr lang="ro-RO" altLang="en-US" sz="2000"/>
              <a:t>  but this</a:t>
            </a:r>
            <a:r>
              <a:rPr lang="en-US" altLang="en-US" sz="2000"/>
              <a:t> </a:t>
            </a:r>
            <a:r>
              <a:rPr lang="ro-RO" altLang="en-US" sz="2000"/>
              <a:t>drug</a:t>
            </a:r>
            <a:r>
              <a:rPr lang="en-US" altLang="en-US" sz="2000"/>
              <a:t> </a:t>
            </a:r>
            <a:r>
              <a:rPr lang="ro-RO" altLang="en-US" sz="2000"/>
              <a:t>is</a:t>
            </a:r>
            <a:r>
              <a:rPr lang="en-US" altLang="en-US" sz="2000"/>
              <a:t> </a:t>
            </a:r>
            <a:r>
              <a:rPr lang="ro-RO" altLang="en-US" sz="2000"/>
              <a:t>mutagenic,</a:t>
            </a:r>
            <a:r>
              <a:rPr lang="en-US" altLang="en-US" sz="2000"/>
              <a:t> </a:t>
            </a:r>
            <a:r>
              <a:rPr lang="ro-RO" altLang="en-US" sz="2000"/>
              <a:t>teratogenic</a:t>
            </a:r>
            <a:r>
              <a:rPr lang="en-US" altLang="en-US" sz="2000"/>
              <a:t> </a:t>
            </a:r>
            <a:r>
              <a:rPr lang="ro-RO" altLang="en-US" sz="2000"/>
              <a:t>and carcinogenic.</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31F58-9591-CE47-9DCD-224A7AC3396B}"/>
              </a:ext>
            </a:extLst>
          </p:cNvPr>
          <p:cNvSpPr>
            <a:spLocks noGrp="1"/>
          </p:cNvSpPr>
          <p:nvPr>
            <p:ph type="title"/>
          </p:nvPr>
        </p:nvSpPr>
        <p:spPr/>
        <p:txBody>
          <a:bodyPr/>
          <a:lstStyle/>
          <a:p>
            <a:endParaRPr lang="en-US"/>
          </a:p>
        </p:txBody>
      </p:sp>
      <p:sp>
        <p:nvSpPr>
          <p:cNvPr id="4" name="Content Placeholder 3">
            <a:extLst>
              <a:ext uri="{FF2B5EF4-FFF2-40B4-BE49-F238E27FC236}">
                <a16:creationId xmlns:a16="http://schemas.microsoft.com/office/drawing/2014/main" id="{17D105B2-A93B-C44D-A5FC-9275E83845AD}"/>
              </a:ext>
            </a:extLst>
          </p:cNvPr>
          <p:cNvSpPr>
            <a:spLocks noGrp="1"/>
          </p:cNvSpPr>
          <p:nvPr>
            <p:ph idx="1"/>
          </p:nvPr>
        </p:nvSpPr>
        <p:spPr/>
        <p:txBody>
          <a:bodyPr/>
          <a:lstStyle/>
          <a:p>
            <a:endParaRPr lang="en-US"/>
          </a:p>
          <a:p>
            <a:endParaRPr lang="en-US"/>
          </a:p>
          <a:p>
            <a:endParaRPr lang="en-US"/>
          </a:p>
          <a:p>
            <a:endParaRPr lang="en-US"/>
          </a:p>
          <a:p>
            <a:r>
              <a:rPr lang="en-US"/>
              <a:t>Questions?????</a:t>
            </a:r>
          </a:p>
        </p:txBody>
      </p:sp>
    </p:spTree>
    <p:extLst>
      <p:ext uri="{BB962C8B-B14F-4D97-AF65-F5344CB8AC3E}">
        <p14:creationId xmlns:p14="http://schemas.microsoft.com/office/powerpoint/2010/main" val="1446221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B4B847E-FFC4-46EE-984C-317B717B38C7}"/>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HERPES SIMPLEX VIRUS</a:t>
            </a:r>
          </a:p>
        </p:txBody>
      </p:sp>
      <p:sp>
        <p:nvSpPr>
          <p:cNvPr id="33795" name="Rectangle 3">
            <a:extLst>
              <a:ext uri="{FF2B5EF4-FFF2-40B4-BE49-F238E27FC236}">
                <a16:creationId xmlns:a16="http://schemas.microsoft.com/office/drawing/2014/main" id="{0E10A4EF-E5A6-4CDD-82CC-5CBEB103F793}"/>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ro-RO" altLang="en-US" sz="2000" b="1"/>
              <a:t>Definition</a:t>
            </a:r>
            <a:r>
              <a:rPr lang="en-US" altLang="en-US" sz="2000" b="1"/>
              <a:t>:</a:t>
            </a:r>
            <a:endParaRPr lang="ro-RO" altLang="en-US" sz="2000"/>
          </a:p>
          <a:p>
            <a:pPr eaLnBrk="1" hangingPunct="1">
              <a:lnSpc>
                <a:spcPct val="80000"/>
              </a:lnSpc>
            </a:pPr>
            <a:r>
              <a:rPr lang="ro-RO" altLang="en-US" sz="2000"/>
              <a:t>Herpes simplex virus (HSV) is a DNA virus related to CMV, Epstein-Barr virus, and varicella virus, and is among</a:t>
            </a:r>
            <a:r>
              <a:rPr lang="en-US" altLang="en-US" sz="2000"/>
              <a:t> </a:t>
            </a:r>
            <a:r>
              <a:rPr lang="ro-RO" altLang="en-US" sz="2000"/>
              <a:t>the most prevalent of all viral infections encountered by humans.</a:t>
            </a:r>
            <a:endParaRPr lang="en-US" altLang="en-US" sz="2000"/>
          </a:p>
          <a:p>
            <a:pPr eaLnBrk="1" hangingPunct="1">
              <a:lnSpc>
                <a:spcPct val="80000"/>
              </a:lnSpc>
              <a:buFont typeface="Wingdings" panose="05000000000000000000" pitchFamily="2" charset="2"/>
              <a:buNone/>
            </a:pPr>
            <a:r>
              <a:rPr lang="ro-RO" altLang="en-US" sz="2000" b="1"/>
              <a:t>Incidence</a:t>
            </a:r>
            <a:r>
              <a:rPr lang="en-US" altLang="en-US" sz="2000" b="1"/>
              <a:t>:</a:t>
            </a:r>
            <a:endParaRPr lang="ro-RO" altLang="en-US" sz="2000"/>
          </a:p>
          <a:p>
            <a:pPr eaLnBrk="1" hangingPunct="1">
              <a:lnSpc>
                <a:spcPct val="80000"/>
              </a:lnSpc>
            </a:pPr>
            <a:r>
              <a:rPr lang="ro-RO" altLang="en-US" sz="2000"/>
              <a:t>The estimated rate of occurrence of neonatal HVS is </a:t>
            </a:r>
            <a:r>
              <a:rPr lang="en-US" altLang="en-US" sz="2000"/>
              <a:t>1/</a:t>
            </a:r>
            <a:r>
              <a:rPr lang="ro-RO" altLang="en-US" sz="2000"/>
              <a:t>1000 to </a:t>
            </a:r>
            <a:r>
              <a:rPr lang="en-US" altLang="en-US" sz="2000"/>
              <a:t> 1/</a:t>
            </a:r>
            <a:r>
              <a:rPr lang="ro-RO" altLang="en-US" sz="2000"/>
              <a:t>5000 deliveries per year.</a:t>
            </a:r>
            <a:endParaRPr lang="ro-RO" altLang="en-US" sz="2000" b="1"/>
          </a:p>
          <a:p>
            <a:pPr eaLnBrk="1" hangingPunct="1">
              <a:lnSpc>
                <a:spcPct val="80000"/>
              </a:lnSpc>
              <a:buFont typeface="Wingdings" panose="05000000000000000000" pitchFamily="2" charset="2"/>
              <a:buNone/>
            </a:pPr>
            <a:r>
              <a:rPr lang="ro-RO" altLang="en-US" sz="2000" b="1"/>
              <a:t>Pathophysiology</a:t>
            </a:r>
            <a:r>
              <a:rPr lang="en-US" altLang="en-US" sz="2000" b="1"/>
              <a:t>:</a:t>
            </a:r>
            <a:endParaRPr lang="ro-RO" altLang="en-US" sz="2000"/>
          </a:p>
          <a:p>
            <a:pPr eaLnBrk="1" hangingPunct="1">
              <a:lnSpc>
                <a:spcPct val="80000"/>
              </a:lnSpc>
            </a:pPr>
            <a:r>
              <a:rPr lang="ro-RO" altLang="en-US" sz="2000"/>
              <a:t>There are two serologic subtypes of HSV: HSV-1 (orolabial) and HSV-2 (genital). Three quarters of neonatal herpes infections are secondary to HSV-2, with the remainder caused by HSV-1.</a:t>
            </a:r>
          </a:p>
          <a:p>
            <a:pPr eaLnBrk="1" hangingPunct="1">
              <a:lnSpc>
                <a:spcPct val="80000"/>
              </a:lnSpc>
            </a:pPr>
            <a:r>
              <a:rPr lang="ro-RO" altLang="en-US" sz="2000"/>
              <a:t>HSV infection of the neonate can be acquired intrauterine, intrapartum, or postnatal. Most infections are acquired in intrapartum period as ascending infections with rupture membranes or by delivery through an infected cervix or vagina.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BC1E3894-003D-4499-9A1C-711E443A7E97}"/>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HERPES SIMPLEX VIRUS</a:t>
            </a:r>
          </a:p>
        </p:txBody>
      </p:sp>
      <p:sp>
        <p:nvSpPr>
          <p:cNvPr id="34819" name="Rectangle 3">
            <a:extLst>
              <a:ext uri="{FF2B5EF4-FFF2-40B4-BE49-F238E27FC236}">
                <a16:creationId xmlns:a16="http://schemas.microsoft.com/office/drawing/2014/main" id="{BBA56248-6B06-4648-8B3D-0862B7806CA0}"/>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ro-RO" altLang="en-US" sz="1600" b="1"/>
              <a:t>Clinical aspects: </a:t>
            </a:r>
            <a:r>
              <a:rPr lang="ro-RO" altLang="en-US" sz="1600"/>
              <a:t>Intrauterine infection is different from acquired infection. </a:t>
            </a:r>
            <a:r>
              <a:rPr lang="ro-RO" altLang="en-US" sz="2000">
                <a:solidFill>
                  <a:schemeClr val="hlink"/>
                </a:solidFill>
              </a:rPr>
              <a:t>Intrauterine infection</a:t>
            </a:r>
            <a:r>
              <a:rPr lang="ro-RO" altLang="en-US" sz="1600" i="1"/>
              <a:t>:</a:t>
            </a:r>
            <a:endParaRPr lang="ro-RO" altLang="en-US" sz="1600"/>
          </a:p>
          <a:p>
            <a:pPr eaLnBrk="1" hangingPunct="1">
              <a:lnSpc>
                <a:spcPct val="80000"/>
              </a:lnSpc>
            </a:pPr>
            <a:r>
              <a:rPr lang="ro-RO" altLang="en-US" sz="1600"/>
              <a:t>Skin lesions;</a:t>
            </a:r>
          </a:p>
          <a:p>
            <a:pPr eaLnBrk="1" hangingPunct="1">
              <a:lnSpc>
                <a:spcPct val="80000"/>
              </a:lnSpc>
            </a:pPr>
            <a:r>
              <a:rPr lang="ro-RO" altLang="en-US" sz="1600"/>
              <a:t>Chorioretinitis;</a:t>
            </a:r>
          </a:p>
          <a:p>
            <a:pPr eaLnBrk="1" hangingPunct="1">
              <a:lnSpc>
                <a:spcPct val="80000"/>
              </a:lnSpc>
            </a:pPr>
            <a:r>
              <a:rPr lang="ro-RO" altLang="en-US" sz="1600"/>
              <a:t>Micro/hidrocephaly;</a:t>
            </a:r>
          </a:p>
          <a:p>
            <a:pPr eaLnBrk="1" hangingPunct="1">
              <a:lnSpc>
                <a:spcPct val="80000"/>
              </a:lnSpc>
              <a:buFont typeface="Wingdings" panose="05000000000000000000" pitchFamily="2" charset="2"/>
              <a:buNone/>
            </a:pPr>
            <a:r>
              <a:rPr lang="en-US" altLang="en-US" sz="1600"/>
              <a:t>         </a:t>
            </a:r>
            <a:r>
              <a:rPr lang="ro-RO" altLang="en-US" sz="1600"/>
              <a:t>These cases may have a fatal evolution. The survivors may present neurological sequel, growth retard, ocular and hearing deficits. </a:t>
            </a:r>
            <a:endParaRPr lang="en-US" altLang="en-US" sz="1600"/>
          </a:p>
          <a:p>
            <a:pPr eaLnBrk="1" hangingPunct="1">
              <a:lnSpc>
                <a:spcPct val="80000"/>
              </a:lnSpc>
              <a:buFont typeface="Wingdings" panose="05000000000000000000" pitchFamily="2" charset="2"/>
              <a:buNone/>
            </a:pPr>
            <a:r>
              <a:rPr lang="en-US" altLang="en-US" sz="1600" i="1"/>
              <a:t>      </a:t>
            </a:r>
            <a:r>
              <a:rPr lang="ro-RO" altLang="en-US" sz="2000" b="1">
                <a:solidFill>
                  <a:schemeClr val="hlink"/>
                </a:solidFill>
              </a:rPr>
              <a:t>Perinatal infection:</a:t>
            </a:r>
            <a:endParaRPr lang="ro-RO" altLang="en-US" sz="2000" b="1" u="sng">
              <a:solidFill>
                <a:schemeClr val="hlink"/>
              </a:solidFill>
            </a:endParaRPr>
          </a:p>
          <a:p>
            <a:pPr eaLnBrk="1" hangingPunct="1">
              <a:lnSpc>
                <a:spcPct val="80000"/>
              </a:lnSpc>
              <a:buFont typeface="Wingdings" panose="05000000000000000000" pitchFamily="2" charset="2"/>
              <a:buAutoNum type="arabicPeriod"/>
            </a:pPr>
            <a:r>
              <a:rPr lang="ro-RO" altLang="en-US" sz="1600" u="sng"/>
              <a:t>Localized infections -</a:t>
            </a:r>
            <a:r>
              <a:rPr lang="ro-RO" altLang="en-US" sz="1600"/>
              <a:t>involving the skin, eyes or oral cavity(42% of cases)</a:t>
            </a:r>
            <a:endParaRPr lang="ro-RO" altLang="en-US" sz="1600" u="sng"/>
          </a:p>
          <a:p>
            <a:pPr eaLnBrk="1" hangingPunct="1">
              <a:lnSpc>
                <a:spcPct val="80000"/>
              </a:lnSpc>
              <a:buFont typeface="Wingdings" panose="05000000000000000000" pitchFamily="2" charset="2"/>
              <a:buAutoNum type="arabicPeriod"/>
            </a:pPr>
            <a:r>
              <a:rPr lang="ro-RO" altLang="en-US" sz="1600" u="sng"/>
              <a:t>CNS localization (35% of cases).</a:t>
            </a:r>
          </a:p>
          <a:p>
            <a:pPr eaLnBrk="1" hangingPunct="1">
              <a:lnSpc>
                <a:spcPct val="80000"/>
              </a:lnSpc>
              <a:buFont typeface="Wingdings" panose="05000000000000000000" pitchFamily="2" charset="2"/>
              <a:buAutoNum type="arabicPeriod"/>
            </a:pPr>
            <a:r>
              <a:rPr lang="ro-RO" altLang="en-US" sz="1600" u="sng"/>
              <a:t>Disseminated disease(23% of cases)-</a:t>
            </a:r>
            <a:r>
              <a:rPr lang="ro-RO" altLang="en-US" sz="1600"/>
              <a:t> which mimic very well bacterial sepsis:</a:t>
            </a:r>
          </a:p>
          <a:p>
            <a:pPr eaLnBrk="1" hangingPunct="1">
              <a:lnSpc>
                <a:spcPct val="80000"/>
              </a:lnSpc>
            </a:pPr>
            <a:r>
              <a:rPr lang="ro-RO" altLang="en-US" sz="1600"/>
              <a:t>Irritability;</a:t>
            </a:r>
          </a:p>
          <a:p>
            <a:pPr eaLnBrk="1" hangingPunct="1">
              <a:lnSpc>
                <a:spcPct val="80000"/>
              </a:lnSpc>
            </a:pPr>
            <a:r>
              <a:rPr lang="ro-RO" altLang="en-US" sz="1600"/>
              <a:t>Termic instability;</a:t>
            </a:r>
          </a:p>
          <a:p>
            <a:pPr eaLnBrk="1" hangingPunct="1">
              <a:lnSpc>
                <a:spcPct val="80000"/>
              </a:lnSpc>
            </a:pPr>
            <a:r>
              <a:rPr lang="ro-RO" altLang="en-US" sz="1600"/>
              <a:t>Apnea spells;</a:t>
            </a:r>
          </a:p>
          <a:p>
            <a:pPr eaLnBrk="1" hangingPunct="1">
              <a:lnSpc>
                <a:spcPct val="80000"/>
              </a:lnSpc>
            </a:pPr>
            <a:r>
              <a:rPr lang="ro-RO" altLang="en-US" sz="1600"/>
              <a:t>Jaundice;</a:t>
            </a:r>
          </a:p>
          <a:p>
            <a:pPr eaLnBrk="1" hangingPunct="1">
              <a:lnSpc>
                <a:spcPct val="80000"/>
              </a:lnSpc>
            </a:pPr>
            <a:r>
              <a:rPr lang="ro-RO" altLang="en-US" sz="1600"/>
              <a:t>Shock;</a:t>
            </a:r>
          </a:p>
          <a:p>
            <a:pPr eaLnBrk="1" hangingPunct="1">
              <a:lnSpc>
                <a:spcPct val="80000"/>
              </a:lnSpc>
            </a:pPr>
            <a:r>
              <a:rPr lang="ro-RO" altLang="en-US" sz="1600"/>
              <a:t>Hepatomegaly;</a:t>
            </a:r>
          </a:p>
          <a:p>
            <a:pPr eaLnBrk="1" hangingPunct="1">
              <a:lnSpc>
                <a:spcPct val="80000"/>
              </a:lnSpc>
            </a:pPr>
            <a:r>
              <a:rPr lang="ro-RO" altLang="en-US" sz="1600"/>
              <a:t>Seizures.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ABB809B-E31B-45E9-A8F8-2DA15A0A7BD9}"/>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HERPES SIMPLEX VIRUS</a:t>
            </a:r>
          </a:p>
        </p:txBody>
      </p:sp>
      <p:sp>
        <p:nvSpPr>
          <p:cNvPr id="35843" name="Rectangle 3">
            <a:extLst>
              <a:ext uri="{FF2B5EF4-FFF2-40B4-BE49-F238E27FC236}">
                <a16:creationId xmlns:a16="http://schemas.microsoft.com/office/drawing/2014/main" id="{86451DC3-03B6-44E0-A193-FC2C22C339C4}"/>
              </a:ext>
            </a:extLst>
          </p:cNvPr>
          <p:cNvSpPr>
            <a:spLocks noGrp="1" noChangeArrowheads="1"/>
          </p:cNvSpPr>
          <p:nvPr>
            <p:ph type="body" idx="1"/>
          </p:nvPr>
        </p:nvSpPr>
        <p:spPr>
          <a:xfrm>
            <a:off x="914400" y="1600200"/>
            <a:ext cx="7905750" cy="4530725"/>
          </a:xfrm>
        </p:spPr>
        <p:txBody>
          <a:bodyPr/>
          <a:lstStyle/>
          <a:p>
            <a:pPr eaLnBrk="1" hangingPunct="1">
              <a:lnSpc>
                <a:spcPct val="90000"/>
              </a:lnSpc>
              <a:buFont typeface="Wingdings" panose="05000000000000000000" pitchFamily="2" charset="2"/>
              <a:buNone/>
            </a:pPr>
            <a:r>
              <a:rPr lang="ro-RO" altLang="en-US" sz="2400"/>
              <a:t>Clinical manifestation of infection with HSV appear in about</a:t>
            </a:r>
            <a:r>
              <a:rPr lang="en-US" altLang="en-US" sz="2400"/>
              <a:t>:</a:t>
            </a:r>
          </a:p>
          <a:p>
            <a:pPr eaLnBrk="1" hangingPunct="1">
              <a:lnSpc>
                <a:spcPct val="90000"/>
              </a:lnSpc>
              <a:buFont typeface="Wingdings" panose="05000000000000000000" pitchFamily="2" charset="2"/>
              <a:buNone/>
            </a:pPr>
            <a:r>
              <a:rPr lang="en-US" altLang="en-US" sz="2400"/>
              <a:t>     </a:t>
            </a:r>
            <a:r>
              <a:rPr lang="ro-RO" altLang="en-US" sz="2400"/>
              <a:t> -</a:t>
            </a:r>
            <a:r>
              <a:rPr lang="en-US" altLang="en-US" sz="2400"/>
              <a:t> </a:t>
            </a:r>
            <a:r>
              <a:rPr lang="ro-RO" altLang="en-US" sz="2400"/>
              <a:t>16,2+9 days for CNS involvement;</a:t>
            </a:r>
            <a:endParaRPr lang="en-US" altLang="en-US" sz="2400"/>
          </a:p>
          <a:p>
            <a:pPr eaLnBrk="1" hangingPunct="1">
              <a:lnSpc>
                <a:spcPct val="90000"/>
              </a:lnSpc>
              <a:buFont typeface="Wingdings" panose="05000000000000000000" pitchFamily="2" charset="2"/>
              <a:buNone/>
            </a:pPr>
            <a:r>
              <a:rPr lang="en-US" altLang="en-US" sz="2400"/>
              <a:t>     </a:t>
            </a:r>
            <a:r>
              <a:rPr lang="ro-RO" altLang="en-US" sz="2400"/>
              <a:t> -</a:t>
            </a:r>
            <a:r>
              <a:rPr lang="en-US" altLang="en-US" sz="2400"/>
              <a:t> 1</a:t>
            </a:r>
            <a:r>
              <a:rPr lang="ro-RO" altLang="en-US" sz="2400"/>
              <a:t>1+0,5 days for localized infection;</a:t>
            </a:r>
            <a:endParaRPr lang="ro-RO" altLang="en-US" sz="2400" b="1"/>
          </a:p>
          <a:p>
            <a:pPr eaLnBrk="1" hangingPunct="1">
              <a:lnSpc>
                <a:spcPct val="90000"/>
              </a:lnSpc>
              <a:buFont typeface="Wingdings" panose="05000000000000000000" pitchFamily="2" charset="2"/>
              <a:buNone/>
            </a:pPr>
            <a:r>
              <a:rPr lang="ro-RO" altLang="en-US" sz="2400" b="1"/>
              <a:t>Neurologic signs </a:t>
            </a:r>
            <a:r>
              <a:rPr lang="ro-RO" altLang="en-US" sz="2400"/>
              <a:t>may appear in any type of</a:t>
            </a:r>
            <a:r>
              <a:rPr lang="en-US" altLang="en-US" sz="2400"/>
              <a:t> </a:t>
            </a:r>
            <a:r>
              <a:rPr lang="ro-RO" altLang="en-US" sz="2400"/>
              <a:t>localization and consist in:</a:t>
            </a:r>
          </a:p>
          <a:p>
            <a:pPr eaLnBrk="1" hangingPunct="1">
              <a:lnSpc>
                <a:spcPct val="90000"/>
              </a:lnSpc>
            </a:pPr>
            <a:r>
              <a:rPr lang="ro-RO" altLang="en-US" sz="2400"/>
              <a:t>Microcephaly;</a:t>
            </a:r>
          </a:p>
          <a:p>
            <a:pPr eaLnBrk="1" hangingPunct="1">
              <a:lnSpc>
                <a:spcPct val="90000"/>
              </a:lnSpc>
            </a:pPr>
            <a:r>
              <a:rPr lang="ro-RO" altLang="en-US" sz="2400"/>
              <a:t>Spastic tetraplegy;</a:t>
            </a:r>
          </a:p>
          <a:p>
            <a:pPr eaLnBrk="1" hangingPunct="1">
              <a:lnSpc>
                <a:spcPct val="90000"/>
              </a:lnSpc>
            </a:pPr>
            <a:r>
              <a:rPr lang="ro-RO" altLang="en-US" sz="2400"/>
              <a:t>Treatment resistant seizures;</a:t>
            </a:r>
          </a:p>
          <a:p>
            <a:pPr eaLnBrk="1" hangingPunct="1">
              <a:lnSpc>
                <a:spcPct val="90000"/>
              </a:lnSpc>
            </a:pPr>
            <a:r>
              <a:rPr lang="ro-RO" altLang="en-US" sz="2400"/>
              <a:t>Blindness;</a:t>
            </a:r>
          </a:p>
          <a:p>
            <a:pPr eaLnBrk="1" hangingPunct="1">
              <a:lnSpc>
                <a:spcPct val="90000"/>
              </a:lnSpc>
            </a:pPr>
            <a:r>
              <a:rPr lang="ro-RO" altLang="en-US" sz="2400"/>
              <a:t>Growth retardation.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E7F7141-8FE9-4BED-81F6-18E551D2365B}"/>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HERPES SIMPLEX VIRUS</a:t>
            </a:r>
          </a:p>
        </p:txBody>
      </p:sp>
      <p:sp>
        <p:nvSpPr>
          <p:cNvPr id="36867" name="Rectangle 3">
            <a:extLst>
              <a:ext uri="{FF2B5EF4-FFF2-40B4-BE49-F238E27FC236}">
                <a16:creationId xmlns:a16="http://schemas.microsoft.com/office/drawing/2014/main" id="{3878F431-8E81-4121-8E59-F675BFBE796F}"/>
              </a:ext>
            </a:extLst>
          </p:cNvPr>
          <p:cNvSpPr>
            <a:spLocks noGrp="1" noChangeArrowheads="1"/>
          </p:cNvSpPr>
          <p:nvPr>
            <p:ph type="body" idx="1"/>
          </p:nvPr>
        </p:nvSpPr>
        <p:spPr>
          <a:xfrm>
            <a:off x="755650" y="1600200"/>
            <a:ext cx="7931150" cy="4530725"/>
          </a:xfrm>
        </p:spPr>
        <p:txBody>
          <a:bodyPr/>
          <a:lstStyle/>
          <a:p>
            <a:pPr eaLnBrk="1" hangingPunct="1">
              <a:lnSpc>
                <a:spcPct val="90000"/>
              </a:lnSpc>
              <a:buFont typeface="Wingdings" panose="05000000000000000000" pitchFamily="2" charset="2"/>
              <a:buNone/>
            </a:pPr>
            <a:r>
              <a:rPr lang="ro-RO" altLang="en-US" sz="2000" b="1"/>
              <a:t>Diagnosis</a:t>
            </a:r>
            <a:r>
              <a:rPr lang="en-US" altLang="en-US" sz="2000" b="1"/>
              <a:t>:</a:t>
            </a:r>
            <a:endParaRPr lang="ro-RO" altLang="en-US" sz="2000" i="1"/>
          </a:p>
          <a:p>
            <a:pPr eaLnBrk="1" hangingPunct="1">
              <a:lnSpc>
                <a:spcPct val="90000"/>
              </a:lnSpc>
            </a:pPr>
            <a:r>
              <a:rPr lang="ro-RO" altLang="en-US" sz="2000">
                <a:solidFill>
                  <a:srgbClr val="FF3300"/>
                </a:solidFill>
              </a:rPr>
              <a:t>Viral c</a:t>
            </a:r>
            <a:r>
              <a:rPr lang="en-US" altLang="en-US" sz="2000">
                <a:solidFill>
                  <a:srgbClr val="FF3300"/>
                </a:solidFill>
              </a:rPr>
              <a:t>ul</a:t>
            </a:r>
            <a:r>
              <a:rPr lang="ro-RO" altLang="en-US" sz="2000">
                <a:solidFill>
                  <a:srgbClr val="FF3300"/>
                </a:solidFill>
              </a:rPr>
              <a:t>tures</a:t>
            </a:r>
            <a:r>
              <a:rPr lang="en-US" altLang="en-US" sz="2000"/>
              <a:t> </a:t>
            </a:r>
            <a:r>
              <a:rPr lang="ro-RO" altLang="en-US" sz="2000"/>
              <a:t>-</a:t>
            </a:r>
            <a:r>
              <a:rPr lang="en-US" altLang="en-US" sz="2000"/>
              <a:t> </a:t>
            </a:r>
            <a:r>
              <a:rPr lang="ro-RO" altLang="en-US" sz="2000"/>
              <a:t>cultures</a:t>
            </a:r>
            <a:r>
              <a:rPr lang="ro-RO" altLang="en-US" sz="2000" i="1"/>
              <a:t> </a:t>
            </a:r>
            <a:r>
              <a:rPr lang="ro-RO" altLang="en-US" sz="2000"/>
              <a:t>obtained from conjunctiva, throat, feces, urine, nasal pharynx, and CSF.The virus grows readily, with preliminary results available in 24-72 h.</a:t>
            </a:r>
            <a:endParaRPr lang="ro-RO" altLang="en-US" sz="2000" i="1"/>
          </a:p>
          <a:p>
            <a:pPr eaLnBrk="1" hangingPunct="1">
              <a:lnSpc>
                <a:spcPct val="90000"/>
              </a:lnSpc>
            </a:pPr>
            <a:r>
              <a:rPr lang="ro-RO" altLang="en-US" sz="2000">
                <a:solidFill>
                  <a:srgbClr val="FF3300"/>
                </a:solidFill>
              </a:rPr>
              <a:t>Immunologic assays</a:t>
            </a:r>
            <a:r>
              <a:rPr lang="en-US" altLang="en-US" sz="2000"/>
              <a:t> </a:t>
            </a:r>
            <a:r>
              <a:rPr lang="ro-RO" altLang="en-US" sz="2000"/>
              <a:t>-</a:t>
            </a:r>
            <a:r>
              <a:rPr lang="en-US" altLang="en-US" sz="2000"/>
              <a:t> t</a:t>
            </a:r>
            <a:r>
              <a:rPr lang="ro-RO" altLang="en-US" sz="2000"/>
              <a:t>o</a:t>
            </a:r>
            <a:r>
              <a:rPr lang="ro-RO" altLang="en-US" sz="2000" i="1"/>
              <a:t> </a:t>
            </a:r>
            <a:r>
              <a:rPr lang="ro-RO" altLang="en-US" sz="2000"/>
              <a:t>detect HSV antigen in lesion scrapings, usually using monoclonal anti-HSV antibodies in either an ELISA or fluorescent microscopy assay, are very specific and 80-90% sensitive,</a:t>
            </a:r>
            <a:endParaRPr lang="ro-RO" altLang="en-US" sz="2000" i="1"/>
          </a:p>
          <a:p>
            <a:pPr eaLnBrk="1" hangingPunct="1">
              <a:lnSpc>
                <a:spcPct val="90000"/>
              </a:lnSpc>
            </a:pPr>
            <a:r>
              <a:rPr lang="ro-RO" altLang="en-US" sz="2000">
                <a:solidFill>
                  <a:srgbClr val="FF3300"/>
                </a:solidFill>
              </a:rPr>
              <a:t>Tzanck smear</a:t>
            </a:r>
            <a:r>
              <a:rPr lang="en-US" altLang="en-US" sz="2000"/>
              <a:t> </a:t>
            </a:r>
            <a:r>
              <a:rPr lang="ro-RO" altLang="en-US" sz="2000"/>
              <a:t>–</a:t>
            </a:r>
            <a:r>
              <a:rPr lang="en-US" altLang="en-US" sz="2000"/>
              <a:t> </a:t>
            </a:r>
            <a:r>
              <a:rPr lang="ro-RO" altLang="en-US" sz="2000"/>
              <a:t>cy</a:t>
            </a:r>
            <a:r>
              <a:rPr lang="en-US" altLang="en-US" sz="2000"/>
              <a:t>tological </a:t>
            </a:r>
            <a:r>
              <a:rPr lang="ro-RO" altLang="en-US" sz="2000"/>
              <a:t>examination of the base of skin vesicles, looking for characteristic but nonspecific giant cells is only about 50% sensitive.</a:t>
            </a:r>
            <a:endParaRPr lang="ro-RO" altLang="en-US" sz="2000" i="1"/>
          </a:p>
          <a:p>
            <a:pPr eaLnBrk="1" hangingPunct="1">
              <a:lnSpc>
                <a:spcPct val="90000"/>
              </a:lnSpc>
            </a:pPr>
            <a:r>
              <a:rPr lang="ro-RO" altLang="en-US" sz="2000">
                <a:solidFill>
                  <a:srgbClr val="FF3300"/>
                </a:solidFill>
              </a:rPr>
              <a:t>Serologic tests</a:t>
            </a:r>
            <a:r>
              <a:rPr lang="en-US" altLang="en-US" sz="2000"/>
              <a:t> </a:t>
            </a:r>
            <a:r>
              <a:rPr lang="ro-RO" altLang="en-US" sz="2000"/>
              <a:t>-</a:t>
            </a:r>
            <a:r>
              <a:rPr lang="en-US" altLang="en-US" sz="2000"/>
              <a:t> </a:t>
            </a:r>
            <a:r>
              <a:rPr lang="ro-RO" altLang="en-US" sz="2000"/>
              <a:t>are</a:t>
            </a:r>
            <a:r>
              <a:rPr lang="ro-RO" altLang="en-US" sz="2000" i="1"/>
              <a:t> </a:t>
            </a:r>
            <a:r>
              <a:rPr lang="ro-RO" altLang="en-US" sz="2000"/>
              <a:t>not helpful in diagnosis of neonatal infection.</a:t>
            </a:r>
            <a:endParaRPr lang="ro-RO" altLang="en-US" sz="2000" i="1"/>
          </a:p>
          <a:p>
            <a:pPr eaLnBrk="1" hangingPunct="1">
              <a:lnSpc>
                <a:spcPct val="90000"/>
              </a:lnSpc>
            </a:pPr>
            <a:r>
              <a:rPr lang="ro-RO" altLang="en-US" sz="2000">
                <a:solidFill>
                  <a:srgbClr val="FF3300"/>
                </a:solidFill>
              </a:rPr>
              <a:t>Lumbar punction</a:t>
            </a:r>
            <a:r>
              <a:rPr lang="en-US" altLang="en-US" sz="2000"/>
              <a:t> </a:t>
            </a:r>
            <a:r>
              <a:rPr lang="ro-RO" altLang="en-US" sz="2000"/>
              <a:t>-</a:t>
            </a:r>
            <a:r>
              <a:rPr lang="en-US" altLang="en-US" sz="2000"/>
              <a:t> </a:t>
            </a:r>
            <a:r>
              <a:rPr lang="ro-RO" altLang="en-US" sz="2000"/>
              <a:t>shou</a:t>
            </a:r>
            <a:r>
              <a:rPr lang="en-US" altLang="en-US" sz="2000"/>
              <a:t>ld</a:t>
            </a:r>
            <a:r>
              <a:rPr lang="en-US" altLang="en-US" sz="2000" i="1"/>
              <a:t> </a:t>
            </a:r>
            <a:r>
              <a:rPr lang="ro-RO" altLang="en-US" sz="2000"/>
              <a:t>be performed in all suspected cases. Evidence of hemorrhagic CSF with increased white blood cells and protein may be found.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1EDAE5D5-8BB9-436C-8535-7BC95A6C614E}"/>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HERPES SIMPLEX VIRUS</a:t>
            </a:r>
          </a:p>
        </p:txBody>
      </p:sp>
      <p:sp>
        <p:nvSpPr>
          <p:cNvPr id="37891" name="Rectangle 3">
            <a:extLst>
              <a:ext uri="{FF2B5EF4-FFF2-40B4-BE49-F238E27FC236}">
                <a16:creationId xmlns:a16="http://schemas.microsoft.com/office/drawing/2014/main" id="{84D8D08D-70E6-4012-9F2F-D617F82F0B90}"/>
              </a:ext>
            </a:extLst>
          </p:cNvPr>
          <p:cNvSpPr>
            <a:spLocks noGrp="1" noChangeArrowheads="1"/>
          </p:cNvSpPr>
          <p:nvPr>
            <p:ph type="body" idx="1"/>
          </p:nvPr>
        </p:nvSpPr>
        <p:spPr>
          <a:xfrm>
            <a:off x="914400" y="1600200"/>
            <a:ext cx="7905750" cy="4530725"/>
          </a:xfrm>
        </p:spPr>
        <p:txBody>
          <a:bodyPr/>
          <a:lstStyle/>
          <a:p>
            <a:pPr eaLnBrk="1" hangingPunct="1">
              <a:lnSpc>
                <a:spcPct val="90000"/>
              </a:lnSpc>
            </a:pPr>
            <a:r>
              <a:rPr lang="ro-RO" altLang="en-US" sz="2400" b="1"/>
              <a:t>Management</a:t>
            </a:r>
            <a:endParaRPr lang="ro-RO" altLang="en-US" sz="2400" u="sng"/>
          </a:p>
          <a:p>
            <a:pPr eaLnBrk="1" hangingPunct="1">
              <a:lnSpc>
                <a:spcPct val="90000"/>
              </a:lnSpc>
              <a:buFont typeface="Wingdings" panose="05000000000000000000" pitchFamily="2" charset="2"/>
              <a:buNone/>
            </a:pPr>
            <a:r>
              <a:rPr lang="ro-RO" altLang="en-US" sz="2400" u="sng"/>
              <a:t>Antepartum</a:t>
            </a:r>
            <a:r>
              <a:rPr lang="en-US" altLang="en-US" sz="2400"/>
              <a:t> </a:t>
            </a:r>
            <a:r>
              <a:rPr lang="ro-RO" altLang="en-US" sz="2400"/>
              <a:t>-</a:t>
            </a:r>
            <a:r>
              <a:rPr lang="en-US" altLang="en-US" sz="2400"/>
              <a:t> </a:t>
            </a:r>
            <a:r>
              <a:rPr lang="ro-RO" altLang="en-US" sz="2400"/>
              <a:t>correct and prompt diagnosis of herpes genital infection; in case of clinically apparent HSV infection</a:t>
            </a:r>
            <a:r>
              <a:rPr lang="en-US" altLang="en-US" sz="2400"/>
              <a:t>  </a:t>
            </a:r>
            <a:r>
              <a:rPr lang="en-US" altLang="en-US" sz="2400">
                <a:sym typeface="Wingdings" panose="05000000000000000000" pitchFamily="2" charset="2"/>
              </a:rPr>
              <a:t> </a:t>
            </a:r>
            <a:r>
              <a:rPr lang="ro-RO" altLang="en-US" sz="2400"/>
              <a:t>C-section. </a:t>
            </a:r>
            <a:endParaRPr lang="en-US" altLang="en-US" sz="2400"/>
          </a:p>
          <a:p>
            <a:pPr eaLnBrk="1" hangingPunct="1">
              <a:lnSpc>
                <a:spcPct val="90000"/>
              </a:lnSpc>
              <a:buFont typeface="Wingdings" panose="05000000000000000000" pitchFamily="2" charset="2"/>
              <a:buNone/>
            </a:pPr>
            <a:r>
              <a:rPr lang="ro-RO" altLang="en-US" sz="2400" u="sng"/>
              <a:t>Neonatal treatment</a:t>
            </a:r>
            <a:r>
              <a:rPr lang="ro-RO" altLang="en-US" sz="2400"/>
              <a:t>:</a:t>
            </a:r>
          </a:p>
          <a:p>
            <a:pPr eaLnBrk="1" hangingPunct="1">
              <a:lnSpc>
                <a:spcPct val="90000"/>
              </a:lnSpc>
            </a:pPr>
            <a:r>
              <a:rPr lang="ro-RO" altLang="en-US" sz="2400"/>
              <a:t>Isolation of infants with known infection and careful hand-washing;</a:t>
            </a:r>
          </a:p>
          <a:p>
            <a:pPr eaLnBrk="1" hangingPunct="1">
              <a:lnSpc>
                <a:spcPct val="90000"/>
              </a:lnSpc>
            </a:pPr>
            <a:r>
              <a:rPr lang="ro-RO" altLang="en-US" sz="2400"/>
              <a:t>The infant may</a:t>
            </a:r>
            <a:r>
              <a:rPr lang="en-US" altLang="en-US" sz="2400"/>
              <a:t> not be b</a:t>
            </a:r>
            <a:r>
              <a:rPr lang="ro-RO" altLang="en-US" sz="2400"/>
              <a:t>reast-fe</a:t>
            </a:r>
            <a:r>
              <a:rPr lang="en-US" altLang="en-US" sz="2400"/>
              <a:t>eded</a:t>
            </a:r>
            <a:r>
              <a:rPr lang="ro-RO" altLang="en-US" sz="2400"/>
              <a:t> as long as breast lesion are present on the mother, and the </a:t>
            </a:r>
            <a:r>
              <a:rPr lang="en-US" altLang="en-US" sz="2400"/>
              <a:t>mo</a:t>
            </a:r>
            <a:r>
              <a:rPr lang="ro-RO" altLang="en-US" sz="2400"/>
              <a:t>ther should be instructed in good hand-washing technique</a:t>
            </a:r>
            <a:r>
              <a:rPr lang="en-US" altLang="en-US" sz="2400"/>
              <a:t>.</a:t>
            </a:r>
            <a:endParaRPr lang="ro-RO" altLang="en-US" sz="2400"/>
          </a:p>
          <a:p>
            <a:pPr eaLnBrk="1" hangingPunct="1">
              <a:lnSpc>
                <a:spcPct val="90000"/>
              </a:lnSpc>
            </a:pPr>
            <a:r>
              <a:rPr lang="ro-RO" altLang="en-US" sz="2400"/>
              <a:t>Pharmacological therapy-the first- line drug of choice is </a:t>
            </a:r>
            <a:r>
              <a:rPr lang="ro-RO" altLang="en-US" sz="2400">
                <a:solidFill>
                  <a:srgbClr val="FF3300"/>
                </a:solidFill>
              </a:rPr>
              <a:t>acyclovir</a:t>
            </a:r>
            <a:r>
              <a:rPr lang="ro-RO" altLang="en-US" sz="2400"/>
              <a:t>, the second choice being </a:t>
            </a:r>
            <a:r>
              <a:rPr lang="ro-RO" altLang="en-US" sz="2400">
                <a:solidFill>
                  <a:srgbClr val="FF3300"/>
                </a:solidFill>
              </a:rPr>
              <a:t>vidarabine</a:t>
            </a:r>
            <a:r>
              <a:rPr lang="ro-RO" altLang="en-US" sz="240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A729-C094-D845-96C9-9C598D7C8264}"/>
              </a:ext>
            </a:extLst>
          </p:cNvPr>
          <p:cNvSpPr>
            <a:spLocks noGrp="1"/>
          </p:cNvSpPr>
          <p:nvPr>
            <p:ph type="title"/>
          </p:nvPr>
        </p:nvSpPr>
        <p:spPr/>
        <p:txBody>
          <a:bodyPr/>
          <a:lstStyle/>
          <a:p>
            <a:r>
              <a:rPr lang="en-US"/>
              <a:t>Chicken Pox :</a:t>
            </a:r>
          </a:p>
        </p:txBody>
      </p:sp>
      <p:sp>
        <p:nvSpPr>
          <p:cNvPr id="3" name="Content Placeholder 2">
            <a:extLst>
              <a:ext uri="{FF2B5EF4-FFF2-40B4-BE49-F238E27FC236}">
                <a16:creationId xmlns:a16="http://schemas.microsoft.com/office/drawing/2014/main" id="{F3882A45-9AB3-F54D-8955-16A4B2DC6912}"/>
              </a:ext>
            </a:extLst>
          </p:cNvPr>
          <p:cNvSpPr>
            <a:spLocks noGrp="1"/>
          </p:cNvSpPr>
          <p:nvPr>
            <p:ph idx="1"/>
          </p:nvPr>
        </p:nvSpPr>
        <p:spPr>
          <a:xfrm>
            <a:off x="914400" y="1600200"/>
            <a:ext cx="7772400" cy="4530725"/>
          </a:xfrm>
        </p:spPr>
        <p:txBody>
          <a:bodyPr/>
          <a:lstStyle/>
          <a:p>
            <a:pPr marL="0" indent="0">
              <a:buNone/>
            </a:pPr>
            <a:endParaRPr lang="en-US"/>
          </a:p>
          <a:p>
            <a:r>
              <a:rPr lang="en-US"/>
              <a:t>Infective organism :</a:t>
            </a:r>
          </a:p>
          <a:p>
            <a:r>
              <a:rPr lang="en-US"/>
              <a:t>Chickenpox is caused by the varicella zoster virus </a:t>
            </a:r>
          </a:p>
          <a:p>
            <a:r>
              <a:rPr lang="en-US"/>
              <a:t>(VZV), a herpes virus that is transmitted by droplet </a:t>
            </a:r>
          </a:p>
          <a:p>
            <a:r>
              <a:rPr lang="en-US"/>
              <a:t>spread and direct personal contact.</a:t>
            </a:r>
          </a:p>
        </p:txBody>
      </p:sp>
    </p:spTree>
    <p:extLst>
      <p:ext uri="{BB962C8B-B14F-4D97-AF65-F5344CB8AC3E}">
        <p14:creationId xmlns:p14="http://schemas.microsoft.com/office/powerpoint/2010/main" val="16895717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1A38B-D10F-B249-8568-F2311500EB01}"/>
              </a:ext>
            </a:extLst>
          </p:cNvPr>
          <p:cNvSpPr>
            <a:spLocks noGrp="1"/>
          </p:cNvSpPr>
          <p:nvPr>
            <p:ph type="title"/>
          </p:nvPr>
        </p:nvSpPr>
        <p:spPr/>
        <p:txBody>
          <a:bodyPr/>
          <a:lstStyle/>
          <a:p>
            <a:r>
              <a:rPr lang="en-US"/>
              <a:t>Chicken pox :</a:t>
            </a:r>
          </a:p>
        </p:txBody>
      </p:sp>
      <p:sp>
        <p:nvSpPr>
          <p:cNvPr id="3" name="Content Placeholder 2">
            <a:extLst>
              <a:ext uri="{FF2B5EF4-FFF2-40B4-BE49-F238E27FC236}">
                <a16:creationId xmlns:a16="http://schemas.microsoft.com/office/drawing/2014/main" id="{E0E250CA-E764-F348-88B0-FDC7D8F6349D}"/>
              </a:ext>
            </a:extLst>
          </p:cNvPr>
          <p:cNvSpPr>
            <a:spLocks noGrp="1"/>
          </p:cNvSpPr>
          <p:nvPr>
            <p:ph idx="1"/>
          </p:nvPr>
        </p:nvSpPr>
        <p:spPr>
          <a:xfrm>
            <a:off x="914400" y="1600200"/>
            <a:ext cx="7772400" cy="4530725"/>
          </a:xfrm>
        </p:spPr>
        <p:txBody>
          <a:bodyPr/>
          <a:lstStyle/>
          <a:p>
            <a:r>
              <a:rPr lang="en-US"/>
              <a:t>Prevalence:</a:t>
            </a:r>
          </a:p>
          <a:p>
            <a:r>
              <a:rPr lang="en-US"/>
              <a:t>In the UK, over 90% of individuals over 15 years of age are immune to chickenpox.</a:t>
            </a:r>
          </a:p>
          <a:p>
            <a:pPr marL="0" indent="0">
              <a:buNone/>
            </a:pPr>
            <a:endParaRPr lang="en-US"/>
          </a:p>
          <a:p>
            <a:r>
              <a:rPr lang="en-US"/>
              <a:t>infection during pregnancy is uncommon, with an estimated prevalence of 3/1,000 pregnancies. </a:t>
            </a:r>
          </a:p>
        </p:txBody>
      </p:sp>
    </p:spTree>
    <p:extLst>
      <p:ext uri="{BB962C8B-B14F-4D97-AF65-F5344CB8AC3E}">
        <p14:creationId xmlns:p14="http://schemas.microsoft.com/office/powerpoint/2010/main" val="21895729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1A0B9-03B1-7C4F-9AE5-4014AA83909F}"/>
              </a:ext>
            </a:extLst>
          </p:cNvPr>
          <p:cNvSpPr>
            <a:spLocks noGrp="1"/>
          </p:cNvSpPr>
          <p:nvPr>
            <p:ph type="title"/>
          </p:nvPr>
        </p:nvSpPr>
        <p:spPr/>
        <p:txBody>
          <a:bodyPr/>
          <a:lstStyle/>
          <a:p>
            <a:r>
              <a:rPr lang="en-US"/>
              <a:t>Chickenpox: CF;</a:t>
            </a:r>
          </a:p>
        </p:txBody>
      </p:sp>
      <p:sp>
        <p:nvSpPr>
          <p:cNvPr id="5" name="Content Placeholder 4">
            <a:extLst>
              <a:ext uri="{FF2B5EF4-FFF2-40B4-BE49-F238E27FC236}">
                <a16:creationId xmlns:a16="http://schemas.microsoft.com/office/drawing/2014/main" id="{C81707F1-0968-3343-8E04-7FF36A8CDDC0}"/>
              </a:ext>
            </a:extLst>
          </p:cNvPr>
          <p:cNvSpPr>
            <a:spLocks noGrp="1"/>
          </p:cNvSpPr>
          <p:nvPr>
            <p:ph idx="1"/>
          </p:nvPr>
        </p:nvSpPr>
        <p:spPr>
          <a:xfrm>
            <a:off x="914400" y="1600200"/>
            <a:ext cx="7772400" cy="4530725"/>
          </a:xfrm>
        </p:spPr>
        <p:txBody>
          <a:bodyPr/>
          <a:lstStyle/>
          <a:p>
            <a:r>
              <a:rPr lang="en-US"/>
              <a:t>Non-immune pregnant women are more vulnerable to chickenpox and may develop a serious pneumonia, hepatitis or encephalitis. </a:t>
            </a:r>
          </a:p>
          <a:p>
            <a:r>
              <a:rPr lang="en-US"/>
              <a:t>The mortality rate is approximately five times higher in pregnant women than in non-pregnant adults.</a:t>
            </a:r>
          </a:p>
          <a:p>
            <a:r>
              <a:rPr lang="en-US"/>
              <a:t> Pneumonia occurs in about 10% of women with chickenpox and seems more severe at later gestations. </a:t>
            </a:r>
          </a:p>
          <a:p>
            <a:r>
              <a:rPr lang="en-US"/>
              <a:t>It may also cause the fetal varicella syndrome (FVS) or varicella infection of the newborn.</a:t>
            </a:r>
          </a:p>
        </p:txBody>
      </p:sp>
    </p:spTree>
    <p:extLst>
      <p:ext uri="{BB962C8B-B14F-4D97-AF65-F5344CB8AC3E}">
        <p14:creationId xmlns:p14="http://schemas.microsoft.com/office/powerpoint/2010/main" val="318483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B1A4F24-8A77-4F6B-BC78-78D869AFB2BE}"/>
              </a:ext>
            </a:extLst>
          </p:cNvPr>
          <p:cNvSpPr>
            <a:spLocks noGrp="1" noChangeArrowheads="1"/>
          </p:cNvSpPr>
          <p:nvPr>
            <p:ph type="title"/>
          </p:nvPr>
        </p:nvSpPr>
        <p:spPr/>
        <p:txBody>
          <a:bodyPr/>
          <a:lstStyle/>
          <a:p>
            <a:pPr eaLnBrk="1" hangingPunct="1"/>
            <a:r>
              <a:rPr lang="ro-RO" altLang="en-US" sz="2900">
                <a:latin typeface="Tahoma" panose="020B0604030504040204" pitchFamily="34" charset="0"/>
              </a:rPr>
              <a:t>CONGENITAL INFECTIONS</a:t>
            </a:r>
            <a:endParaRPr lang="en-US" altLang="en-US" sz="2900">
              <a:latin typeface="Tahoma" panose="020B0604030504040204" pitchFamily="34" charset="0"/>
            </a:endParaRPr>
          </a:p>
        </p:txBody>
      </p:sp>
      <p:sp>
        <p:nvSpPr>
          <p:cNvPr id="6147" name="Rectangle 3">
            <a:extLst>
              <a:ext uri="{FF2B5EF4-FFF2-40B4-BE49-F238E27FC236}">
                <a16:creationId xmlns:a16="http://schemas.microsoft.com/office/drawing/2014/main" id="{71E167CB-D269-4474-8336-BCC46B5770B7}"/>
              </a:ext>
            </a:extLst>
          </p:cNvPr>
          <p:cNvSpPr>
            <a:spLocks noGrp="1" noChangeArrowheads="1"/>
          </p:cNvSpPr>
          <p:nvPr>
            <p:ph type="body" idx="1"/>
          </p:nvPr>
        </p:nvSpPr>
        <p:spPr/>
        <p:txBody>
          <a:bodyPr/>
          <a:lstStyle/>
          <a:p>
            <a:pPr eaLnBrk="1" hangingPunct="1"/>
            <a:r>
              <a:rPr lang="ro-RO" altLang="en-US" sz="2400"/>
              <a:t>The severity or the clinical manifestation of these infections at fetus or newborn depends on:</a:t>
            </a:r>
            <a:endParaRPr lang="en-US" altLang="en-US" sz="2400"/>
          </a:p>
          <a:p>
            <a:pPr eaLnBrk="1" hangingPunct="1">
              <a:buFont typeface="Wingdings" panose="05000000000000000000" pitchFamily="2" charset="2"/>
              <a:buNone/>
            </a:pPr>
            <a:endParaRPr lang="ro-RO" altLang="en-US" sz="2400"/>
          </a:p>
          <a:p>
            <a:pPr eaLnBrk="1" hangingPunct="1">
              <a:buFont typeface="Wingdings" panose="05000000000000000000" pitchFamily="2" charset="2"/>
              <a:buNone/>
            </a:pPr>
            <a:r>
              <a:rPr lang="en-US" altLang="en-US" sz="2400"/>
              <a:t>1. </a:t>
            </a:r>
            <a:r>
              <a:rPr lang="ro-RO" altLang="en-US" sz="2400"/>
              <a:t>Gestational age</a:t>
            </a:r>
            <a:r>
              <a:rPr lang="en-US" altLang="en-US" sz="2400"/>
              <a:t> </a:t>
            </a:r>
            <a:r>
              <a:rPr lang="ro-RO" altLang="en-US" sz="2400"/>
              <a:t>-</a:t>
            </a:r>
            <a:r>
              <a:rPr lang="en-US" altLang="en-US" sz="2400"/>
              <a:t> </a:t>
            </a:r>
            <a:r>
              <a:rPr lang="ro-RO" altLang="en-US" sz="2400"/>
              <a:t>abortions and stillbirth child appear at early time of gestation</a:t>
            </a:r>
            <a:r>
              <a:rPr lang="en-US" altLang="en-US" sz="2400"/>
              <a:t>.</a:t>
            </a:r>
            <a:endParaRPr lang="ro-RO" altLang="en-US" sz="2400"/>
          </a:p>
          <a:p>
            <a:pPr eaLnBrk="1" hangingPunct="1">
              <a:buFont typeface="Wingdings" panose="05000000000000000000" pitchFamily="2" charset="2"/>
              <a:buNone/>
            </a:pPr>
            <a:r>
              <a:rPr lang="en-US" altLang="en-US" sz="2400"/>
              <a:t>2. </a:t>
            </a:r>
            <a:r>
              <a:rPr lang="ro-RO" altLang="en-US" sz="2400"/>
              <a:t>The virulence of pathogen agent;</a:t>
            </a:r>
          </a:p>
          <a:p>
            <a:pPr eaLnBrk="1" hangingPunct="1">
              <a:buFont typeface="Wingdings" panose="05000000000000000000" pitchFamily="2" charset="2"/>
              <a:buNone/>
            </a:pPr>
            <a:r>
              <a:rPr lang="en-US" altLang="en-US" sz="2400"/>
              <a:t>3. </a:t>
            </a:r>
            <a:r>
              <a:rPr lang="ro-RO" altLang="en-US" sz="2400"/>
              <a:t>Primary or recurrent infections of the mother;</a:t>
            </a:r>
          </a:p>
          <a:p>
            <a:pPr eaLnBrk="1" hangingPunct="1">
              <a:buFont typeface="Wingdings" panose="05000000000000000000" pitchFamily="2" charset="2"/>
              <a:buNone/>
            </a:pPr>
            <a:r>
              <a:rPr lang="en-US" altLang="en-US" sz="2400"/>
              <a:t>4. </a:t>
            </a:r>
            <a:r>
              <a:rPr lang="ro-RO" altLang="en-US" sz="2400"/>
              <a:t>If fetus or newborn received transfer of antibodies from the mother;</a:t>
            </a:r>
            <a:endParaRPr lang="en-US" altLang="en-US" sz="2400"/>
          </a:p>
          <a:p>
            <a:pPr eaLnBrk="1" hangingPunct="1">
              <a:buFont typeface="Wingdings" panose="05000000000000000000" pitchFamily="2" charset="2"/>
              <a:buNone/>
            </a:pPr>
            <a:endParaRPr lang="en-US" altLang="en-US" sz="24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D659A-2669-774A-979D-EB39CC2620B8}"/>
              </a:ext>
            </a:extLst>
          </p:cNvPr>
          <p:cNvSpPr>
            <a:spLocks noGrp="1"/>
          </p:cNvSpPr>
          <p:nvPr>
            <p:ph type="title"/>
          </p:nvPr>
        </p:nvSpPr>
        <p:spPr/>
        <p:txBody>
          <a:bodyPr/>
          <a:lstStyle/>
          <a:p>
            <a:r>
              <a:rPr lang="en-US"/>
              <a:t>Management:</a:t>
            </a:r>
          </a:p>
        </p:txBody>
      </p:sp>
      <p:sp>
        <p:nvSpPr>
          <p:cNvPr id="3" name="Content Placeholder 2">
            <a:extLst>
              <a:ext uri="{FF2B5EF4-FFF2-40B4-BE49-F238E27FC236}">
                <a16:creationId xmlns:a16="http://schemas.microsoft.com/office/drawing/2014/main" id="{DD993BE8-40D0-C946-B9D9-346D8C9CAA62}"/>
              </a:ext>
            </a:extLst>
          </p:cNvPr>
          <p:cNvSpPr>
            <a:spLocks noGrp="1"/>
          </p:cNvSpPr>
          <p:nvPr>
            <p:ph idx="1"/>
          </p:nvPr>
        </p:nvSpPr>
        <p:spPr>
          <a:xfrm>
            <a:off x="1358900" y="1569358"/>
            <a:ext cx="6591300" cy="6858000"/>
          </a:xfrm>
        </p:spPr>
        <p:txBody>
          <a:bodyPr/>
          <a:lstStyle/>
          <a:p>
            <a:r>
              <a:rPr lang="en-US"/>
              <a:t>  Women should be asked whether they have had chickenpox at booking</a:t>
            </a:r>
          </a:p>
          <a:p>
            <a:r>
              <a:rPr lang="en-US"/>
              <a:t> should be advised to avoid contact with it during pregnancy If not </a:t>
            </a:r>
          </a:p>
          <a:p>
            <a:r>
              <a:rPr lang="en-US"/>
              <a:t>Significant contact is defined as being in the same room as someone for 15 minutes or more, or face-to-face contact. </a:t>
            </a:r>
          </a:p>
          <a:p>
            <a:r>
              <a:rPr lang="en-US"/>
              <a:t>Individuals with the virus are infectious for 48 hours prior to the appearance of the rash and until the vesicles crust over (usually 5 days).</a:t>
            </a:r>
          </a:p>
        </p:txBody>
      </p:sp>
    </p:spTree>
    <p:extLst>
      <p:ext uri="{BB962C8B-B14F-4D97-AF65-F5344CB8AC3E}">
        <p14:creationId xmlns:p14="http://schemas.microsoft.com/office/powerpoint/2010/main" val="32967262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E92AD-43F8-8346-9F86-3E46787F5C4D}"/>
              </a:ext>
            </a:extLst>
          </p:cNvPr>
          <p:cNvSpPr>
            <a:spLocks noGrp="1"/>
          </p:cNvSpPr>
          <p:nvPr>
            <p:ph type="title"/>
          </p:nvPr>
        </p:nvSpPr>
        <p:spPr/>
        <p:txBody>
          <a:bodyPr/>
          <a:lstStyle/>
          <a:p>
            <a:r>
              <a:rPr lang="en-US"/>
              <a:t>Management:</a:t>
            </a:r>
          </a:p>
        </p:txBody>
      </p:sp>
      <p:sp>
        <p:nvSpPr>
          <p:cNvPr id="3" name="Content Placeholder 2">
            <a:extLst>
              <a:ext uri="{FF2B5EF4-FFF2-40B4-BE49-F238E27FC236}">
                <a16:creationId xmlns:a16="http://schemas.microsoft.com/office/drawing/2014/main" id="{B1352D6A-920E-734D-B279-2BC1DBB96403}"/>
              </a:ext>
            </a:extLst>
          </p:cNvPr>
          <p:cNvSpPr>
            <a:spLocks noGrp="1"/>
          </p:cNvSpPr>
          <p:nvPr>
            <p:ph idx="1"/>
          </p:nvPr>
        </p:nvSpPr>
        <p:spPr>
          <a:xfrm>
            <a:off x="914400" y="1736271"/>
            <a:ext cx="7772400" cy="4530725"/>
          </a:xfrm>
        </p:spPr>
        <p:txBody>
          <a:bodyPr/>
          <a:lstStyle/>
          <a:p>
            <a:r>
              <a:rPr lang="en-US"/>
              <a:t>contact wth chickenpox, she should have a blood test for confirmAtion of VZV immunity, by testing for VZV IgG. </a:t>
            </a:r>
          </a:p>
          <a:p>
            <a:r>
              <a:rPr lang="en-US"/>
              <a:t>virology laboratory may be able to use serum from the early pregnancy booking blood sample.</a:t>
            </a:r>
          </a:p>
          <a:p>
            <a:r>
              <a:rPr lang="en-US"/>
              <a:t>If previously nonexposed give varicella zoster immunoglobulin (VZIG) as soon as possible. VZIG is effective when given up to 10 days Of contact.</a:t>
            </a:r>
          </a:p>
        </p:txBody>
      </p:sp>
    </p:spTree>
    <p:extLst>
      <p:ext uri="{BB962C8B-B14F-4D97-AF65-F5344CB8AC3E}">
        <p14:creationId xmlns:p14="http://schemas.microsoft.com/office/powerpoint/2010/main" val="4245767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89312-DBCC-A646-B5B9-33C6AC7FC1DC}"/>
              </a:ext>
            </a:extLst>
          </p:cNvPr>
          <p:cNvSpPr>
            <a:spLocks noGrp="1"/>
          </p:cNvSpPr>
          <p:nvPr>
            <p:ph type="title"/>
          </p:nvPr>
        </p:nvSpPr>
        <p:spPr/>
        <p:txBody>
          <a:bodyPr/>
          <a:lstStyle/>
          <a:p>
            <a:r>
              <a:rPr lang="en-US"/>
              <a:t>Management:</a:t>
            </a:r>
          </a:p>
        </p:txBody>
      </p:sp>
      <p:sp>
        <p:nvSpPr>
          <p:cNvPr id="3" name="Content Placeholder 2">
            <a:extLst>
              <a:ext uri="{FF2B5EF4-FFF2-40B4-BE49-F238E27FC236}">
                <a16:creationId xmlns:a16="http://schemas.microsoft.com/office/drawing/2014/main" id="{B784B2E2-382C-514D-AC5E-7DBD217A5F2D}"/>
              </a:ext>
            </a:extLst>
          </p:cNvPr>
          <p:cNvSpPr>
            <a:spLocks noGrp="1"/>
          </p:cNvSpPr>
          <p:nvPr>
            <p:ph idx="1"/>
          </p:nvPr>
        </p:nvSpPr>
        <p:spPr>
          <a:xfrm>
            <a:off x="850900" y="1710418"/>
            <a:ext cx="7772400" cy="4530725"/>
          </a:xfrm>
        </p:spPr>
        <p:txBody>
          <a:bodyPr/>
          <a:lstStyle/>
          <a:p>
            <a:r>
              <a:rPr lang="en-US"/>
              <a:t>Women with chickenpox should avoid contact </a:t>
            </a:r>
          </a:p>
          <a:p>
            <a:r>
              <a:rPr lang="en-US"/>
              <a:t>with other pregnant women and neonat until lesionss have crusted over.</a:t>
            </a:r>
          </a:p>
          <a:p>
            <a:r>
              <a:rPr lang="en-US"/>
              <a:t> Current recommendations state that oral aciclovir 800 mg five times per day </a:t>
            </a:r>
          </a:p>
          <a:p>
            <a:r>
              <a:rPr lang="en-US"/>
              <a:t>for 7 days should be prescribed for pregnant wome withh chickenpox if they present within 24  hours of the onset of the rash and if they are more than 20 weeks’ gestation.</a:t>
            </a:r>
          </a:p>
          <a:p>
            <a:r>
              <a:rPr lang="en-US"/>
              <a:t>VZIG has no thera-peutic benefit once chickenpox has developed. </a:t>
            </a:r>
          </a:p>
        </p:txBody>
      </p:sp>
    </p:spTree>
    <p:extLst>
      <p:ext uri="{BB962C8B-B14F-4D97-AF65-F5344CB8AC3E}">
        <p14:creationId xmlns:p14="http://schemas.microsoft.com/office/powerpoint/2010/main" val="40712755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3F214-E56B-094B-BE5A-AA768B87ECFC}"/>
              </a:ext>
            </a:extLst>
          </p:cNvPr>
          <p:cNvSpPr>
            <a:spLocks noGrp="1"/>
          </p:cNvSpPr>
          <p:nvPr>
            <p:ph type="title"/>
          </p:nvPr>
        </p:nvSpPr>
        <p:spPr/>
        <p:txBody>
          <a:bodyPr/>
          <a:lstStyle/>
          <a:p>
            <a:r>
              <a:rPr lang="en-US"/>
              <a:t>Management:</a:t>
            </a:r>
          </a:p>
        </p:txBody>
      </p:sp>
      <p:sp>
        <p:nvSpPr>
          <p:cNvPr id="3" name="Content Placeholder 2">
            <a:extLst>
              <a:ext uri="{FF2B5EF4-FFF2-40B4-BE49-F238E27FC236}">
                <a16:creationId xmlns:a16="http://schemas.microsoft.com/office/drawing/2014/main" id="{E77D6889-85C2-0F4F-AD5B-5486FC75D27E}"/>
              </a:ext>
            </a:extLst>
          </p:cNvPr>
          <p:cNvSpPr>
            <a:spLocks noGrp="1"/>
          </p:cNvSpPr>
          <p:nvPr>
            <p:ph idx="1"/>
          </p:nvPr>
        </p:nvSpPr>
        <p:spPr/>
        <p:txBody>
          <a:bodyPr/>
          <a:lstStyle/>
          <a:p>
            <a:r>
              <a:rPr lang="en-US"/>
              <a:t>Admission ::::: </a:t>
            </a:r>
          </a:p>
          <a:p>
            <a:r>
              <a:rPr lang="en-US"/>
              <a:t>If the woman smokes cigarettes, has chronic lung disease, is taking corticosteroids or is in the latter half of pregnancy, a hospital assessment should be considered, even in the absence of complications.</a:t>
            </a:r>
          </a:p>
          <a:p>
            <a:r>
              <a:rPr lang="en-US"/>
              <a:t>Women hospitalized with varicella should b nursed in isolation. </a:t>
            </a:r>
          </a:p>
        </p:txBody>
      </p:sp>
    </p:spTree>
    <p:extLst>
      <p:ext uri="{BB962C8B-B14F-4D97-AF65-F5344CB8AC3E}">
        <p14:creationId xmlns:p14="http://schemas.microsoft.com/office/powerpoint/2010/main" val="42698139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9F2DB-8230-CF4F-9A82-004B725D23BF}"/>
              </a:ext>
            </a:extLst>
          </p:cNvPr>
          <p:cNvSpPr>
            <a:spLocks noGrp="1"/>
          </p:cNvSpPr>
          <p:nvPr>
            <p:ph type="title"/>
          </p:nvPr>
        </p:nvSpPr>
        <p:spPr/>
        <p:txBody>
          <a:bodyPr/>
          <a:lstStyle/>
          <a:p>
            <a:r>
              <a:rPr lang="en-US"/>
              <a:t>Management:</a:t>
            </a:r>
          </a:p>
        </p:txBody>
      </p:sp>
      <p:sp>
        <p:nvSpPr>
          <p:cNvPr id="3" name="Content Placeholder 2">
            <a:extLst>
              <a:ext uri="{FF2B5EF4-FFF2-40B4-BE49-F238E27FC236}">
                <a16:creationId xmlns:a16="http://schemas.microsoft.com/office/drawing/2014/main" id="{25E09EEC-4B4C-1148-9201-AA8DA7FEE7CE}"/>
              </a:ext>
            </a:extLst>
          </p:cNvPr>
          <p:cNvSpPr>
            <a:spLocks noGrp="1"/>
          </p:cNvSpPr>
          <p:nvPr>
            <p:ph idx="1"/>
          </p:nvPr>
        </p:nvSpPr>
        <p:spPr>
          <a:xfrm>
            <a:off x="914400" y="1677306"/>
            <a:ext cx="7772400" cy="5180693"/>
          </a:xfrm>
        </p:spPr>
        <p:txBody>
          <a:bodyPr/>
          <a:lstStyle/>
          <a:p>
            <a:r>
              <a:rPr lang="en-US"/>
              <a:t> The </a:t>
            </a:r>
            <a:r>
              <a:rPr lang="en-US">
                <a:solidFill>
                  <a:srgbClr val="FF3300"/>
                </a:solidFill>
              </a:rPr>
              <a:t>maternal risks</a:t>
            </a:r>
            <a:r>
              <a:rPr lang="en-US"/>
              <a:t> are bleed-</a:t>
            </a:r>
          </a:p>
          <a:p>
            <a:pPr marL="0" indent="0">
              <a:buNone/>
            </a:pPr>
            <a:r>
              <a:rPr lang="en-US"/>
              <a:t>ing, thrombocytopaenia, disseminate intravascularar coagulopathy and hepatitis. </a:t>
            </a:r>
          </a:p>
          <a:p>
            <a:r>
              <a:rPr lang="en-US"/>
              <a:t> There s high risk of varicella infection of the newborn with significant morbidity and mortality.</a:t>
            </a:r>
          </a:p>
          <a:p>
            <a:r>
              <a:rPr lang="en-US"/>
              <a:t> Supportive treatment and intravenous aciclovir is therefore desirable.</a:t>
            </a:r>
          </a:p>
          <a:p>
            <a:r>
              <a:rPr lang="en-US"/>
              <a:t> However, delivery may be required in women if varicella pneumonia is complicated by respiratory failure.</a:t>
            </a:r>
          </a:p>
        </p:txBody>
      </p:sp>
    </p:spTree>
    <p:extLst>
      <p:ext uri="{BB962C8B-B14F-4D97-AF65-F5344CB8AC3E}">
        <p14:creationId xmlns:p14="http://schemas.microsoft.com/office/powerpoint/2010/main" val="2475257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8FB8C-BD16-9A4B-81B9-2026A563540F}"/>
              </a:ext>
            </a:extLst>
          </p:cNvPr>
          <p:cNvSpPr>
            <a:spLocks noGrp="1"/>
          </p:cNvSpPr>
          <p:nvPr>
            <p:ph type="title"/>
          </p:nvPr>
        </p:nvSpPr>
        <p:spPr/>
        <p:txBody>
          <a:bodyPr/>
          <a:lstStyle/>
          <a:p>
            <a:r>
              <a:rPr lang="en-US">
                <a:solidFill>
                  <a:srgbClr val="FF3300"/>
                </a:solidFill>
              </a:rPr>
              <a:t>Fetal risk:</a:t>
            </a:r>
          </a:p>
        </p:txBody>
      </p:sp>
      <p:sp>
        <p:nvSpPr>
          <p:cNvPr id="3" name="Content Placeholder 2">
            <a:extLst>
              <a:ext uri="{FF2B5EF4-FFF2-40B4-BE49-F238E27FC236}">
                <a16:creationId xmlns:a16="http://schemas.microsoft.com/office/drawing/2014/main" id="{86D71021-394B-6142-9F10-0168257F2611}"/>
              </a:ext>
            </a:extLst>
          </p:cNvPr>
          <p:cNvSpPr>
            <a:spLocks noGrp="1"/>
          </p:cNvSpPr>
          <p:nvPr>
            <p:ph idx="1"/>
          </p:nvPr>
        </p:nvSpPr>
        <p:spPr>
          <a:xfrm>
            <a:off x="914400" y="1600200"/>
            <a:ext cx="7772400" cy="7634514"/>
          </a:xfrm>
        </p:spPr>
        <p:txBody>
          <a:bodyPr/>
          <a:lstStyle/>
          <a:p>
            <a:r>
              <a:rPr lang="en-US"/>
              <a:t>Spontaneous miscarriage not  increased</a:t>
            </a:r>
          </a:p>
          <a:p>
            <a:r>
              <a:rPr lang="en-US"/>
              <a:t>FVS is characterized by one or more of the following:</a:t>
            </a:r>
          </a:p>
          <a:p>
            <a:r>
              <a:rPr lang="en-US"/>
              <a:t>• Skin scarring in a dermatomal distribution.</a:t>
            </a:r>
          </a:p>
          <a:p>
            <a:r>
              <a:rPr lang="en-US"/>
              <a:t>• Eye defects (microphthalmia, chorioretinitis</a:t>
            </a:r>
          </a:p>
          <a:p>
            <a:pPr marL="0" indent="0">
              <a:buNone/>
            </a:pPr>
            <a:r>
              <a:rPr lang="en-US"/>
              <a:t>cataractss).</a:t>
            </a:r>
          </a:p>
          <a:p>
            <a:r>
              <a:rPr lang="en-US"/>
              <a:t>• Hypoplasia of the limbs.</a:t>
            </a:r>
          </a:p>
          <a:p>
            <a:r>
              <a:rPr lang="en-US"/>
              <a:t>• Neurological abnormalities (microcephaly, cortical atrophy, mental restriction and dysfunction of bowel and bladder sphincters).</a:t>
            </a:r>
          </a:p>
          <a:p>
            <a:r>
              <a:rPr lang="en-US"/>
              <a:t>This only occurs in a minority of infected fetuses (approximately 1%). FVS has been reported as early as 3 weeks’ and up to 28 weeks’ gestation.  lower in the first trimester (0.55%). No case of FVS reported after 28 weeks.</a:t>
            </a:r>
          </a:p>
          <a:p>
            <a:endParaRPr lang="en-US"/>
          </a:p>
        </p:txBody>
      </p:sp>
    </p:spTree>
    <p:extLst>
      <p:ext uri="{BB962C8B-B14F-4D97-AF65-F5344CB8AC3E}">
        <p14:creationId xmlns:p14="http://schemas.microsoft.com/office/powerpoint/2010/main" val="13393877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41ABF-6196-8447-B810-4198FCA4D0FE}"/>
              </a:ext>
            </a:extLst>
          </p:cNvPr>
          <p:cNvSpPr>
            <a:spLocks noGrp="1"/>
          </p:cNvSpPr>
          <p:nvPr>
            <p:ph type="title"/>
          </p:nvPr>
        </p:nvSpPr>
        <p:spPr/>
        <p:txBody>
          <a:bodyPr/>
          <a:lstStyle/>
          <a:p>
            <a:r>
              <a:rPr lang="en-US"/>
              <a:t>Delivery:</a:t>
            </a:r>
          </a:p>
        </p:txBody>
      </p:sp>
      <p:sp>
        <p:nvSpPr>
          <p:cNvPr id="3" name="Content Placeholder 2">
            <a:extLst>
              <a:ext uri="{FF2B5EF4-FFF2-40B4-BE49-F238E27FC236}">
                <a16:creationId xmlns:a16="http://schemas.microsoft.com/office/drawing/2014/main" id="{B0CA0FDF-9483-154C-A72C-05146216960B}"/>
              </a:ext>
            </a:extLst>
          </p:cNvPr>
          <p:cNvSpPr>
            <a:spLocks noGrp="1"/>
          </p:cNvSpPr>
          <p:nvPr>
            <p:ph idx="1"/>
          </p:nvPr>
        </p:nvSpPr>
        <p:spPr/>
        <p:txBody>
          <a:bodyPr/>
          <a:lstStyle/>
          <a:p>
            <a:r>
              <a:rPr lang="en-US"/>
              <a:t>Elective delivery should normally be avoided until 5–7 days after the onset of maternal rash to allow for the passive transfer of antibodies from mother to the infant</a:t>
            </a:r>
          </a:p>
          <a:p>
            <a:r>
              <a:rPr lang="en-US"/>
              <a:t>If deliver before 7 days VZIG and acyclovir is given to neonate</a:t>
            </a:r>
          </a:p>
          <a:p>
            <a:r>
              <a:rPr lang="en-US"/>
              <a:t>Arrange eye examination of neonate</a:t>
            </a:r>
          </a:p>
          <a:p>
            <a:endParaRPr lang="en-US"/>
          </a:p>
        </p:txBody>
      </p:sp>
    </p:spTree>
    <p:extLst>
      <p:ext uri="{BB962C8B-B14F-4D97-AF65-F5344CB8AC3E}">
        <p14:creationId xmlns:p14="http://schemas.microsoft.com/office/powerpoint/2010/main" val="29636830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38D82-D1FF-E54D-AEB6-43055F8FDAD0}"/>
              </a:ext>
            </a:extLst>
          </p:cNvPr>
          <p:cNvSpPr>
            <a:spLocks noGrp="1"/>
          </p:cNvSpPr>
          <p:nvPr>
            <p:ph type="title"/>
          </p:nvPr>
        </p:nvSpPr>
        <p:spPr/>
        <p:txBody>
          <a:bodyPr/>
          <a:lstStyle/>
          <a:p>
            <a:r>
              <a:rPr lang="en-US"/>
              <a:t>Group B streptococcus:</a:t>
            </a:r>
          </a:p>
        </p:txBody>
      </p:sp>
      <p:sp>
        <p:nvSpPr>
          <p:cNvPr id="3" name="Content Placeholder 2">
            <a:extLst>
              <a:ext uri="{FF2B5EF4-FFF2-40B4-BE49-F238E27FC236}">
                <a16:creationId xmlns:a16="http://schemas.microsoft.com/office/drawing/2014/main" id="{98B594A8-D972-C246-851D-90787B27BD88}"/>
              </a:ext>
            </a:extLst>
          </p:cNvPr>
          <p:cNvSpPr>
            <a:spLocks noGrp="1"/>
          </p:cNvSpPr>
          <p:nvPr>
            <p:ph idx="1"/>
          </p:nvPr>
        </p:nvSpPr>
        <p:spPr>
          <a:xfrm>
            <a:off x="859971" y="1663700"/>
            <a:ext cx="7772400" cy="4530725"/>
          </a:xfrm>
        </p:spPr>
        <p:txBody>
          <a:bodyPr/>
          <a:lstStyle/>
          <a:p>
            <a:pPr marL="0" indent="0">
              <a:buNone/>
            </a:pPr>
            <a:r>
              <a:rPr lang="en-US">
                <a:solidFill>
                  <a:srgbClr val="FF3300"/>
                </a:solidFill>
              </a:rPr>
              <a:t>Infective organism:</a:t>
            </a:r>
          </a:p>
          <a:p>
            <a:pPr marL="0" indent="0">
              <a:buNone/>
            </a:pPr>
            <a:r>
              <a:rPr lang="en-US"/>
              <a:t>Group B streptococcus (Streptococcus agalactiae)(GBS) is a gram-positive coccus frequently found as A vaginal commensal.</a:t>
            </a:r>
          </a:p>
          <a:p>
            <a:pPr marL="0" indent="0">
              <a:buNone/>
            </a:pPr>
            <a:r>
              <a:rPr lang="en-US"/>
              <a:t> It can cause sepsis in the neonate and transmission can occur from the time the membranes rupture till delivery.</a:t>
            </a:r>
          </a:p>
          <a:p>
            <a:pPr marL="0" indent="0">
              <a:buNone/>
            </a:pPr>
            <a:endParaRPr lang="en-US"/>
          </a:p>
        </p:txBody>
      </p:sp>
    </p:spTree>
    <p:extLst>
      <p:ext uri="{BB962C8B-B14F-4D97-AF65-F5344CB8AC3E}">
        <p14:creationId xmlns:p14="http://schemas.microsoft.com/office/powerpoint/2010/main" val="4106500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3DB2D-B0CF-3D47-89F9-3BECE5B40D9D}"/>
              </a:ext>
            </a:extLst>
          </p:cNvPr>
          <p:cNvSpPr>
            <a:spLocks noGrp="1"/>
          </p:cNvSpPr>
          <p:nvPr>
            <p:ph type="title"/>
          </p:nvPr>
        </p:nvSpPr>
        <p:spPr/>
        <p:txBody>
          <a:bodyPr/>
          <a:lstStyle/>
          <a:p>
            <a:r>
              <a:rPr lang="en-US"/>
              <a:t>Group B streptococcus:</a:t>
            </a:r>
          </a:p>
        </p:txBody>
      </p:sp>
      <p:sp>
        <p:nvSpPr>
          <p:cNvPr id="3" name="Content Placeholder 2">
            <a:extLst>
              <a:ext uri="{FF2B5EF4-FFF2-40B4-BE49-F238E27FC236}">
                <a16:creationId xmlns:a16="http://schemas.microsoft.com/office/drawing/2014/main" id="{5725BACC-6C8C-F741-B21D-414DD8B6727E}"/>
              </a:ext>
            </a:extLst>
          </p:cNvPr>
          <p:cNvSpPr>
            <a:spLocks noGrp="1"/>
          </p:cNvSpPr>
          <p:nvPr>
            <p:ph idx="1"/>
          </p:nvPr>
        </p:nvSpPr>
        <p:spPr/>
        <p:txBody>
          <a:bodyPr/>
          <a:lstStyle/>
          <a:p>
            <a:pPr marL="0" indent="0">
              <a:buNone/>
            </a:pPr>
            <a:r>
              <a:rPr lang="en-US">
                <a:solidFill>
                  <a:srgbClr val="FF3300"/>
                </a:solidFill>
              </a:rPr>
              <a:t>Prevalence:</a:t>
            </a:r>
          </a:p>
          <a:p>
            <a:pPr marL="0" indent="0">
              <a:buNone/>
            </a:pPr>
            <a:r>
              <a:rPr lang="en-US"/>
              <a:t>GBS is recognized as the most frequent cause of severe early-onset (less than 7 days of age) infection in newborn infants. </a:t>
            </a:r>
          </a:p>
          <a:p>
            <a:r>
              <a:rPr lang="en-US"/>
              <a:t>Approximately 21% of women in UK carry GBS as a commensal in the vagina.</a:t>
            </a:r>
          </a:p>
        </p:txBody>
      </p:sp>
    </p:spTree>
    <p:extLst>
      <p:ext uri="{BB962C8B-B14F-4D97-AF65-F5344CB8AC3E}">
        <p14:creationId xmlns:p14="http://schemas.microsoft.com/office/powerpoint/2010/main" val="14923206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B0176-CD06-2A40-A409-FD8833AFD9A5}"/>
              </a:ext>
            </a:extLst>
          </p:cNvPr>
          <p:cNvSpPr>
            <a:spLocks noGrp="1"/>
          </p:cNvSpPr>
          <p:nvPr>
            <p:ph type="title"/>
          </p:nvPr>
        </p:nvSpPr>
        <p:spPr/>
        <p:txBody>
          <a:bodyPr/>
          <a:lstStyle/>
          <a:p>
            <a:r>
              <a:rPr lang="en-US"/>
              <a:t>Screening:</a:t>
            </a:r>
          </a:p>
        </p:txBody>
      </p:sp>
      <p:sp>
        <p:nvSpPr>
          <p:cNvPr id="3" name="Content Placeholder 2">
            <a:extLst>
              <a:ext uri="{FF2B5EF4-FFF2-40B4-BE49-F238E27FC236}">
                <a16:creationId xmlns:a16="http://schemas.microsoft.com/office/drawing/2014/main" id="{E5106108-3327-DF42-B7C1-AD17F2D71023}"/>
              </a:ext>
            </a:extLst>
          </p:cNvPr>
          <p:cNvSpPr>
            <a:spLocks noGrp="1"/>
          </p:cNvSpPr>
          <p:nvPr>
            <p:ph idx="1"/>
          </p:nvPr>
        </p:nvSpPr>
        <p:spPr>
          <a:xfrm>
            <a:off x="914400" y="1905000"/>
            <a:ext cx="6784240" cy="4953000"/>
          </a:xfrm>
        </p:spPr>
        <p:txBody>
          <a:bodyPr/>
          <a:lstStyle/>
          <a:p>
            <a:r>
              <a:rPr lang="en-US"/>
              <a:t>Universall screening is carried out in the USA but this practice is not currently recommended in the UK.      </a:t>
            </a:r>
          </a:p>
          <a:p>
            <a:r>
              <a:rPr lang="en-US">
                <a:solidFill>
                  <a:srgbClr val="33CC33"/>
                </a:solidFill>
              </a:rPr>
              <a:t>Clinical features:</a:t>
            </a:r>
          </a:p>
          <a:p>
            <a:r>
              <a:rPr lang="en-US"/>
              <a:t>The mother will not have symptoms as GBS is a common vaginal commensal.</a:t>
            </a:r>
          </a:p>
          <a:p>
            <a:r>
              <a:rPr lang="en-US"/>
              <a:t>An infected neonate may demonstrate signs of neonatal sepsis including sudden collapse, tachypnoea, nasal flaring, poor tone, jaundice, etc.</a:t>
            </a:r>
          </a:p>
        </p:txBody>
      </p:sp>
    </p:spTree>
    <p:extLst>
      <p:ext uri="{BB962C8B-B14F-4D97-AF65-F5344CB8AC3E}">
        <p14:creationId xmlns:p14="http://schemas.microsoft.com/office/powerpoint/2010/main" val="1724546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3DF07BD-3213-400A-953E-0831AC4E22A1}"/>
              </a:ext>
            </a:extLst>
          </p:cNvPr>
          <p:cNvSpPr>
            <a:spLocks noGrp="1" noChangeArrowheads="1"/>
          </p:cNvSpPr>
          <p:nvPr>
            <p:ph type="title"/>
          </p:nvPr>
        </p:nvSpPr>
        <p:spPr/>
        <p:txBody>
          <a:bodyPr/>
          <a:lstStyle/>
          <a:p>
            <a:pPr eaLnBrk="1" hangingPunct="1"/>
            <a:r>
              <a:rPr lang="ro-RO" altLang="en-US" sz="2900">
                <a:latin typeface="Tahoma" panose="020B0604030504040204" pitchFamily="34" charset="0"/>
              </a:rPr>
              <a:t>CONGENITAL INFECTIONS</a:t>
            </a:r>
            <a:endParaRPr lang="en-US" altLang="en-US" sz="2900">
              <a:latin typeface="Tahoma" panose="020B0604030504040204" pitchFamily="34" charset="0"/>
            </a:endParaRPr>
          </a:p>
        </p:txBody>
      </p:sp>
      <p:sp>
        <p:nvSpPr>
          <p:cNvPr id="7171" name="Rectangle 3">
            <a:extLst>
              <a:ext uri="{FF2B5EF4-FFF2-40B4-BE49-F238E27FC236}">
                <a16:creationId xmlns:a16="http://schemas.microsoft.com/office/drawing/2014/main" id="{E1C95F8E-199E-4926-9369-4DEDE42428A3}"/>
              </a:ext>
            </a:extLst>
          </p:cNvPr>
          <p:cNvSpPr>
            <a:spLocks noGrp="1" noChangeArrowheads="1"/>
          </p:cNvSpPr>
          <p:nvPr>
            <p:ph type="body" idx="1"/>
          </p:nvPr>
        </p:nvSpPr>
        <p:spPr>
          <a:xfrm>
            <a:off x="914400" y="1600200"/>
            <a:ext cx="8050213" cy="4530725"/>
          </a:xfrm>
        </p:spPr>
        <p:txBody>
          <a:bodyPr/>
          <a:lstStyle/>
          <a:p>
            <a:pPr eaLnBrk="1" hangingPunct="1">
              <a:buFont typeface="Wingdings" panose="05000000000000000000" pitchFamily="2" charset="2"/>
              <a:buNone/>
            </a:pPr>
            <a:r>
              <a:rPr lang="ro-RO" altLang="en-US" sz="2400"/>
              <a:t>The</a:t>
            </a:r>
            <a:r>
              <a:rPr lang="ro-RO" altLang="en-US" sz="2400" b="1"/>
              <a:t> mechanism</a:t>
            </a:r>
            <a:r>
              <a:rPr lang="ro-RO" altLang="en-US" sz="2400"/>
              <a:t> by TORCH infections </a:t>
            </a:r>
            <a:r>
              <a:rPr lang="en-US" altLang="en-US" sz="2400"/>
              <a:t>can </a:t>
            </a:r>
            <a:r>
              <a:rPr lang="ro-RO" altLang="en-US" sz="2400"/>
              <a:t>produce</a:t>
            </a:r>
            <a:r>
              <a:rPr lang="en-US" altLang="en-US" sz="2400"/>
              <a:t> </a:t>
            </a:r>
            <a:r>
              <a:rPr lang="ro-RO" altLang="en-US" sz="2400"/>
              <a:t>congenital malformation may be explain by:</a:t>
            </a:r>
          </a:p>
          <a:p>
            <a:pPr eaLnBrk="1" hangingPunct="1"/>
            <a:r>
              <a:rPr lang="ro-RO" altLang="en-US" sz="2400"/>
              <a:t>The pertubance of embriogenesis;</a:t>
            </a:r>
          </a:p>
          <a:p>
            <a:pPr eaLnBrk="1" hangingPunct="1"/>
            <a:r>
              <a:rPr lang="ro-RO" altLang="en-US" sz="2400"/>
              <a:t>Tissular destruction of already formed organs; </a:t>
            </a:r>
            <a:endParaRPr lang="en-US" altLang="en-US" sz="2400"/>
          </a:p>
          <a:p>
            <a:pPr eaLnBrk="1" hangingPunct="1">
              <a:buFont typeface="Wingdings" panose="05000000000000000000" pitchFamily="2" charset="2"/>
              <a:buNone/>
            </a:pPr>
            <a:endParaRPr lang="en-US" altLang="en-US" sz="2400"/>
          </a:p>
          <a:p>
            <a:pPr eaLnBrk="1" hangingPunct="1">
              <a:buFont typeface="Wingdings" panose="05000000000000000000" pitchFamily="2" charset="2"/>
              <a:buNone/>
            </a:pPr>
            <a:r>
              <a:rPr lang="ro-RO" altLang="en-US" sz="2400"/>
              <a:t>Clinical manifestations of these infections may be:</a:t>
            </a:r>
          </a:p>
          <a:p>
            <a:pPr eaLnBrk="1" hangingPunct="1"/>
            <a:r>
              <a:rPr lang="ro-RO" altLang="en-US" sz="2400"/>
              <a:t>Absent;</a:t>
            </a:r>
          </a:p>
          <a:p>
            <a:pPr eaLnBrk="1" hangingPunct="1"/>
            <a:r>
              <a:rPr lang="ro-RO" altLang="en-US" sz="2400"/>
              <a:t>Subtle;</a:t>
            </a:r>
          </a:p>
          <a:p>
            <a:pPr eaLnBrk="1" hangingPunct="1"/>
            <a:r>
              <a:rPr lang="ro-RO" altLang="en-US" sz="2400"/>
              <a:t>Non-specific;</a:t>
            </a:r>
          </a:p>
          <a:p>
            <a:pPr eaLnBrk="1" hangingPunct="1"/>
            <a:r>
              <a:rPr lang="ro-RO" altLang="en-US" sz="2400"/>
              <a:t>Common with others diseases: RDS, sepsis.</a:t>
            </a:r>
            <a:endParaRPr lang="en-US" altLang="en-US" sz="24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D7C1E-6BEE-8B40-BCCE-33C234B58F12}"/>
              </a:ext>
            </a:extLst>
          </p:cNvPr>
          <p:cNvSpPr>
            <a:spLocks noGrp="1"/>
          </p:cNvSpPr>
          <p:nvPr>
            <p:ph type="title"/>
          </p:nvPr>
        </p:nvSpPr>
        <p:spPr/>
        <p:txBody>
          <a:bodyPr/>
          <a:lstStyle/>
          <a:p>
            <a:r>
              <a:rPr lang="en-US"/>
              <a:t>Management:</a:t>
            </a:r>
          </a:p>
        </p:txBody>
      </p:sp>
      <p:sp>
        <p:nvSpPr>
          <p:cNvPr id="3" name="Content Placeholder 2">
            <a:extLst>
              <a:ext uri="{FF2B5EF4-FFF2-40B4-BE49-F238E27FC236}">
                <a16:creationId xmlns:a16="http://schemas.microsoft.com/office/drawing/2014/main" id="{AB6A3A3C-45A5-8F46-8469-E57E624BA9A7}"/>
              </a:ext>
            </a:extLst>
          </p:cNvPr>
          <p:cNvSpPr>
            <a:spLocks noGrp="1"/>
          </p:cNvSpPr>
          <p:nvPr>
            <p:ph idx="1"/>
          </p:nvPr>
        </p:nvSpPr>
        <p:spPr>
          <a:xfrm>
            <a:off x="914400" y="1600200"/>
            <a:ext cx="7772400" cy="5194300"/>
          </a:xfrm>
        </p:spPr>
        <p:txBody>
          <a:bodyPr/>
          <a:lstStyle/>
          <a:p>
            <a:r>
              <a:rPr lang="en-US">
                <a:solidFill>
                  <a:srgbClr val="33CC33"/>
                </a:solidFill>
              </a:rPr>
              <a:t>Antenatal</a:t>
            </a:r>
          </a:p>
          <a:p>
            <a:r>
              <a:rPr lang="en-US"/>
              <a:t>If GBS is detected incidentally, antenatal treatment is not recommended as it does not reduce the likelihood of GBS colonization at the time of delivery.</a:t>
            </a:r>
          </a:p>
          <a:p>
            <a:r>
              <a:rPr lang="en-US">
                <a:solidFill>
                  <a:srgbClr val="33CC33"/>
                </a:solidFill>
              </a:rPr>
              <a:t>Intrapartum antibiotic prophylaxis</a:t>
            </a:r>
          </a:p>
          <a:p>
            <a:r>
              <a:rPr lang="en-US"/>
              <a:t>It is during labour that infection of the fetus/neonate occurs. Antibiotics (penicillin or clindamycin) given in labour 60 to 80% reduce chances of Eos d/t GBS in neonate.</a:t>
            </a:r>
          </a:p>
        </p:txBody>
      </p:sp>
    </p:spTree>
    <p:extLst>
      <p:ext uri="{BB962C8B-B14F-4D97-AF65-F5344CB8AC3E}">
        <p14:creationId xmlns:p14="http://schemas.microsoft.com/office/powerpoint/2010/main" val="34611407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37907-703B-EB47-A4C5-96C760EA6502}"/>
              </a:ext>
            </a:extLst>
          </p:cNvPr>
          <p:cNvSpPr>
            <a:spLocks noGrp="1"/>
          </p:cNvSpPr>
          <p:nvPr>
            <p:ph type="title"/>
          </p:nvPr>
        </p:nvSpPr>
        <p:spPr/>
        <p:txBody>
          <a:bodyPr/>
          <a:lstStyle/>
          <a:p>
            <a:r>
              <a:rPr lang="en-US"/>
              <a:t>Risk factors requiring </a:t>
            </a:r>
            <a:br>
              <a:rPr lang="en-US"/>
            </a:br>
            <a:r>
              <a:rPr lang="en-US"/>
              <a:t>prophylaxis for GBS</a:t>
            </a:r>
          </a:p>
        </p:txBody>
      </p:sp>
      <p:sp>
        <p:nvSpPr>
          <p:cNvPr id="3" name="Content Placeholder 2">
            <a:extLst>
              <a:ext uri="{FF2B5EF4-FFF2-40B4-BE49-F238E27FC236}">
                <a16:creationId xmlns:a16="http://schemas.microsoft.com/office/drawing/2014/main" id="{94D7A5DB-CAEE-5D4E-AFE8-9750C75C99DC}"/>
              </a:ext>
            </a:extLst>
          </p:cNvPr>
          <p:cNvSpPr>
            <a:spLocks noGrp="1"/>
          </p:cNvSpPr>
          <p:nvPr>
            <p:ph idx="1"/>
          </p:nvPr>
        </p:nvSpPr>
        <p:spPr/>
        <p:txBody>
          <a:bodyPr/>
          <a:lstStyle/>
          <a:p>
            <a:r>
              <a:rPr lang="en-US"/>
              <a:t> Intrapartum fever (&gt;38°C).</a:t>
            </a:r>
          </a:p>
          <a:p>
            <a:r>
              <a:rPr lang="en-US"/>
              <a:t>Prolonged rupture of membranes greater </a:t>
            </a:r>
          </a:p>
          <a:p>
            <a:pPr marL="0" indent="0">
              <a:buNone/>
            </a:pPr>
            <a:r>
              <a:rPr lang="en-US"/>
              <a:t>than 18 hours.</a:t>
            </a:r>
          </a:p>
          <a:p>
            <a:r>
              <a:rPr lang="en-US"/>
              <a:t> Prematurity less than 37 weeks.</a:t>
            </a:r>
          </a:p>
          <a:p>
            <a:r>
              <a:rPr lang="en-US"/>
              <a:t> Previous infant with GBS.</a:t>
            </a:r>
          </a:p>
          <a:p>
            <a:r>
              <a:rPr lang="en-US"/>
              <a:t>Incidental detection of GBS in current </a:t>
            </a:r>
          </a:p>
          <a:p>
            <a:pPr marL="0" indent="0">
              <a:buNone/>
            </a:pPr>
            <a:r>
              <a:rPr lang="en-US"/>
              <a:t>pregnancy.</a:t>
            </a:r>
          </a:p>
          <a:p>
            <a:r>
              <a:rPr lang="en-US"/>
              <a:t> GBS bacteruria.  </a:t>
            </a:r>
          </a:p>
        </p:txBody>
      </p:sp>
    </p:spTree>
    <p:extLst>
      <p:ext uri="{BB962C8B-B14F-4D97-AF65-F5344CB8AC3E}">
        <p14:creationId xmlns:p14="http://schemas.microsoft.com/office/powerpoint/2010/main" val="22010540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5946B-7140-EC42-9C51-883FE51F80D6}"/>
              </a:ext>
            </a:extLst>
          </p:cNvPr>
          <p:cNvSpPr>
            <a:spLocks noGrp="1"/>
          </p:cNvSpPr>
          <p:nvPr>
            <p:ph type="title"/>
          </p:nvPr>
        </p:nvSpPr>
        <p:spPr/>
        <p:txBody>
          <a:bodyPr/>
          <a:lstStyle/>
          <a:p>
            <a:r>
              <a:rPr lang="en-US"/>
              <a:t>Management:</a:t>
            </a:r>
          </a:p>
        </p:txBody>
      </p:sp>
      <p:sp>
        <p:nvSpPr>
          <p:cNvPr id="3" name="Content Placeholder 2">
            <a:extLst>
              <a:ext uri="{FF2B5EF4-FFF2-40B4-BE49-F238E27FC236}">
                <a16:creationId xmlns:a16="http://schemas.microsoft.com/office/drawing/2014/main" id="{EFFF1552-8381-8B45-8311-18B3B490B283}"/>
              </a:ext>
            </a:extLst>
          </p:cNvPr>
          <p:cNvSpPr>
            <a:spLocks noGrp="1"/>
          </p:cNvSpPr>
          <p:nvPr>
            <p:ph idx="1"/>
          </p:nvPr>
        </p:nvSpPr>
        <p:spPr>
          <a:xfrm>
            <a:off x="914400" y="1600199"/>
            <a:ext cx="7772400" cy="5330371"/>
          </a:xfrm>
        </p:spPr>
        <p:txBody>
          <a:bodyPr/>
          <a:lstStyle/>
          <a:p>
            <a:r>
              <a:rPr lang="en-US"/>
              <a:t>IV penicillin 3 g be given as soon as possible after the onset of labour (or after development of a risk factor) and 1.5 g four hourly until delivery.Clindamycin 900 mg should be given IV 8-hourly If penicillinallergic</a:t>
            </a:r>
          </a:p>
          <a:p>
            <a:r>
              <a:rPr lang="en-US"/>
              <a:t>If chorioamnionitis is suspected,broad-spectrum antibiotic therapy including an agent active against GBS should replace GBS-specific antibiotic prophylaxis.</a:t>
            </a:r>
          </a:p>
          <a:p>
            <a:r>
              <a:rPr lang="en-US"/>
              <a:t> planned caesarean delivery in the absence of labour or mem-brane rupture do not require antibiotic prophylaxis for GBS </a:t>
            </a:r>
          </a:p>
        </p:txBody>
      </p:sp>
    </p:spTree>
    <p:extLst>
      <p:ext uri="{BB962C8B-B14F-4D97-AF65-F5344CB8AC3E}">
        <p14:creationId xmlns:p14="http://schemas.microsoft.com/office/powerpoint/2010/main" val="27581297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1E89C-1448-FC44-8409-D62849C0515B}"/>
              </a:ext>
            </a:extLst>
          </p:cNvPr>
          <p:cNvSpPr>
            <a:spLocks noGrp="1"/>
          </p:cNvSpPr>
          <p:nvPr>
            <p:ph type="title"/>
          </p:nvPr>
        </p:nvSpPr>
        <p:spPr/>
        <p:txBody>
          <a:bodyPr/>
          <a:lstStyle/>
          <a:p>
            <a:r>
              <a:rPr lang="en-US"/>
              <a:t>Neonate:</a:t>
            </a:r>
          </a:p>
        </p:txBody>
      </p:sp>
      <p:sp>
        <p:nvSpPr>
          <p:cNvPr id="3" name="Content Placeholder 2">
            <a:extLst>
              <a:ext uri="{FF2B5EF4-FFF2-40B4-BE49-F238E27FC236}">
                <a16:creationId xmlns:a16="http://schemas.microsoft.com/office/drawing/2014/main" id="{04A5E522-CF01-8D44-9605-6C269CF2F0A5}"/>
              </a:ext>
            </a:extLst>
          </p:cNvPr>
          <p:cNvSpPr>
            <a:spLocks noGrp="1"/>
          </p:cNvSpPr>
          <p:nvPr>
            <p:ph idx="1"/>
          </p:nvPr>
        </p:nvSpPr>
        <p:spPr/>
        <p:txBody>
          <a:bodyPr/>
          <a:lstStyle/>
          <a:p>
            <a:r>
              <a:rPr lang="en-US"/>
              <a:t>If signs of sepsis or disease appear give antibiotics covering Early onset GBS disease.</a:t>
            </a:r>
          </a:p>
          <a:p>
            <a:r>
              <a:rPr lang="en-US"/>
              <a:t>Csf examination considered</a:t>
            </a:r>
          </a:p>
          <a:p>
            <a:r>
              <a:rPr lang="en-US"/>
              <a:t>In Hospital care if required</a:t>
            </a:r>
          </a:p>
        </p:txBody>
      </p:sp>
    </p:spTree>
    <p:extLst>
      <p:ext uri="{BB962C8B-B14F-4D97-AF65-F5344CB8AC3E}">
        <p14:creationId xmlns:p14="http://schemas.microsoft.com/office/powerpoint/2010/main" val="10116534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90E89FB4-9E65-4C30-BE2B-3D675D0E4028}"/>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VIRAL HEPATIT</a:t>
            </a:r>
            <a:r>
              <a:rPr lang="en-US" altLang="en-US" sz="2800">
                <a:latin typeface="Tahoma" panose="020B0604030504040204" pitchFamily="34" charset="0"/>
              </a:rPr>
              <a:t>I</a:t>
            </a:r>
            <a:r>
              <a:rPr lang="ro-RO" altLang="en-US" sz="2800">
                <a:latin typeface="Tahoma" panose="020B0604030504040204" pitchFamily="34" charset="0"/>
              </a:rPr>
              <a:t>S</a:t>
            </a:r>
            <a:r>
              <a:rPr lang="en-US" altLang="en-US" sz="2800">
                <a:latin typeface="Tahoma" panose="020B0604030504040204" pitchFamily="34" charset="0"/>
              </a:rPr>
              <a:t>.HEPATITIS A.</a:t>
            </a:r>
            <a:endParaRPr lang="ro-RO" altLang="en-US" sz="2800">
              <a:latin typeface="Tahoma" panose="020B0604030504040204" pitchFamily="34" charset="0"/>
            </a:endParaRPr>
          </a:p>
        </p:txBody>
      </p:sp>
      <p:sp>
        <p:nvSpPr>
          <p:cNvPr id="38915" name="Rectangle 3">
            <a:extLst>
              <a:ext uri="{FF2B5EF4-FFF2-40B4-BE49-F238E27FC236}">
                <a16:creationId xmlns:a16="http://schemas.microsoft.com/office/drawing/2014/main" id="{FF3220D3-E3CD-43C6-97C6-70355359579D}"/>
              </a:ext>
            </a:extLst>
          </p:cNvPr>
          <p:cNvSpPr>
            <a:spLocks noGrp="1" noChangeArrowheads="1"/>
          </p:cNvSpPr>
          <p:nvPr>
            <p:ph type="body" idx="1"/>
          </p:nvPr>
        </p:nvSpPr>
        <p:spPr>
          <a:xfrm>
            <a:off x="755650" y="1600200"/>
            <a:ext cx="8137525" cy="4530725"/>
          </a:xfrm>
        </p:spPr>
        <p:txBody>
          <a:bodyPr/>
          <a:lstStyle/>
          <a:p>
            <a:pPr eaLnBrk="1" hangingPunct="1">
              <a:lnSpc>
                <a:spcPct val="80000"/>
              </a:lnSpc>
              <a:buFont typeface="Wingdings" panose="05000000000000000000" pitchFamily="2" charset="2"/>
              <a:buNone/>
            </a:pPr>
            <a:r>
              <a:rPr lang="ro-RO" altLang="en-US" sz="2000" b="1"/>
              <a:t>HEPATITIS A.</a:t>
            </a:r>
            <a:endParaRPr lang="ro-RO" altLang="en-US" sz="2000" u="sng"/>
          </a:p>
          <a:p>
            <a:pPr eaLnBrk="1" hangingPunct="1">
              <a:lnSpc>
                <a:spcPct val="80000"/>
              </a:lnSpc>
            </a:pPr>
            <a:r>
              <a:rPr lang="ro-RO" altLang="en-US" sz="2000"/>
              <a:t>Definition</a:t>
            </a:r>
            <a:r>
              <a:rPr lang="en-US" altLang="en-US" sz="2000"/>
              <a:t> </a:t>
            </a:r>
            <a:r>
              <a:rPr lang="ro-RO" altLang="en-US" sz="2000"/>
              <a:t>-</a:t>
            </a:r>
            <a:r>
              <a:rPr lang="en-US" altLang="en-US" sz="2000"/>
              <a:t> </a:t>
            </a:r>
            <a:r>
              <a:rPr lang="ro-RO" altLang="en-US" sz="2000"/>
              <a:t>Hepatitis A is caused by RNA virus transmitted by fecal-oral route.</a:t>
            </a:r>
          </a:p>
          <a:p>
            <a:pPr eaLnBrk="1" hangingPunct="1">
              <a:lnSpc>
                <a:spcPct val="80000"/>
              </a:lnSpc>
            </a:pPr>
            <a:r>
              <a:rPr lang="ro-RO" altLang="en-US" sz="2000"/>
              <a:t>Pathophysiology</a:t>
            </a:r>
            <a:r>
              <a:rPr lang="en-US" altLang="en-US" sz="2000"/>
              <a:t> </a:t>
            </a:r>
            <a:r>
              <a:rPr lang="ro-RO" altLang="en-US" sz="2000"/>
              <a:t>-</a:t>
            </a:r>
            <a:r>
              <a:rPr lang="en-US" altLang="en-US" sz="2000"/>
              <a:t> </a:t>
            </a:r>
            <a:r>
              <a:rPr lang="ro-RO" altLang="en-US" sz="2000"/>
              <a:t>the risk of intrauterine transmission is limited because the period of viremia is short and fecal contamination does not occur at the time of delivery.</a:t>
            </a:r>
          </a:p>
          <a:p>
            <a:pPr eaLnBrk="1" hangingPunct="1">
              <a:lnSpc>
                <a:spcPct val="80000"/>
              </a:lnSpc>
            </a:pPr>
            <a:r>
              <a:rPr lang="ro-RO" altLang="en-US" sz="2000"/>
              <a:t>Clinical presentation</a:t>
            </a:r>
            <a:r>
              <a:rPr lang="en-US" altLang="en-US" sz="2000"/>
              <a:t> </a:t>
            </a:r>
            <a:r>
              <a:rPr lang="ro-RO" altLang="en-US" sz="2000"/>
              <a:t>-</a:t>
            </a:r>
            <a:r>
              <a:rPr lang="en-US" altLang="en-US" sz="2000"/>
              <a:t> </a:t>
            </a:r>
            <a:r>
              <a:rPr lang="ro-RO" altLang="en-US" sz="2000"/>
              <a:t>most infants are asymptomatic, with mild anomalies of liver function.</a:t>
            </a:r>
          </a:p>
          <a:p>
            <a:pPr eaLnBrk="1" hangingPunct="1">
              <a:lnSpc>
                <a:spcPct val="80000"/>
              </a:lnSpc>
            </a:pPr>
            <a:r>
              <a:rPr lang="ro-RO" altLang="en-US" sz="2000"/>
              <a:t>Diagnosis</a:t>
            </a:r>
            <a:r>
              <a:rPr lang="en-US" altLang="en-US" sz="2000"/>
              <a:t> </a:t>
            </a:r>
            <a:r>
              <a:rPr lang="ro-RO" altLang="en-US" sz="2000"/>
              <a:t>-</a:t>
            </a:r>
            <a:r>
              <a:rPr lang="en-US" altLang="en-US" sz="2000"/>
              <a:t> </a:t>
            </a:r>
            <a:r>
              <a:rPr lang="ro-RO" altLang="en-US" sz="2000"/>
              <a:t>IgM antibodies to hepatitis A virus is present during the</a:t>
            </a:r>
            <a:r>
              <a:rPr lang="en-US" altLang="en-US" sz="2000"/>
              <a:t> </a:t>
            </a:r>
            <a:r>
              <a:rPr lang="ro-RO" altLang="en-US" sz="2000"/>
              <a:t>acute or early convalescent phase of disease.</a:t>
            </a:r>
          </a:p>
          <a:p>
            <a:pPr eaLnBrk="1" hangingPunct="1">
              <a:lnSpc>
                <a:spcPct val="80000"/>
              </a:lnSpc>
            </a:pPr>
            <a:r>
              <a:rPr lang="ro-RO" altLang="en-US" sz="2000"/>
              <a:t>Characteristically, the transaminases and serum bilirubin levels are</a:t>
            </a:r>
            <a:r>
              <a:rPr lang="en-US" altLang="en-US" sz="2000"/>
              <a:t> </a:t>
            </a:r>
            <a:r>
              <a:rPr lang="ro-RO" altLang="en-US" sz="2000"/>
              <a:t>elevated.</a:t>
            </a:r>
          </a:p>
          <a:p>
            <a:pPr eaLnBrk="1" hangingPunct="1">
              <a:lnSpc>
                <a:spcPct val="80000"/>
              </a:lnSpc>
            </a:pPr>
            <a:r>
              <a:rPr lang="ro-RO" altLang="en-US" sz="2000"/>
              <a:t>Managemen</a:t>
            </a:r>
            <a:r>
              <a:rPr lang="en-US" altLang="en-US" sz="2000"/>
              <a:t>t-t</a:t>
            </a:r>
            <a:r>
              <a:rPr lang="ro-RO" altLang="en-US" sz="2000"/>
              <a:t>he infant should be isolated with enteric precaution.</a:t>
            </a:r>
          </a:p>
          <a:p>
            <a:pPr eaLnBrk="1" hangingPunct="1">
              <a:lnSpc>
                <a:spcPct val="80000"/>
              </a:lnSpc>
            </a:pPr>
            <a:r>
              <a:rPr lang="ro-RO" altLang="en-US" sz="2000"/>
              <a:t>Immuneglobulin 0,02 ml/kg, i.m. should be given to the newborn whose mother's symptoms began between 2 weeks before and one week after delivery</a:t>
            </a:r>
            <a:r>
              <a:rPr lang="en-US" altLang="en-US" sz="2000"/>
              <a:t>.</a:t>
            </a:r>
            <a:endParaRPr lang="ro-RO" altLang="en-US" sz="2000" b="1"/>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FE3730EB-3229-477B-B89A-613C9E46D735}"/>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VIRAL HEPATIT</a:t>
            </a:r>
            <a:r>
              <a:rPr lang="en-US" altLang="en-US" sz="2800">
                <a:latin typeface="Tahoma" panose="020B0604030504040204" pitchFamily="34" charset="0"/>
              </a:rPr>
              <a:t>I</a:t>
            </a:r>
            <a:r>
              <a:rPr lang="ro-RO" altLang="en-US" sz="2800">
                <a:latin typeface="Tahoma" panose="020B0604030504040204" pitchFamily="34" charset="0"/>
              </a:rPr>
              <a:t>S</a:t>
            </a:r>
            <a:r>
              <a:rPr lang="en-US" altLang="en-US" sz="2800">
                <a:latin typeface="Tahoma" panose="020B0604030504040204" pitchFamily="34" charset="0"/>
              </a:rPr>
              <a:t>.HEPATITIS B.</a:t>
            </a:r>
            <a:endParaRPr lang="ro-RO" altLang="en-US" sz="2800">
              <a:latin typeface="Tahoma" panose="020B0604030504040204" pitchFamily="34" charset="0"/>
            </a:endParaRPr>
          </a:p>
        </p:txBody>
      </p:sp>
      <p:sp>
        <p:nvSpPr>
          <p:cNvPr id="39939" name="Rectangle 3">
            <a:extLst>
              <a:ext uri="{FF2B5EF4-FFF2-40B4-BE49-F238E27FC236}">
                <a16:creationId xmlns:a16="http://schemas.microsoft.com/office/drawing/2014/main" id="{77C1076C-ACB2-431B-8CD9-3038EBCA42C0}"/>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ro-RO" altLang="en-US" sz="2000"/>
              <a:t>Definition</a:t>
            </a:r>
            <a:r>
              <a:rPr lang="en-US" altLang="en-US" sz="2000"/>
              <a:t> </a:t>
            </a:r>
            <a:r>
              <a:rPr lang="ro-RO" altLang="en-US" sz="2000"/>
              <a:t>-</a:t>
            </a:r>
            <a:r>
              <a:rPr lang="en-US" altLang="en-US" sz="2000"/>
              <a:t> </a:t>
            </a:r>
            <a:r>
              <a:rPr lang="ro-RO" altLang="en-US" sz="2000"/>
              <a:t>hepatitis B is caused by a DNA virus. It has a long incubation period (45-160days) after exposure.</a:t>
            </a:r>
            <a:endParaRPr lang="en-US" altLang="en-US" sz="2000"/>
          </a:p>
          <a:p>
            <a:pPr eaLnBrk="1" hangingPunct="1">
              <a:lnSpc>
                <a:spcPct val="90000"/>
              </a:lnSpc>
              <a:buFont typeface="Wingdings" panose="05000000000000000000" pitchFamily="2" charset="2"/>
              <a:buNone/>
            </a:pPr>
            <a:r>
              <a:rPr lang="ro-RO" altLang="en-US" sz="2000"/>
              <a:t>Pathophysiology</a:t>
            </a:r>
            <a:r>
              <a:rPr lang="en-US" altLang="en-US" sz="2000"/>
              <a:t>:</a:t>
            </a:r>
            <a:endParaRPr lang="ro-RO" altLang="en-US" sz="2000"/>
          </a:p>
          <a:p>
            <a:pPr eaLnBrk="1" hangingPunct="1">
              <a:lnSpc>
                <a:spcPct val="90000"/>
              </a:lnSpc>
            </a:pPr>
            <a:r>
              <a:rPr lang="ro-RO" altLang="en-US" sz="2000"/>
              <a:t>If the mother is a chronic carrier, there is a 3-50% </a:t>
            </a:r>
            <a:r>
              <a:rPr lang="ro-RO" altLang="en-US" sz="2000">
                <a:solidFill>
                  <a:srgbClr val="FF3300"/>
                </a:solidFill>
              </a:rPr>
              <a:t>vertical</a:t>
            </a:r>
            <a:r>
              <a:rPr lang="ro-RO" altLang="en-US" sz="2000"/>
              <a:t> transmission to the infant. In the fetus and the neonate, transmission has been suggested by the following mechanism:</a:t>
            </a:r>
          </a:p>
          <a:p>
            <a:pPr eaLnBrk="1" hangingPunct="1">
              <a:lnSpc>
                <a:spcPct val="90000"/>
              </a:lnSpc>
            </a:pPr>
            <a:r>
              <a:rPr lang="ro-RO" altLang="en-US" sz="2000"/>
              <a:t>Transplacental transmission either during pregnancy or at the time of delivery secondary to placental leaks.</a:t>
            </a:r>
          </a:p>
          <a:p>
            <a:pPr eaLnBrk="1" hangingPunct="1">
              <a:lnSpc>
                <a:spcPct val="90000"/>
              </a:lnSpc>
            </a:pPr>
            <a:r>
              <a:rPr lang="ro-RO" altLang="en-US" sz="2000"/>
              <a:t>Natal transmission by exposure to hepatitis B surface antigen in amniotic fluid, vaginal secretions, or maternal blood.</a:t>
            </a:r>
          </a:p>
          <a:p>
            <a:pPr eaLnBrk="1" hangingPunct="1">
              <a:lnSpc>
                <a:spcPct val="90000"/>
              </a:lnSpc>
            </a:pPr>
            <a:r>
              <a:rPr lang="ro-RO" altLang="en-US" sz="2000"/>
              <a:t>Postnatal transmission, by fecal-oral spread, blood trans</a:t>
            </a:r>
            <a:r>
              <a:rPr lang="en-US" altLang="en-US" sz="2000"/>
              <a:t>fu</a:t>
            </a:r>
            <a:r>
              <a:rPr lang="ro-RO" altLang="en-US" sz="2000"/>
              <a:t>sion.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76B2ED5A-6F5D-4791-B607-447819F29E4D}"/>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VIRAL HEPATIT</a:t>
            </a:r>
            <a:r>
              <a:rPr lang="en-US" altLang="en-US" sz="2800">
                <a:latin typeface="Tahoma" panose="020B0604030504040204" pitchFamily="34" charset="0"/>
              </a:rPr>
              <a:t>I</a:t>
            </a:r>
            <a:r>
              <a:rPr lang="ro-RO" altLang="en-US" sz="2800">
                <a:latin typeface="Tahoma" panose="020B0604030504040204" pitchFamily="34" charset="0"/>
              </a:rPr>
              <a:t>S</a:t>
            </a:r>
            <a:r>
              <a:rPr lang="en-US" altLang="en-US" sz="2800">
                <a:latin typeface="Tahoma" panose="020B0604030504040204" pitchFamily="34" charset="0"/>
              </a:rPr>
              <a:t>.HEPATITIS B.</a:t>
            </a:r>
            <a:endParaRPr lang="ro-RO" altLang="en-US" sz="2800">
              <a:latin typeface="Tahoma" panose="020B0604030504040204" pitchFamily="34" charset="0"/>
            </a:endParaRPr>
          </a:p>
        </p:txBody>
      </p:sp>
      <p:sp>
        <p:nvSpPr>
          <p:cNvPr id="40963" name="Rectangle 3">
            <a:extLst>
              <a:ext uri="{FF2B5EF4-FFF2-40B4-BE49-F238E27FC236}">
                <a16:creationId xmlns:a16="http://schemas.microsoft.com/office/drawing/2014/main" id="{5B97F76F-019E-4DD2-9925-B7446F45261D}"/>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ro-RO" altLang="en-US" sz="2400" u="sng"/>
              <a:t>Clinical presentation</a:t>
            </a:r>
            <a:endParaRPr lang="ro-RO" altLang="en-US" sz="2400"/>
          </a:p>
          <a:p>
            <a:pPr eaLnBrk="1" hangingPunct="1">
              <a:lnSpc>
                <a:spcPct val="90000"/>
              </a:lnSpc>
            </a:pPr>
            <a:r>
              <a:rPr lang="ro-RO" altLang="en-US" sz="2400"/>
              <a:t>Maternal hepatitis B infection has not been associated with abortion, stillbirth, or congenital malformations. Prematurity has occurred, especially with acute hepatitis during pregnancy. Fetuses or newborns exposed to HVB present a wide spectrum of disease: </a:t>
            </a:r>
            <a:endParaRPr lang="en-US" altLang="en-US" sz="2400"/>
          </a:p>
          <a:p>
            <a:pPr eaLnBrk="1" hangingPunct="1">
              <a:lnSpc>
                <a:spcPct val="90000"/>
              </a:lnSpc>
            </a:pPr>
            <a:r>
              <a:rPr lang="ro-RO" altLang="en-US" sz="2400"/>
              <a:t>Mi</a:t>
            </a:r>
            <a:r>
              <a:rPr lang="en-US" altLang="en-US" sz="2400"/>
              <a:t>l</a:t>
            </a:r>
            <a:r>
              <a:rPr lang="ro-RO" altLang="en-US" sz="2400"/>
              <a:t>d transient acute infection;</a:t>
            </a:r>
          </a:p>
          <a:p>
            <a:pPr eaLnBrk="1" hangingPunct="1">
              <a:lnSpc>
                <a:spcPct val="90000"/>
              </a:lnSpc>
            </a:pPr>
            <a:r>
              <a:rPr lang="ro-RO" altLang="en-US" sz="2400"/>
              <a:t>Chronic active hepatitis with or without cirrhosis;</a:t>
            </a:r>
          </a:p>
          <a:p>
            <a:pPr eaLnBrk="1" hangingPunct="1">
              <a:lnSpc>
                <a:spcPct val="90000"/>
              </a:lnSpc>
            </a:pPr>
            <a:r>
              <a:rPr lang="ro-RO" altLang="en-US" sz="2400"/>
              <a:t>Chronic persistent hepatitis;</a:t>
            </a:r>
          </a:p>
          <a:p>
            <a:pPr eaLnBrk="1" hangingPunct="1">
              <a:lnSpc>
                <a:spcPct val="90000"/>
              </a:lnSpc>
            </a:pPr>
            <a:r>
              <a:rPr lang="ro-RO" altLang="en-US" sz="2400"/>
              <a:t>Chronic asymptomatic HbsAg carriage;</a:t>
            </a:r>
          </a:p>
          <a:p>
            <a:pPr eaLnBrk="1" hangingPunct="1">
              <a:lnSpc>
                <a:spcPct val="90000"/>
              </a:lnSpc>
            </a:pPr>
            <a:r>
              <a:rPr lang="ro-RO" altLang="en-US" sz="2400"/>
              <a:t>Fulminant fatal hepatitis(rare)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415D3D7-F727-4FAF-AFD8-65BB157E1687}"/>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VIRAL HEPATIT</a:t>
            </a:r>
            <a:r>
              <a:rPr lang="en-US" altLang="en-US" sz="2800">
                <a:latin typeface="Tahoma" panose="020B0604030504040204" pitchFamily="34" charset="0"/>
              </a:rPr>
              <a:t>I</a:t>
            </a:r>
            <a:r>
              <a:rPr lang="ro-RO" altLang="en-US" sz="2800">
                <a:latin typeface="Tahoma" panose="020B0604030504040204" pitchFamily="34" charset="0"/>
              </a:rPr>
              <a:t>S</a:t>
            </a:r>
            <a:r>
              <a:rPr lang="en-US" altLang="en-US" sz="2800">
                <a:latin typeface="Tahoma" panose="020B0604030504040204" pitchFamily="34" charset="0"/>
              </a:rPr>
              <a:t>.HEPATITIS B.</a:t>
            </a:r>
            <a:endParaRPr lang="ro-RO" altLang="en-US" sz="2800">
              <a:latin typeface="Tahoma" panose="020B0604030504040204" pitchFamily="34" charset="0"/>
            </a:endParaRPr>
          </a:p>
        </p:txBody>
      </p:sp>
      <p:sp>
        <p:nvSpPr>
          <p:cNvPr id="41987" name="Rectangle 3">
            <a:extLst>
              <a:ext uri="{FF2B5EF4-FFF2-40B4-BE49-F238E27FC236}">
                <a16:creationId xmlns:a16="http://schemas.microsoft.com/office/drawing/2014/main" id="{18F8C1AE-0387-410A-AA74-E0CACE85F26C}"/>
              </a:ext>
            </a:extLst>
          </p:cNvPr>
          <p:cNvSpPr>
            <a:spLocks noGrp="1" noChangeArrowheads="1"/>
          </p:cNvSpPr>
          <p:nvPr>
            <p:ph type="body" idx="1"/>
          </p:nvPr>
        </p:nvSpPr>
        <p:spPr/>
        <p:txBody>
          <a:bodyPr/>
          <a:lstStyle/>
          <a:p>
            <a:pPr eaLnBrk="1" hangingPunct="1">
              <a:buFont typeface="Wingdings" panose="05000000000000000000" pitchFamily="2" charset="2"/>
              <a:buNone/>
            </a:pPr>
            <a:r>
              <a:rPr lang="ro-RO" altLang="en-US" sz="2400"/>
              <a:t>Diagnosis</a:t>
            </a:r>
          </a:p>
          <a:p>
            <a:pPr eaLnBrk="1" hangingPunct="1"/>
            <a:r>
              <a:rPr lang="ro-RO" altLang="en-US" sz="2400"/>
              <a:t>Differential diagnosis</a:t>
            </a:r>
            <a:r>
              <a:rPr lang="en-US" altLang="en-US" sz="2400"/>
              <a:t> </a:t>
            </a:r>
            <a:r>
              <a:rPr lang="ro-RO" altLang="en-US" sz="2400"/>
              <a:t>-</a:t>
            </a:r>
            <a:r>
              <a:rPr lang="en-US" altLang="en-US" sz="2400"/>
              <a:t> </a:t>
            </a:r>
            <a:r>
              <a:rPr lang="ro-RO" altLang="en-US" sz="2400"/>
              <a:t>acute biliary atresia and acute hepatitis secondary to other viruses</a:t>
            </a:r>
            <a:r>
              <a:rPr lang="en-US" altLang="en-US" sz="2400"/>
              <a:t> </a:t>
            </a:r>
            <a:r>
              <a:rPr lang="ro-RO" altLang="en-US" sz="2400"/>
              <a:t>(CMV, rubella)</a:t>
            </a:r>
            <a:r>
              <a:rPr lang="en-US" altLang="en-US" sz="2400"/>
              <a:t>.</a:t>
            </a:r>
            <a:endParaRPr lang="ro-RO" altLang="en-US" sz="2400"/>
          </a:p>
          <a:p>
            <a:pPr eaLnBrk="1" hangingPunct="1"/>
            <a:r>
              <a:rPr lang="ro-RO" altLang="en-US" sz="2400"/>
              <a:t>Transaminases</a:t>
            </a:r>
            <a:r>
              <a:rPr lang="en-US" altLang="en-US" sz="2400"/>
              <a:t> </a:t>
            </a:r>
            <a:r>
              <a:rPr lang="ro-RO" altLang="en-US" sz="2400"/>
              <a:t>-</a:t>
            </a:r>
            <a:r>
              <a:rPr lang="en-US" altLang="en-US" sz="2400"/>
              <a:t> </a:t>
            </a:r>
            <a:r>
              <a:rPr lang="ro-RO" altLang="en-US" sz="2400"/>
              <a:t>levels may be markedly increased before the rise in bilirubin levels.</a:t>
            </a:r>
          </a:p>
          <a:p>
            <a:pPr eaLnBrk="1" hangingPunct="1"/>
            <a:r>
              <a:rPr lang="ro-RO" altLang="en-US" sz="2400"/>
              <a:t>Bilirubin</a:t>
            </a:r>
            <a:r>
              <a:rPr lang="en-US" altLang="en-US" sz="2400"/>
              <a:t> </a:t>
            </a:r>
            <a:r>
              <a:rPr lang="ro-RO" altLang="en-US" sz="2400"/>
              <a:t>direct and indirect may be elevated</a:t>
            </a:r>
            <a:r>
              <a:rPr lang="en-US" altLang="en-US" sz="2400"/>
              <a:t>.</a:t>
            </a:r>
            <a:endParaRPr lang="ro-RO" altLang="en-US" sz="2400"/>
          </a:p>
          <a:p>
            <a:pPr eaLnBrk="1" hangingPunct="1"/>
            <a:r>
              <a:rPr lang="ro-RO" altLang="en-US" sz="2400"/>
              <a:t>Test for: HbsAg and antiHBc-Ig M.Most infant demonstrate antigenemia by 6 month of age, with peak at 3-4 month</a:t>
            </a:r>
            <a:r>
              <a:rPr lang="ro-RO" altLang="en-US"/>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613BA99-AEA3-478F-A873-83DB57E4D910}"/>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VIRAL HEPATIT</a:t>
            </a:r>
            <a:r>
              <a:rPr lang="en-US" altLang="en-US" sz="2800">
                <a:latin typeface="Tahoma" panose="020B0604030504040204" pitchFamily="34" charset="0"/>
              </a:rPr>
              <a:t>I</a:t>
            </a:r>
            <a:r>
              <a:rPr lang="ro-RO" altLang="en-US" sz="2800">
                <a:latin typeface="Tahoma" panose="020B0604030504040204" pitchFamily="34" charset="0"/>
              </a:rPr>
              <a:t>S</a:t>
            </a:r>
            <a:r>
              <a:rPr lang="en-US" altLang="en-US" sz="2800">
                <a:latin typeface="Tahoma" panose="020B0604030504040204" pitchFamily="34" charset="0"/>
              </a:rPr>
              <a:t>.HEPATITIS B.</a:t>
            </a:r>
            <a:endParaRPr lang="ro-RO" altLang="en-US" sz="2800">
              <a:latin typeface="Tahoma" panose="020B0604030504040204" pitchFamily="34" charset="0"/>
            </a:endParaRPr>
          </a:p>
        </p:txBody>
      </p:sp>
      <p:sp>
        <p:nvSpPr>
          <p:cNvPr id="43011" name="Rectangle 3">
            <a:extLst>
              <a:ext uri="{FF2B5EF4-FFF2-40B4-BE49-F238E27FC236}">
                <a16:creationId xmlns:a16="http://schemas.microsoft.com/office/drawing/2014/main" id="{F9431ACE-4FB8-47DC-8038-5E50907891AB}"/>
              </a:ext>
            </a:extLst>
          </p:cNvPr>
          <p:cNvSpPr>
            <a:spLocks noGrp="1" noChangeArrowheads="1"/>
          </p:cNvSpPr>
          <p:nvPr>
            <p:ph type="body" idx="1"/>
          </p:nvPr>
        </p:nvSpPr>
        <p:spPr/>
        <p:txBody>
          <a:bodyPr/>
          <a:lstStyle/>
          <a:p>
            <a:pPr eaLnBrk="1" hangingPunct="1"/>
            <a:r>
              <a:rPr lang="ro-RO" altLang="en-US" sz="2400" b="1"/>
              <a:t>Management:</a:t>
            </a:r>
            <a:endParaRPr lang="ro-RO" altLang="en-US" sz="2400"/>
          </a:p>
          <a:p>
            <a:pPr eaLnBrk="1" hangingPunct="1"/>
            <a:r>
              <a:rPr lang="ro-RO" altLang="en-US" sz="2400"/>
              <a:t>Immunization program</a:t>
            </a:r>
            <a:r>
              <a:rPr lang="en-US" altLang="en-US" sz="2400"/>
              <a:t>.</a:t>
            </a:r>
            <a:r>
              <a:rPr lang="ro-RO" altLang="en-US" sz="2400"/>
              <a:t>WHO has recommended that all countries add HVB vaccine to their routine childhood immunization program</a:t>
            </a:r>
            <a:r>
              <a:rPr lang="en-US" altLang="en-US" sz="2400"/>
              <a:t> </a:t>
            </a:r>
            <a:r>
              <a:rPr lang="ro-RO" altLang="en-US" sz="2400"/>
              <a:t>by 1997.</a:t>
            </a:r>
          </a:p>
          <a:p>
            <a:pPr eaLnBrk="1" hangingPunct="1"/>
            <a:r>
              <a:rPr lang="ro-RO" altLang="en-US" sz="2400"/>
              <a:t>Isolation-precaution in handling blood and secretion;</a:t>
            </a:r>
          </a:p>
          <a:p>
            <a:pPr eaLnBrk="1" hangingPunct="1"/>
            <a:r>
              <a:rPr lang="ro-RO" altLang="en-US" sz="2400"/>
              <a:t>HbsAg-positive mother-the infant should be given hepatitis B immune globulin 0,5 ml, within 12 h after delivery. If HbsAg status of mother is unknown, test the mother as soon as possible.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F5C1BE27-9682-41C6-B7BA-8B4F6EE3BADB}"/>
              </a:ext>
            </a:extLst>
          </p:cNvPr>
          <p:cNvSpPr>
            <a:spLocks noGrp="1" noChangeArrowheads="1"/>
          </p:cNvSpPr>
          <p:nvPr>
            <p:ph type="title"/>
          </p:nvPr>
        </p:nvSpPr>
        <p:spPr/>
        <p:txBody>
          <a:bodyPr/>
          <a:lstStyle/>
          <a:p>
            <a:pPr eaLnBrk="1" hangingPunct="1"/>
            <a:r>
              <a:rPr lang="ro-RO" altLang="en-US" sz="3300">
                <a:latin typeface="Tahoma" panose="020B0604030504040204" pitchFamily="34" charset="0"/>
              </a:rPr>
              <a:t>CONGENITAL INFECTIONS</a:t>
            </a:r>
          </a:p>
        </p:txBody>
      </p:sp>
      <p:sp>
        <p:nvSpPr>
          <p:cNvPr id="44035" name="Rectangle 3">
            <a:extLst>
              <a:ext uri="{FF2B5EF4-FFF2-40B4-BE49-F238E27FC236}">
                <a16:creationId xmlns:a16="http://schemas.microsoft.com/office/drawing/2014/main" id="{08C5859A-98A0-4195-B9F6-B7946F193B77}"/>
              </a:ext>
            </a:extLst>
          </p:cNvPr>
          <p:cNvSpPr>
            <a:spLocks noGrp="1" noChangeArrowheads="1"/>
          </p:cNvSpPr>
          <p:nvPr>
            <p:ph type="body" idx="1"/>
          </p:nvPr>
        </p:nvSpPr>
        <p:spPr>
          <a:solidFill>
            <a:srgbClr val="00CCFF"/>
          </a:solidFill>
        </p:spPr>
        <p:txBody>
          <a:bodyPr/>
          <a:lstStyle/>
          <a:p>
            <a:pPr eaLnBrk="1" hangingPunct="1"/>
            <a:endParaRPr lang="ro-RO" altLang="en-US"/>
          </a:p>
        </p:txBody>
      </p:sp>
      <p:pic>
        <p:nvPicPr>
          <p:cNvPr id="44036" name="Picture 4" descr="belly">
            <a:extLst>
              <a:ext uri="{FF2B5EF4-FFF2-40B4-BE49-F238E27FC236}">
                <a16:creationId xmlns:a16="http://schemas.microsoft.com/office/drawing/2014/main" id="{CCDB48FE-6EE6-44F6-BD92-BF3097F16E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1844675"/>
            <a:ext cx="3960813"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7" name="Picture 5" descr="pregnant">
            <a:extLst>
              <a:ext uri="{FF2B5EF4-FFF2-40B4-BE49-F238E27FC236}">
                <a16:creationId xmlns:a16="http://schemas.microsoft.com/office/drawing/2014/main" id="{B90DEF19-20E4-4631-B7B8-0D2FC3A315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163" y="3068638"/>
            <a:ext cx="273685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B58A959-BD1E-4C76-A865-A0B80A9EEB33}"/>
              </a:ext>
            </a:extLst>
          </p:cNvPr>
          <p:cNvSpPr>
            <a:spLocks noGrp="1" noChangeArrowheads="1"/>
          </p:cNvSpPr>
          <p:nvPr>
            <p:ph type="title"/>
          </p:nvPr>
        </p:nvSpPr>
        <p:spPr/>
        <p:txBody>
          <a:bodyPr/>
          <a:lstStyle/>
          <a:p>
            <a:pPr eaLnBrk="1" hangingPunct="1"/>
            <a:r>
              <a:rPr lang="ro-RO" altLang="en-US" sz="2900">
                <a:latin typeface="Tahoma" panose="020B0604030504040204" pitchFamily="34" charset="0"/>
              </a:rPr>
              <a:t>CONGENITAL INFECTIONS</a:t>
            </a:r>
            <a:endParaRPr lang="en-US" altLang="en-US" sz="2900">
              <a:latin typeface="Tahoma" panose="020B0604030504040204" pitchFamily="34" charset="0"/>
            </a:endParaRPr>
          </a:p>
        </p:txBody>
      </p:sp>
      <p:sp>
        <p:nvSpPr>
          <p:cNvPr id="8195" name="Rectangle 3">
            <a:extLst>
              <a:ext uri="{FF2B5EF4-FFF2-40B4-BE49-F238E27FC236}">
                <a16:creationId xmlns:a16="http://schemas.microsoft.com/office/drawing/2014/main" id="{38659BDC-028B-4059-BFDF-1BB75AC28141}"/>
              </a:ext>
            </a:extLst>
          </p:cNvPr>
          <p:cNvSpPr>
            <a:spLocks noGrp="1" noChangeArrowheads="1"/>
          </p:cNvSpPr>
          <p:nvPr>
            <p:ph type="body" idx="1"/>
          </p:nvPr>
        </p:nvSpPr>
        <p:spPr/>
        <p:txBody>
          <a:bodyPr/>
          <a:lstStyle/>
          <a:p>
            <a:pPr marL="457200" indent="-457200" eaLnBrk="1" hangingPunct="1"/>
            <a:r>
              <a:rPr lang="ro-RO" altLang="en-US" sz="2400"/>
              <a:t>These congenital are grouped together because of similar clinical presentation in many patients:</a:t>
            </a:r>
          </a:p>
          <a:p>
            <a:pPr marL="876300" lvl="1" indent="-419100" eaLnBrk="1" hangingPunct="1">
              <a:buClr>
                <a:schemeClr val="accent2"/>
              </a:buClr>
              <a:buFont typeface="Wingdings" panose="05000000000000000000" pitchFamily="2" charset="2"/>
              <a:buAutoNum type="arabicPeriod"/>
            </a:pPr>
            <a:r>
              <a:rPr lang="ro-RO" altLang="en-US" sz="2200"/>
              <a:t>Premature delivery;</a:t>
            </a:r>
            <a:endParaRPr lang="en-US" altLang="en-US" sz="2200"/>
          </a:p>
          <a:p>
            <a:pPr marL="876300" lvl="1" indent="-419100" eaLnBrk="1" hangingPunct="1">
              <a:buClr>
                <a:schemeClr val="accent2"/>
              </a:buClr>
              <a:buFont typeface="Wingdings" panose="05000000000000000000" pitchFamily="2" charset="2"/>
              <a:buAutoNum type="arabicPeriod"/>
            </a:pPr>
            <a:r>
              <a:rPr lang="ro-RO" altLang="en-US" sz="2200"/>
              <a:t>IUGR or intrauterine death;</a:t>
            </a:r>
          </a:p>
          <a:p>
            <a:pPr marL="876300" lvl="1" indent="-419100" eaLnBrk="1" hangingPunct="1">
              <a:buClr>
                <a:schemeClr val="accent2"/>
              </a:buClr>
              <a:buFont typeface="Wingdings" panose="05000000000000000000" pitchFamily="2" charset="2"/>
              <a:buAutoNum type="arabicPeriod"/>
            </a:pPr>
            <a:r>
              <a:rPr lang="ro-RO" altLang="en-US" sz="2200"/>
              <a:t>Jaundice, petechia or purpura;</a:t>
            </a:r>
          </a:p>
          <a:p>
            <a:pPr marL="876300" lvl="1" indent="-419100" eaLnBrk="1" hangingPunct="1">
              <a:buClr>
                <a:schemeClr val="accent2"/>
              </a:buClr>
              <a:buFont typeface="Wingdings" panose="05000000000000000000" pitchFamily="2" charset="2"/>
              <a:buAutoNum type="arabicPeriod"/>
            </a:pPr>
            <a:r>
              <a:rPr lang="ro-RO" altLang="en-US" sz="2200"/>
              <a:t>Hepatosplenomegaly, anemia,trombocytopenia;</a:t>
            </a:r>
          </a:p>
          <a:p>
            <a:pPr marL="876300" lvl="1" indent="-419100" eaLnBrk="1" hangingPunct="1">
              <a:buClr>
                <a:schemeClr val="accent2"/>
              </a:buClr>
              <a:buFont typeface="Wingdings" panose="05000000000000000000" pitchFamily="2" charset="2"/>
              <a:buAutoNum type="arabicPeriod"/>
            </a:pPr>
            <a:r>
              <a:rPr lang="ro-RO" altLang="en-US" sz="2200"/>
              <a:t>Hydrocephaly, microcephaly,intracranial calcification;</a:t>
            </a:r>
          </a:p>
          <a:p>
            <a:pPr marL="876300" lvl="1" indent="-419100" eaLnBrk="1" hangingPunct="1">
              <a:buClr>
                <a:schemeClr val="accent2"/>
              </a:buClr>
              <a:buFont typeface="Wingdings" panose="05000000000000000000" pitchFamily="2" charset="2"/>
              <a:buAutoNum type="arabicPeriod"/>
            </a:pPr>
            <a:r>
              <a:rPr lang="ro-RO" altLang="en-US" sz="2200"/>
              <a:t>Chorioretinitis, </a:t>
            </a:r>
            <a:endParaRPr lang="en-US" altLang="en-US" sz="2200"/>
          </a:p>
          <a:p>
            <a:pPr marL="876300" lvl="1" indent="-419100" eaLnBrk="1" hangingPunct="1">
              <a:buClr>
                <a:schemeClr val="accent2"/>
              </a:buClr>
              <a:buFont typeface="Wingdings" panose="05000000000000000000" pitchFamily="2" charset="2"/>
              <a:buAutoNum type="arabicPeriod"/>
            </a:pPr>
            <a:r>
              <a:rPr lang="en-US" altLang="en-US" sz="2200"/>
              <a:t>M</a:t>
            </a:r>
            <a:r>
              <a:rPr lang="ro-RO" altLang="en-US" sz="2200"/>
              <a:t>yocarditis</a:t>
            </a:r>
            <a:r>
              <a:rPr lang="en-US" altLang="en-US" sz="2200"/>
              <a:t> &amp; </a:t>
            </a:r>
            <a:r>
              <a:rPr lang="ro-RO" altLang="en-US" sz="2200"/>
              <a:t>cardiac a</a:t>
            </a:r>
            <a:r>
              <a:rPr lang="en-US" altLang="en-US" sz="2200"/>
              <a:t>b</a:t>
            </a:r>
            <a:r>
              <a:rPr lang="ro-RO" altLang="en-US" sz="2200"/>
              <a:t>no</a:t>
            </a:r>
            <a:r>
              <a:rPr lang="en-US" altLang="en-US" sz="2200"/>
              <a:t>r</a:t>
            </a:r>
            <a:r>
              <a:rPr lang="ro-RO" altLang="en-US" sz="2200"/>
              <a:t>mali</a:t>
            </a:r>
            <a:r>
              <a:rPr lang="en-US" altLang="en-US" sz="2200"/>
              <a:t>ti</a:t>
            </a:r>
            <a:r>
              <a:rPr lang="ro-RO" altLang="en-US" sz="2200"/>
              <a:t>es</a:t>
            </a:r>
            <a:r>
              <a:rPr lang="en-US" altLang="en-US" sz="2200"/>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09D96A1F-79FC-420F-BA82-DFF7C30B2CE0}"/>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SYPH</a:t>
            </a:r>
            <a:r>
              <a:rPr lang="en-US" altLang="en-US" sz="2800">
                <a:latin typeface="Tahoma" panose="020B0604030504040204" pitchFamily="34" charset="0"/>
              </a:rPr>
              <a:t>I</a:t>
            </a:r>
            <a:r>
              <a:rPr lang="ro-RO" altLang="en-US" sz="2800">
                <a:latin typeface="Tahoma" panose="020B0604030504040204" pitchFamily="34" charset="0"/>
              </a:rPr>
              <a:t>LIS</a:t>
            </a:r>
          </a:p>
        </p:txBody>
      </p:sp>
      <p:sp>
        <p:nvSpPr>
          <p:cNvPr id="45059" name="Rectangle 3">
            <a:extLst>
              <a:ext uri="{FF2B5EF4-FFF2-40B4-BE49-F238E27FC236}">
                <a16:creationId xmlns:a16="http://schemas.microsoft.com/office/drawing/2014/main" id="{BD7698F4-E3A2-4530-943B-C79A14862EF8}"/>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ro-RO" altLang="en-US" sz="2400"/>
              <a:t>Definition</a:t>
            </a:r>
            <a:r>
              <a:rPr lang="en-US" altLang="en-US" sz="2400"/>
              <a:t>:</a:t>
            </a:r>
            <a:endParaRPr lang="ro-RO" altLang="en-US" sz="2400"/>
          </a:p>
          <a:p>
            <a:pPr eaLnBrk="1" hangingPunct="1">
              <a:lnSpc>
                <a:spcPct val="90000"/>
              </a:lnSpc>
            </a:pPr>
            <a:r>
              <a:rPr lang="ro-RO" altLang="en-US" sz="2400"/>
              <a:t>Syphilis is a sexually transmitted disease caused by </a:t>
            </a:r>
            <a:r>
              <a:rPr lang="ro-RO" altLang="en-US" sz="2400">
                <a:solidFill>
                  <a:srgbClr val="FF3300"/>
                </a:solidFill>
              </a:rPr>
              <a:t>Treponema pal</a:t>
            </a:r>
            <a:r>
              <a:rPr lang="en-US" altLang="en-US" sz="2400">
                <a:solidFill>
                  <a:srgbClr val="FF3300"/>
                </a:solidFill>
              </a:rPr>
              <a:t>l</a:t>
            </a:r>
            <a:r>
              <a:rPr lang="ro-RO" altLang="en-US" sz="2400">
                <a:solidFill>
                  <a:srgbClr val="FF3300"/>
                </a:solidFill>
              </a:rPr>
              <a:t>idum</a:t>
            </a:r>
            <a:r>
              <a:rPr lang="ro-RO" altLang="en-US" sz="2400"/>
              <a:t>. Early congenital syphilis is when clinical manifestation occurs before 2 years of age; late congenital syphilis is when manifestation occurs at more than 2 years of life.</a:t>
            </a:r>
          </a:p>
          <a:p>
            <a:pPr eaLnBrk="1" hangingPunct="1">
              <a:lnSpc>
                <a:spcPct val="90000"/>
              </a:lnSpc>
            </a:pPr>
            <a:r>
              <a:rPr lang="ro-RO" altLang="en-US" sz="2400"/>
              <a:t>Incidence</a:t>
            </a:r>
            <a:r>
              <a:rPr lang="en-US" altLang="en-US" sz="2400"/>
              <a:t> </a:t>
            </a:r>
            <a:r>
              <a:rPr lang="ro-RO" altLang="en-US" sz="2400"/>
              <a:t>has increased in the late years. An estimated 2-5 infants are affected with congenital syphilis for every 100 women diagnosed with primary or secondary syphilis.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E6EA9CCE-3D73-4FFA-B35A-9731BFCE1568}"/>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SYPH</a:t>
            </a:r>
            <a:r>
              <a:rPr lang="en-US" altLang="en-US" sz="2800">
                <a:latin typeface="Tahoma" panose="020B0604030504040204" pitchFamily="34" charset="0"/>
              </a:rPr>
              <a:t>I</a:t>
            </a:r>
            <a:r>
              <a:rPr lang="ro-RO" altLang="en-US" sz="2800">
                <a:latin typeface="Tahoma" panose="020B0604030504040204" pitchFamily="34" charset="0"/>
              </a:rPr>
              <a:t>LIS</a:t>
            </a:r>
          </a:p>
        </p:txBody>
      </p:sp>
      <p:sp>
        <p:nvSpPr>
          <p:cNvPr id="46083" name="Rectangle 3">
            <a:extLst>
              <a:ext uri="{FF2B5EF4-FFF2-40B4-BE49-F238E27FC236}">
                <a16:creationId xmlns:a16="http://schemas.microsoft.com/office/drawing/2014/main" id="{B306360B-EAF9-453C-96AA-6988B93EC0BA}"/>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ro-RO" altLang="en-US" sz="2000"/>
              <a:t>Pathophysiology</a:t>
            </a:r>
          </a:p>
          <a:p>
            <a:pPr eaLnBrk="1" hangingPunct="1">
              <a:lnSpc>
                <a:spcPct val="90000"/>
              </a:lnSpc>
            </a:pPr>
            <a:r>
              <a:rPr lang="ro-RO" altLang="en-US" sz="2000"/>
              <a:t>Treponemas appear able to cross the placenta at any during pregnancy, thereby infecting the fetus. Syphilis can cause:</a:t>
            </a:r>
          </a:p>
          <a:p>
            <a:pPr lvl="1" eaLnBrk="1" hangingPunct="1">
              <a:lnSpc>
                <a:spcPct val="90000"/>
              </a:lnSpc>
            </a:pPr>
            <a:r>
              <a:rPr lang="ro-RO" altLang="en-US" sz="2000"/>
              <a:t>Preterm delivery;,</a:t>
            </a:r>
          </a:p>
          <a:p>
            <a:pPr lvl="1" eaLnBrk="1" hangingPunct="1">
              <a:lnSpc>
                <a:spcPct val="90000"/>
              </a:lnSpc>
            </a:pPr>
            <a:r>
              <a:rPr lang="ro-RO" altLang="en-US" sz="2000"/>
              <a:t>Stillbirth,</a:t>
            </a:r>
          </a:p>
          <a:p>
            <a:pPr lvl="1" eaLnBrk="1" hangingPunct="1">
              <a:lnSpc>
                <a:spcPct val="90000"/>
              </a:lnSpc>
            </a:pPr>
            <a:r>
              <a:rPr lang="ro-RO" altLang="en-US" sz="2000"/>
              <a:t>Congenital infection,</a:t>
            </a:r>
          </a:p>
          <a:p>
            <a:pPr lvl="1" eaLnBrk="1" hangingPunct="1">
              <a:lnSpc>
                <a:spcPct val="90000"/>
              </a:lnSpc>
            </a:pPr>
            <a:r>
              <a:rPr lang="ro-RO" altLang="en-US" sz="2000"/>
              <a:t>Neonatal death</a:t>
            </a:r>
            <a:r>
              <a:rPr lang="en-US" altLang="en-US" sz="2000"/>
              <a:t>.</a:t>
            </a:r>
          </a:p>
          <a:p>
            <a:pPr eaLnBrk="1" hangingPunct="1">
              <a:lnSpc>
                <a:spcPct val="90000"/>
              </a:lnSpc>
            </a:pPr>
            <a:r>
              <a:rPr lang="en-US" altLang="en-US" sz="2000"/>
              <a:t>That </a:t>
            </a:r>
            <a:r>
              <a:rPr lang="ro-RO" altLang="en-US" sz="2000"/>
              <a:t>depend</a:t>
            </a:r>
            <a:r>
              <a:rPr lang="en-US" altLang="en-US" sz="2000"/>
              <a:t>s</a:t>
            </a:r>
            <a:r>
              <a:rPr lang="ro-RO" altLang="en-US" sz="2000"/>
              <a:t> on the stage of maternal infection and duration of fetal infection prior to delivery. Untreated infection in the first and second trimesters often leads to significant fetal morbidity, while with third trimester infection many infant are asymptomatic. </a:t>
            </a:r>
            <a:endParaRPr lang="en-US" altLang="en-US" sz="2000"/>
          </a:p>
          <a:p>
            <a:pPr eaLnBrk="1" hangingPunct="1">
              <a:lnSpc>
                <a:spcPct val="90000"/>
              </a:lnSpc>
            </a:pPr>
            <a:r>
              <a:rPr lang="ro-RO" altLang="en-US" sz="2000"/>
              <a:t>Infection can also be acquired via contact of infectious lesions during passage to birth canal.</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4D062BE5-77E1-4621-B183-B5FD5F15CD7A}"/>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SYPH</a:t>
            </a:r>
            <a:r>
              <a:rPr lang="en-US" altLang="en-US" sz="2800">
                <a:latin typeface="Tahoma" panose="020B0604030504040204" pitchFamily="34" charset="0"/>
              </a:rPr>
              <a:t>I</a:t>
            </a:r>
            <a:r>
              <a:rPr lang="ro-RO" altLang="en-US" sz="2800">
                <a:latin typeface="Tahoma" panose="020B0604030504040204" pitchFamily="34" charset="0"/>
              </a:rPr>
              <a:t>LIS</a:t>
            </a:r>
          </a:p>
        </p:txBody>
      </p:sp>
      <p:sp>
        <p:nvSpPr>
          <p:cNvPr id="47107" name="Rectangle 3">
            <a:extLst>
              <a:ext uri="{FF2B5EF4-FFF2-40B4-BE49-F238E27FC236}">
                <a16:creationId xmlns:a16="http://schemas.microsoft.com/office/drawing/2014/main" id="{38E566F7-3B73-498D-804A-FF289228F3AD}"/>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ro-RO" altLang="en-US" sz="1800" b="1"/>
              <a:t>Clinical presentation</a:t>
            </a:r>
            <a:r>
              <a:rPr lang="ro-RO" altLang="en-US" sz="1800"/>
              <a:t> </a:t>
            </a:r>
            <a:endParaRPr lang="en-US" altLang="en-US" sz="1800"/>
          </a:p>
          <a:p>
            <a:pPr eaLnBrk="1" hangingPunct="1">
              <a:lnSpc>
                <a:spcPct val="80000"/>
              </a:lnSpc>
              <a:buFont typeface="Wingdings" panose="05000000000000000000" pitchFamily="2" charset="2"/>
              <a:buNone/>
            </a:pPr>
            <a:r>
              <a:rPr lang="en-US" altLang="en-US" sz="1800"/>
              <a:t>                 </a:t>
            </a:r>
            <a:r>
              <a:rPr lang="ro-RO" altLang="en-US" sz="1800"/>
              <a:t>Generally, neonates do not have signs of primary syphilis from in utero-aquired infection. There is a 40-60% possibility of CNS involvement. The most common findings in the neonatal period include:</a:t>
            </a:r>
          </a:p>
          <a:p>
            <a:pPr eaLnBrk="1" hangingPunct="1">
              <a:lnSpc>
                <a:spcPct val="80000"/>
              </a:lnSpc>
            </a:pPr>
            <a:r>
              <a:rPr lang="ro-RO" altLang="en-US" sz="1800"/>
              <a:t>Hepatosplenomegaly;</a:t>
            </a:r>
          </a:p>
          <a:p>
            <a:pPr eaLnBrk="1" hangingPunct="1">
              <a:lnSpc>
                <a:spcPct val="80000"/>
              </a:lnSpc>
            </a:pPr>
            <a:r>
              <a:rPr lang="ro-RO" altLang="en-US" sz="1800"/>
              <a:t>Jaundice;</a:t>
            </a:r>
          </a:p>
          <a:p>
            <a:pPr eaLnBrk="1" hangingPunct="1">
              <a:lnSpc>
                <a:spcPct val="80000"/>
              </a:lnSpc>
            </a:pPr>
            <a:r>
              <a:rPr lang="ro-RO" altLang="en-US" sz="1800"/>
              <a:t>Osteochondritis;</a:t>
            </a:r>
          </a:p>
          <a:p>
            <a:pPr eaLnBrk="1" hangingPunct="1">
              <a:lnSpc>
                <a:spcPct val="80000"/>
              </a:lnSpc>
              <a:buFont typeface="Wingdings" panose="05000000000000000000" pitchFamily="2" charset="2"/>
              <a:buNone/>
            </a:pPr>
            <a:r>
              <a:rPr lang="ro-RO" altLang="en-US" sz="1800"/>
              <a:t>Other signs may be:</a:t>
            </a:r>
          </a:p>
          <a:p>
            <a:pPr eaLnBrk="1" hangingPunct="1">
              <a:lnSpc>
                <a:spcPct val="80000"/>
              </a:lnSpc>
            </a:pPr>
            <a:r>
              <a:rPr lang="ro-RO" altLang="en-US" sz="1800"/>
              <a:t>Generalized limphadenophathy;</a:t>
            </a:r>
          </a:p>
          <a:p>
            <a:pPr eaLnBrk="1" hangingPunct="1">
              <a:lnSpc>
                <a:spcPct val="80000"/>
              </a:lnSpc>
            </a:pPr>
            <a:r>
              <a:rPr lang="ro-RO" altLang="en-US" sz="1800"/>
              <a:t>Pneumonitis;</a:t>
            </a:r>
          </a:p>
          <a:p>
            <a:pPr eaLnBrk="1" hangingPunct="1">
              <a:lnSpc>
                <a:spcPct val="80000"/>
              </a:lnSpc>
            </a:pPr>
            <a:r>
              <a:rPr lang="ro-RO" altLang="en-US" sz="1800"/>
              <a:t>Miocarditis;</a:t>
            </a:r>
          </a:p>
          <a:p>
            <a:pPr eaLnBrk="1" hangingPunct="1">
              <a:lnSpc>
                <a:spcPct val="80000"/>
              </a:lnSpc>
            </a:pPr>
            <a:r>
              <a:rPr lang="ro-RO" altLang="en-US" sz="1800"/>
              <a:t>Nephrosis;</a:t>
            </a:r>
          </a:p>
          <a:p>
            <a:pPr eaLnBrk="1" hangingPunct="1">
              <a:lnSpc>
                <a:spcPct val="80000"/>
              </a:lnSpc>
            </a:pPr>
            <a:r>
              <a:rPr lang="ro-RO" altLang="en-US" sz="1800"/>
              <a:t>Rash,vesiculobullous,especially on the palms and soles;</a:t>
            </a:r>
          </a:p>
          <a:p>
            <a:pPr eaLnBrk="1" hangingPunct="1">
              <a:lnSpc>
                <a:spcPct val="80000"/>
              </a:lnSpc>
            </a:pPr>
            <a:r>
              <a:rPr lang="ro-RO" altLang="en-US" sz="1800"/>
              <a:t>Hemolytic anemia;</a:t>
            </a:r>
          </a:p>
          <a:p>
            <a:pPr eaLnBrk="1" hangingPunct="1">
              <a:lnSpc>
                <a:spcPct val="80000"/>
              </a:lnSpc>
            </a:pPr>
            <a:r>
              <a:rPr lang="ro-RO" altLang="en-US" sz="1800"/>
              <a:t>Hemorrhagic rinitis.</a:t>
            </a:r>
          </a:p>
          <a:p>
            <a:pPr eaLnBrk="1" hangingPunct="1">
              <a:lnSpc>
                <a:spcPct val="80000"/>
              </a:lnSpc>
              <a:buFont typeface="Wingdings" panose="05000000000000000000" pitchFamily="2" charset="2"/>
              <a:buNone/>
            </a:pPr>
            <a:r>
              <a:rPr lang="en-US" altLang="en-US" sz="1800"/>
              <a:t>           </a:t>
            </a:r>
            <a:r>
              <a:rPr lang="ro-RO" altLang="en-US" sz="1800"/>
              <a:t>Late congenital syphilis manifests by: Hutchinson's teeth healed retinitis, eight-nerve</a:t>
            </a:r>
            <a:r>
              <a:rPr lang="en-US" altLang="en-US" sz="1800"/>
              <a:t> </a:t>
            </a:r>
            <a:r>
              <a:rPr lang="ro-RO" altLang="en-US" sz="1800"/>
              <a:t>deafness, mental retardation, and hydrocephalus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281291CF-2223-4EA9-8F09-30C675A42851}"/>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SYPH</a:t>
            </a:r>
            <a:r>
              <a:rPr lang="en-US" altLang="en-US" sz="2800">
                <a:latin typeface="Tahoma" panose="020B0604030504040204" pitchFamily="34" charset="0"/>
              </a:rPr>
              <a:t>I</a:t>
            </a:r>
            <a:r>
              <a:rPr lang="ro-RO" altLang="en-US" sz="2800">
                <a:latin typeface="Tahoma" panose="020B0604030504040204" pitchFamily="34" charset="0"/>
              </a:rPr>
              <a:t>LIS</a:t>
            </a:r>
          </a:p>
        </p:txBody>
      </p:sp>
      <p:sp>
        <p:nvSpPr>
          <p:cNvPr id="48131" name="Rectangle 3">
            <a:extLst>
              <a:ext uri="{FF2B5EF4-FFF2-40B4-BE49-F238E27FC236}">
                <a16:creationId xmlns:a16="http://schemas.microsoft.com/office/drawing/2014/main" id="{422E4E0D-4027-413D-9C66-1BA557EAEF32}"/>
              </a:ext>
            </a:extLst>
          </p:cNvPr>
          <p:cNvSpPr>
            <a:spLocks noGrp="1" noChangeArrowheads="1"/>
          </p:cNvSpPr>
          <p:nvPr>
            <p:ph type="body" idx="1"/>
          </p:nvPr>
        </p:nvSpPr>
        <p:spPr>
          <a:xfrm>
            <a:off x="755650" y="1600200"/>
            <a:ext cx="7931150" cy="4530725"/>
          </a:xfrm>
        </p:spPr>
        <p:txBody>
          <a:bodyPr/>
          <a:lstStyle/>
          <a:p>
            <a:pPr eaLnBrk="1" hangingPunct="1">
              <a:lnSpc>
                <a:spcPct val="80000"/>
              </a:lnSpc>
            </a:pPr>
            <a:r>
              <a:rPr lang="ro-RO" altLang="en-US" sz="1600" b="1"/>
              <a:t>Diagnosis</a:t>
            </a:r>
            <a:endParaRPr lang="ro-RO" altLang="en-US" sz="1600"/>
          </a:p>
          <a:p>
            <a:pPr eaLnBrk="1" hangingPunct="1">
              <a:lnSpc>
                <a:spcPct val="80000"/>
              </a:lnSpc>
              <a:buFont typeface="Wingdings" panose="05000000000000000000" pitchFamily="2" charset="2"/>
              <a:buNone/>
            </a:pPr>
            <a:r>
              <a:rPr lang="en-US" altLang="en-US" sz="1600" b="1">
                <a:solidFill>
                  <a:srgbClr val="FF3300"/>
                </a:solidFill>
              </a:rPr>
              <a:t>1.</a:t>
            </a:r>
            <a:r>
              <a:rPr lang="ro-RO" altLang="en-US" sz="1600" b="1">
                <a:solidFill>
                  <a:srgbClr val="FF3300"/>
                </a:solidFill>
              </a:rPr>
              <a:t>NonSPECIFIC REAG</a:t>
            </a:r>
            <a:r>
              <a:rPr lang="en-US" altLang="en-US" sz="1600" b="1">
                <a:solidFill>
                  <a:srgbClr val="FF3300"/>
                </a:solidFill>
              </a:rPr>
              <a:t>I</a:t>
            </a:r>
            <a:r>
              <a:rPr lang="ro-RO" altLang="en-US" sz="1600" b="1">
                <a:solidFill>
                  <a:srgbClr val="FF3300"/>
                </a:solidFill>
              </a:rPr>
              <a:t>N ANTIBODY TESTS</a:t>
            </a:r>
            <a:r>
              <a:rPr lang="ro-RO" altLang="en-US" sz="1600"/>
              <a:t>:</a:t>
            </a:r>
            <a:endParaRPr lang="en-US" altLang="en-US" sz="1600"/>
          </a:p>
          <a:p>
            <a:pPr eaLnBrk="1" hangingPunct="1">
              <a:lnSpc>
                <a:spcPct val="80000"/>
              </a:lnSpc>
              <a:buFont typeface="Wingdings" panose="05000000000000000000" pitchFamily="2" charset="2"/>
              <a:buNone/>
            </a:pPr>
            <a:r>
              <a:rPr lang="en-US" altLang="en-US" sz="1600"/>
              <a:t>          </a:t>
            </a:r>
            <a:r>
              <a:rPr lang="ro-RO" altLang="en-US" sz="1600"/>
              <a:t> A.Venereal disease research laboratory (VDRL).</a:t>
            </a:r>
          </a:p>
          <a:p>
            <a:pPr eaLnBrk="1" hangingPunct="1">
              <a:lnSpc>
                <a:spcPct val="80000"/>
              </a:lnSpc>
              <a:buFont typeface="Wingdings" panose="05000000000000000000" pitchFamily="2" charset="2"/>
              <a:buNone/>
            </a:pPr>
            <a:r>
              <a:rPr lang="en-US" altLang="en-US" sz="1600"/>
              <a:t>                </a:t>
            </a:r>
            <a:r>
              <a:rPr lang="ro-RO" altLang="en-US" sz="1600"/>
              <a:t>-a titter least </a:t>
            </a:r>
            <a:r>
              <a:rPr lang="en-US" altLang="en-US" sz="1600"/>
              <a:t>2</a:t>
            </a:r>
            <a:r>
              <a:rPr lang="ro-RO" altLang="en-US" sz="1600"/>
              <a:t> dilutions higher in the infant than in the mother</a:t>
            </a:r>
            <a:r>
              <a:rPr lang="en-US" altLang="en-US" sz="1600"/>
              <a:t> </a:t>
            </a:r>
            <a:r>
              <a:rPr lang="ro-RO" altLang="en-US" sz="1600"/>
              <a:t>signifies probable active infection. </a:t>
            </a:r>
            <a:endParaRPr lang="en-US" altLang="en-US" sz="1600"/>
          </a:p>
          <a:p>
            <a:pPr eaLnBrk="1" hangingPunct="1">
              <a:lnSpc>
                <a:spcPct val="80000"/>
              </a:lnSpc>
              <a:buFont typeface="Wingdings" panose="05000000000000000000" pitchFamily="2" charset="2"/>
              <a:buNone/>
            </a:pPr>
            <a:r>
              <a:rPr lang="en-US" altLang="en-US" sz="1600"/>
              <a:t>          </a:t>
            </a:r>
            <a:r>
              <a:rPr lang="ro-RO" altLang="en-US" sz="1600"/>
              <a:t>B.Rapid plasma reagin-is a screening test for syphilis </a:t>
            </a:r>
            <a:endParaRPr lang="en-US" altLang="en-US" sz="1600"/>
          </a:p>
          <a:p>
            <a:pPr eaLnBrk="1" hangingPunct="1">
              <a:lnSpc>
                <a:spcPct val="80000"/>
              </a:lnSpc>
              <a:buFont typeface="Wingdings" panose="05000000000000000000" pitchFamily="2" charset="2"/>
              <a:buNone/>
            </a:pPr>
            <a:r>
              <a:rPr lang="ro-RO" altLang="en-US" sz="1600" b="1">
                <a:solidFill>
                  <a:srgbClr val="FF3300"/>
                </a:solidFill>
              </a:rPr>
              <a:t>2.SPECIFIC TREPONEMAL TEST</a:t>
            </a:r>
          </a:p>
          <a:p>
            <a:pPr eaLnBrk="1" hangingPunct="1">
              <a:lnSpc>
                <a:spcPct val="80000"/>
              </a:lnSpc>
            </a:pPr>
            <a:r>
              <a:rPr lang="ro-RO" altLang="en-US" sz="1600"/>
              <a:t>A.</a:t>
            </a:r>
            <a:r>
              <a:rPr lang="en-US" altLang="en-US" sz="1600"/>
              <a:t> </a:t>
            </a:r>
            <a:r>
              <a:rPr lang="ro-RO" altLang="en-US" sz="1600"/>
              <a:t>FTA-ABS test-may be positive in the infant secondary to maternal transfer of IgG.If positivity persist after 6-12 month, the infant is probably infected.</a:t>
            </a:r>
          </a:p>
          <a:p>
            <a:pPr eaLnBrk="1" hangingPunct="1">
              <a:lnSpc>
                <a:spcPct val="80000"/>
              </a:lnSpc>
            </a:pPr>
            <a:r>
              <a:rPr lang="ro-RO" altLang="en-US" sz="1600"/>
              <a:t>B.IgM FTA-ABS-measures antibody to the treponeme developed by the</a:t>
            </a:r>
            <a:r>
              <a:rPr lang="en-US" altLang="en-US" sz="1600"/>
              <a:t> </a:t>
            </a:r>
            <a:r>
              <a:rPr lang="ro-RO" altLang="en-US" sz="1600"/>
              <a:t>infant.</a:t>
            </a:r>
          </a:p>
          <a:p>
            <a:pPr eaLnBrk="1" hangingPunct="1">
              <a:lnSpc>
                <a:spcPct val="80000"/>
              </a:lnSpc>
              <a:buFont typeface="Wingdings" panose="05000000000000000000" pitchFamily="2" charset="2"/>
              <a:buNone/>
            </a:pPr>
            <a:r>
              <a:rPr lang="ro-RO" altLang="en-US" sz="1600" b="1">
                <a:solidFill>
                  <a:srgbClr val="FF3300"/>
                </a:solidFill>
              </a:rPr>
              <a:t>3.MICROSCOPIC DARK-FIELD EXAMINATION</a:t>
            </a:r>
            <a:r>
              <a:rPr lang="en-US" altLang="en-US" sz="1600"/>
              <a:t> </a:t>
            </a:r>
            <a:r>
              <a:rPr lang="ro-RO" altLang="en-US" sz="1600"/>
              <a:t>-should be performed on appropriate</a:t>
            </a:r>
            <a:r>
              <a:rPr lang="en-US" altLang="en-US" sz="1600"/>
              <a:t> </a:t>
            </a:r>
            <a:r>
              <a:rPr lang="ro-RO" altLang="en-US" sz="1600"/>
              <a:t> lesions for spirochetes.</a:t>
            </a:r>
            <a:r>
              <a:rPr lang="en-US" altLang="en-US" sz="1600"/>
              <a:t> </a:t>
            </a:r>
            <a:endParaRPr lang="ro-RO" altLang="en-US" sz="1600"/>
          </a:p>
          <a:p>
            <a:pPr eaLnBrk="1" hangingPunct="1">
              <a:lnSpc>
                <a:spcPct val="80000"/>
              </a:lnSpc>
              <a:buFont typeface="Wingdings" panose="05000000000000000000" pitchFamily="2" charset="2"/>
              <a:buNone/>
            </a:pPr>
            <a:r>
              <a:rPr lang="ro-RO" altLang="en-US" sz="1600" b="1">
                <a:solidFill>
                  <a:srgbClr val="FF3300"/>
                </a:solidFill>
              </a:rPr>
              <a:t>4.COMPLETE BLOOD CELL COUNT</a:t>
            </a:r>
            <a:r>
              <a:rPr lang="en-US" altLang="en-US" sz="1600"/>
              <a:t> </a:t>
            </a:r>
            <a:r>
              <a:rPr lang="ro-RO" altLang="en-US" sz="1600"/>
              <a:t>-monocytosis is typically seen; look for hemolytic anemia or a leukemoid reaction.</a:t>
            </a:r>
            <a:endParaRPr lang="en-US" altLang="en-US" sz="1600"/>
          </a:p>
          <a:p>
            <a:pPr eaLnBrk="1" hangingPunct="1">
              <a:lnSpc>
                <a:spcPct val="80000"/>
              </a:lnSpc>
              <a:buFont typeface="Wingdings" panose="05000000000000000000" pitchFamily="2" charset="2"/>
              <a:buNone/>
            </a:pPr>
            <a:r>
              <a:rPr lang="ro-RO" altLang="en-US" sz="1600" b="1">
                <a:solidFill>
                  <a:srgbClr val="FF3300"/>
                </a:solidFill>
              </a:rPr>
              <a:t>5.LUMBAR PUNCTION</a:t>
            </a:r>
            <a:r>
              <a:rPr lang="en-US" altLang="en-US" sz="1600"/>
              <a:t> </a:t>
            </a:r>
            <a:r>
              <a:rPr lang="ro-RO" altLang="en-US" sz="1600"/>
              <a:t>CNS disease may be detected by positive serologic reaction.</a:t>
            </a:r>
          </a:p>
          <a:p>
            <a:pPr eaLnBrk="1" hangingPunct="1">
              <a:lnSpc>
                <a:spcPct val="80000"/>
              </a:lnSpc>
              <a:buFont typeface="Wingdings" panose="05000000000000000000" pitchFamily="2" charset="2"/>
              <a:buNone/>
            </a:pPr>
            <a:r>
              <a:rPr lang="ro-RO" altLang="en-US" sz="1600" b="1">
                <a:solidFill>
                  <a:srgbClr val="FF3300"/>
                </a:solidFill>
              </a:rPr>
              <a:t>6.X-RAY</a:t>
            </a:r>
            <a:r>
              <a:rPr lang="ro-RO" altLang="en-US" sz="1600"/>
              <a:t> studies of he long bones may show sclerotic changes of the metaphysis and diaphysis, with wide spread osteitis and periostitis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8C174439-D7F8-49B0-87DC-F5BD12675C63}"/>
              </a:ext>
            </a:extLst>
          </p:cNvPr>
          <p:cNvSpPr>
            <a:spLocks noGrp="1" noChangeArrowheads="1"/>
          </p:cNvSpPr>
          <p:nvPr>
            <p:ph type="title"/>
          </p:nvPr>
        </p:nvSpPr>
        <p:spPr/>
        <p:txBody>
          <a:bodyPr/>
          <a:lstStyle/>
          <a:p>
            <a:pPr eaLnBrk="1" hangingPunct="1"/>
            <a:r>
              <a:rPr lang="ro-RO" altLang="en-US" sz="2800">
                <a:latin typeface="Tahoma" panose="020B0604030504040204" pitchFamily="34" charset="0"/>
              </a:rPr>
              <a:t>SYPH</a:t>
            </a:r>
            <a:r>
              <a:rPr lang="en-US" altLang="en-US" sz="2800">
                <a:latin typeface="Tahoma" panose="020B0604030504040204" pitchFamily="34" charset="0"/>
              </a:rPr>
              <a:t>I</a:t>
            </a:r>
            <a:r>
              <a:rPr lang="ro-RO" altLang="en-US" sz="2800">
                <a:latin typeface="Tahoma" panose="020B0604030504040204" pitchFamily="34" charset="0"/>
              </a:rPr>
              <a:t>LIS</a:t>
            </a:r>
          </a:p>
        </p:txBody>
      </p:sp>
      <p:sp>
        <p:nvSpPr>
          <p:cNvPr id="49155" name="Rectangle 3">
            <a:extLst>
              <a:ext uri="{FF2B5EF4-FFF2-40B4-BE49-F238E27FC236}">
                <a16:creationId xmlns:a16="http://schemas.microsoft.com/office/drawing/2014/main" id="{059ED2DA-4AEF-4B6C-9B19-6A069D5E8803}"/>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ro-RO" altLang="en-US" sz="2400" b="1"/>
              <a:t>Management</a:t>
            </a:r>
            <a:r>
              <a:rPr lang="en-US" altLang="en-US" sz="2400" b="1"/>
              <a:t>:</a:t>
            </a:r>
            <a:endParaRPr lang="ro-RO" altLang="en-US" sz="2400"/>
          </a:p>
          <a:p>
            <a:pPr eaLnBrk="1" hangingPunct="1">
              <a:lnSpc>
                <a:spcPct val="90000"/>
              </a:lnSpc>
            </a:pPr>
            <a:r>
              <a:rPr lang="en-US" altLang="en-US" sz="2400"/>
              <a:t>      </a:t>
            </a:r>
            <a:r>
              <a:rPr lang="ro-RO" altLang="en-US" sz="2400"/>
              <a:t>Infants born to mothers who received adequate </a:t>
            </a:r>
            <a:r>
              <a:rPr lang="ro-RO" altLang="en-US" sz="2400">
                <a:solidFill>
                  <a:srgbClr val="FF3300"/>
                </a:solidFill>
              </a:rPr>
              <a:t>penicillin</a:t>
            </a:r>
            <a:r>
              <a:rPr lang="ro-RO" altLang="en-US" sz="2400"/>
              <a:t> treatment for syphilis during pregnancy are at minimal risk. VDRL-positive infant will receive treatment: penicillinG, 100</a:t>
            </a:r>
            <a:r>
              <a:rPr lang="en-US" altLang="en-US" sz="2400"/>
              <a:t>.</a:t>
            </a:r>
            <a:r>
              <a:rPr lang="ro-RO" altLang="en-US" sz="2400"/>
              <a:t>000-150</a:t>
            </a:r>
            <a:r>
              <a:rPr lang="en-US" altLang="en-US" sz="2400"/>
              <a:t>.</a:t>
            </a:r>
            <a:r>
              <a:rPr lang="ro-RO" altLang="en-US" sz="2400"/>
              <a:t>000u</a:t>
            </a:r>
            <a:r>
              <a:rPr lang="en-US" altLang="en-US" sz="2400"/>
              <a:t>i</a:t>
            </a:r>
            <a:r>
              <a:rPr lang="ro-RO" altLang="en-US" sz="2400"/>
              <a:t>/kg/24h,i.v. </a:t>
            </a:r>
            <a:r>
              <a:rPr lang="en-US" altLang="en-US" sz="2400"/>
              <a:t>o</a:t>
            </a:r>
            <a:r>
              <a:rPr lang="ro-RO" altLang="en-US" sz="2400"/>
              <a:t>r procaine penicillin 50000 U/kg/day i.m.The duration of therapy is 10-14 days in both cases. Asymptomatic infant born to mothers whose treatment for syphilis may have been inadequate should be fully evaluated, including CSF examination. The infant should repeated rapid plasma reagin test at 3,6 and 12 month (most infants will develop a negative titer</a:t>
            </a:r>
            <a:r>
              <a:rPr lang="en-US" altLang="en-US" sz="2400"/>
              <a:t>)</a:t>
            </a:r>
            <a:r>
              <a:rPr lang="ro-RO" altLang="en-US" sz="2400"/>
              <a: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A8EC3CA-7E3B-47DC-AFC3-D13831490052}"/>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HIV</a:t>
            </a:r>
            <a:endParaRPr lang="ro-RO" altLang="en-US" sz="2800">
              <a:latin typeface="Tahoma" panose="020B0604030504040204" pitchFamily="34" charset="0"/>
            </a:endParaRPr>
          </a:p>
        </p:txBody>
      </p:sp>
      <p:sp>
        <p:nvSpPr>
          <p:cNvPr id="50179" name="Rectangle 3">
            <a:extLst>
              <a:ext uri="{FF2B5EF4-FFF2-40B4-BE49-F238E27FC236}">
                <a16:creationId xmlns:a16="http://schemas.microsoft.com/office/drawing/2014/main" id="{D00D87DB-5570-4CBD-9344-A78FD61CDAEE}"/>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ro-RO" altLang="en-US" sz="2000" b="1"/>
              <a:t>Definition</a:t>
            </a:r>
            <a:endParaRPr lang="ro-RO" altLang="en-US" sz="2000"/>
          </a:p>
          <a:p>
            <a:pPr eaLnBrk="1" hangingPunct="1">
              <a:lnSpc>
                <a:spcPct val="80000"/>
              </a:lnSpc>
            </a:pPr>
            <a:r>
              <a:rPr lang="ro-RO" altLang="en-US" sz="2000"/>
              <a:t>HIV is an enveloped RNA virus that is a member of lentivirus</a:t>
            </a:r>
            <a:r>
              <a:rPr lang="en-US" altLang="en-US" sz="2000"/>
              <a:t>, a </a:t>
            </a:r>
            <a:r>
              <a:rPr lang="ro-RO" altLang="en-US" sz="2000"/>
              <a:t>subfamily of retroviruses. Infection is most commonly secondary to HIV</a:t>
            </a:r>
            <a:r>
              <a:rPr lang="en-US" altLang="en-US" sz="2000"/>
              <a:t>1</a:t>
            </a:r>
            <a:r>
              <a:rPr lang="ro-RO" altLang="en-US" sz="2000"/>
              <a:t>. </a:t>
            </a:r>
            <a:endParaRPr lang="en-US" altLang="en-US" sz="2000"/>
          </a:p>
          <a:p>
            <a:pPr eaLnBrk="1" hangingPunct="1">
              <a:lnSpc>
                <a:spcPct val="80000"/>
              </a:lnSpc>
              <a:buFont typeface="Wingdings" panose="05000000000000000000" pitchFamily="2" charset="2"/>
              <a:buNone/>
            </a:pPr>
            <a:r>
              <a:rPr lang="ro-RO" altLang="en-US" sz="2000" b="1"/>
              <a:t>Incidence</a:t>
            </a:r>
            <a:endParaRPr lang="ro-RO" altLang="en-US" sz="2000"/>
          </a:p>
          <a:p>
            <a:pPr eaLnBrk="1" hangingPunct="1">
              <a:lnSpc>
                <a:spcPct val="80000"/>
              </a:lnSpc>
            </a:pPr>
            <a:r>
              <a:rPr lang="ro-RO" altLang="en-US" sz="2000"/>
              <a:t>The WHO estimates that 18 millions adults and 1,5 million children have been infected with HIV. By the year 2000, women are expected to account for 30% of all cases of AIDS. </a:t>
            </a:r>
            <a:endParaRPr lang="en-US" altLang="en-US" sz="2000"/>
          </a:p>
          <a:p>
            <a:pPr eaLnBrk="1" hangingPunct="1">
              <a:lnSpc>
                <a:spcPct val="80000"/>
              </a:lnSpc>
              <a:buFont typeface="Wingdings" panose="05000000000000000000" pitchFamily="2" charset="2"/>
              <a:buNone/>
            </a:pPr>
            <a:r>
              <a:rPr lang="ro-RO" altLang="en-US" sz="2000" b="1"/>
              <a:t>Pathophysiology</a:t>
            </a:r>
          </a:p>
          <a:p>
            <a:pPr eaLnBrk="1" hangingPunct="1">
              <a:lnSpc>
                <a:spcPct val="80000"/>
              </a:lnSpc>
            </a:pPr>
            <a:r>
              <a:rPr lang="ro-RO" altLang="en-US" sz="2000" b="1"/>
              <a:t>HIV-1 </a:t>
            </a:r>
            <a:r>
              <a:rPr lang="ro-RO" altLang="en-US" sz="2000"/>
              <a:t>is particularly tropic for CD-4 T cells and monocyte or macrophage lineage. Following the infection of the cell, viral RNA is uncoated as a double-strand DNA transcript is made. The DNA is transported to the nucleus and integrated into the host genome DNA.There is eventual destruction of both the cellular and humoral arms of the immune system. As </a:t>
            </a:r>
            <a:r>
              <a:rPr lang="en-US" altLang="en-US" sz="2000"/>
              <a:t>we</a:t>
            </a:r>
            <a:r>
              <a:rPr lang="ro-RO" altLang="en-US" sz="2000"/>
              <a:t>ll,</a:t>
            </a:r>
            <a:r>
              <a:rPr lang="en-US" altLang="en-US" sz="2000"/>
              <a:t>HIV</a:t>
            </a:r>
            <a:r>
              <a:rPr lang="ro-RO" altLang="en-US" sz="2000"/>
              <a:t>1 gene products of cytokin</a:t>
            </a:r>
            <a:r>
              <a:rPr lang="en-US" altLang="en-US" sz="2000"/>
              <a:t>e</a:t>
            </a:r>
            <a:r>
              <a:rPr lang="ro-RO" altLang="en-US" sz="2000"/>
              <a:t>s </a:t>
            </a:r>
            <a:r>
              <a:rPr lang="en-US" altLang="en-US" sz="2000"/>
              <a:t>e</a:t>
            </a:r>
            <a:r>
              <a:rPr lang="ro-RO" altLang="en-US" sz="2000"/>
              <a:t>laborated by the infected cells may affect macrophage, B-lymphocyte, and T-lymphocyte f</a:t>
            </a:r>
            <a:r>
              <a:rPr lang="en-US" altLang="en-US" sz="2000"/>
              <a:t>u</a:t>
            </a:r>
            <a:r>
              <a:rPr lang="ro-RO" altLang="en-US" sz="2000"/>
              <a:t>nction.</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87598FD9-3224-4272-8E23-14113800A4DC}"/>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HIV</a:t>
            </a:r>
            <a:endParaRPr lang="ro-RO" altLang="en-US" sz="2800">
              <a:latin typeface="Tahoma" panose="020B0604030504040204" pitchFamily="34" charset="0"/>
            </a:endParaRPr>
          </a:p>
        </p:txBody>
      </p:sp>
      <p:sp>
        <p:nvSpPr>
          <p:cNvPr id="51203" name="Rectangle 3">
            <a:extLst>
              <a:ext uri="{FF2B5EF4-FFF2-40B4-BE49-F238E27FC236}">
                <a16:creationId xmlns:a16="http://schemas.microsoft.com/office/drawing/2014/main" id="{A7BD9101-5B1F-4812-ADB2-A5F076DC6B9A}"/>
              </a:ext>
            </a:extLst>
          </p:cNvPr>
          <p:cNvSpPr>
            <a:spLocks noGrp="1" noChangeArrowheads="1"/>
          </p:cNvSpPr>
          <p:nvPr>
            <p:ph type="body" idx="1"/>
          </p:nvPr>
        </p:nvSpPr>
        <p:spPr>
          <a:xfrm>
            <a:off x="827088" y="1600200"/>
            <a:ext cx="8066087" cy="4637088"/>
          </a:xfrm>
        </p:spPr>
        <p:txBody>
          <a:bodyPr/>
          <a:lstStyle/>
          <a:p>
            <a:pPr eaLnBrk="1" hangingPunct="1">
              <a:lnSpc>
                <a:spcPct val="80000"/>
              </a:lnSpc>
              <a:buFont typeface="Wingdings" panose="05000000000000000000" pitchFamily="2" charset="2"/>
              <a:buNone/>
            </a:pPr>
            <a:r>
              <a:rPr lang="ro-RO" altLang="en-US" sz="2000" b="1"/>
              <a:t>Transmission</a:t>
            </a:r>
            <a:endParaRPr lang="ro-RO" altLang="en-US" sz="2000"/>
          </a:p>
          <a:p>
            <a:pPr eaLnBrk="1" hangingPunct="1">
              <a:lnSpc>
                <a:spcPct val="80000"/>
              </a:lnSpc>
            </a:pPr>
            <a:r>
              <a:rPr lang="ro-RO" altLang="en-US" sz="2000"/>
              <a:t>About 90% of pediatric cases are by </a:t>
            </a:r>
            <a:r>
              <a:rPr lang="ro-RO" altLang="en-US" sz="2000" b="1">
                <a:solidFill>
                  <a:schemeClr val="hlink"/>
                </a:solidFill>
              </a:rPr>
              <a:t>vertical</a:t>
            </a:r>
            <a:r>
              <a:rPr lang="ro-RO" altLang="en-US" sz="2000" b="1"/>
              <a:t> </a:t>
            </a:r>
            <a:r>
              <a:rPr lang="ro-RO" altLang="en-US" sz="2000"/>
              <a:t>transmission. Transmission mother-fetus-newborn varies between 16-40%.</a:t>
            </a:r>
            <a:endParaRPr lang="en-US" altLang="en-US" sz="2000"/>
          </a:p>
          <a:p>
            <a:pPr eaLnBrk="1" hangingPunct="1">
              <a:lnSpc>
                <a:spcPct val="80000"/>
              </a:lnSpc>
            </a:pPr>
            <a:r>
              <a:rPr lang="ro-RO" altLang="en-US" sz="2000" b="1"/>
              <a:t>Transplacental transmission</a:t>
            </a:r>
            <a:r>
              <a:rPr lang="en-US" altLang="en-US" sz="2000" b="1"/>
              <a:t> </a:t>
            </a:r>
            <a:r>
              <a:rPr lang="ro-RO" altLang="en-US" sz="2000"/>
              <a:t>-</a:t>
            </a:r>
            <a:r>
              <a:rPr lang="en-US" altLang="en-US" sz="2000"/>
              <a:t> </a:t>
            </a:r>
            <a:r>
              <a:rPr lang="ro-RO" altLang="en-US" sz="2000"/>
              <a:t>HIV may infect placenta in any moment of pregnancy. The mechanism of transplacental transfer is unknown, but HIV may infect the trophoblast and the placenta macrophages. Increased risk of vertical transmission has been correlated with increased duration of membrane rupture before delivery.</a:t>
            </a:r>
            <a:endParaRPr lang="ro-RO" altLang="en-US" sz="2000" b="1"/>
          </a:p>
          <a:p>
            <a:pPr eaLnBrk="1" hangingPunct="1">
              <a:lnSpc>
                <a:spcPct val="80000"/>
              </a:lnSpc>
            </a:pPr>
            <a:r>
              <a:rPr lang="ro-RO" altLang="en-US" sz="2000" b="1"/>
              <a:t>Intrapartum</a:t>
            </a:r>
            <a:r>
              <a:rPr lang="en-US" altLang="en-US" sz="2000" b="1"/>
              <a:t> </a:t>
            </a:r>
            <a:r>
              <a:rPr lang="ro-RO" altLang="en-US" sz="2000"/>
              <a:t>-</a:t>
            </a:r>
            <a:r>
              <a:rPr lang="en-US" altLang="en-US" sz="2000"/>
              <a:t> </a:t>
            </a:r>
            <a:r>
              <a:rPr lang="ro-RO" altLang="en-US" sz="2000"/>
              <a:t>due to exposure to contaminated blood;</a:t>
            </a:r>
            <a:endParaRPr lang="ro-RO" altLang="en-US" sz="2000" b="1"/>
          </a:p>
          <a:p>
            <a:pPr eaLnBrk="1" hangingPunct="1">
              <a:lnSpc>
                <a:spcPct val="80000"/>
              </a:lnSpc>
            </a:pPr>
            <a:r>
              <a:rPr lang="ro-RO" altLang="en-US" sz="2000" b="1"/>
              <a:t>Breast milk</a:t>
            </a:r>
            <a:r>
              <a:rPr lang="en-US" altLang="en-US" sz="2000" b="1"/>
              <a:t> </a:t>
            </a:r>
            <a:r>
              <a:rPr lang="ro-RO" altLang="en-US" sz="2000"/>
              <a:t>-</a:t>
            </a:r>
            <a:r>
              <a:rPr lang="en-US" altLang="en-US" sz="2000"/>
              <a:t> </a:t>
            </a:r>
            <a:r>
              <a:rPr lang="ro-RO" altLang="en-US" sz="2000"/>
              <a:t>is the predominant </a:t>
            </a:r>
            <a:r>
              <a:rPr lang="en-US" altLang="en-US" sz="2000"/>
              <a:t>way</a:t>
            </a:r>
            <a:r>
              <a:rPr lang="ro-RO" altLang="en-US" sz="2000"/>
              <a:t> of postnatal HIV transmission to infants and accounts for approximately an additional 14% transmission risk among breas</a:t>
            </a:r>
            <a:r>
              <a:rPr lang="en-US" altLang="en-US" sz="2000"/>
              <a:t>t</a:t>
            </a:r>
            <a:r>
              <a:rPr lang="ro-RO" altLang="en-US" sz="2000"/>
              <a:t>feed</a:t>
            </a:r>
            <a:r>
              <a:rPr lang="en-US" altLang="en-US" sz="2000"/>
              <a:t>ed</a:t>
            </a:r>
            <a:r>
              <a:rPr lang="ro-RO" altLang="en-US" sz="2000"/>
              <a:t> population;</a:t>
            </a:r>
            <a:endParaRPr lang="ro-RO" altLang="en-US" sz="2000" b="1"/>
          </a:p>
          <a:p>
            <a:pPr eaLnBrk="1" hangingPunct="1">
              <a:lnSpc>
                <a:spcPct val="80000"/>
              </a:lnSpc>
            </a:pPr>
            <a:r>
              <a:rPr lang="ro-RO" altLang="en-US" sz="2000" b="1"/>
              <a:t>Blood transfusion</a:t>
            </a:r>
            <a:endParaRPr lang="ro-RO" altLang="en-US" sz="2000"/>
          </a:p>
          <a:p>
            <a:pPr eaLnBrk="1" hangingPunct="1">
              <a:lnSpc>
                <a:spcPct val="80000"/>
              </a:lnSpc>
            </a:pPr>
            <a:r>
              <a:rPr lang="ro-RO" altLang="en-US" sz="2000"/>
              <a:t>Pediatric HIV infection: 50% of cases appear in the first year of life and 80% in first 3 years of life.</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7DF910D-0F9F-48AC-84B4-95A581052BC0}"/>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HIV</a:t>
            </a:r>
            <a:endParaRPr lang="ro-RO" altLang="en-US" sz="2800">
              <a:latin typeface="Tahoma" panose="020B0604030504040204" pitchFamily="34" charset="0"/>
            </a:endParaRPr>
          </a:p>
        </p:txBody>
      </p:sp>
      <p:sp>
        <p:nvSpPr>
          <p:cNvPr id="52227" name="Rectangle 3">
            <a:extLst>
              <a:ext uri="{FF2B5EF4-FFF2-40B4-BE49-F238E27FC236}">
                <a16:creationId xmlns:a16="http://schemas.microsoft.com/office/drawing/2014/main" id="{F1711680-986C-413C-9C0E-ADB7226F631A}"/>
              </a:ext>
            </a:extLst>
          </p:cNvPr>
          <p:cNvSpPr>
            <a:spLocks noGrp="1" noChangeArrowheads="1"/>
          </p:cNvSpPr>
          <p:nvPr>
            <p:ph type="body" idx="1"/>
          </p:nvPr>
        </p:nvSpPr>
        <p:spPr/>
        <p:txBody>
          <a:bodyPr/>
          <a:lstStyle/>
          <a:p>
            <a:pPr eaLnBrk="1" hangingPunct="1"/>
            <a:r>
              <a:rPr lang="ro-RO" altLang="en-US" b="1"/>
              <a:t>Clinical signs:</a:t>
            </a:r>
            <a:endParaRPr lang="ro-RO" altLang="en-US"/>
          </a:p>
          <a:p>
            <a:pPr eaLnBrk="1" hangingPunct="1">
              <a:buFont typeface="Wingdings" panose="05000000000000000000" pitchFamily="2" charset="2"/>
              <a:buNone/>
            </a:pPr>
            <a:r>
              <a:rPr lang="en-US" altLang="en-US" u="sng"/>
              <a:t>1. </a:t>
            </a:r>
            <a:r>
              <a:rPr lang="ro-RO" altLang="en-US" u="sng"/>
              <a:t>Asymptomatic</a:t>
            </a:r>
            <a:r>
              <a:rPr lang="ro-RO" altLang="en-US"/>
              <a:t>;</a:t>
            </a:r>
          </a:p>
          <a:p>
            <a:pPr eaLnBrk="1" hangingPunct="1">
              <a:buFont typeface="Wingdings" panose="05000000000000000000" pitchFamily="2" charset="2"/>
              <a:buNone/>
            </a:pPr>
            <a:r>
              <a:rPr lang="en-US" altLang="en-US" u="sng"/>
              <a:t>2. </a:t>
            </a:r>
            <a:r>
              <a:rPr lang="ro-RO" altLang="en-US" u="sng"/>
              <a:t>Minor signs</a:t>
            </a:r>
            <a:r>
              <a:rPr lang="ro-RO" altLang="en-US"/>
              <a:t>:</a:t>
            </a:r>
          </a:p>
          <a:p>
            <a:pPr eaLnBrk="1" hangingPunct="1"/>
            <a:r>
              <a:rPr lang="ro-RO" altLang="en-US"/>
              <a:t>Limphadenophathy;</a:t>
            </a:r>
          </a:p>
          <a:p>
            <a:pPr eaLnBrk="1" hangingPunct="1"/>
            <a:r>
              <a:rPr lang="ro-RO" altLang="en-US"/>
              <a:t>Hepatomegaly;</a:t>
            </a:r>
          </a:p>
          <a:p>
            <a:pPr eaLnBrk="1" hangingPunct="1"/>
            <a:r>
              <a:rPr lang="ro-RO" altLang="en-US"/>
              <a:t>Dermatitis;</a:t>
            </a:r>
          </a:p>
          <a:p>
            <a:pPr eaLnBrk="1" hangingPunct="1"/>
            <a:r>
              <a:rPr lang="ro-RO" altLang="en-US"/>
              <a:t>Recurrent</a:t>
            </a:r>
            <a:r>
              <a:rPr lang="en-US" altLang="en-US"/>
              <a:t> </a:t>
            </a:r>
            <a:r>
              <a:rPr lang="ro-RO" altLang="en-US"/>
              <a:t>/</a:t>
            </a:r>
            <a:r>
              <a:rPr lang="en-US" altLang="en-US"/>
              <a:t> </a:t>
            </a:r>
            <a:r>
              <a:rPr lang="ro-RO" altLang="en-US"/>
              <a:t>persistent respiratory infections;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6F5DE00F-B1E3-4E92-B041-41B269BA211E}"/>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HIV</a:t>
            </a:r>
            <a:endParaRPr lang="ro-RO" altLang="en-US" sz="2800">
              <a:latin typeface="Tahoma" panose="020B0604030504040204" pitchFamily="34" charset="0"/>
            </a:endParaRPr>
          </a:p>
        </p:txBody>
      </p:sp>
      <p:sp>
        <p:nvSpPr>
          <p:cNvPr id="53251" name="Rectangle 3">
            <a:extLst>
              <a:ext uri="{FF2B5EF4-FFF2-40B4-BE49-F238E27FC236}">
                <a16:creationId xmlns:a16="http://schemas.microsoft.com/office/drawing/2014/main" id="{C8BFF688-AB10-45A1-90C5-827AC0131DC7}"/>
              </a:ext>
            </a:extLst>
          </p:cNvPr>
          <p:cNvSpPr>
            <a:spLocks noGrp="1" noChangeArrowheads="1"/>
          </p:cNvSpPr>
          <p:nvPr>
            <p:ph type="body" idx="1"/>
          </p:nvPr>
        </p:nvSpPr>
        <p:spPr>
          <a:xfrm>
            <a:off x="611188" y="1557338"/>
            <a:ext cx="8353425" cy="4530725"/>
          </a:xfrm>
        </p:spPr>
        <p:txBody>
          <a:bodyPr/>
          <a:lstStyle/>
          <a:p>
            <a:pPr eaLnBrk="1" hangingPunct="1">
              <a:lnSpc>
                <a:spcPct val="90000"/>
              </a:lnSpc>
              <a:buFont typeface="Wingdings" panose="05000000000000000000" pitchFamily="2" charset="2"/>
              <a:buNone/>
            </a:pPr>
            <a:r>
              <a:rPr lang="ro-RO" altLang="en-US" sz="2000" u="sng"/>
              <a:t>3</a:t>
            </a:r>
            <a:r>
              <a:rPr lang="en-US" altLang="en-US" sz="2000" u="sng"/>
              <a:t>. </a:t>
            </a:r>
            <a:r>
              <a:rPr lang="ro-RO" altLang="en-US" sz="2000" u="sng"/>
              <a:t>Moderate signs</a:t>
            </a:r>
            <a:r>
              <a:rPr lang="ro-RO" altLang="en-US" sz="2000"/>
              <a:t>:</a:t>
            </a:r>
          </a:p>
          <a:p>
            <a:pPr eaLnBrk="1" hangingPunct="1">
              <a:lnSpc>
                <a:spcPct val="90000"/>
              </a:lnSpc>
            </a:pPr>
            <a:r>
              <a:rPr lang="ro-RO" altLang="en-US" sz="2000"/>
              <a:t>Anemia</a:t>
            </a:r>
            <a:r>
              <a:rPr lang="en-US" altLang="en-US" sz="2000"/>
              <a:t>, n</a:t>
            </a:r>
            <a:r>
              <a:rPr lang="ro-RO" altLang="en-US" sz="2000"/>
              <a:t>eutropenia less than 1000/mmc;</a:t>
            </a:r>
            <a:endParaRPr lang="en-US" altLang="en-US" sz="2000"/>
          </a:p>
          <a:p>
            <a:pPr eaLnBrk="1" hangingPunct="1">
              <a:lnSpc>
                <a:spcPct val="90000"/>
              </a:lnSpc>
            </a:pPr>
            <a:r>
              <a:rPr lang="ro-RO" altLang="en-US" sz="2000"/>
              <a:t>Persistent</a:t>
            </a:r>
            <a:r>
              <a:rPr lang="en-US" altLang="en-US" sz="2000"/>
              <a:t> </a:t>
            </a:r>
            <a:r>
              <a:rPr lang="ro-RO" altLang="en-US" sz="2000"/>
              <a:t>trombocitopenia;</a:t>
            </a:r>
          </a:p>
          <a:p>
            <a:pPr eaLnBrk="1" hangingPunct="1">
              <a:lnSpc>
                <a:spcPct val="90000"/>
              </a:lnSpc>
            </a:pPr>
            <a:r>
              <a:rPr lang="ro-RO" altLang="en-US" sz="2000"/>
              <a:t>Bacterial meningitis</a:t>
            </a:r>
            <a:r>
              <a:rPr lang="en-US" altLang="en-US" sz="2000"/>
              <a:t>, p</a:t>
            </a:r>
            <a:r>
              <a:rPr lang="ro-RO" altLang="en-US" sz="2000"/>
              <a:t>neumonia</a:t>
            </a:r>
            <a:r>
              <a:rPr lang="en-US" altLang="en-US" sz="2000"/>
              <a:t>, s</a:t>
            </a:r>
            <a:r>
              <a:rPr lang="ro-RO" altLang="en-US" sz="2000"/>
              <a:t>epsis;</a:t>
            </a:r>
          </a:p>
          <a:p>
            <a:pPr eaLnBrk="1" hangingPunct="1">
              <a:lnSpc>
                <a:spcPct val="90000"/>
              </a:lnSpc>
            </a:pPr>
            <a:r>
              <a:rPr lang="ro-RO" altLang="en-US" sz="2000"/>
              <a:t>Persistent candida infection ,2 month,after 6 month of life;</a:t>
            </a:r>
          </a:p>
          <a:p>
            <a:pPr eaLnBrk="1" hangingPunct="1">
              <a:lnSpc>
                <a:spcPct val="90000"/>
              </a:lnSpc>
            </a:pPr>
            <a:r>
              <a:rPr lang="ro-RO" altLang="en-US" sz="2000"/>
              <a:t>Chronic diarrhea</a:t>
            </a:r>
            <a:r>
              <a:rPr lang="en-US" altLang="en-US" sz="2000"/>
              <a:t>, h</a:t>
            </a:r>
            <a:r>
              <a:rPr lang="ro-RO" altLang="en-US" sz="2000"/>
              <a:t>epatitis;</a:t>
            </a:r>
          </a:p>
          <a:p>
            <a:pPr eaLnBrk="1" hangingPunct="1">
              <a:lnSpc>
                <a:spcPct val="90000"/>
              </a:lnSpc>
            </a:pPr>
            <a:r>
              <a:rPr lang="ro-RO" altLang="en-US" sz="2000"/>
              <a:t>Fever more than </a:t>
            </a:r>
            <a:r>
              <a:rPr lang="en-US" altLang="en-US" sz="2000"/>
              <a:t>1</a:t>
            </a:r>
            <a:r>
              <a:rPr lang="ro-RO" altLang="en-US" sz="2000"/>
              <a:t> month;</a:t>
            </a:r>
          </a:p>
          <a:p>
            <a:pPr eaLnBrk="1" hangingPunct="1">
              <a:lnSpc>
                <a:spcPct val="90000"/>
              </a:lnSpc>
            </a:pPr>
            <a:r>
              <a:rPr lang="ro-RO" altLang="en-US" sz="2000"/>
              <a:t>Infection with CMV;</a:t>
            </a:r>
          </a:p>
          <a:p>
            <a:pPr eaLnBrk="1" hangingPunct="1">
              <a:lnSpc>
                <a:spcPct val="90000"/>
              </a:lnSpc>
              <a:buFont typeface="Wingdings" panose="05000000000000000000" pitchFamily="2" charset="2"/>
              <a:buNone/>
            </a:pPr>
            <a:r>
              <a:rPr lang="ro-RO" altLang="en-US" sz="2000" u="sng"/>
              <a:t>4</a:t>
            </a:r>
            <a:r>
              <a:rPr lang="en-US" altLang="en-US" sz="2000" u="sng"/>
              <a:t>. </a:t>
            </a:r>
            <a:r>
              <a:rPr lang="ro-RO" altLang="en-US" sz="2000" u="sng"/>
              <a:t>Severe signs</a:t>
            </a:r>
            <a:r>
              <a:rPr lang="ro-RO" altLang="en-US" sz="2000"/>
              <a:t>:</a:t>
            </a:r>
          </a:p>
          <a:p>
            <a:pPr eaLnBrk="1" hangingPunct="1">
              <a:lnSpc>
                <a:spcPct val="90000"/>
              </a:lnSpc>
            </a:pPr>
            <a:r>
              <a:rPr lang="ro-RO" altLang="en-US" sz="2000"/>
              <a:t>Severe bacterial infection, multiple or reccurent: sepsis, pneumonia, meningitis, osteomielitis, caused by Pneumocystis carinii, Candida, Salmonella, B.K., Toxoplasma.</a:t>
            </a:r>
          </a:p>
          <a:p>
            <a:pPr eaLnBrk="1" hangingPunct="1">
              <a:lnSpc>
                <a:spcPct val="90000"/>
              </a:lnSpc>
            </a:pPr>
            <a:endParaRPr lang="ro-RO" altLang="en-US" sz="2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002F86E6-5FA2-4E9F-B289-7D4A8D95F397}"/>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HIV</a:t>
            </a:r>
            <a:endParaRPr lang="ro-RO" altLang="en-US" sz="2800">
              <a:latin typeface="Tahoma" panose="020B0604030504040204" pitchFamily="34" charset="0"/>
            </a:endParaRPr>
          </a:p>
        </p:txBody>
      </p:sp>
      <p:sp>
        <p:nvSpPr>
          <p:cNvPr id="54275" name="Rectangle 3">
            <a:extLst>
              <a:ext uri="{FF2B5EF4-FFF2-40B4-BE49-F238E27FC236}">
                <a16:creationId xmlns:a16="http://schemas.microsoft.com/office/drawing/2014/main" id="{97D39079-8EA2-4020-837C-22EB01CE859B}"/>
              </a:ext>
            </a:extLst>
          </p:cNvPr>
          <p:cNvSpPr>
            <a:spLocks noGrp="1" noChangeArrowheads="1"/>
          </p:cNvSpPr>
          <p:nvPr>
            <p:ph type="body" idx="1"/>
          </p:nvPr>
        </p:nvSpPr>
        <p:spPr>
          <a:xfrm>
            <a:off x="914400" y="1600200"/>
            <a:ext cx="7978775" cy="4530725"/>
          </a:xfrm>
        </p:spPr>
        <p:txBody>
          <a:bodyPr/>
          <a:lstStyle/>
          <a:p>
            <a:pPr eaLnBrk="1" hangingPunct="1">
              <a:buFont typeface="Wingdings" panose="05000000000000000000" pitchFamily="2" charset="2"/>
              <a:buNone/>
            </a:pPr>
            <a:r>
              <a:rPr lang="ro-RO" altLang="en-US" sz="2400">
                <a:latin typeface="Tahoma" panose="020B0604030504040204" pitchFamily="34" charset="0"/>
              </a:rPr>
              <a:t>SUGESTIVE signs for HIV may be:</a:t>
            </a:r>
            <a:endParaRPr lang="en-US" altLang="en-US" sz="2400">
              <a:latin typeface="Tahoma" panose="020B0604030504040204" pitchFamily="34" charset="0"/>
            </a:endParaRPr>
          </a:p>
          <a:p>
            <a:pPr eaLnBrk="1" hangingPunct="1">
              <a:buFont typeface="Wingdings" panose="05000000000000000000" pitchFamily="2" charset="2"/>
              <a:buNone/>
            </a:pPr>
            <a:endParaRPr lang="ro-RO" altLang="en-US" sz="2400">
              <a:latin typeface="Tahoma" panose="020B0604030504040204" pitchFamily="34" charset="0"/>
            </a:endParaRPr>
          </a:p>
          <a:p>
            <a:pPr eaLnBrk="1" hangingPunct="1"/>
            <a:r>
              <a:rPr lang="ro-RO" altLang="en-US" sz="2400">
                <a:latin typeface="Tahoma" panose="020B0604030504040204" pitchFamily="34" charset="0"/>
              </a:rPr>
              <a:t>Persistent weight loss, more than 10% of birth weight;</a:t>
            </a:r>
          </a:p>
          <a:p>
            <a:pPr eaLnBrk="1" hangingPunct="1"/>
            <a:r>
              <a:rPr lang="ro-RO" altLang="en-US" sz="2400">
                <a:latin typeface="Tahoma" panose="020B0604030504040204" pitchFamily="34" charset="0"/>
              </a:rPr>
              <a:t>Decreased with least 2 percentile on weight curves at one year of life;</a:t>
            </a:r>
          </a:p>
          <a:p>
            <a:pPr eaLnBrk="1" hangingPunct="1"/>
            <a:r>
              <a:rPr lang="ro-RO" altLang="en-US" sz="2400">
                <a:latin typeface="Tahoma" panose="020B0604030504040204" pitchFamily="34" charset="0"/>
              </a:rPr>
              <a:t>Chronic diarrhea;</a:t>
            </a:r>
          </a:p>
          <a:p>
            <a:pPr eaLnBrk="1" hangingPunct="1"/>
            <a:r>
              <a:rPr lang="ro-RO" altLang="en-US" sz="2400">
                <a:latin typeface="Tahoma" panose="020B0604030504040204" pitchFamily="34" charset="0"/>
              </a:rPr>
              <a:t>Persistent fever</a:t>
            </a:r>
            <a:r>
              <a:rPr lang="en-US" altLang="en-US" sz="2400">
                <a:latin typeface="Tahoma" panose="020B0604030504040204" pitchFamily="34" charset="0"/>
              </a:rPr>
              <a:t> </a:t>
            </a:r>
            <a:r>
              <a:rPr lang="ro-RO" altLang="en-US" sz="2400">
                <a:latin typeface="Tahoma" panose="020B0604030504040204" pitchFamily="34" charset="0"/>
              </a:rPr>
              <a:t>(more than one month)</a:t>
            </a:r>
            <a:r>
              <a:rPr lang="en-US" altLang="en-US" sz="2400">
                <a:latin typeface="Tahoma" panose="020B0604030504040204" pitchFamily="34" charset="0"/>
              </a:rPr>
              <a:t>.</a:t>
            </a:r>
            <a:endParaRPr lang="ro-RO" altLang="en-US" sz="2400">
              <a:latin typeface="Tahoma" panose="020B060403050404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D5740AE-3B1F-4CFA-8CE5-30887AFEB9FE}"/>
              </a:ext>
            </a:extLst>
          </p:cNvPr>
          <p:cNvSpPr>
            <a:spLocks noGrp="1" noChangeArrowheads="1"/>
          </p:cNvSpPr>
          <p:nvPr>
            <p:ph type="title"/>
          </p:nvPr>
        </p:nvSpPr>
        <p:spPr/>
        <p:txBody>
          <a:bodyPr/>
          <a:lstStyle/>
          <a:p>
            <a:pPr eaLnBrk="1" hangingPunct="1"/>
            <a:r>
              <a:rPr lang="ro-RO" altLang="en-US" sz="2900">
                <a:latin typeface="Tahoma" panose="020B0604030504040204" pitchFamily="34" charset="0"/>
              </a:rPr>
              <a:t>CONGENITAL INFECTIONS</a:t>
            </a:r>
            <a:r>
              <a:rPr lang="en-US" altLang="en-US" sz="2900">
                <a:latin typeface="Tahoma" panose="020B0604030504040204" pitchFamily="34" charset="0"/>
              </a:rPr>
              <a:t>. </a:t>
            </a:r>
            <a:r>
              <a:rPr lang="ro-RO" altLang="en-US" sz="2400">
                <a:latin typeface="Tahoma" panose="020B0604030504040204" pitchFamily="34" charset="0"/>
              </a:rPr>
              <a:t>Diagnosis approach</a:t>
            </a:r>
            <a:r>
              <a:rPr lang="en-US" altLang="en-US" sz="2400">
                <a:latin typeface="Tahoma" panose="020B0604030504040204" pitchFamily="34" charset="0"/>
              </a:rPr>
              <a:t>.</a:t>
            </a:r>
          </a:p>
        </p:txBody>
      </p:sp>
      <p:graphicFrame>
        <p:nvGraphicFramePr>
          <p:cNvPr id="61508" name="Group 68">
            <a:extLst>
              <a:ext uri="{FF2B5EF4-FFF2-40B4-BE49-F238E27FC236}">
                <a16:creationId xmlns:a16="http://schemas.microsoft.com/office/drawing/2014/main" id="{3531D901-F6D4-47FB-B7C0-84425A0B8224}"/>
              </a:ext>
            </a:extLst>
          </p:cNvPr>
          <p:cNvGraphicFramePr>
            <a:graphicFrameLocks noGrp="1"/>
          </p:cNvGraphicFramePr>
          <p:nvPr>
            <p:ph idx="1"/>
          </p:nvPr>
        </p:nvGraphicFramePr>
        <p:xfrm>
          <a:off x="827088" y="1670050"/>
          <a:ext cx="7772400" cy="4511672"/>
        </p:xfrm>
        <a:graphic>
          <a:graphicData uri="http://schemas.openxmlformats.org/drawingml/2006/table">
            <a:tbl>
              <a:tblPr/>
              <a:tblGrid>
                <a:gridCol w="4089400">
                  <a:extLst>
                    <a:ext uri="{9D8B030D-6E8A-4147-A177-3AD203B41FA5}">
                      <a16:colId xmlns:a16="http://schemas.microsoft.com/office/drawing/2014/main" val="20000"/>
                    </a:ext>
                  </a:extLst>
                </a:gridCol>
                <a:gridCol w="3683000">
                  <a:extLst>
                    <a:ext uri="{9D8B030D-6E8A-4147-A177-3AD203B41FA5}">
                      <a16:colId xmlns:a16="http://schemas.microsoft.com/office/drawing/2014/main" val="20001"/>
                    </a:ext>
                  </a:extLst>
                </a:gridCol>
              </a:tblGrid>
              <a:tr h="39629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000" b="1" i="0" u="none" strike="noStrike" cap="none" normalizeH="0" baseline="0">
                          <a:ln>
                            <a:noFill/>
                          </a:ln>
                          <a:solidFill>
                            <a:schemeClr val="tx1"/>
                          </a:solidFill>
                          <a:effectLst/>
                          <a:latin typeface="Arial" charset="0"/>
                        </a:rPr>
                        <a:t>Common signs</a:t>
                      </a:r>
                      <a:r>
                        <a:rPr kumimoji="0" lang="en-US" sz="2000" b="0" i="0" u="none" strike="noStrike" cap="none" normalizeH="0" baseline="0">
                          <a:ln>
                            <a:noFill/>
                          </a:ln>
                          <a:solidFill>
                            <a:schemeClr val="tx1"/>
                          </a:solidFill>
                          <a:effectLst/>
                          <a:latin typeface="Arial" charset="0"/>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000" b="1" i="0" u="none" strike="noStrike" cap="none" normalizeH="0" baseline="0">
                          <a:ln>
                            <a:noFill/>
                          </a:ln>
                          <a:solidFill>
                            <a:schemeClr val="tx1"/>
                          </a:solidFill>
                          <a:effectLst/>
                          <a:latin typeface="Arial" charset="0"/>
                        </a:rPr>
                        <a:t>Non-specific laboratory tests</a:t>
                      </a:r>
                      <a:r>
                        <a:rPr kumimoji="0" lang="en-US" sz="2000" b="0" i="0" u="none" strike="noStrike" cap="none" normalizeH="0" baseline="0">
                          <a:ln>
                            <a:noFill/>
                          </a:ln>
                          <a:solidFill>
                            <a:schemeClr val="tx1"/>
                          </a:solidFill>
                          <a:effectLst/>
                          <a:latin typeface="Arial" charset="0"/>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a:ln>
                            <a:noFill/>
                          </a:ln>
                          <a:solidFill>
                            <a:schemeClr val="tx1"/>
                          </a:solidFill>
                          <a:effectLst/>
                          <a:latin typeface="Arial" charset="0"/>
                        </a:rPr>
                        <a:t>1. </a:t>
                      </a:r>
                      <a:r>
                        <a:rPr kumimoji="0" lang="ro-RO" sz="2400" b="0" i="0" u="none" strike="noStrike" cap="none" normalizeH="0" baseline="0">
                          <a:ln>
                            <a:noFill/>
                          </a:ln>
                          <a:solidFill>
                            <a:schemeClr val="tx1"/>
                          </a:solidFill>
                          <a:effectLst/>
                          <a:latin typeface="Arial" charset="0"/>
                        </a:rPr>
                        <a:t>IUGR</a:t>
                      </a:r>
                      <a:endParaRPr kumimoji="0" lang="en-US" sz="2400" b="0" i="0" u="none" strike="noStrike" cap="none" normalizeH="0" baseline="0">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rowSpan="6">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0" i="0" u="none" strike="noStrike" cap="none" normalizeH="0" baseline="0">
                          <a:ln>
                            <a:noFill/>
                          </a:ln>
                          <a:solidFill>
                            <a:schemeClr val="accent2"/>
                          </a:solidFill>
                          <a:effectLst/>
                          <a:latin typeface="Arial" charset="0"/>
                        </a:rPr>
                        <a:t>CBC Count</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accent2"/>
                          </a:solidFill>
                          <a:effectLst/>
                          <a:latin typeface="Arial" charset="0"/>
                        </a:rPr>
                        <a:t>CSF exam.</a:t>
                      </a:r>
                      <a:endParaRPr kumimoji="0" lang="en-US" sz="2400" b="0" i="0" u="none" strike="noStrike" cap="none" normalizeH="0" baseline="0">
                        <a:ln>
                          <a:noFill/>
                        </a:ln>
                        <a:solidFill>
                          <a:schemeClr val="accent2"/>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accent2"/>
                          </a:solidFill>
                          <a:effectLst/>
                          <a:latin typeface="Arial" charset="0"/>
                        </a:rPr>
                        <a:t>Skull film</a:t>
                      </a:r>
                      <a:endParaRPr kumimoji="0" lang="en-US" sz="2400" b="0" i="0" u="none" strike="noStrike" cap="none" normalizeH="0" baseline="0">
                        <a:ln>
                          <a:noFill/>
                        </a:ln>
                        <a:solidFill>
                          <a:schemeClr val="accent2"/>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accent2"/>
                          </a:solidFill>
                          <a:effectLst/>
                          <a:latin typeface="Arial" charset="0"/>
                        </a:rPr>
                        <a:t>CT-</a:t>
                      </a:r>
                      <a:r>
                        <a:rPr kumimoji="0" lang="en-US" sz="2400" b="0" i="0" u="none" strike="noStrike" cap="none" normalizeH="0" baseline="0">
                          <a:ln>
                            <a:noFill/>
                          </a:ln>
                          <a:solidFill>
                            <a:schemeClr val="accent2"/>
                          </a:solidFill>
                          <a:effectLst/>
                          <a:latin typeface="Arial" charset="0"/>
                        </a:rPr>
                        <a:t> </a:t>
                      </a:r>
                      <a:r>
                        <a:rPr kumimoji="0" lang="ro-RO" sz="2400" b="0" i="0" u="none" strike="noStrike" cap="none" normalizeH="0" baseline="0">
                          <a:ln>
                            <a:noFill/>
                          </a:ln>
                          <a:solidFill>
                            <a:schemeClr val="accent2"/>
                          </a:solidFill>
                          <a:effectLst/>
                          <a:latin typeface="Arial" charset="0"/>
                        </a:rPr>
                        <a:t>scan</a:t>
                      </a:r>
                      <a:endParaRPr kumimoji="0" lang="en-US" sz="2400" b="0" i="0" u="none" strike="noStrike" cap="none" normalizeH="0" baseline="0">
                        <a:ln>
                          <a:noFill/>
                        </a:ln>
                        <a:solidFill>
                          <a:schemeClr val="accent2"/>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accent2"/>
                          </a:solidFill>
                          <a:effectLst/>
                          <a:latin typeface="Arial" charset="0"/>
                        </a:rPr>
                        <a:t>Ophthalmologic exam</a:t>
                      </a:r>
                      <a:endParaRPr kumimoji="0" lang="en-US" sz="2400" b="0" i="0" u="none" strike="noStrike" cap="none" normalizeH="0" baseline="0">
                        <a:ln>
                          <a:noFill/>
                        </a:ln>
                        <a:solidFill>
                          <a:schemeClr val="accent2"/>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accent2"/>
                          </a:solidFill>
                          <a:effectLst/>
                          <a:latin typeface="Arial" charset="0"/>
                        </a:rPr>
                        <a:t>O</a:t>
                      </a:r>
                      <a:r>
                        <a:rPr kumimoji="0" lang="en-US" sz="2400" b="0" i="0" u="none" strike="noStrike" cap="none" normalizeH="0" baseline="0">
                          <a:ln>
                            <a:noFill/>
                          </a:ln>
                          <a:solidFill>
                            <a:schemeClr val="accent2"/>
                          </a:solidFill>
                          <a:effectLst/>
                          <a:latin typeface="Arial" charset="0"/>
                        </a:rPr>
                        <a:t>R</a:t>
                      </a:r>
                      <a:r>
                        <a:rPr kumimoji="0" lang="ro-RO" sz="2400" b="0" i="0" u="none" strike="noStrike" cap="none" normalizeH="0" baseline="0">
                          <a:ln>
                            <a:noFill/>
                          </a:ln>
                          <a:solidFill>
                            <a:schemeClr val="accent2"/>
                          </a:solidFill>
                          <a:effectLst/>
                          <a:latin typeface="Arial" charset="0"/>
                        </a:rPr>
                        <a:t>L exam</a:t>
                      </a:r>
                      <a:endParaRPr kumimoji="0" lang="en-US" sz="2400" b="0" i="0" u="none" strike="noStrike" cap="none" normalizeH="0" baseline="0">
                        <a:ln>
                          <a:noFill/>
                        </a:ln>
                        <a:solidFill>
                          <a:schemeClr val="accent2"/>
                        </a:solidFill>
                        <a:effectLst/>
                        <a:latin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1"/>
                  </a:ext>
                </a:extLst>
              </a:tr>
              <a:tr h="4572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2.</a:t>
                      </a:r>
                      <a:r>
                        <a:rPr kumimoji="0" lang="en-US" sz="2400" b="0" i="0" u="none" strike="noStrike" cap="none" normalizeH="0" baseline="0">
                          <a:ln>
                            <a:noFill/>
                          </a:ln>
                          <a:solidFill>
                            <a:schemeClr val="tx1"/>
                          </a:solidFill>
                          <a:effectLst/>
                          <a:latin typeface="Arial" charset="0"/>
                        </a:rPr>
                        <a:t> </a:t>
                      </a:r>
                      <a:r>
                        <a:rPr kumimoji="0" lang="ro-RO" sz="2400" b="0" i="0" u="none" strike="noStrike" cap="none" normalizeH="0" baseline="0">
                          <a:ln>
                            <a:noFill/>
                          </a:ln>
                          <a:solidFill>
                            <a:schemeClr val="tx1"/>
                          </a:solidFill>
                          <a:effectLst/>
                          <a:latin typeface="Arial" charset="0"/>
                        </a:rPr>
                        <a:t>Hepatosplenomegaly</a:t>
                      </a:r>
                      <a:r>
                        <a:rPr kumimoji="0" lang="en-US" sz="2400" b="0" i="0" u="none" strike="noStrike" cap="none" normalizeH="0" baseline="0">
                          <a:ln>
                            <a:noFill/>
                          </a:ln>
                          <a:solidFill>
                            <a:schemeClr val="tx1"/>
                          </a:solidFill>
                          <a:effectLst/>
                          <a:latin typeface="Arial" charset="0"/>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vMerge="1">
                  <a:txBody>
                    <a:bodyPr/>
                    <a:lstStyle/>
                    <a:p>
                      <a:endParaRPr lang="en-US"/>
                    </a:p>
                  </a:txBody>
                  <a:tcPr/>
                </a:tc>
                <a:extLst>
                  <a:ext uri="{0D108BD9-81ED-4DB2-BD59-A6C34878D82A}">
                    <a16:rowId xmlns:a16="http://schemas.microsoft.com/office/drawing/2014/main" val="10002"/>
                  </a:ext>
                </a:extLst>
              </a:tr>
              <a:tr h="4572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3.</a:t>
                      </a:r>
                      <a:r>
                        <a:rPr kumimoji="0" lang="en-US" sz="2400" b="0" i="0" u="none" strike="noStrike" cap="none" normalizeH="0" baseline="0">
                          <a:ln>
                            <a:noFill/>
                          </a:ln>
                          <a:solidFill>
                            <a:schemeClr val="tx1"/>
                          </a:solidFill>
                          <a:effectLst/>
                          <a:latin typeface="Arial" charset="0"/>
                        </a:rPr>
                        <a:t> </a:t>
                      </a:r>
                      <a:r>
                        <a:rPr kumimoji="0" lang="ro-RO" sz="2400" b="0" i="0" u="none" strike="noStrike" cap="none" normalizeH="0" baseline="0">
                          <a:ln>
                            <a:noFill/>
                          </a:ln>
                          <a:solidFill>
                            <a:schemeClr val="tx1"/>
                          </a:solidFill>
                          <a:effectLst/>
                          <a:latin typeface="Arial" charset="0"/>
                        </a:rPr>
                        <a:t>Jaundice</a:t>
                      </a:r>
                      <a:r>
                        <a:rPr kumimoji="0" lang="en-US" sz="2400" b="0" i="0" u="none" strike="noStrike" cap="none" normalizeH="0" baseline="0">
                          <a:ln>
                            <a:noFill/>
                          </a:ln>
                          <a:solidFill>
                            <a:schemeClr val="tx1"/>
                          </a:solidFill>
                          <a:effectLst/>
                          <a:latin typeface="Arial" charset="0"/>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vMerge="1">
                  <a:txBody>
                    <a:bodyPr/>
                    <a:lstStyle/>
                    <a:p>
                      <a:endParaRPr lang="en-US"/>
                    </a:p>
                  </a:txBody>
                  <a:tcPr/>
                </a:tc>
                <a:extLst>
                  <a:ext uri="{0D108BD9-81ED-4DB2-BD59-A6C34878D82A}">
                    <a16:rowId xmlns:a16="http://schemas.microsoft.com/office/drawing/2014/main" val="10003"/>
                  </a:ext>
                </a:extLst>
              </a:tr>
              <a:tr h="4572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4.</a:t>
                      </a:r>
                      <a:r>
                        <a:rPr kumimoji="0" lang="en-US" sz="2400" b="0" i="0" u="none" strike="noStrike" cap="none" normalizeH="0" baseline="0">
                          <a:ln>
                            <a:noFill/>
                          </a:ln>
                          <a:solidFill>
                            <a:schemeClr val="tx1"/>
                          </a:solidFill>
                          <a:effectLst/>
                          <a:latin typeface="Arial" charset="0"/>
                        </a:rPr>
                        <a:t> </a:t>
                      </a:r>
                      <a:r>
                        <a:rPr kumimoji="0" lang="ro-RO" sz="2400" b="0" i="0" u="none" strike="noStrike" cap="none" normalizeH="0" baseline="0">
                          <a:ln>
                            <a:noFill/>
                          </a:ln>
                          <a:solidFill>
                            <a:schemeClr val="tx1"/>
                          </a:solidFill>
                          <a:effectLst/>
                          <a:latin typeface="Arial" charset="0"/>
                        </a:rPr>
                        <a:t>Petechiae,echimosis</a:t>
                      </a:r>
                      <a:r>
                        <a:rPr kumimoji="0" lang="en-US" sz="2400" b="0" i="0" u="none" strike="noStrike" cap="none" normalizeH="0" baseline="0">
                          <a:ln>
                            <a:noFill/>
                          </a:ln>
                          <a:solidFill>
                            <a:schemeClr val="tx1"/>
                          </a:solidFill>
                          <a:effectLst/>
                          <a:latin typeface="Arial" charset="0"/>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vMerge="1">
                  <a:txBody>
                    <a:bodyPr/>
                    <a:lstStyle/>
                    <a:p>
                      <a:endParaRPr lang="en-US"/>
                    </a:p>
                  </a:txBody>
                  <a:tcPr/>
                </a:tc>
                <a:extLst>
                  <a:ext uri="{0D108BD9-81ED-4DB2-BD59-A6C34878D82A}">
                    <a16:rowId xmlns:a16="http://schemas.microsoft.com/office/drawing/2014/main" val="10004"/>
                  </a:ext>
                </a:extLst>
              </a:tr>
              <a:tr h="4572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5.</a:t>
                      </a:r>
                      <a:r>
                        <a:rPr kumimoji="0" lang="en-US" sz="2400" b="0" i="0" u="none" strike="noStrike" cap="none" normalizeH="0" baseline="0">
                          <a:ln>
                            <a:noFill/>
                          </a:ln>
                          <a:solidFill>
                            <a:schemeClr val="tx1"/>
                          </a:solidFill>
                          <a:effectLst/>
                          <a:latin typeface="Arial" charset="0"/>
                        </a:rPr>
                        <a:t> </a:t>
                      </a:r>
                      <a:r>
                        <a:rPr kumimoji="0" lang="ro-RO" sz="2400" b="0" i="0" u="none" strike="noStrike" cap="none" normalizeH="0" baseline="0">
                          <a:ln>
                            <a:noFill/>
                          </a:ln>
                          <a:solidFill>
                            <a:schemeClr val="tx1"/>
                          </a:solidFill>
                          <a:effectLst/>
                          <a:latin typeface="Arial" charset="0"/>
                        </a:rPr>
                        <a:t>Microcephaly</a:t>
                      </a:r>
                      <a:r>
                        <a:rPr kumimoji="0" lang="en-US" sz="2400" b="0" i="0" u="none" strike="noStrike" cap="none" normalizeH="0" baseline="0">
                          <a:ln>
                            <a:noFill/>
                          </a:ln>
                          <a:solidFill>
                            <a:schemeClr val="tx1"/>
                          </a:solidFill>
                          <a:effectLst/>
                          <a:latin typeface="Arial" charset="0"/>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vMerge="1">
                  <a:txBody>
                    <a:bodyPr/>
                    <a:lstStyle/>
                    <a:p>
                      <a:endParaRPr lang="en-US"/>
                    </a:p>
                  </a:txBody>
                  <a:tcPr/>
                </a:tc>
                <a:extLst>
                  <a:ext uri="{0D108BD9-81ED-4DB2-BD59-A6C34878D82A}">
                    <a16:rowId xmlns:a16="http://schemas.microsoft.com/office/drawing/2014/main" val="10005"/>
                  </a:ext>
                </a:extLst>
              </a:tr>
              <a:tr h="4572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6.</a:t>
                      </a:r>
                      <a:r>
                        <a:rPr kumimoji="0" lang="en-US" sz="2400" b="0" i="0" u="none" strike="noStrike" cap="none" normalizeH="0" baseline="0">
                          <a:ln>
                            <a:noFill/>
                          </a:ln>
                          <a:solidFill>
                            <a:schemeClr val="tx1"/>
                          </a:solidFill>
                          <a:effectLst/>
                          <a:latin typeface="Arial" charset="0"/>
                        </a:rPr>
                        <a:t> </a:t>
                      </a:r>
                      <a:r>
                        <a:rPr kumimoji="0" lang="ro-RO" sz="2400" b="0" i="0" u="none" strike="noStrike" cap="none" normalizeH="0" baseline="0">
                          <a:ln>
                            <a:noFill/>
                          </a:ln>
                          <a:solidFill>
                            <a:schemeClr val="tx1"/>
                          </a:solidFill>
                          <a:effectLst/>
                          <a:latin typeface="Arial" charset="0"/>
                        </a:rPr>
                        <a:t>Hidrocephaly</a:t>
                      </a:r>
                      <a:r>
                        <a:rPr kumimoji="0" lang="en-US" sz="2400" b="0" i="0" u="none" strike="noStrike" cap="none" normalizeH="0" baseline="0">
                          <a:ln>
                            <a:noFill/>
                          </a:ln>
                          <a:solidFill>
                            <a:schemeClr val="tx1"/>
                          </a:solidFill>
                          <a:effectLst/>
                          <a:latin typeface="Arial" charset="0"/>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vMerge="1">
                  <a:txBody>
                    <a:bodyPr/>
                    <a:lstStyle/>
                    <a:p>
                      <a:endParaRPr lang="en-US"/>
                    </a:p>
                  </a:txBody>
                  <a:tcPr/>
                </a:tc>
                <a:extLst>
                  <a:ext uri="{0D108BD9-81ED-4DB2-BD59-A6C34878D82A}">
                    <a16:rowId xmlns:a16="http://schemas.microsoft.com/office/drawing/2014/main" val="10006"/>
                  </a:ext>
                </a:extLst>
              </a:tr>
              <a:tr h="4572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7.</a:t>
                      </a:r>
                      <a:r>
                        <a:rPr kumimoji="0" lang="en-US" sz="2400" b="0" i="0" u="none" strike="noStrike" cap="none" normalizeH="0" baseline="0">
                          <a:ln>
                            <a:noFill/>
                          </a:ln>
                          <a:solidFill>
                            <a:schemeClr val="tx1"/>
                          </a:solidFill>
                          <a:effectLst/>
                          <a:latin typeface="Arial" charset="0"/>
                        </a:rPr>
                        <a:t> I</a:t>
                      </a:r>
                      <a:r>
                        <a:rPr kumimoji="0" lang="ro-RO" sz="2400" b="0" i="0" u="none" strike="noStrike" cap="none" normalizeH="0" baseline="0">
                          <a:ln>
                            <a:noFill/>
                          </a:ln>
                          <a:solidFill>
                            <a:schemeClr val="tx1"/>
                          </a:solidFill>
                          <a:effectLst/>
                          <a:latin typeface="Arial" charset="0"/>
                        </a:rPr>
                        <a:t>ntracranial calcification</a:t>
                      </a:r>
                      <a:r>
                        <a:rPr kumimoji="0" lang="en-US" sz="2400" b="0" i="0" u="none" strike="noStrike" cap="none" normalizeH="0" baseline="0">
                          <a:ln>
                            <a:noFill/>
                          </a:ln>
                          <a:solidFill>
                            <a:schemeClr val="tx1"/>
                          </a:solidFill>
                          <a:effectLst/>
                          <a:latin typeface="Arial" charset="0"/>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10.</a:t>
                      </a:r>
                      <a:r>
                        <a:rPr kumimoji="0" lang="en-US" sz="2400" b="0" i="0" u="none" strike="noStrike" cap="none" normalizeH="0" baseline="0">
                          <a:ln>
                            <a:noFill/>
                          </a:ln>
                          <a:solidFill>
                            <a:schemeClr val="tx1"/>
                          </a:solidFill>
                          <a:effectLst/>
                          <a:latin typeface="Arial" charset="0"/>
                        </a:rPr>
                        <a:t> </a:t>
                      </a:r>
                      <a:r>
                        <a:rPr kumimoji="0" lang="ro-RO" sz="2400" b="0" i="0" u="none" strike="noStrike" cap="none" normalizeH="0" baseline="0">
                          <a:ln>
                            <a:noFill/>
                          </a:ln>
                          <a:solidFill>
                            <a:schemeClr val="tx1"/>
                          </a:solidFill>
                          <a:effectLst/>
                          <a:latin typeface="Arial" charset="0"/>
                        </a:rPr>
                        <a:t>Chorioretinitis</a:t>
                      </a:r>
                      <a:r>
                        <a:rPr kumimoji="0" lang="en-US" sz="2400" b="0" i="0" u="none" strike="noStrike" cap="none" normalizeH="0" baseline="0">
                          <a:ln>
                            <a:noFill/>
                          </a:ln>
                          <a:solidFill>
                            <a:schemeClr val="tx1"/>
                          </a:solidFill>
                          <a:effectLst/>
                          <a:latin typeface="Arial" charset="0"/>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extLst>
                  <a:ext uri="{0D108BD9-81ED-4DB2-BD59-A6C34878D82A}">
                    <a16:rowId xmlns:a16="http://schemas.microsoft.com/office/drawing/2014/main" val="10007"/>
                  </a:ext>
                </a:extLst>
              </a:tr>
              <a:tr h="4572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8.</a:t>
                      </a:r>
                      <a:r>
                        <a:rPr kumimoji="0" lang="en-US" sz="2400" b="0" i="0" u="none" strike="noStrike" cap="none" normalizeH="0" baseline="0">
                          <a:ln>
                            <a:noFill/>
                          </a:ln>
                          <a:solidFill>
                            <a:schemeClr val="tx1"/>
                          </a:solidFill>
                          <a:effectLst/>
                          <a:latin typeface="Arial" charset="0"/>
                        </a:rPr>
                        <a:t> </a:t>
                      </a:r>
                      <a:r>
                        <a:rPr kumimoji="0" lang="ro-RO" sz="2400" b="0" i="0" u="none" strike="noStrike" cap="none" normalizeH="0" baseline="0">
                          <a:ln>
                            <a:noFill/>
                          </a:ln>
                          <a:solidFill>
                            <a:schemeClr val="tx1"/>
                          </a:solidFill>
                          <a:effectLst/>
                          <a:latin typeface="Arial" charset="0"/>
                        </a:rPr>
                        <a:t>Miocarditis</a:t>
                      </a:r>
                      <a:r>
                        <a:rPr kumimoji="0" lang="en-US" sz="2400" b="0" i="0" u="none" strike="noStrike" cap="none" normalizeH="0" baseline="0">
                          <a:ln>
                            <a:noFill/>
                          </a:ln>
                          <a:solidFill>
                            <a:schemeClr val="tx1"/>
                          </a:solidFill>
                          <a:effectLst/>
                          <a:latin typeface="Arial" charset="0"/>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11.</a:t>
                      </a:r>
                      <a:r>
                        <a:rPr kumimoji="0" lang="en-US" sz="2400" b="0" i="0" u="none" strike="noStrike" cap="none" normalizeH="0" baseline="0">
                          <a:ln>
                            <a:noFill/>
                          </a:ln>
                          <a:solidFill>
                            <a:schemeClr val="tx1"/>
                          </a:solidFill>
                          <a:effectLst/>
                          <a:latin typeface="Arial" charset="0"/>
                        </a:rPr>
                        <a:t> </a:t>
                      </a:r>
                      <a:r>
                        <a:rPr kumimoji="0" lang="ro-RO" sz="2400" b="0" i="0" u="none" strike="noStrike" cap="none" normalizeH="0" baseline="0">
                          <a:ln>
                            <a:noFill/>
                          </a:ln>
                          <a:solidFill>
                            <a:schemeClr val="tx1"/>
                          </a:solidFill>
                          <a:effectLst/>
                          <a:latin typeface="Arial" charset="0"/>
                        </a:rPr>
                        <a:t>Keratoconjuctivitis</a:t>
                      </a:r>
                      <a:r>
                        <a:rPr kumimoji="0" lang="en-US" sz="2400" b="0" i="0" u="none" strike="noStrike" cap="none" normalizeH="0" baseline="0">
                          <a:ln>
                            <a:noFill/>
                          </a:ln>
                          <a:solidFill>
                            <a:schemeClr val="tx1"/>
                          </a:solidFill>
                          <a:effectLst/>
                          <a:latin typeface="Arial" charset="0"/>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CCFF"/>
                    </a:solidFill>
                  </a:tcPr>
                </a:tc>
                <a:extLst>
                  <a:ext uri="{0D108BD9-81ED-4DB2-BD59-A6C34878D82A}">
                    <a16:rowId xmlns:a16="http://schemas.microsoft.com/office/drawing/2014/main" val="10008"/>
                  </a:ext>
                </a:extLst>
              </a:tr>
              <a:tr h="45726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9.</a:t>
                      </a:r>
                      <a:r>
                        <a:rPr kumimoji="0" lang="en-US" sz="2400" b="0" i="0" u="none" strike="noStrike" cap="none" normalizeH="0" baseline="0">
                          <a:ln>
                            <a:noFill/>
                          </a:ln>
                          <a:solidFill>
                            <a:schemeClr val="tx1"/>
                          </a:solidFill>
                          <a:effectLst/>
                          <a:latin typeface="Arial" charset="0"/>
                        </a:rPr>
                        <a:t> </a:t>
                      </a:r>
                      <a:r>
                        <a:rPr kumimoji="0" lang="ro-RO" sz="2400" b="0" i="0" u="none" strike="noStrike" cap="none" normalizeH="0" baseline="0">
                          <a:ln>
                            <a:noFill/>
                          </a:ln>
                          <a:solidFill>
                            <a:schemeClr val="tx1"/>
                          </a:solidFill>
                          <a:effectLst/>
                          <a:latin typeface="Arial" charset="0"/>
                        </a:rPr>
                        <a:t>Congenital heart disease</a:t>
                      </a:r>
                      <a:r>
                        <a:rPr kumimoji="0" lang="en-US" sz="2400" b="0" i="0" u="none" strike="noStrike" cap="none" normalizeH="0" baseline="0">
                          <a:ln>
                            <a:noFill/>
                          </a:ln>
                          <a:solidFill>
                            <a:schemeClr val="tx1"/>
                          </a:solidFill>
                          <a:effectLst/>
                          <a:latin typeface="Arial" charset="0"/>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CCFF"/>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tx1"/>
                          </a:solidFill>
                          <a:effectLst/>
                          <a:latin typeface="Arial" charset="0"/>
                        </a:rPr>
                        <a:t>12.</a:t>
                      </a:r>
                      <a:r>
                        <a:rPr kumimoji="0" lang="en-US" sz="2400" b="0" i="0" u="none" strike="noStrike" cap="none" normalizeH="0" baseline="0">
                          <a:ln>
                            <a:noFill/>
                          </a:ln>
                          <a:solidFill>
                            <a:schemeClr val="tx1"/>
                          </a:solidFill>
                          <a:effectLst/>
                          <a:latin typeface="Arial" charset="0"/>
                        </a:rPr>
                        <a:t> </a:t>
                      </a:r>
                      <a:r>
                        <a:rPr kumimoji="0" lang="ro-RO" sz="2400" b="0" i="0" u="none" strike="noStrike" cap="none" normalizeH="0" baseline="0">
                          <a:ln>
                            <a:noFill/>
                          </a:ln>
                          <a:solidFill>
                            <a:schemeClr val="tx1"/>
                          </a:solidFill>
                          <a:effectLst/>
                          <a:latin typeface="Arial" charset="0"/>
                        </a:rPr>
                        <a:t>Glaucom</a:t>
                      </a:r>
                      <a:r>
                        <a:rPr kumimoji="0" lang="en-US" sz="2400" b="0" i="0" u="none" strike="noStrike" cap="none" normalizeH="0" baseline="0">
                          <a:ln>
                            <a:noFill/>
                          </a:ln>
                          <a:solidFill>
                            <a:schemeClr val="tx1"/>
                          </a:solidFill>
                          <a:effectLst/>
                          <a:latin typeface="Arial" charset="0"/>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CCFF"/>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623EE656-B716-4ED7-BBD7-5E4FDFE5FB27}"/>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HIV</a:t>
            </a:r>
            <a:endParaRPr lang="ro-RO" altLang="en-US" sz="2800">
              <a:latin typeface="Tahoma" panose="020B0604030504040204" pitchFamily="34" charset="0"/>
            </a:endParaRPr>
          </a:p>
        </p:txBody>
      </p:sp>
      <p:sp>
        <p:nvSpPr>
          <p:cNvPr id="55299" name="Rectangle 3">
            <a:extLst>
              <a:ext uri="{FF2B5EF4-FFF2-40B4-BE49-F238E27FC236}">
                <a16:creationId xmlns:a16="http://schemas.microsoft.com/office/drawing/2014/main" id="{AF2BD250-525B-43A1-9682-BFBBF0668696}"/>
              </a:ext>
            </a:extLst>
          </p:cNvPr>
          <p:cNvSpPr>
            <a:spLocks noGrp="1" noChangeArrowheads="1"/>
          </p:cNvSpPr>
          <p:nvPr>
            <p:ph type="body" idx="1"/>
          </p:nvPr>
        </p:nvSpPr>
        <p:spPr>
          <a:xfrm>
            <a:off x="900113" y="1600200"/>
            <a:ext cx="7704137" cy="4530725"/>
          </a:xfrm>
        </p:spPr>
        <p:txBody>
          <a:bodyPr/>
          <a:lstStyle/>
          <a:p>
            <a:pPr eaLnBrk="1" hangingPunct="1">
              <a:lnSpc>
                <a:spcPct val="80000"/>
              </a:lnSpc>
              <a:buFont typeface="Wingdings" panose="05000000000000000000" pitchFamily="2" charset="2"/>
              <a:buNone/>
            </a:pPr>
            <a:r>
              <a:rPr lang="ro-RO" altLang="en-US" sz="2400" b="1">
                <a:latin typeface="Tahoma" panose="020B0604030504040204" pitchFamily="34" charset="0"/>
              </a:rPr>
              <a:t>Diagnosis</a:t>
            </a:r>
            <a:endParaRPr lang="ro-RO" altLang="en-US" sz="2400">
              <a:latin typeface="Tahoma" panose="020B0604030504040204" pitchFamily="34" charset="0"/>
            </a:endParaRPr>
          </a:p>
          <a:p>
            <a:pPr eaLnBrk="1" hangingPunct="1">
              <a:lnSpc>
                <a:spcPct val="80000"/>
              </a:lnSpc>
            </a:pPr>
            <a:r>
              <a:rPr lang="ro-RO" altLang="en-US" sz="2400">
                <a:latin typeface="Tahoma" panose="020B0604030504040204" pitchFamily="34" charset="0"/>
              </a:rPr>
              <a:t>Positive test for HIV antibodies;diagnosis of HIV infection in children more than 18 month of age is similar to the adults, based on detection of anti-HIV IgG antibodies in serum using Elisa</a:t>
            </a:r>
            <a:r>
              <a:rPr lang="en-US" altLang="en-US" sz="2400">
                <a:latin typeface="Tahoma" panose="020B0604030504040204" pitchFamily="34" charset="0"/>
              </a:rPr>
              <a:t>&amp;</a:t>
            </a:r>
            <a:r>
              <a:rPr lang="ro-RO" altLang="en-US" sz="2400">
                <a:latin typeface="Tahoma" panose="020B0604030504040204" pitchFamily="34" charset="0"/>
              </a:rPr>
              <a:t>Westernblot analysis;</a:t>
            </a:r>
          </a:p>
          <a:p>
            <a:pPr eaLnBrk="1" hangingPunct="1">
              <a:lnSpc>
                <a:spcPct val="80000"/>
              </a:lnSpc>
            </a:pPr>
            <a:r>
              <a:rPr lang="ro-RO" altLang="en-US" sz="2400">
                <a:latin typeface="Tahoma" panose="020B0604030504040204" pitchFamily="34" charset="0"/>
              </a:rPr>
              <a:t>Recently available virology test permi</a:t>
            </a:r>
            <a:r>
              <a:rPr lang="en-US" altLang="en-US" sz="2400">
                <a:latin typeface="Tahoma" panose="020B0604030504040204" pitchFamily="34" charset="0"/>
              </a:rPr>
              <a:t>t</a:t>
            </a:r>
            <a:r>
              <a:rPr lang="ro-RO" altLang="en-US" sz="2400">
                <a:latin typeface="Tahoma" panose="020B0604030504040204" pitchFamily="34" charset="0"/>
              </a:rPr>
              <a:t>ting early diagnosis of HIV in infants in the first month of life include:HIV culture, PCR and P24 antigen detection;</a:t>
            </a:r>
          </a:p>
          <a:p>
            <a:pPr eaLnBrk="1" hangingPunct="1">
              <a:lnSpc>
                <a:spcPct val="80000"/>
              </a:lnSpc>
            </a:pPr>
            <a:r>
              <a:rPr lang="ro-RO" altLang="en-US" sz="2400">
                <a:latin typeface="Tahoma" panose="020B0604030504040204" pitchFamily="34" charset="0"/>
              </a:rPr>
              <a:t>Surrogate markers for disease: immunology abnormalities, including hypergammaglobulinemia, a low CD4 T lymphocyte count</a:t>
            </a:r>
            <a:r>
              <a:rPr lang="en-US" altLang="en-US" sz="2400">
                <a:latin typeface="Tahoma" panose="020B0604030504040204" pitchFamily="34" charset="0"/>
              </a:rPr>
              <a:t>, </a:t>
            </a:r>
            <a:r>
              <a:rPr lang="ro-RO" altLang="en-US" sz="2400">
                <a:latin typeface="Tahoma" panose="020B0604030504040204" pitchFamily="34" charset="0"/>
              </a:rPr>
              <a:t>decreased CD4 percentage.</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6FF04D2C-9BCC-4F09-8351-AA561068A171}"/>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HIV</a:t>
            </a:r>
            <a:endParaRPr lang="ro-RO" altLang="en-US" sz="2800">
              <a:latin typeface="Tahoma" panose="020B0604030504040204" pitchFamily="34" charset="0"/>
            </a:endParaRPr>
          </a:p>
        </p:txBody>
      </p:sp>
      <p:sp>
        <p:nvSpPr>
          <p:cNvPr id="56323" name="Rectangle 3">
            <a:extLst>
              <a:ext uri="{FF2B5EF4-FFF2-40B4-BE49-F238E27FC236}">
                <a16:creationId xmlns:a16="http://schemas.microsoft.com/office/drawing/2014/main" id="{7515BA7F-C974-45E2-8864-FBD6D1C59C9A}"/>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ro-RO" altLang="en-US" sz="2400" b="1">
                <a:latin typeface="Tahoma" panose="020B0604030504040204" pitchFamily="34" charset="0"/>
              </a:rPr>
              <a:t>Management</a:t>
            </a:r>
          </a:p>
          <a:p>
            <a:pPr eaLnBrk="1" hangingPunct="1">
              <a:lnSpc>
                <a:spcPct val="80000"/>
              </a:lnSpc>
            </a:pPr>
            <a:r>
              <a:rPr lang="ro-RO" altLang="en-US" sz="2400">
                <a:latin typeface="Tahoma" panose="020B0604030504040204" pitchFamily="34" charset="0"/>
              </a:rPr>
              <a:t>In present, there is no cure for HIV infection. </a:t>
            </a:r>
            <a:endParaRPr lang="en-US" altLang="en-US" sz="2400">
              <a:latin typeface="Tahoma" panose="020B0604030504040204" pitchFamily="34" charset="0"/>
            </a:endParaRPr>
          </a:p>
          <a:p>
            <a:pPr eaLnBrk="1" hangingPunct="1">
              <a:lnSpc>
                <a:spcPct val="80000"/>
              </a:lnSpc>
            </a:pPr>
            <a:r>
              <a:rPr lang="ro-RO" altLang="en-US" sz="2400">
                <a:latin typeface="Tahoma" panose="020B0604030504040204" pitchFamily="34" charset="0"/>
              </a:rPr>
              <a:t>It may be usef</a:t>
            </a:r>
            <a:r>
              <a:rPr lang="en-US" altLang="en-US" sz="2400">
                <a:latin typeface="Tahoma" panose="020B0604030504040204" pitchFamily="34" charset="0"/>
              </a:rPr>
              <a:t>u</a:t>
            </a:r>
            <a:r>
              <a:rPr lang="ro-RO" altLang="en-US" sz="2400">
                <a:latin typeface="Tahoma" panose="020B0604030504040204" pitchFamily="34" charset="0"/>
              </a:rPr>
              <a:t>l:</a:t>
            </a:r>
          </a:p>
          <a:p>
            <a:pPr eaLnBrk="1" hangingPunct="1">
              <a:lnSpc>
                <a:spcPct val="80000"/>
              </a:lnSpc>
              <a:buFont typeface="Wingdings" panose="05000000000000000000" pitchFamily="2" charset="2"/>
              <a:buNone/>
            </a:pPr>
            <a:r>
              <a:rPr lang="en-US" altLang="en-US" sz="2400">
                <a:latin typeface="Tahoma" panose="020B0604030504040204" pitchFamily="34" charset="0"/>
              </a:rPr>
              <a:t>            - c</a:t>
            </a:r>
            <a:r>
              <a:rPr lang="ro-RO" altLang="en-US" sz="2400">
                <a:latin typeface="Tahoma" panose="020B0604030504040204" pitchFamily="34" charset="0"/>
              </a:rPr>
              <a:t>lose nutriţional monitoring;</a:t>
            </a:r>
          </a:p>
          <a:p>
            <a:pPr eaLnBrk="1" hangingPunct="1">
              <a:lnSpc>
                <a:spcPct val="80000"/>
              </a:lnSpc>
              <a:buFont typeface="Wingdings" panose="05000000000000000000" pitchFamily="2" charset="2"/>
              <a:buNone/>
            </a:pPr>
            <a:r>
              <a:rPr lang="en-US" altLang="en-US" sz="2400">
                <a:latin typeface="Tahoma" panose="020B0604030504040204" pitchFamily="34" charset="0"/>
              </a:rPr>
              <a:t>            - p</a:t>
            </a:r>
            <a:r>
              <a:rPr lang="ro-RO" altLang="en-US" sz="2400">
                <a:latin typeface="Tahoma" panose="020B0604030504040204" pitchFamily="34" charset="0"/>
              </a:rPr>
              <a:t>rophylaxis for infections with opportunist </a:t>
            </a:r>
            <a:r>
              <a:rPr lang="en-US" altLang="en-US" sz="2400">
                <a:latin typeface="Tahoma" panose="020B0604030504040204" pitchFamily="34" charset="0"/>
              </a:rPr>
              <a:t>  </a:t>
            </a:r>
            <a:r>
              <a:rPr lang="ro-RO" altLang="en-US" sz="2400">
                <a:latin typeface="Tahoma" panose="020B0604030504040204" pitchFamily="34" charset="0"/>
              </a:rPr>
              <a:t>agents(P.carinii)</a:t>
            </a:r>
          </a:p>
          <a:p>
            <a:pPr eaLnBrk="1" hangingPunct="1">
              <a:lnSpc>
                <a:spcPct val="80000"/>
              </a:lnSpc>
              <a:buFont typeface="Wingdings" panose="05000000000000000000" pitchFamily="2" charset="2"/>
              <a:buNone/>
            </a:pPr>
            <a:r>
              <a:rPr lang="en-US" altLang="en-US" sz="2400">
                <a:latin typeface="Tahoma" panose="020B0604030504040204" pitchFamily="34" charset="0"/>
              </a:rPr>
              <a:t>            - t</a:t>
            </a:r>
            <a:r>
              <a:rPr lang="ro-RO" altLang="en-US" sz="2400">
                <a:latin typeface="Tahoma" panose="020B0604030504040204" pitchFamily="34" charset="0"/>
              </a:rPr>
              <a:t>reatment of complications;</a:t>
            </a:r>
          </a:p>
          <a:p>
            <a:pPr eaLnBrk="1" hangingPunct="1">
              <a:lnSpc>
                <a:spcPct val="80000"/>
              </a:lnSpc>
              <a:buFont typeface="Wingdings" panose="05000000000000000000" pitchFamily="2" charset="2"/>
              <a:buNone/>
            </a:pPr>
            <a:r>
              <a:rPr lang="en-US" altLang="en-US" sz="2400">
                <a:latin typeface="Tahoma" panose="020B0604030504040204" pitchFamily="34" charset="0"/>
              </a:rPr>
              <a:t>            - r</a:t>
            </a:r>
            <a:r>
              <a:rPr lang="ro-RO" altLang="en-US" sz="2400">
                <a:latin typeface="Tahoma" panose="020B0604030504040204" pitchFamily="34" charset="0"/>
              </a:rPr>
              <a:t>outine immunization schedules should be followed for DTP, MMR, and HVB.</a:t>
            </a:r>
          </a:p>
          <a:p>
            <a:pPr eaLnBrk="1" hangingPunct="1">
              <a:lnSpc>
                <a:spcPct val="80000"/>
              </a:lnSpc>
            </a:pPr>
            <a:r>
              <a:rPr lang="ro-RO" altLang="en-US" sz="2400" b="1">
                <a:solidFill>
                  <a:schemeClr val="hlink"/>
                </a:solidFill>
                <a:latin typeface="Tahoma" panose="020B0604030504040204" pitchFamily="34" charset="0"/>
              </a:rPr>
              <a:t>Zidovudine</a:t>
            </a:r>
            <a:r>
              <a:rPr lang="ro-RO" altLang="en-US" sz="2400">
                <a:latin typeface="Tahoma" panose="020B0604030504040204" pitchFamily="34" charset="0"/>
              </a:rPr>
              <a:t> is the most efficacy drug in children, especially in those with CNS anomalies. (2mg/kg at every 6 hour</a:t>
            </a:r>
            <a:r>
              <a:rPr lang="en-US" altLang="en-US" sz="2400">
                <a:latin typeface="Tahoma" panose="020B0604030504040204" pitchFamily="34" charset="0"/>
              </a:rPr>
              <a:t> </a:t>
            </a:r>
            <a:r>
              <a:rPr lang="ro-RO" altLang="en-US" sz="2400">
                <a:latin typeface="Tahoma" panose="020B0604030504040204" pitchFamily="34" charset="0"/>
              </a:rPr>
              <a:t>-</a:t>
            </a:r>
            <a:r>
              <a:rPr lang="en-US" altLang="en-US" sz="2400">
                <a:latin typeface="Tahoma" panose="020B0604030504040204" pitchFamily="34" charset="0"/>
              </a:rPr>
              <a:t> </a:t>
            </a:r>
            <a:r>
              <a:rPr lang="ro-RO" altLang="en-US" sz="2400">
                <a:latin typeface="Tahoma" panose="020B0604030504040204" pitchFamily="34" charset="0"/>
              </a:rPr>
              <a:t>syrup lOmg/ml).</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B450765C-F5B0-4C51-BA79-B87D59AA8340}"/>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57347" name="Rectangle 3">
            <a:extLst>
              <a:ext uri="{FF2B5EF4-FFF2-40B4-BE49-F238E27FC236}">
                <a16:creationId xmlns:a16="http://schemas.microsoft.com/office/drawing/2014/main" id="{D004C767-B745-448D-843D-A7343C421265}"/>
              </a:ext>
            </a:extLst>
          </p:cNvPr>
          <p:cNvSpPr>
            <a:spLocks noGrp="1" noChangeArrowheads="1"/>
          </p:cNvSpPr>
          <p:nvPr>
            <p:ph type="body" idx="1"/>
          </p:nvPr>
        </p:nvSpPr>
        <p:spPr>
          <a:xfrm>
            <a:off x="755650" y="1600200"/>
            <a:ext cx="7993063" cy="4530725"/>
          </a:xfrm>
        </p:spPr>
        <p:txBody>
          <a:bodyPr/>
          <a:lstStyle/>
          <a:p>
            <a:pPr eaLnBrk="1" hangingPunct="1">
              <a:lnSpc>
                <a:spcPct val="80000"/>
              </a:lnSpc>
              <a:buFont typeface="Wingdings" panose="05000000000000000000" pitchFamily="2" charset="2"/>
              <a:buNone/>
            </a:pPr>
            <a:r>
              <a:rPr lang="ro-RO" altLang="en-US" sz="2400" b="1"/>
              <a:t>NEONATAL SEPSIS</a:t>
            </a:r>
            <a:endParaRPr lang="ro-RO" altLang="en-US" sz="2400"/>
          </a:p>
          <a:p>
            <a:pPr eaLnBrk="1" hangingPunct="1">
              <a:lnSpc>
                <a:spcPct val="80000"/>
              </a:lnSpc>
              <a:buFont typeface="Wingdings" panose="05000000000000000000" pitchFamily="2" charset="2"/>
              <a:buNone/>
            </a:pPr>
            <a:r>
              <a:rPr lang="ro-RO" altLang="en-US" sz="2400">
                <a:latin typeface="Tahoma" panose="020B0604030504040204" pitchFamily="34" charset="0"/>
              </a:rPr>
              <a:t>Definition</a:t>
            </a:r>
            <a:r>
              <a:rPr lang="en-US" altLang="en-US" sz="2400">
                <a:latin typeface="Tahoma" panose="020B0604030504040204" pitchFamily="34" charset="0"/>
              </a:rPr>
              <a:t> = </a:t>
            </a:r>
            <a:r>
              <a:rPr lang="en-US" altLang="en-US" sz="2400">
                <a:solidFill>
                  <a:schemeClr val="hlink"/>
                </a:solidFill>
                <a:latin typeface="Tahoma" panose="020B0604030504040204" pitchFamily="34" charset="0"/>
              </a:rPr>
              <a:t>s</a:t>
            </a:r>
            <a:r>
              <a:rPr lang="ro-RO" altLang="en-US" sz="2400">
                <a:solidFill>
                  <a:schemeClr val="hlink"/>
                </a:solidFill>
                <a:latin typeface="Tahoma" panose="020B0604030504040204" pitchFamily="34" charset="0"/>
              </a:rPr>
              <a:t>epticemia</a:t>
            </a:r>
            <a:r>
              <a:rPr lang="ro-RO" altLang="en-US" sz="2400">
                <a:latin typeface="Tahoma" panose="020B0604030504040204" pitchFamily="34" charset="0"/>
              </a:rPr>
              <a:t> represents the immune response at infection whose constitution takes part in a constant succession:</a:t>
            </a:r>
          </a:p>
          <a:p>
            <a:pPr eaLnBrk="1" hangingPunct="1">
              <a:lnSpc>
                <a:spcPct val="80000"/>
              </a:lnSpc>
            </a:pPr>
            <a:r>
              <a:rPr lang="ro-RO" altLang="en-US" sz="2400">
                <a:latin typeface="Tahoma" panose="020B0604030504040204" pitchFamily="34" charset="0"/>
              </a:rPr>
              <a:t>Etiologic factors;</a:t>
            </a:r>
          </a:p>
          <a:p>
            <a:pPr eaLnBrk="1" hangingPunct="1">
              <a:lnSpc>
                <a:spcPct val="80000"/>
              </a:lnSpc>
            </a:pPr>
            <a:r>
              <a:rPr lang="ro-RO" altLang="en-US" sz="2400">
                <a:latin typeface="Tahoma" panose="020B0604030504040204" pitchFamily="34" charset="0"/>
              </a:rPr>
              <a:t>Contamination;</a:t>
            </a:r>
          </a:p>
          <a:p>
            <a:pPr eaLnBrk="1" hangingPunct="1">
              <a:lnSpc>
                <a:spcPct val="80000"/>
              </a:lnSpc>
            </a:pPr>
            <a:r>
              <a:rPr lang="ro-RO" altLang="en-US" sz="2400">
                <a:latin typeface="Tahoma" panose="020B0604030504040204" pitchFamily="34" charset="0"/>
              </a:rPr>
              <a:t>Septic primary focar;</a:t>
            </a:r>
          </a:p>
          <a:p>
            <a:pPr eaLnBrk="1" hangingPunct="1">
              <a:lnSpc>
                <a:spcPct val="80000"/>
              </a:lnSpc>
            </a:pPr>
            <a:r>
              <a:rPr lang="ro-RO" altLang="en-US" sz="2400">
                <a:latin typeface="Tahoma" panose="020B0604030504040204" pitchFamily="34" charset="0"/>
              </a:rPr>
              <a:t>Migration of pathogen agent in systemic circulation;</a:t>
            </a:r>
          </a:p>
          <a:p>
            <a:pPr eaLnBrk="1" hangingPunct="1">
              <a:lnSpc>
                <a:spcPct val="80000"/>
              </a:lnSpc>
            </a:pPr>
            <a:r>
              <a:rPr lang="ro-RO" altLang="en-US" sz="2400">
                <a:latin typeface="Tahoma" panose="020B0604030504040204" pitchFamily="34" charset="0"/>
              </a:rPr>
              <a:t>Apparition of secondary septic determinations;</a:t>
            </a:r>
            <a:endParaRPr lang="ro-RO" altLang="en-US" sz="2400" u="sng">
              <a:latin typeface="Tahoma" panose="020B0604030504040204" pitchFamily="34" charset="0"/>
            </a:endParaRPr>
          </a:p>
          <a:p>
            <a:pPr eaLnBrk="1" hangingPunct="1">
              <a:lnSpc>
                <a:spcPct val="80000"/>
              </a:lnSpc>
            </a:pPr>
            <a:r>
              <a:rPr lang="ro-RO" altLang="en-US" sz="2400" u="sng">
                <a:solidFill>
                  <a:schemeClr val="hlink"/>
                </a:solidFill>
                <a:latin typeface="Tahoma" panose="020B0604030504040204" pitchFamily="34" charset="0"/>
              </a:rPr>
              <a:t>Bacteriemia</a:t>
            </a:r>
            <a:r>
              <a:rPr lang="ro-RO" altLang="en-US" sz="2400">
                <a:latin typeface="Tahoma" panose="020B0604030504040204" pitchFamily="34" charset="0"/>
              </a:rPr>
              <a:t> represents transient germ discharge in systemic circulation, proved by positive cultures.</a:t>
            </a:r>
          </a:p>
          <a:p>
            <a:pPr eaLnBrk="1" hangingPunct="1">
              <a:lnSpc>
                <a:spcPct val="80000"/>
              </a:lnSpc>
            </a:pPr>
            <a:r>
              <a:rPr lang="ro-RO" altLang="en-US" sz="2400">
                <a:latin typeface="Tahoma" panose="020B0604030504040204" pitchFamily="34" charset="0"/>
              </a:rPr>
              <a:t>Incidence-</a:t>
            </a:r>
            <a:r>
              <a:rPr lang="ro-RO" altLang="en-US" sz="2400">
                <a:solidFill>
                  <a:schemeClr val="hlink"/>
                </a:solidFill>
                <a:latin typeface="Tahoma" panose="020B0604030504040204" pitchFamily="34" charset="0"/>
              </a:rPr>
              <a:t>1-8%</a:t>
            </a:r>
            <a:r>
              <a:rPr lang="ro-RO" altLang="en-US" sz="2400">
                <a:latin typeface="Tahoma" panose="020B0604030504040204" pitchFamily="34" charset="0"/>
              </a:rPr>
              <a:t> of live ne</a:t>
            </a:r>
            <a:r>
              <a:rPr lang="en-US" altLang="en-US" sz="2400">
                <a:latin typeface="Tahoma" panose="020B0604030504040204" pitchFamily="34" charset="0"/>
              </a:rPr>
              <a:t>w</a:t>
            </a:r>
            <a:r>
              <a:rPr lang="ro-RO" altLang="en-US" sz="2400">
                <a:latin typeface="Tahoma" panose="020B0604030504040204" pitchFamily="34" charset="0"/>
              </a:rPr>
              <a:t>borns(depend on statistics)</a:t>
            </a:r>
            <a:r>
              <a:rPr lang="en-US" altLang="en-US" sz="2400">
                <a:latin typeface="Tahoma" panose="020B0604030504040204" pitchFamily="34" charset="0"/>
              </a:rPr>
              <a:t>.</a:t>
            </a:r>
            <a:endParaRPr lang="ro-RO" altLang="en-US" sz="2400">
              <a:latin typeface="Tahoma" panose="020B0604030504040204"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E3DDBD83-A29F-44DB-8DF3-4B31136B863E}"/>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58371" name="Rectangle 3">
            <a:extLst>
              <a:ext uri="{FF2B5EF4-FFF2-40B4-BE49-F238E27FC236}">
                <a16:creationId xmlns:a16="http://schemas.microsoft.com/office/drawing/2014/main" id="{011EDC98-4CA8-4A5D-90B3-AD2091253DC0}"/>
              </a:ext>
            </a:extLst>
          </p:cNvPr>
          <p:cNvSpPr>
            <a:spLocks noGrp="1" noChangeArrowheads="1"/>
          </p:cNvSpPr>
          <p:nvPr>
            <p:ph type="body" idx="1"/>
          </p:nvPr>
        </p:nvSpPr>
        <p:spPr>
          <a:xfrm>
            <a:off x="914400" y="1600200"/>
            <a:ext cx="7834313" cy="4530725"/>
          </a:xfrm>
        </p:spPr>
        <p:txBody>
          <a:bodyPr/>
          <a:lstStyle/>
          <a:p>
            <a:pPr eaLnBrk="1" hangingPunct="1">
              <a:lnSpc>
                <a:spcPct val="90000"/>
              </a:lnSpc>
            </a:pPr>
            <a:r>
              <a:rPr lang="ro-RO" altLang="en-US" sz="2400">
                <a:latin typeface="Tahoma" panose="020B0604030504040204" pitchFamily="34" charset="0"/>
              </a:rPr>
              <a:t>Risk factors: </a:t>
            </a:r>
            <a:endParaRPr lang="en-US" altLang="en-US" sz="2400">
              <a:latin typeface="Tahoma" panose="020B0604030504040204" pitchFamily="34" charset="0"/>
            </a:endParaRPr>
          </a:p>
          <a:p>
            <a:pPr eaLnBrk="1" hangingPunct="1">
              <a:lnSpc>
                <a:spcPct val="90000"/>
              </a:lnSpc>
              <a:buFont typeface="Wingdings" panose="05000000000000000000" pitchFamily="2" charset="2"/>
              <a:buNone/>
            </a:pPr>
            <a:r>
              <a:rPr lang="ro-RO" altLang="en-US" sz="2400" b="1">
                <a:latin typeface="Tahoma" panose="020B0604030504040204" pitchFamily="34" charset="0"/>
              </a:rPr>
              <a:t>Neonatal</a:t>
            </a:r>
            <a:r>
              <a:rPr lang="en-US" altLang="en-US" sz="2400" b="1">
                <a:latin typeface="Tahoma" panose="020B0604030504040204" pitchFamily="34" charset="0"/>
              </a:rPr>
              <a:t>:</a:t>
            </a:r>
            <a:r>
              <a:rPr lang="en-US" altLang="en-US" sz="2400">
                <a:latin typeface="Tahoma" panose="020B0604030504040204" pitchFamily="34" charset="0"/>
              </a:rPr>
              <a:t>  </a:t>
            </a:r>
            <a:r>
              <a:rPr lang="ro-RO" altLang="en-US" sz="2400">
                <a:latin typeface="Tahoma" panose="020B0604030504040204" pitchFamily="34" charset="0"/>
              </a:rPr>
              <a:t>-prematurity;</a:t>
            </a:r>
          </a:p>
          <a:p>
            <a:pPr eaLnBrk="1" hangingPunct="1">
              <a:lnSpc>
                <a:spcPct val="90000"/>
              </a:lnSpc>
              <a:buFont typeface="Wingdings" panose="05000000000000000000" pitchFamily="2" charset="2"/>
              <a:buNone/>
            </a:pPr>
            <a:r>
              <a:rPr lang="en-US" altLang="en-US" sz="2400">
                <a:latin typeface="Tahoma" panose="020B0604030504040204" pitchFamily="34" charset="0"/>
              </a:rPr>
              <a:t>                  </a:t>
            </a:r>
            <a:r>
              <a:rPr lang="ro-RO" altLang="en-US" sz="2400">
                <a:latin typeface="Tahoma" panose="020B0604030504040204" pitchFamily="34" charset="0"/>
              </a:rPr>
              <a:t>-male sex;</a:t>
            </a:r>
          </a:p>
          <a:p>
            <a:pPr eaLnBrk="1" hangingPunct="1">
              <a:lnSpc>
                <a:spcPct val="90000"/>
              </a:lnSpc>
              <a:buFont typeface="Wingdings" panose="05000000000000000000" pitchFamily="2" charset="2"/>
              <a:buNone/>
            </a:pPr>
            <a:r>
              <a:rPr lang="ro-RO" altLang="en-US" sz="2400" b="1">
                <a:latin typeface="Tahoma" panose="020B0604030504040204" pitchFamily="34" charset="0"/>
              </a:rPr>
              <a:t>Maternal</a:t>
            </a:r>
            <a:r>
              <a:rPr lang="en-US" altLang="en-US" sz="2400" b="1">
                <a:latin typeface="Tahoma" panose="020B0604030504040204" pitchFamily="34" charset="0"/>
              </a:rPr>
              <a:t>:</a:t>
            </a:r>
            <a:r>
              <a:rPr lang="en-US" altLang="en-US" sz="2400">
                <a:latin typeface="Tahoma" panose="020B0604030504040204" pitchFamily="34" charset="0"/>
              </a:rPr>
              <a:t>  -</a:t>
            </a:r>
            <a:r>
              <a:rPr lang="ro-RO" altLang="en-US" sz="2400">
                <a:latin typeface="Tahoma" panose="020B0604030504040204" pitchFamily="34" charset="0"/>
              </a:rPr>
              <a:t>maternal peripartum fever or infection-chorioamniotitis;</a:t>
            </a:r>
          </a:p>
          <a:p>
            <a:pPr eaLnBrk="1" hangingPunct="1">
              <a:lnSpc>
                <a:spcPct val="90000"/>
              </a:lnSpc>
              <a:buFont typeface="Wingdings" panose="05000000000000000000" pitchFamily="2" charset="2"/>
              <a:buNone/>
            </a:pPr>
            <a:r>
              <a:rPr lang="en-US" altLang="en-US" sz="2400">
                <a:latin typeface="Tahoma" panose="020B0604030504040204" pitchFamily="34" charset="0"/>
              </a:rPr>
              <a:t>                 -u</a:t>
            </a:r>
            <a:r>
              <a:rPr lang="ro-RO" altLang="en-US" sz="2400">
                <a:latin typeface="Tahoma" panose="020B0604030504040204" pitchFamily="34" charset="0"/>
              </a:rPr>
              <a:t>rinary tract infection;</a:t>
            </a:r>
          </a:p>
          <a:p>
            <a:pPr eaLnBrk="1" hangingPunct="1">
              <a:lnSpc>
                <a:spcPct val="90000"/>
              </a:lnSpc>
              <a:buFont typeface="Wingdings" panose="05000000000000000000" pitchFamily="2" charset="2"/>
              <a:buNone/>
            </a:pPr>
            <a:r>
              <a:rPr lang="en-US" altLang="en-US" sz="2400">
                <a:latin typeface="Tahoma" panose="020B0604030504040204" pitchFamily="34" charset="0"/>
              </a:rPr>
              <a:t>                 </a:t>
            </a:r>
            <a:r>
              <a:rPr lang="ro-RO" altLang="en-US" sz="2400">
                <a:latin typeface="Tahoma" panose="020B0604030504040204" pitchFamily="34" charset="0"/>
              </a:rPr>
              <a:t>-vaginal colonization with GBS;</a:t>
            </a:r>
          </a:p>
          <a:p>
            <a:pPr eaLnBrk="1" hangingPunct="1">
              <a:lnSpc>
                <a:spcPct val="90000"/>
              </a:lnSpc>
              <a:buFont typeface="Wingdings" panose="05000000000000000000" pitchFamily="2" charset="2"/>
              <a:buNone/>
            </a:pPr>
            <a:r>
              <a:rPr lang="en-US" altLang="en-US" sz="2400">
                <a:latin typeface="Tahoma" panose="020B0604030504040204" pitchFamily="34" charset="0"/>
              </a:rPr>
              <a:t>                 </a:t>
            </a:r>
            <a:r>
              <a:rPr lang="ro-RO" altLang="en-US" sz="2400">
                <a:latin typeface="Tahoma" panose="020B0604030504040204" pitchFamily="34" charset="0"/>
              </a:rPr>
              <a:t>-perineal colonization with E.coli;</a:t>
            </a:r>
          </a:p>
          <a:p>
            <a:pPr eaLnBrk="1" hangingPunct="1">
              <a:lnSpc>
                <a:spcPct val="90000"/>
              </a:lnSpc>
              <a:buFont typeface="Wingdings" panose="05000000000000000000" pitchFamily="2" charset="2"/>
              <a:buNone/>
            </a:pPr>
            <a:r>
              <a:rPr lang="en-US" altLang="en-US" sz="2400">
                <a:latin typeface="Tahoma" panose="020B0604030504040204" pitchFamily="34" charset="0"/>
              </a:rPr>
              <a:t>                 </a:t>
            </a:r>
            <a:r>
              <a:rPr lang="ro-RO" altLang="en-US" sz="2400">
                <a:latin typeface="Tahoma" panose="020B0604030504040204" pitchFamily="34" charset="0"/>
              </a:rPr>
              <a:t>-obstetric complication;</a:t>
            </a:r>
          </a:p>
          <a:p>
            <a:pPr eaLnBrk="1" hangingPunct="1">
              <a:lnSpc>
                <a:spcPct val="90000"/>
              </a:lnSpc>
              <a:buFont typeface="Wingdings" panose="05000000000000000000" pitchFamily="2" charset="2"/>
              <a:buNone/>
            </a:pPr>
            <a:r>
              <a:rPr lang="en-US" altLang="en-US" sz="2400">
                <a:latin typeface="Tahoma" panose="020B0604030504040204" pitchFamily="34" charset="0"/>
              </a:rPr>
              <a:t>                 </a:t>
            </a:r>
            <a:r>
              <a:rPr lang="ro-RO" altLang="en-US" sz="2400">
                <a:latin typeface="Tahoma" panose="020B0604030504040204" pitchFamily="34" charset="0"/>
              </a:rPr>
              <a:t>-rupture of m</a:t>
            </a:r>
            <a:r>
              <a:rPr lang="en-US" altLang="en-US" sz="2400">
                <a:latin typeface="Tahoma" panose="020B0604030504040204" pitchFamily="34" charset="0"/>
              </a:rPr>
              <a:t>e</a:t>
            </a:r>
            <a:r>
              <a:rPr lang="ro-RO" altLang="en-US" sz="2400">
                <a:latin typeface="Tahoma" panose="020B0604030504040204" pitchFamily="34" charset="0"/>
              </a:rPr>
              <a:t>mbranes more than 18-24 h</a:t>
            </a:r>
            <a:endParaRPr lang="en-US" altLang="en-US" sz="2400">
              <a:latin typeface="Tahoma" panose="020B0604030504040204" pitchFamily="34" charset="0"/>
            </a:endParaRPr>
          </a:p>
          <a:p>
            <a:pPr eaLnBrk="1" hangingPunct="1">
              <a:lnSpc>
                <a:spcPct val="90000"/>
              </a:lnSpc>
              <a:buFont typeface="Wingdings" panose="05000000000000000000" pitchFamily="2" charset="2"/>
              <a:buNone/>
            </a:pPr>
            <a:r>
              <a:rPr lang="en-US" altLang="en-US" sz="2400">
                <a:latin typeface="Tahoma" panose="020B0604030504040204" pitchFamily="34" charset="0"/>
              </a:rPr>
              <a:t>                 -a</a:t>
            </a:r>
            <a:r>
              <a:rPr lang="ro-RO" altLang="en-US" sz="2400">
                <a:latin typeface="Tahoma" panose="020B0604030504040204" pitchFamily="34" charset="0"/>
              </a:rPr>
              <a:t>mniotic fluid problems-meconium stained;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413A0B10-D46F-4EF3-BC78-3F20E238696D}"/>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59395" name="Rectangle 3">
            <a:extLst>
              <a:ext uri="{FF2B5EF4-FFF2-40B4-BE49-F238E27FC236}">
                <a16:creationId xmlns:a16="http://schemas.microsoft.com/office/drawing/2014/main" id="{CB810BCA-101D-4176-837C-4EA77D79D23F}"/>
              </a:ext>
            </a:extLst>
          </p:cNvPr>
          <p:cNvSpPr>
            <a:spLocks noGrp="1" noChangeArrowheads="1"/>
          </p:cNvSpPr>
          <p:nvPr>
            <p:ph type="body" idx="1"/>
          </p:nvPr>
        </p:nvSpPr>
        <p:spPr/>
        <p:txBody>
          <a:bodyPr/>
          <a:lstStyle/>
          <a:p>
            <a:pPr eaLnBrk="1" hangingPunct="1">
              <a:buFont typeface="Wingdings" panose="05000000000000000000" pitchFamily="2" charset="2"/>
              <a:buNone/>
            </a:pPr>
            <a:r>
              <a:rPr lang="ro-RO" altLang="en-US" sz="2400">
                <a:latin typeface="Tahoma" panose="020B0604030504040204" pitchFamily="34" charset="0"/>
              </a:rPr>
              <a:t>Maneuvers of newborn:</a:t>
            </a:r>
          </a:p>
          <a:p>
            <a:pPr eaLnBrk="1" hangingPunct="1"/>
            <a:r>
              <a:rPr lang="ro-RO" altLang="en-US" sz="2400">
                <a:latin typeface="Tahoma" panose="020B0604030504040204" pitchFamily="34" charset="0"/>
              </a:rPr>
              <a:t>Resuscitation at birth;</a:t>
            </a:r>
          </a:p>
          <a:p>
            <a:pPr eaLnBrk="1" hangingPunct="1"/>
            <a:r>
              <a:rPr lang="ro-RO" altLang="en-US" sz="2400">
                <a:latin typeface="Tahoma" panose="020B0604030504040204" pitchFamily="34" charset="0"/>
              </a:rPr>
              <a:t>Invasive procedures;</a:t>
            </a:r>
          </a:p>
          <a:p>
            <a:pPr eaLnBrk="1" hangingPunct="1"/>
            <a:r>
              <a:rPr lang="ro-RO" altLang="en-US" sz="2400">
                <a:latin typeface="Tahoma" panose="020B0604030504040204" pitchFamily="34" charset="0"/>
              </a:rPr>
              <a:t>Excessive use of antibiotics;</a:t>
            </a:r>
          </a:p>
          <a:p>
            <a:pPr eaLnBrk="1" hangingPunct="1"/>
            <a:r>
              <a:rPr lang="ro-RO" altLang="en-US" sz="2400">
                <a:latin typeface="Tahoma" panose="020B0604030504040204" pitchFamily="34" charset="0"/>
              </a:rPr>
              <a:t>Overcrowded newborn units;</a:t>
            </a:r>
          </a:p>
          <a:p>
            <a:pPr eaLnBrk="1" hangingPunct="1"/>
            <a:r>
              <a:rPr lang="ro-RO" altLang="en-US" sz="2400">
                <a:latin typeface="Tahoma" panose="020B0604030504040204" pitchFamily="34" charset="0"/>
              </a:rPr>
              <a:t>Inadequate condition of transport;</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3B7BF909-9638-4280-A0FC-FE631A66E8EB}"/>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60419" name="Rectangle 3">
            <a:extLst>
              <a:ext uri="{FF2B5EF4-FFF2-40B4-BE49-F238E27FC236}">
                <a16:creationId xmlns:a16="http://schemas.microsoft.com/office/drawing/2014/main" id="{44FBEBC5-6757-4068-8C98-1812C0194766}"/>
              </a:ext>
            </a:extLst>
          </p:cNvPr>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ro-RO" altLang="en-US" sz="2000"/>
              <a:t>Pathophysiology</a:t>
            </a:r>
            <a:r>
              <a:rPr lang="en-US" altLang="en-US" sz="2000"/>
              <a:t>:</a:t>
            </a:r>
            <a:endParaRPr lang="ro-RO" altLang="en-US" sz="2000"/>
          </a:p>
          <a:p>
            <a:pPr eaLnBrk="1" hangingPunct="1">
              <a:lnSpc>
                <a:spcPct val="80000"/>
              </a:lnSpc>
              <a:buFont typeface="Wingdings" panose="05000000000000000000" pitchFamily="2" charset="2"/>
              <a:buNone/>
            </a:pPr>
            <a:r>
              <a:rPr lang="en-US" altLang="en-US" sz="2000"/>
              <a:t>A.</a:t>
            </a:r>
            <a:r>
              <a:rPr lang="ro-RO" altLang="en-US" sz="2000"/>
              <a:t>Antenatal and perinatal infection:</a:t>
            </a:r>
          </a:p>
          <a:p>
            <a:pPr eaLnBrk="1" hangingPunct="1">
              <a:lnSpc>
                <a:spcPct val="80000"/>
              </a:lnSpc>
            </a:pPr>
            <a:r>
              <a:rPr lang="ro-RO" altLang="en-US" sz="2000"/>
              <a:t>Hematogenous transmission</a:t>
            </a:r>
            <a:r>
              <a:rPr lang="en-US" altLang="en-US" sz="2000"/>
              <a:t> </a:t>
            </a:r>
            <a:r>
              <a:rPr lang="ro-RO" altLang="en-US" sz="2000"/>
              <a:t>-</a:t>
            </a:r>
            <a:r>
              <a:rPr lang="en-US" altLang="en-US" sz="2000"/>
              <a:t> </a:t>
            </a:r>
            <a:r>
              <a:rPr lang="ro-RO" altLang="en-US" sz="2000">
                <a:solidFill>
                  <a:schemeClr val="hlink"/>
                </a:solidFill>
              </a:rPr>
              <a:t>Listeria</a:t>
            </a:r>
            <a:r>
              <a:rPr lang="ro-RO" altLang="en-US" sz="2000"/>
              <a:t>;</a:t>
            </a:r>
          </a:p>
          <a:p>
            <a:pPr eaLnBrk="1" hangingPunct="1">
              <a:lnSpc>
                <a:spcPct val="80000"/>
              </a:lnSpc>
            </a:pPr>
            <a:r>
              <a:rPr lang="ro-RO" altLang="en-US" sz="2000"/>
              <a:t>Ascendent transmission</a:t>
            </a:r>
            <a:r>
              <a:rPr lang="en-US" altLang="en-US" sz="2000"/>
              <a:t> </a:t>
            </a:r>
            <a:r>
              <a:rPr lang="ro-RO" altLang="en-US" sz="2000"/>
              <a:t>-</a:t>
            </a:r>
            <a:r>
              <a:rPr lang="en-US" altLang="en-US" sz="2000"/>
              <a:t> </a:t>
            </a:r>
            <a:r>
              <a:rPr lang="ro-RO" altLang="en-US" sz="2000">
                <a:solidFill>
                  <a:schemeClr val="hlink"/>
                </a:solidFill>
              </a:rPr>
              <a:t>GBS,E.Coli</a:t>
            </a:r>
          </a:p>
          <a:p>
            <a:pPr eaLnBrk="1" hangingPunct="1">
              <a:lnSpc>
                <a:spcPct val="80000"/>
              </a:lnSpc>
              <a:buFont typeface="Wingdings" panose="05000000000000000000" pitchFamily="2" charset="2"/>
              <a:buNone/>
            </a:pPr>
            <a:r>
              <a:rPr lang="en-US" altLang="en-US" sz="2000"/>
              <a:t>B.</a:t>
            </a:r>
            <a:r>
              <a:rPr lang="ro-RO" altLang="en-US" sz="2000"/>
              <a:t>Delivery contamination</a:t>
            </a:r>
            <a:r>
              <a:rPr lang="en-US" altLang="en-US" sz="2000"/>
              <a:t> </a:t>
            </a:r>
            <a:r>
              <a:rPr lang="ro-RO" altLang="en-US" sz="2000"/>
              <a:t>-</a:t>
            </a:r>
            <a:r>
              <a:rPr lang="en-US" altLang="en-US" sz="2000"/>
              <a:t> </a:t>
            </a:r>
            <a:r>
              <a:rPr lang="ro-RO" altLang="en-US" sz="2000"/>
              <a:t>while natural delivery</a:t>
            </a:r>
            <a:r>
              <a:rPr lang="en-US" altLang="en-US" sz="2000"/>
              <a:t> </a:t>
            </a:r>
            <a:r>
              <a:rPr lang="ro-RO" altLang="en-US" sz="2000"/>
              <a:t>-</a:t>
            </a:r>
            <a:r>
              <a:rPr lang="en-US" altLang="en-US" sz="2000"/>
              <a:t> </a:t>
            </a:r>
            <a:r>
              <a:rPr lang="ro-RO" altLang="en-US" sz="2000">
                <a:solidFill>
                  <a:schemeClr val="hlink"/>
                </a:solidFill>
              </a:rPr>
              <a:t>E.Coli </a:t>
            </a:r>
            <a:endParaRPr lang="en-US" altLang="en-US" sz="2000">
              <a:solidFill>
                <a:schemeClr val="hlink"/>
              </a:solidFill>
            </a:endParaRPr>
          </a:p>
          <a:p>
            <a:pPr eaLnBrk="1" hangingPunct="1">
              <a:lnSpc>
                <a:spcPct val="80000"/>
              </a:lnSpc>
              <a:buFont typeface="Wingdings" panose="05000000000000000000" pitchFamily="2" charset="2"/>
              <a:buNone/>
            </a:pPr>
            <a:r>
              <a:rPr lang="en-US" altLang="en-US" sz="2000"/>
              <a:t>C.</a:t>
            </a:r>
            <a:r>
              <a:rPr lang="ro-RO" altLang="en-US" sz="2000"/>
              <a:t>Postpartum:</a:t>
            </a:r>
          </a:p>
          <a:p>
            <a:pPr eaLnBrk="1" hangingPunct="1">
              <a:lnSpc>
                <a:spcPct val="80000"/>
              </a:lnSpc>
            </a:pPr>
            <a:r>
              <a:rPr lang="ro-RO" altLang="en-US" sz="2000"/>
              <a:t>Nosocomial infection;</a:t>
            </a:r>
          </a:p>
          <a:p>
            <a:pPr eaLnBrk="1" hangingPunct="1">
              <a:lnSpc>
                <a:spcPct val="80000"/>
              </a:lnSpc>
            </a:pPr>
            <a:r>
              <a:rPr lang="ro-RO" altLang="en-US" sz="2000"/>
              <a:t>Invasive procedures in NICU.</a:t>
            </a:r>
          </a:p>
          <a:p>
            <a:pPr eaLnBrk="1" hangingPunct="1">
              <a:lnSpc>
                <a:spcPct val="80000"/>
              </a:lnSpc>
              <a:buFont typeface="Wingdings" panose="05000000000000000000" pitchFamily="2" charset="2"/>
              <a:buNone/>
            </a:pPr>
            <a:r>
              <a:rPr lang="ro-RO" altLang="en-US" sz="2000"/>
              <a:t>The primary sites of colonization tend to be:</a:t>
            </a:r>
          </a:p>
          <a:p>
            <a:pPr eaLnBrk="1" hangingPunct="1">
              <a:lnSpc>
                <a:spcPct val="80000"/>
              </a:lnSpc>
            </a:pPr>
            <a:r>
              <a:rPr lang="ro-RO" altLang="en-US" sz="2000"/>
              <a:t>Nasopharynx;</a:t>
            </a:r>
          </a:p>
          <a:p>
            <a:pPr eaLnBrk="1" hangingPunct="1">
              <a:lnSpc>
                <a:spcPct val="80000"/>
              </a:lnSpc>
            </a:pPr>
            <a:r>
              <a:rPr lang="ro-RO" altLang="en-US" sz="2000"/>
              <a:t>Oropharynx;</a:t>
            </a:r>
          </a:p>
          <a:p>
            <a:pPr eaLnBrk="1" hangingPunct="1">
              <a:lnSpc>
                <a:spcPct val="80000"/>
              </a:lnSpc>
            </a:pPr>
            <a:r>
              <a:rPr lang="ro-RO" altLang="en-US" sz="2000"/>
              <a:t>Conjunctiva;</a:t>
            </a:r>
          </a:p>
          <a:p>
            <a:pPr eaLnBrk="1" hangingPunct="1">
              <a:lnSpc>
                <a:spcPct val="80000"/>
              </a:lnSpc>
            </a:pPr>
            <a:r>
              <a:rPr lang="ro-RO" altLang="en-US" sz="2000"/>
              <a:t>Skin;</a:t>
            </a:r>
          </a:p>
          <a:p>
            <a:pPr eaLnBrk="1" hangingPunct="1">
              <a:lnSpc>
                <a:spcPct val="80000"/>
              </a:lnSpc>
            </a:pPr>
            <a:r>
              <a:rPr lang="ro-RO" altLang="en-US" sz="2000"/>
              <a:t>Umbilical cord.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FE2A950D-0E67-416C-B861-7C80E2ECCDC8}"/>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61443" name="Rectangle 3">
            <a:extLst>
              <a:ext uri="{FF2B5EF4-FFF2-40B4-BE49-F238E27FC236}">
                <a16:creationId xmlns:a16="http://schemas.microsoft.com/office/drawing/2014/main" id="{7FE16C52-EC76-4957-BE4D-F628FBA52153}"/>
              </a:ext>
            </a:extLst>
          </p:cNvPr>
          <p:cNvSpPr>
            <a:spLocks noGrp="1" noChangeArrowheads="1"/>
          </p:cNvSpPr>
          <p:nvPr>
            <p:ph type="body" idx="1"/>
          </p:nvPr>
        </p:nvSpPr>
        <p:spPr/>
        <p:txBody>
          <a:bodyPr/>
          <a:lstStyle/>
          <a:p>
            <a:pPr eaLnBrk="1" hangingPunct="1"/>
            <a:endParaRPr lang="ro-RO" altLang="en-US"/>
          </a:p>
        </p:txBody>
      </p:sp>
      <p:pic>
        <p:nvPicPr>
          <p:cNvPr id="61444" name="Picture 4" descr="tumblr_lk7vigJ8y11qgl0s1o1_500">
            <a:extLst>
              <a:ext uri="{FF2B5EF4-FFF2-40B4-BE49-F238E27FC236}">
                <a16:creationId xmlns:a16="http://schemas.microsoft.com/office/drawing/2014/main" id="{F5B11BA4-9DC5-4DBA-B081-6B8E4C9DDD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150" y="1700213"/>
            <a:ext cx="5688013" cy="424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8090F440-E918-4BE7-839D-5FB02B7F7D0E}"/>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62467" name="Rectangle 3">
            <a:extLst>
              <a:ext uri="{FF2B5EF4-FFF2-40B4-BE49-F238E27FC236}">
                <a16:creationId xmlns:a16="http://schemas.microsoft.com/office/drawing/2014/main" id="{60B38647-D7D5-43B0-897A-6F4A85DD1100}"/>
              </a:ext>
            </a:extLst>
          </p:cNvPr>
          <p:cNvSpPr>
            <a:spLocks noGrp="1" noChangeArrowheads="1"/>
          </p:cNvSpPr>
          <p:nvPr>
            <p:ph type="body" idx="1"/>
          </p:nvPr>
        </p:nvSpPr>
        <p:spPr>
          <a:xfrm>
            <a:off x="684213" y="1600200"/>
            <a:ext cx="8135937" cy="4530725"/>
          </a:xfrm>
        </p:spPr>
        <p:txBody>
          <a:bodyPr/>
          <a:lstStyle/>
          <a:p>
            <a:pPr eaLnBrk="1" hangingPunct="1">
              <a:lnSpc>
                <a:spcPct val="80000"/>
              </a:lnSpc>
              <a:buFont typeface="Wingdings" panose="05000000000000000000" pitchFamily="2" charset="2"/>
              <a:buNone/>
            </a:pPr>
            <a:r>
              <a:rPr lang="en-US" altLang="en-US" sz="2000" b="1">
                <a:latin typeface="Tahoma" panose="020B0604030504040204" pitchFamily="34" charset="0"/>
              </a:rPr>
              <a:t>Etiological agents:</a:t>
            </a:r>
            <a:endParaRPr lang="ro-RO" altLang="en-US" sz="2000">
              <a:latin typeface="Tahoma" panose="020B0604030504040204" pitchFamily="34" charset="0"/>
            </a:endParaRPr>
          </a:p>
          <a:p>
            <a:pPr eaLnBrk="1" hangingPunct="1">
              <a:lnSpc>
                <a:spcPct val="80000"/>
              </a:lnSpc>
              <a:buFont typeface="Wingdings" panose="05000000000000000000" pitchFamily="2" charset="2"/>
              <a:buNone/>
            </a:pPr>
            <a:r>
              <a:rPr lang="en-US" altLang="en-US" sz="2000">
                <a:latin typeface="Tahoma" panose="020B0604030504040204" pitchFamily="34" charset="0"/>
              </a:rPr>
              <a:t>    </a:t>
            </a:r>
            <a:r>
              <a:rPr lang="ro-RO" altLang="en-US" sz="2000">
                <a:latin typeface="Tahoma" panose="020B0604030504040204" pitchFamily="34" charset="0"/>
              </a:rPr>
              <a:t>The principal pathogens involved in neonatal sepsis have tended to change </a:t>
            </a:r>
            <a:r>
              <a:rPr lang="en-US" altLang="en-US" sz="2000">
                <a:latin typeface="Tahoma" panose="020B0604030504040204" pitchFamily="34" charset="0"/>
              </a:rPr>
              <a:t>in</a:t>
            </a:r>
            <a:r>
              <a:rPr lang="ro-RO" altLang="en-US" sz="2000">
                <a:latin typeface="Tahoma" panose="020B0604030504040204" pitchFamily="34" charset="0"/>
              </a:rPr>
              <a:t> time.The agents associated with primary sepsis are usual the vaginal flora. Most centers report </a:t>
            </a:r>
            <a:r>
              <a:rPr lang="ro-RO" altLang="en-US" sz="2000" b="1">
                <a:solidFill>
                  <a:schemeClr val="hlink"/>
                </a:solidFill>
                <a:latin typeface="Tahoma" panose="020B0604030504040204" pitchFamily="34" charset="0"/>
              </a:rPr>
              <a:t>group B streptococci</a:t>
            </a:r>
            <a:r>
              <a:rPr lang="ro-RO" altLang="en-US" sz="2000" b="1">
                <a:latin typeface="Tahoma" panose="020B0604030504040204" pitchFamily="34" charset="0"/>
              </a:rPr>
              <a:t> </a:t>
            </a:r>
            <a:r>
              <a:rPr lang="ro-RO" altLang="en-US" sz="2000">
                <a:latin typeface="Tahoma" panose="020B0604030504040204" pitchFamily="34" charset="0"/>
              </a:rPr>
              <a:t>as the most common, followed by </a:t>
            </a:r>
            <a:r>
              <a:rPr lang="ro-RO" altLang="en-US" sz="2000" b="1">
                <a:solidFill>
                  <a:schemeClr val="hlink"/>
                </a:solidFill>
                <a:latin typeface="Tahoma" panose="020B0604030504040204" pitchFamily="34" charset="0"/>
              </a:rPr>
              <a:t>Gram negative enteric organism</a:t>
            </a:r>
            <a:r>
              <a:rPr lang="ro-RO" altLang="en-US" sz="2000" b="1">
                <a:latin typeface="Tahoma" panose="020B0604030504040204" pitchFamily="34" charset="0"/>
              </a:rPr>
              <a:t>, </a:t>
            </a:r>
            <a:r>
              <a:rPr lang="ro-RO" altLang="en-US" sz="2000">
                <a:latin typeface="Tahoma" panose="020B0604030504040204" pitchFamily="34" charset="0"/>
              </a:rPr>
              <a:t>especially </a:t>
            </a:r>
            <a:r>
              <a:rPr lang="ro-RO" altLang="en-US" sz="2000" b="1">
                <a:latin typeface="Tahoma" panose="020B0604030504040204" pitchFamily="34" charset="0"/>
              </a:rPr>
              <a:t>E.coli. </a:t>
            </a:r>
            <a:r>
              <a:rPr lang="ro-RO" altLang="en-US" sz="2000">
                <a:latin typeface="Tahoma" panose="020B0604030504040204" pitchFamily="34" charset="0"/>
              </a:rPr>
              <a:t>Other pathogens include:</a:t>
            </a:r>
          </a:p>
          <a:p>
            <a:pPr eaLnBrk="1" hangingPunct="1">
              <a:lnSpc>
                <a:spcPct val="80000"/>
              </a:lnSpc>
            </a:pPr>
            <a:r>
              <a:rPr lang="ro-RO" altLang="en-US" sz="2000">
                <a:latin typeface="Tahoma" panose="020B0604030504040204" pitchFamily="34" charset="0"/>
              </a:rPr>
              <a:t>Listeria monocytogenes;</a:t>
            </a:r>
          </a:p>
          <a:p>
            <a:pPr eaLnBrk="1" hangingPunct="1">
              <a:lnSpc>
                <a:spcPct val="80000"/>
              </a:lnSpc>
            </a:pPr>
            <a:r>
              <a:rPr lang="ro-RO" altLang="en-US" sz="2000">
                <a:latin typeface="Tahoma" panose="020B0604030504040204" pitchFamily="34" charset="0"/>
              </a:rPr>
              <a:t>S.aureus;</a:t>
            </a:r>
          </a:p>
          <a:p>
            <a:pPr eaLnBrk="1" hangingPunct="1">
              <a:lnSpc>
                <a:spcPct val="80000"/>
              </a:lnSpc>
            </a:pPr>
            <a:r>
              <a:rPr lang="ro-RO" altLang="en-US" sz="2000">
                <a:latin typeface="Tahoma" panose="020B0604030504040204" pitchFamily="34" charset="0"/>
              </a:rPr>
              <a:t>Streptococci</a:t>
            </a:r>
          </a:p>
          <a:p>
            <a:pPr eaLnBrk="1" hangingPunct="1">
              <a:lnSpc>
                <a:spcPct val="80000"/>
              </a:lnSpc>
            </a:pPr>
            <a:r>
              <a:rPr lang="ro-RO" altLang="en-US" sz="2000">
                <a:latin typeface="Tahoma" panose="020B0604030504040204" pitchFamily="34" charset="0"/>
              </a:rPr>
              <a:t>Anaerobes;</a:t>
            </a:r>
          </a:p>
          <a:p>
            <a:pPr eaLnBrk="1" hangingPunct="1">
              <a:lnSpc>
                <a:spcPct val="80000"/>
              </a:lnSpc>
            </a:pPr>
            <a:r>
              <a:rPr lang="ro-RO" altLang="en-US" sz="2000">
                <a:latin typeface="Tahoma" panose="020B0604030504040204" pitchFamily="34" charset="0"/>
              </a:rPr>
              <a:t>H.influenzae;</a:t>
            </a:r>
          </a:p>
          <a:p>
            <a:pPr eaLnBrk="1" hangingPunct="1">
              <a:lnSpc>
                <a:spcPct val="80000"/>
              </a:lnSpc>
            </a:pPr>
            <a:r>
              <a:rPr lang="ro-RO" altLang="en-US" sz="2000">
                <a:latin typeface="Tahoma" panose="020B0604030504040204" pitchFamily="34" charset="0"/>
              </a:rPr>
              <a:t>Fungal organism;</a:t>
            </a:r>
          </a:p>
          <a:p>
            <a:pPr eaLnBrk="1" hangingPunct="1">
              <a:lnSpc>
                <a:spcPct val="80000"/>
              </a:lnSpc>
            </a:pPr>
            <a:r>
              <a:rPr lang="ro-RO" altLang="en-US" sz="2000">
                <a:latin typeface="Tahoma" panose="020B0604030504040204" pitchFamily="34" charset="0"/>
              </a:rPr>
              <a:t>Viruses;</a:t>
            </a:r>
          </a:p>
          <a:p>
            <a:pPr eaLnBrk="1" hangingPunct="1">
              <a:lnSpc>
                <a:spcPct val="80000"/>
              </a:lnSpc>
              <a:buFont typeface="Wingdings" panose="05000000000000000000" pitchFamily="2" charset="2"/>
              <a:buNone/>
            </a:pPr>
            <a:r>
              <a:rPr lang="en-US" altLang="en-US" sz="2000">
                <a:latin typeface="Tahoma" panose="020B0604030504040204" pitchFamily="34" charset="0"/>
              </a:rPr>
              <a:t>    </a:t>
            </a:r>
            <a:r>
              <a:rPr lang="ro-RO" altLang="en-US" sz="2000">
                <a:latin typeface="Tahoma" panose="020B0604030504040204" pitchFamily="34" charset="0"/>
              </a:rPr>
              <a:t>The flora causing neonatal sepsis varies in each nursery.</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C2862D21-084A-49B5-8683-EE5022134D9F}"/>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63491" name="Rectangle 3">
            <a:extLst>
              <a:ext uri="{FF2B5EF4-FFF2-40B4-BE49-F238E27FC236}">
                <a16:creationId xmlns:a16="http://schemas.microsoft.com/office/drawing/2014/main" id="{8984A34C-CE30-4C7C-B765-CF04F1B6AAAF}"/>
              </a:ext>
            </a:extLst>
          </p:cNvPr>
          <p:cNvSpPr>
            <a:spLocks noGrp="1" noChangeArrowheads="1"/>
          </p:cNvSpPr>
          <p:nvPr>
            <p:ph type="body" idx="1"/>
          </p:nvPr>
        </p:nvSpPr>
        <p:spPr/>
        <p:txBody>
          <a:bodyPr/>
          <a:lstStyle/>
          <a:p>
            <a:pPr eaLnBrk="1" hangingPunct="1"/>
            <a:endParaRPr lang="ro-RO" altLang="en-US"/>
          </a:p>
        </p:txBody>
      </p:sp>
      <p:pic>
        <p:nvPicPr>
          <p:cNvPr id="63492" name="Picture 5" descr="gramnegative">
            <a:extLst>
              <a:ext uri="{FF2B5EF4-FFF2-40B4-BE49-F238E27FC236}">
                <a16:creationId xmlns:a16="http://schemas.microsoft.com/office/drawing/2014/main" id="{BEF292FC-F42F-4BFB-A0CE-23A79BA891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700213"/>
            <a:ext cx="6092825" cy="457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2CFE799C-A107-4BE5-A0B5-2B7F28443954}"/>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64515" name="Rectangle 3">
            <a:extLst>
              <a:ext uri="{FF2B5EF4-FFF2-40B4-BE49-F238E27FC236}">
                <a16:creationId xmlns:a16="http://schemas.microsoft.com/office/drawing/2014/main" id="{622A25FD-B920-4CD5-9F51-326DECF297E3}"/>
              </a:ext>
            </a:extLst>
          </p:cNvPr>
          <p:cNvSpPr>
            <a:spLocks noGrp="1" noChangeArrowheads="1"/>
          </p:cNvSpPr>
          <p:nvPr>
            <p:ph type="body" idx="1"/>
          </p:nvPr>
        </p:nvSpPr>
        <p:spPr>
          <a:xfrm>
            <a:off x="827088" y="1600200"/>
            <a:ext cx="7993062" cy="4530725"/>
          </a:xfrm>
        </p:spPr>
        <p:txBody>
          <a:bodyPr/>
          <a:lstStyle/>
          <a:p>
            <a:pPr eaLnBrk="1" hangingPunct="1">
              <a:lnSpc>
                <a:spcPct val="90000"/>
              </a:lnSpc>
              <a:buFont typeface="Wingdings" panose="05000000000000000000" pitchFamily="2" charset="2"/>
              <a:buNone/>
            </a:pPr>
            <a:r>
              <a:rPr lang="ro-RO" altLang="en-US" sz="2400">
                <a:latin typeface="Tahoma" panose="020B0604030504040204" pitchFamily="34" charset="0"/>
              </a:rPr>
              <a:t>Clinical pr</a:t>
            </a:r>
            <a:r>
              <a:rPr lang="en-US" altLang="en-US" sz="2400">
                <a:latin typeface="Tahoma" panose="020B0604030504040204" pitchFamily="34" charset="0"/>
              </a:rPr>
              <a:t>e</a:t>
            </a:r>
            <a:r>
              <a:rPr lang="ro-RO" altLang="en-US" sz="2400">
                <a:latin typeface="Tahoma" panose="020B0604030504040204" pitchFamily="34" charset="0"/>
              </a:rPr>
              <a:t>sentation. </a:t>
            </a:r>
            <a:endParaRPr lang="en-US" altLang="en-US" sz="2400">
              <a:latin typeface="Tahoma" panose="020B0604030504040204" pitchFamily="34" charset="0"/>
            </a:endParaRPr>
          </a:p>
          <a:p>
            <a:pPr eaLnBrk="1" hangingPunct="1">
              <a:lnSpc>
                <a:spcPct val="90000"/>
              </a:lnSpc>
              <a:buFont typeface="Wingdings" panose="05000000000000000000" pitchFamily="2" charset="2"/>
              <a:buNone/>
            </a:pPr>
            <a:endParaRPr lang="en-US" altLang="en-US" sz="2400">
              <a:latin typeface="Tahoma" panose="020B0604030504040204" pitchFamily="34" charset="0"/>
            </a:endParaRPr>
          </a:p>
          <a:p>
            <a:pPr eaLnBrk="1" hangingPunct="1">
              <a:lnSpc>
                <a:spcPct val="90000"/>
              </a:lnSpc>
              <a:buFont typeface="Wingdings" panose="05000000000000000000" pitchFamily="2" charset="2"/>
              <a:buNone/>
            </a:pPr>
            <a:r>
              <a:rPr lang="en-US" altLang="en-US" sz="2400">
                <a:latin typeface="Tahoma" panose="020B0604030504040204" pitchFamily="34" charset="0"/>
              </a:rPr>
              <a:t>     </a:t>
            </a:r>
            <a:r>
              <a:rPr lang="ro-RO" altLang="en-US" sz="2400">
                <a:latin typeface="Tahoma" panose="020B0604030504040204" pitchFamily="34" charset="0"/>
              </a:rPr>
              <a:t>The ini</a:t>
            </a:r>
            <a:r>
              <a:rPr lang="en-US" altLang="en-US" sz="2400">
                <a:latin typeface="Tahoma" panose="020B0604030504040204" pitchFamily="34" charset="0"/>
              </a:rPr>
              <a:t>t</a:t>
            </a:r>
            <a:r>
              <a:rPr lang="ro-RO" altLang="en-US" sz="2400">
                <a:latin typeface="Tahoma" panose="020B0604030504040204" pitchFamily="34" charset="0"/>
              </a:rPr>
              <a:t>ial </a:t>
            </a:r>
            <a:r>
              <a:rPr lang="ro-RO" altLang="en-US" sz="2400">
                <a:solidFill>
                  <a:schemeClr val="hlink"/>
                </a:solidFill>
                <a:latin typeface="Tahoma" panose="020B0604030504040204" pitchFamily="34" charset="0"/>
              </a:rPr>
              <a:t>diagnosis</a:t>
            </a:r>
            <a:r>
              <a:rPr lang="ro-RO" altLang="en-US" sz="2400">
                <a:latin typeface="Tahoma" panose="020B0604030504040204" pitchFamily="34" charset="0"/>
              </a:rPr>
              <a:t> of sepsis is</a:t>
            </a:r>
            <a:r>
              <a:rPr lang="en-US" altLang="en-US" sz="2400">
                <a:latin typeface="Tahoma" panose="020B0604030504040204" pitchFamily="34" charset="0"/>
              </a:rPr>
              <a:t> </a:t>
            </a:r>
            <a:r>
              <a:rPr lang="ro-RO" altLang="en-US" sz="2400">
                <a:latin typeface="Tahoma" panose="020B0604030504040204" pitchFamily="34" charset="0"/>
              </a:rPr>
              <a:t>a </a:t>
            </a:r>
            <a:r>
              <a:rPr lang="ro-RO" altLang="en-US" sz="2400">
                <a:solidFill>
                  <a:schemeClr val="hlink"/>
                </a:solidFill>
                <a:latin typeface="Tahoma" panose="020B0604030504040204" pitchFamily="34" charset="0"/>
              </a:rPr>
              <a:t>clinical</a:t>
            </a:r>
            <a:r>
              <a:rPr lang="ro-RO" altLang="en-US" sz="2400">
                <a:latin typeface="Tahoma" panose="020B0604030504040204" pitchFamily="34" charset="0"/>
              </a:rPr>
              <a:t> one,because it is imperative to </a:t>
            </a:r>
            <a:r>
              <a:rPr lang="ro-RO" altLang="en-US" sz="2400">
                <a:solidFill>
                  <a:schemeClr val="hlink"/>
                </a:solidFill>
                <a:latin typeface="Tahoma" panose="020B0604030504040204" pitchFamily="34" charset="0"/>
              </a:rPr>
              <a:t>begin treatment</a:t>
            </a:r>
            <a:r>
              <a:rPr lang="ro-RO" altLang="en-US" sz="2400">
                <a:latin typeface="Tahoma" panose="020B0604030504040204" pitchFamily="34" charset="0"/>
              </a:rPr>
              <a:t> before</a:t>
            </a:r>
            <a:r>
              <a:rPr lang="en-US" altLang="en-US" sz="2400">
                <a:latin typeface="Tahoma" panose="020B0604030504040204" pitchFamily="34" charset="0"/>
              </a:rPr>
              <a:t> </a:t>
            </a:r>
            <a:r>
              <a:rPr lang="ro-RO" altLang="en-US" sz="2400">
                <a:latin typeface="Tahoma" panose="020B0604030504040204" pitchFamily="34" charset="0"/>
              </a:rPr>
              <a:t>the results of culture are available.</a:t>
            </a:r>
          </a:p>
          <a:p>
            <a:pPr eaLnBrk="1" hangingPunct="1">
              <a:lnSpc>
                <a:spcPct val="90000"/>
              </a:lnSpc>
              <a:buFont typeface="Wingdings" panose="05000000000000000000" pitchFamily="2" charset="2"/>
              <a:buNone/>
            </a:pPr>
            <a:r>
              <a:rPr lang="en-US" altLang="en-US" sz="2400">
                <a:latin typeface="Tahoma" panose="020B0604030504040204" pitchFamily="34" charset="0"/>
              </a:rPr>
              <a:t>     </a:t>
            </a:r>
            <a:r>
              <a:rPr lang="ro-RO" altLang="en-US" sz="2400">
                <a:latin typeface="Tahoma" panose="020B0604030504040204" pitchFamily="34" charset="0"/>
              </a:rPr>
              <a:t>Clinical signs and symptoms of sepsis are non specific, and the differential diagnosis is broad, including RDS, metabolic disease, CNS diseases, cardiac diseases, and other infection process (TORCH infections</a:t>
            </a:r>
            <a:r>
              <a:rPr lang="en-US" altLang="en-US" sz="2400">
                <a:latin typeface="Tahoma" panose="020B0604030504040204" pitchFamily="34" charset="0"/>
              </a:rPr>
              <a:t> </a:t>
            </a:r>
            <a:r>
              <a:rPr lang="ro-RO" altLang="en-US" sz="2400">
                <a:latin typeface="Tahoma" panose="020B0604030504040204" pitchFamily="34" charset="0"/>
              </a:rPr>
              <a:t>for ex</a:t>
            </a:r>
            <a:r>
              <a:rPr lang="en-US" altLang="en-US" sz="2400">
                <a:latin typeface="Tahoma" panose="020B0604030504040204" pitchFamily="34" charset="0"/>
              </a:rPr>
              <a:t>.</a:t>
            </a:r>
            <a:r>
              <a:rPr lang="ro-RO" altLang="en-US" sz="2400">
                <a:latin typeface="Tahoma" panose="020B0604030504040204" pitchFamily="34" charset="0"/>
              </a:rPr>
              <a:t>).</a:t>
            </a:r>
          </a:p>
          <a:p>
            <a:pPr eaLnBrk="1" hangingPunct="1">
              <a:lnSpc>
                <a:spcPct val="90000"/>
              </a:lnSpc>
              <a:buFont typeface="Wingdings" panose="05000000000000000000" pitchFamily="2" charset="2"/>
              <a:buNone/>
            </a:pPr>
            <a:endParaRPr lang="ro-RO" altLang="en-US" sz="2400">
              <a:latin typeface="Tahoma" panose="020B060403050404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93DE224-EC66-4FE1-9C74-F39696D447D8}"/>
              </a:ext>
            </a:extLst>
          </p:cNvPr>
          <p:cNvSpPr>
            <a:spLocks noGrp="1" noChangeArrowheads="1"/>
          </p:cNvSpPr>
          <p:nvPr>
            <p:ph type="title"/>
          </p:nvPr>
        </p:nvSpPr>
        <p:spPr/>
        <p:txBody>
          <a:bodyPr/>
          <a:lstStyle/>
          <a:p>
            <a:pPr eaLnBrk="1" hangingPunct="1"/>
            <a:r>
              <a:rPr lang="ro-RO" altLang="en-US" sz="2900">
                <a:latin typeface="Tahoma" panose="020B0604030504040204" pitchFamily="34" charset="0"/>
              </a:rPr>
              <a:t>CONGENITAL INFECTIONS</a:t>
            </a:r>
            <a:endParaRPr lang="en-US" altLang="en-US" sz="2900">
              <a:latin typeface="Tahoma" panose="020B0604030504040204" pitchFamily="34" charset="0"/>
            </a:endParaRPr>
          </a:p>
        </p:txBody>
      </p:sp>
      <p:sp>
        <p:nvSpPr>
          <p:cNvPr id="10243" name="Rectangle 3">
            <a:extLst>
              <a:ext uri="{FF2B5EF4-FFF2-40B4-BE49-F238E27FC236}">
                <a16:creationId xmlns:a16="http://schemas.microsoft.com/office/drawing/2014/main" id="{A57A5292-3BDB-45F4-8309-A06B5959C1BE}"/>
              </a:ext>
            </a:extLst>
          </p:cNvPr>
          <p:cNvSpPr>
            <a:spLocks noGrp="1" noChangeArrowheads="1"/>
          </p:cNvSpPr>
          <p:nvPr>
            <p:ph type="body" idx="1"/>
          </p:nvPr>
        </p:nvSpPr>
        <p:spPr/>
        <p:txBody>
          <a:bodyPr/>
          <a:lstStyle/>
          <a:p>
            <a:pPr eaLnBrk="1" hangingPunct="1"/>
            <a:endParaRPr lang="en-US" altLang="en-US" sz="2400"/>
          </a:p>
          <a:p>
            <a:pPr eaLnBrk="1" hangingPunct="1"/>
            <a:endParaRPr lang="en-US" altLang="en-US" sz="2400"/>
          </a:p>
          <a:p>
            <a:pPr eaLnBrk="1" hangingPunct="1"/>
            <a:r>
              <a:rPr lang="ro-RO" altLang="en-US" sz="2400"/>
              <a:t>Mental retardation, deafness, visu</a:t>
            </a:r>
            <a:r>
              <a:rPr lang="en-US" altLang="en-US" sz="2400"/>
              <a:t>a</a:t>
            </a:r>
            <a:r>
              <a:rPr lang="ro-RO" altLang="en-US" sz="2400"/>
              <a:t>l sequel can be diagnosticated later, hence the importance of correct diagnosis and management of a newborn under suspicion with TORCH infecion. For each disease of this group there are specific signs and laboratory tests.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4F7DF2C6-93EB-45C7-892A-FEA9DBD2740F}"/>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65539" name="Rectangle 3">
            <a:extLst>
              <a:ext uri="{FF2B5EF4-FFF2-40B4-BE49-F238E27FC236}">
                <a16:creationId xmlns:a16="http://schemas.microsoft.com/office/drawing/2014/main" id="{0EA0EBBA-1D2C-4116-81EA-E23F09B1F9C3}"/>
              </a:ext>
            </a:extLst>
          </p:cNvPr>
          <p:cNvSpPr>
            <a:spLocks noGrp="1" noChangeArrowheads="1"/>
          </p:cNvSpPr>
          <p:nvPr>
            <p:ph type="body" idx="1"/>
          </p:nvPr>
        </p:nvSpPr>
        <p:spPr/>
        <p:txBody>
          <a:bodyPr/>
          <a:lstStyle/>
          <a:p>
            <a:pPr eaLnBrk="1" hangingPunct="1">
              <a:buFont typeface="Wingdings" panose="05000000000000000000" pitchFamily="2" charset="2"/>
              <a:buNone/>
            </a:pPr>
            <a:r>
              <a:rPr lang="ro-RO" altLang="en-US" sz="2400" b="1">
                <a:latin typeface="Tahoma" panose="020B0604030504040204" pitchFamily="34" charset="0"/>
              </a:rPr>
              <a:t>"ALARM" SIGNS</a:t>
            </a:r>
            <a:r>
              <a:rPr lang="ro-RO" altLang="en-US" sz="2400">
                <a:latin typeface="Tahoma" panose="020B0604030504040204" pitchFamily="34" charset="0"/>
              </a:rPr>
              <a:t>:</a:t>
            </a:r>
          </a:p>
          <a:p>
            <a:pPr eaLnBrk="1" hangingPunct="1"/>
            <a:r>
              <a:rPr lang="ro-RO" altLang="en-US" sz="2400">
                <a:latin typeface="Tahoma" panose="020B0604030504040204" pitchFamily="34" charset="0"/>
              </a:rPr>
              <a:t>Change in behavior</a:t>
            </a:r>
            <a:r>
              <a:rPr lang="en-US" altLang="en-US" sz="2400">
                <a:latin typeface="Tahoma" panose="020B0604030504040204" pitchFamily="34" charset="0"/>
              </a:rPr>
              <a:t> </a:t>
            </a:r>
            <a:r>
              <a:rPr lang="ro-RO" altLang="en-US" sz="2400">
                <a:latin typeface="Tahoma" panose="020B0604030504040204" pitchFamily="34" charset="0"/>
              </a:rPr>
              <a:t>(the nurse doesn't like the kid)</a:t>
            </a:r>
            <a:r>
              <a:rPr lang="en-US" altLang="en-US" sz="2400">
                <a:latin typeface="Tahoma" panose="020B0604030504040204" pitchFamily="34" charset="0"/>
              </a:rPr>
              <a:t>;</a:t>
            </a:r>
            <a:endParaRPr lang="ro-RO" altLang="en-US" sz="2400">
              <a:latin typeface="Tahoma" panose="020B0604030504040204" pitchFamily="34" charset="0"/>
            </a:endParaRPr>
          </a:p>
          <a:p>
            <a:pPr eaLnBrk="1" hangingPunct="1"/>
            <a:r>
              <a:rPr lang="ro-RO" altLang="en-US" sz="2400">
                <a:latin typeface="Tahoma" panose="020B0604030504040204" pitchFamily="34" charset="0"/>
              </a:rPr>
              <a:t>Weight loss/station</a:t>
            </a:r>
            <a:r>
              <a:rPr lang="en-US" altLang="en-US" sz="2400">
                <a:latin typeface="Tahoma" panose="020B0604030504040204" pitchFamily="34" charset="0"/>
              </a:rPr>
              <a:t>ary</a:t>
            </a:r>
            <a:r>
              <a:rPr lang="ro-RO" altLang="en-US" sz="2400">
                <a:latin typeface="Tahoma" panose="020B0604030504040204" pitchFamily="34" charset="0"/>
              </a:rPr>
              <a:t> weight;</a:t>
            </a:r>
          </a:p>
          <a:p>
            <a:pPr eaLnBrk="1" hangingPunct="1"/>
            <a:r>
              <a:rPr lang="ro-RO" altLang="en-US" sz="2400">
                <a:latin typeface="Tahoma" panose="020B0604030504040204" pitchFamily="34" charset="0"/>
              </a:rPr>
              <a:t>Feeding problems</a:t>
            </a:r>
          </a:p>
          <a:p>
            <a:pPr eaLnBrk="1" hangingPunct="1"/>
            <a:r>
              <a:rPr lang="ro-RO" altLang="en-US" sz="2400">
                <a:latin typeface="Tahoma" panose="020B0604030504040204" pitchFamily="34" charset="0"/>
              </a:rPr>
              <a:t>Vomiting;</a:t>
            </a:r>
          </a:p>
          <a:p>
            <a:pPr eaLnBrk="1" hangingPunct="1"/>
            <a:r>
              <a:rPr lang="ro-RO" altLang="en-US" sz="2400">
                <a:latin typeface="Tahoma" panose="020B0604030504040204" pitchFamily="34" charset="0"/>
              </a:rPr>
              <a:t>Grunting,flaring;</a:t>
            </a:r>
          </a:p>
          <a:p>
            <a:pPr eaLnBrk="1" hangingPunct="1"/>
            <a:r>
              <a:rPr lang="en-US" altLang="en-US" sz="2400">
                <a:latin typeface="Tahoma" panose="020B0604030504040204" pitchFamily="34" charset="0"/>
              </a:rPr>
              <a:t>Thermoregulation problems</a:t>
            </a:r>
            <a:r>
              <a:rPr lang="ro-RO" altLang="en-US" sz="2400">
                <a:latin typeface="Tahoma" panose="020B0604030504040204" pitchFamily="34" charset="0"/>
              </a:rPr>
              <a:t>;</a:t>
            </a:r>
          </a:p>
          <a:p>
            <a:pPr eaLnBrk="1" hangingPunct="1"/>
            <a:r>
              <a:rPr lang="ro-RO" altLang="en-US" sz="2400">
                <a:latin typeface="Tahoma" panose="020B0604030504040204" pitchFamily="34" charset="0"/>
              </a:rPr>
              <a:t>Grey</a:t>
            </a:r>
            <a:r>
              <a:rPr lang="en-US" altLang="en-US" sz="2400">
                <a:latin typeface="Tahoma" panose="020B0604030504040204" pitchFamily="34" charset="0"/>
              </a:rPr>
              <a:t> colour </a:t>
            </a:r>
            <a:r>
              <a:rPr lang="ro-RO" altLang="en-US" sz="2400">
                <a:latin typeface="Tahoma" panose="020B0604030504040204" pitchFamily="34" charset="0"/>
              </a:rPr>
              <a:t>of the skin;</a:t>
            </a:r>
          </a:p>
          <a:p>
            <a:pPr eaLnBrk="1" hangingPunct="1"/>
            <a:r>
              <a:rPr lang="ro-RO" altLang="en-US" sz="2400">
                <a:latin typeface="Tahoma" panose="020B0604030504040204" pitchFamily="34" charset="0"/>
              </a:rPr>
              <a:t>In these situation is imperative t</a:t>
            </a:r>
            <a:r>
              <a:rPr lang="en-US" altLang="en-US" sz="2400">
                <a:latin typeface="Tahoma" panose="020B0604030504040204" pitchFamily="34" charset="0"/>
              </a:rPr>
              <a:t>o give</a:t>
            </a:r>
            <a:r>
              <a:rPr lang="ro-RO" altLang="en-US" sz="2400">
                <a:latin typeface="Tahoma" panose="020B0604030504040204" pitchFamily="34" charset="0"/>
              </a:rPr>
              <a:t> antibiotics and to take cultures.</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E8C4B2EE-6429-4E8A-936E-F5D8D7925AC0}"/>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66563" name="Rectangle 3">
            <a:extLst>
              <a:ext uri="{FF2B5EF4-FFF2-40B4-BE49-F238E27FC236}">
                <a16:creationId xmlns:a16="http://schemas.microsoft.com/office/drawing/2014/main" id="{0B533A51-A181-4773-8ACA-0145468D6962}"/>
              </a:ext>
            </a:extLst>
          </p:cNvPr>
          <p:cNvSpPr>
            <a:spLocks noGrp="1" noChangeArrowheads="1"/>
          </p:cNvSpPr>
          <p:nvPr>
            <p:ph type="body" idx="1"/>
          </p:nvPr>
        </p:nvSpPr>
        <p:spPr>
          <a:xfrm>
            <a:off x="914400" y="1600200"/>
            <a:ext cx="7905750" cy="4852988"/>
          </a:xfrm>
        </p:spPr>
        <p:txBody>
          <a:bodyPr/>
          <a:lstStyle/>
          <a:p>
            <a:pPr eaLnBrk="1" hangingPunct="1">
              <a:lnSpc>
                <a:spcPct val="80000"/>
              </a:lnSpc>
              <a:buFont typeface="Wingdings" panose="05000000000000000000" pitchFamily="2" charset="2"/>
              <a:buNone/>
            </a:pPr>
            <a:r>
              <a:rPr lang="ro-RO" altLang="en-US" sz="2000">
                <a:latin typeface="Tahoma" panose="020B0604030504040204" pitchFamily="34" charset="0"/>
              </a:rPr>
              <a:t>IN EVOLUTIVE PHASE </a:t>
            </a:r>
            <a:r>
              <a:rPr lang="en-US" altLang="en-US" sz="2000" i="1">
                <a:latin typeface="Tahoma" panose="020B0604030504040204" pitchFamily="34" charset="0"/>
              </a:rPr>
              <a:t>(</a:t>
            </a:r>
            <a:r>
              <a:rPr lang="ro-RO" altLang="en-US" sz="2000" i="1">
                <a:latin typeface="Tahoma" panose="020B0604030504040204" pitchFamily="34" charset="0"/>
              </a:rPr>
              <a:t>severe infections syndrome)</a:t>
            </a:r>
            <a:endParaRPr lang="ro-RO" altLang="en-US" sz="2000">
              <a:latin typeface="Tahoma" panose="020B0604030504040204" pitchFamily="34" charset="0"/>
            </a:endParaRPr>
          </a:p>
          <a:p>
            <a:pPr eaLnBrk="1" hangingPunct="1">
              <a:lnSpc>
                <a:spcPct val="80000"/>
              </a:lnSpc>
            </a:pPr>
            <a:r>
              <a:rPr lang="en-US" altLang="en-US" sz="2000">
                <a:latin typeface="Tahoma" panose="020B0604030504040204" pitchFamily="34" charset="0"/>
              </a:rPr>
              <a:t>Bad</a:t>
            </a:r>
            <a:r>
              <a:rPr lang="ro-RO" altLang="en-US" sz="2000">
                <a:latin typeface="Tahoma" panose="020B0604030504040204" pitchFamily="34" charset="0"/>
              </a:rPr>
              <a:t> general state;</a:t>
            </a:r>
            <a:endParaRPr lang="en-US" altLang="en-US" sz="2000">
              <a:latin typeface="Tahoma" panose="020B0604030504040204" pitchFamily="34" charset="0"/>
            </a:endParaRPr>
          </a:p>
          <a:p>
            <a:pPr eaLnBrk="1" hangingPunct="1">
              <a:lnSpc>
                <a:spcPct val="80000"/>
              </a:lnSpc>
            </a:pPr>
            <a:r>
              <a:rPr lang="ro-RO" altLang="en-US" sz="2000">
                <a:latin typeface="Tahoma" panose="020B0604030504040204" pitchFamily="34" charset="0"/>
              </a:rPr>
              <a:t>Hypotension</a:t>
            </a:r>
            <a:r>
              <a:rPr lang="en-US" altLang="en-US" sz="2000">
                <a:latin typeface="Tahoma" panose="020B0604030504040204" pitchFamily="34" charset="0"/>
              </a:rPr>
              <a:t>;</a:t>
            </a:r>
            <a:endParaRPr lang="ro-RO" altLang="en-US" sz="2000">
              <a:latin typeface="Tahoma" panose="020B0604030504040204" pitchFamily="34" charset="0"/>
            </a:endParaRPr>
          </a:p>
          <a:p>
            <a:pPr eaLnBrk="1" hangingPunct="1">
              <a:lnSpc>
                <a:spcPct val="80000"/>
              </a:lnSpc>
            </a:pPr>
            <a:r>
              <a:rPr lang="ro-RO" altLang="en-US" sz="2000">
                <a:latin typeface="Tahoma" panose="020B0604030504040204" pitchFamily="34" charset="0"/>
              </a:rPr>
              <a:t>Hypo/hypertermia</a:t>
            </a:r>
            <a:r>
              <a:rPr lang="en-US" altLang="en-US" sz="2000">
                <a:latin typeface="Tahoma" panose="020B0604030504040204" pitchFamily="34" charset="0"/>
              </a:rPr>
              <a:t> </a:t>
            </a:r>
            <a:r>
              <a:rPr lang="ro-RO" altLang="en-US" sz="2000">
                <a:latin typeface="Tahoma" panose="020B0604030504040204" pitchFamily="34" charset="0"/>
              </a:rPr>
              <a:t>(hypothermia </a:t>
            </a:r>
            <a:r>
              <a:rPr lang="en-US" altLang="en-US" sz="2000">
                <a:latin typeface="Tahoma" panose="020B0604030504040204" pitchFamily="34" charset="0"/>
              </a:rPr>
              <a:t>rather</a:t>
            </a:r>
            <a:r>
              <a:rPr lang="ro-RO" altLang="en-US" sz="2000">
                <a:latin typeface="Tahoma" panose="020B0604030504040204" pitchFamily="34" charset="0"/>
              </a:rPr>
              <a:t> than fever);</a:t>
            </a:r>
          </a:p>
          <a:p>
            <a:pPr eaLnBrk="1" hangingPunct="1">
              <a:lnSpc>
                <a:spcPct val="80000"/>
              </a:lnSpc>
            </a:pPr>
            <a:r>
              <a:rPr lang="ro-RO" altLang="en-US" sz="2000">
                <a:latin typeface="Tahoma" panose="020B0604030504040204" pitchFamily="34" charset="0"/>
              </a:rPr>
              <a:t>Skin:petechiae,</a:t>
            </a:r>
            <a:r>
              <a:rPr lang="en-US" altLang="en-US" sz="2000">
                <a:latin typeface="Tahoma" panose="020B0604030504040204" pitchFamily="34" charset="0"/>
              </a:rPr>
              <a:t> </a:t>
            </a:r>
            <a:r>
              <a:rPr lang="ro-RO" altLang="en-US" sz="2000">
                <a:latin typeface="Tahoma" panose="020B0604030504040204" pitchFamily="34" charset="0"/>
              </a:rPr>
              <a:t>rashes,</a:t>
            </a:r>
            <a:r>
              <a:rPr lang="en-US" altLang="en-US" sz="2000">
                <a:latin typeface="Tahoma" panose="020B0604030504040204" pitchFamily="34" charset="0"/>
              </a:rPr>
              <a:t> </a:t>
            </a:r>
            <a:r>
              <a:rPr lang="ro-RO" altLang="en-US" sz="2000">
                <a:latin typeface="Tahoma" panose="020B0604030504040204" pitchFamily="34" charset="0"/>
              </a:rPr>
              <a:t>pustula,</a:t>
            </a:r>
            <a:r>
              <a:rPr lang="en-US" altLang="en-US" sz="2000">
                <a:latin typeface="Tahoma" panose="020B0604030504040204" pitchFamily="34" charset="0"/>
              </a:rPr>
              <a:t> </a:t>
            </a:r>
            <a:r>
              <a:rPr lang="ro-RO" altLang="en-US" sz="2000">
                <a:latin typeface="Tahoma" panose="020B0604030504040204" pitchFamily="34" charset="0"/>
              </a:rPr>
              <a:t>omphalitis,</a:t>
            </a:r>
            <a:r>
              <a:rPr lang="en-US" altLang="en-US" sz="2000">
                <a:latin typeface="Tahoma" panose="020B0604030504040204" pitchFamily="34" charset="0"/>
              </a:rPr>
              <a:t> </a:t>
            </a:r>
            <a:r>
              <a:rPr lang="ro-RO" altLang="en-US" sz="2000">
                <a:latin typeface="Tahoma" panose="020B0604030504040204" pitchFamily="34" charset="0"/>
              </a:rPr>
              <a:t>precoucious jaundice; </a:t>
            </a:r>
            <a:endParaRPr lang="en-US" altLang="en-US" sz="2000">
              <a:latin typeface="Tahoma" panose="020B0604030504040204" pitchFamily="34" charset="0"/>
            </a:endParaRPr>
          </a:p>
          <a:p>
            <a:pPr eaLnBrk="1" hangingPunct="1">
              <a:lnSpc>
                <a:spcPct val="80000"/>
              </a:lnSpc>
              <a:buFont typeface="Wingdings" panose="05000000000000000000" pitchFamily="2" charset="2"/>
              <a:buNone/>
            </a:pPr>
            <a:r>
              <a:rPr lang="ro-RO" altLang="en-US" sz="2000">
                <a:latin typeface="Tahoma" panose="020B0604030504040204" pitchFamily="34" charset="0"/>
              </a:rPr>
              <a:t>VISCERAL SIGNS:</a:t>
            </a:r>
            <a:endParaRPr lang="ro-RO" altLang="en-US" sz="2000" b="1">
              <a:latin typeface="Tahoma" panose="020B0604030504040204" pitchFamily="34" charset="0"/>
            </a:endParaRPr>
          </a:p>
          <a:p>
            <a:pPr eaLnBrk="1" hangingPunct="1">
              <a:lnSpc>
                <a:spcPct val="80000"/>
              </a:lnSpc>
              <a:buFont typeface="Wingdings" panose="05000000000000000000" pitchFamily="2" charset="2"/>
              <a:buNone/>
            </a:pPr>
            <a:r>
              <a:rPr lang="en-US" altLang="en-US" sz="2000" b="1">
                <a:latin typeface="Tahoma" panose="020B0604030504040204" pitchFamily="34" charset="0"/>
              </a:rPr>
              <a:t>1. </a:t>
            </a:r>
            <a:r>
              <a:rPr lang="ro-RO" altLang="en-US" sz="2000" b="1">
                <a:latin typeface="Tahoma" panose="020B0604030504040204" pitchFamily="34" charset="0"/>
              </a:rPr>
              <a:t>Cardiovascular:</a:t>
            </a:r>
            <a:endParaRPr lang="ro-RO" altLang="en-US" sz="2000">
              <a:latin typeface="Tahoma" panose="020B0604030504040204" pitchFamily="34" charset="0"/>
            </a:endParaRPr>
          </a:p>
          <a:p>
            <a:pPr eaLnBrk="1" hangingPunct="1">
              <a:lnSpc>
                <a:spcPct val="80000"/>
              </a:lnSpc>
            </a:pPr>
            <a:r>
              <a:rPr lang="ro-RO" altLang="en-US" sz="2000">
                <a:latin typeface="Tahoma" panose="020B0604030504040204" pitchFamily="34" charset="0"/>
              </a:rPr>
              <a:t>Cardiovascular collapse</a:t>
            </a:r>
            <a:r>
              <a:rPr lang="en-US" altLang="en-US" sz="2000">
                <a:latin typeface="Tahoma" panose="020B0604030504040204" pitchFamily="34" charset="0"/>
              </a:rPr>
              <a:t> and h</a:t>
            </a:r>
            <a:r>
              <a:rPr lang="ro-RO" altLang="en-US" sz="2000">
                <a:latin typeface="Tahoma" panose="020B0604030504040204" pitchFamily="34" charset="0"/>
              </a:rPr>
              <a:t>ypotension</a:t>
            </a:r>
          </a:p>
          <a:p>
            <a:pPr eaLnBrk="1" hangingPunct="1">
              <a:lnSpc>
                <a:spcPct val="80000"/>
              </a:lnSpc>
            </a:pPr>
            <a:r>
              <a:rPr lang="ro-RO" altLang="en-US" sz="2000">
                <a:latin typeface="Tahoma" panose="020B0604030504040204" pitchFamily="34" charset="0"/>
              </a:rPr>
              <a:t>Long refill capillary time;</a:t>
            </a:r>
            <a:r>
              <a:rPr lang="en-US" altLang="en-US" sz="2000">
                <a:latin typeface="Tahoma" panose="020B0604030504040204" pitchFamily="34" charset="0"/>
              </a:rPr>
              <a:t>p</a:t>
            </a:r>
            <a:r>
              <a:rPr lang="ro-RO" altLang="en-US" sz="2000">
                <a:latin typeface="Tahoma" panose="020B0604030504040204" pitchFamily="34" charset="0"/>
              </a:rPr>
              <a:t>oor peripheral perfus</a:t>
            </a:r>
            <a:r>
              <a:rPr lang="en-US" altLang="en-US" sz="2000">
                <a:latin typeface="Tahoma" panose="020B0604030504040204" pitchFamily="34" charset="0"/>
              </a:rPr>
              <a:t>i</a:t>
            </a:r>
            <a:r>
              <a:rPr lang="ro-RO" altLang="en-US" sz="2000">
                <a:latin typeface="Tahoma" panose="020B0604030504040204" pitchFamily="34" charset="0"/>
              </a:rPr>
              <a:t>on</a:t>
            </a:r>
            <a:r>
              <a:rPr lang="en-US" altLang="en-US" sz="2000">
                <a:latin typeface="Tahoma" panose="020B0604030504040204" pitchFamily="34" charset="0"/>
              </a:rPr>
              <a:t>,</a:t>
            </a:r>
            <a:r>
              <a:rPr lang="ro-RO" altLang="en-US" sz="2000">
                <a:latin typeface="Tahoma" panose="020B0604030504040204" pitchFamily="34" charset="0"/>
              </a:rPr>
              <a:t> </a:t>
            </a:r>
            <a:r>
              <a:rPr lang="en-US" altLang="en-US" sz="2000">
                <a:latin typeface="Tahoma" panose="020B0604030504040204" pitchFamily="34" charset="0"/>
              </a:rPr>
              <a:t>c</a:t>
            </a:r>
            <a:r>
              <a:rPr lang="ro-RO" altLang="en-US" sz="2000">
                <a:latin typeface="Tahoma" panose="020B0604030504040204" pitchFamily="34" charset="0"/>
              </a:rPr>
              <a:t>old extremities; </a:t>
            </a:r>
            <a:endParaRPr lang="en-US" altLang="en-US" sz="2000">
              <a:latin typeface="Tahoma" panose="020B0604030504040204" pitchFamily="34" charset="0"/>
            </a:endParaRPr>
          </a:p>
          <a:p>
            <a:pPr eaLnBrk="1" hangingPunct="1">
              <a:lnSpc>
                <a:spcPct val="80000"/>
              </a:lnSpc>
              <a:buFont typeface="Wingdings" panose="05000000000000000000" pitchFamily="2" charset="2"/>
              <a:buNone/>
            </a:pPr>
            <a:r>
              <a:rPr lang="en-US" altLang="en-US" sz="2000" b="1">
                <a:latin typeface="Tahoma" panose="020B0604030504040204" pitchFamily="34" charset="0"/>
              </a:rPr>
              <a:t>2. </a:t>
            </a:r>
            <a:r>
              <a:rPr lang="ro-RO" altLang="en-US" sz="2000" b="1">
                <a:latin typeface="Tahoma" panose="020B0604030504040204" pitchFamily="34" charset="0"/>
              </a:rPr>
              <a:t>Digestive:</a:t>
            </a:r>
            <a:endParaRPr lang="ro-RO" altLang="en-US" sz="2000">
              <a:latin typeface="Tahoma" panose="020B0604030504040204" pitchFamily="34" charset="0"/>
            </a:endParaRPr>
          </a:p>
          <a:p>
            <a:pPr eaLnBrk="1" hangingPunct="1">
              <a:lnSpc>
                <a:spcPct val="80000"/>
              </a:lnSpc>
            </a:pPr>
            <a:r>
              <a:rPr lang="ro-RO" altLang="en-US" sz="2000">
                <a:latin typeface="Tahoma" panose="020B0604030504040204" pitchFamily="34" charset="0"/>
              </a:rPr>
              <a:t>Abdominal distension</a:t>
            </a:r>
            <a:r>
              <a:rPr lang="en-US" altLang="en-US" sz="2000">
                <a:latin typeface="Tahoma" panose="020B0604030504040204" pitchFamily="34" charset="0"/>
              </a:rPr>
              <a:t> </a:t>
            </a:r>
            <a:r>
              <a:rPr lang="ro-RO" altLang="en-US" sz="2000">
                <a:latin typeface="Tahoma" panose="020B0604030504040204" pitchFamily="34" charset="0"/>
              </a:rPr>
              <a:t>+</a:t>
            </a:r>
            <a:r>
              <a:rPr lang="en-US" altLang="en-US" sz="2000">
                <a:latin typeface="Tahoma" panose="020B0604030504040204" pitchFamily="34" charset="0"/>
              </a:rPr>
              <a:t> </a:t>
            </a:r>
            <a:r>
              <a:rPr lang="ro-RO" altLang="en-US" sz="2000">
                <a:latin typeface="Tahoma" panose="020B0604030504040204" pitchFamily="34" charset="0"/>
              </a:rPr>
              <a:t>edema of abdominal wall</a:t>
            </a:r>
            <a:r>
              <a:rPr lang="en-US" altLang="en-US" sz="2000">
                <a:latin typeface="Tahoma" panose="020B0604030504040204" pitchFamily="34" charset="0"/>
              </a:rPr>
              <a:t> </a:t>
            </a:r>
            <a:r>
              <a:rPr lang="ro-RO" altLang="en-US" sz="2000">
                <a:latin typeface="Tahoma" panose="020B0604030504040204" pitchFamily="34" charset="0"/>
              </a:rPr>
              <a:t>(EUN)</a:t>
            </a:r>
          </a:p>
          <a:p>
            <a:pPr eaLnBrk="1" hangingPunct="1">
              <a:lnSpc>
                <a:spcPct val="80000"/>
              </a:lnSpc>
            </a:pPr>
            <a:r>
              <a:rPr lang="ro-RO" altLang="en-US" sz="2000">
                <a:latin typeface="Tahoma" panose="020B0604030504040204" pitchFamily="34" charset="0"/>
              </a:rPr>
              <a:t>Vomiting;</a:t>
            </a:r>
          </a:p>
          <a:p>
            <a:pPr eaLnBrk="1" hangingPunct="1">
              <a:lnSpc>
                <a:spcPct val="80000"/>
              </a:lnSpc>
            </a:pPr>
            <a:r>
              <a:rPr lang="ro-RO" altLang="en-US" sz="2000">
                <a:latin typeface="Tahoma" panose="020B0604030504040204" pitchFamily="34" charset="0"/>
              </a:rPr>
              <a:t>Hepatosplenomegaly;</a:t>
            </a:r>
            <a:endParaRPr lang="ro-RO" altLang="en-US" sz="2000" b="1">
              <a:latin typeface="Tahoma" panose="020B0604030504040204" pitchFamily="34" charset="0"/>
            </a:endParaRPr>
          </a:p>
          <a:p>
            <a:pPr eaLnBrk="1" hangingPunct="1">
              <a:lnSpc>
                <a:spcPct val="80000"/>
              </a:lnSpc>
              <a:buFont typeface="Wingdings" panose="05000000000000000000" pitchFamily="2" charset="2"/>
              <a:buNone/>
            </a:pPr>
            <a:r>
              <a:rPr lang="en-US" altLang="en-US" sz="2000" b="1">
                <a:latin typeface="Tahoma" panose="020B0604030504040204" pitchFamily="34" charset="0"/>
              </a:rPr>
              <a:t>3. </a:t>
            </a:r>
            <a:r>
              <a:rPr lang="ro-RO" altLang="en-US" sz="2000" b="1">
                <a:latin typeface="Tahoma" panose="020B0604030504040204" pitchFamily="34" charset="0"/>
              </a:rPr>
              <a:t>Meningitis and meningoencephalitis </a:t>
            </a:r>
            <a:r>
              <a:rPr lang="ro-RO" altLang="en-US" sz="2000">
                <a:latin typeface="Tahoma" panose="020B0604030504040204" pitchFamily="34" charset="0"/>
              </a:rPr>
              <a:t>(25-50%)</a:t>
            </a:r>
            <a:r>
              <a:rPr lang="en-US" altLang="en-US" sz="2000">
                <a:latin typeface="Tahoma" panose="020B0604030504040204" pitchFamily="34" charset="0"/>
              </a:rPr>
              <a:t>.</a:t>
            </a:r>
          </a:p>
          <a:p>
            <a:pPr eaLnBrk="1" hangingPunct="1">
              <a:lnSpc>
                <a:spcPct val="80000"/>
              </a:lnSpc>
              <a:buFont typeface="Wingdings" panose="05000000000000000000" pitchFamily="2" charset="2"/>
              <a:buNone/>
            </a:pPr>
            <a:r>
              <a:rPr lang="en-US" altLang="en-US" sz="2000" b="1">
                <a:latin typeface="Tahoma" panose="020B0604030504040204" pitchFamily="34" charset="0"/>
              </a:rPr>
              <a:t>4. </a:t>
            </a:r>
            <a:r>
              <a:rPr lang="ro-RO" altLang="en-US" sz="2000" b="1">
                <a:latin typeface="Tahoma" panose="020B0604030504040204" pitchFamily="34" charset="0"/>
              </a:rPr>
              <a:t>Rare </a:t>
            </a:r>
            <a:r>
              <a:rPr lang="en-US" altLang="en-US" sz="2000" b="1">
                <a:latin typeface="Tahoma" panose="020B0604030504040204" pitchFamily="34" charset="0"/>
              </a:rPr>
              <a:t>: </a:t>
            </a:r>
            <a:r>
              <a:rPr lang="ro-RO" altLang="en-US" sz="2000">
                <a:latin typeface="Tahoma" panose="020B0604030504040204" pitchFamily="34" charset="0"/>
              </a:rPr>
              <a:t>osteoarticular perturbances, hepatic and ocular.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832D6ADE-2213-4DCF-84AD-E25EFCEA9AF5}"/>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graphicFrame>
        <p:nvGraphicFramePr>
          <p:cNvPr id="111713" name="Group 97">
            <a:extLst>
              <a:ext uri="{FF2B5EF4-FFF2-40B4-BE49-F238E27FC236}">
                <a16:creationId xmlns:a16="http://schemas.microsoft.com/office/drawing/2014/main" id="{A135760A-675C-40AF-B287-0F058B6F0726}"/>
              </a:ext>
            </a:extLst>
          </p:cNvPr>
          <p:cNvGraphicFramePr>
            <a:graphicFrameLocks noGrp="1"/>
          </p:cNvGraphicFramePr>
          <p:nvPr>
            <p:ph idx="1"/>
          </p:nvPr>
        </p:nvGraphicFramePr>
        <p:xfrm>
          <a:off x="755650" y="1628775"/>
          <a:ext cx="8064500" cy="4843463"/>
        </p:xfrm>
        <a:graphic>
          <a:graphicData uri="http://schemas.openxmlformats.org/drawingml/2006/table">
            <a:tbl>
              <a:tblPr/>
              <a:tblGrid>
                <a:gridCol w="3868738">
                  <a:extLst>
                    <a:ext uri="{9D8B030D-6E8A-4147-A177-3AD203B41FA5}">
                      <a16:colId xmlns:a16="http://schemas.microsoft.com/office/drawing/2014/main" val="20000"/>
                    </a:ext>
                  </a:extLst>
                </a:gridCol>
                <a:gridCol w="4195762">
                  <a:extLst>
                    <a:ext uri="{9D8B030D-6E8A-4147-A177-3AD203B41FA5}">
                      <a16:colId xmlns:a16="http://schemas.microsoft.com/office/drawing/2014/main" val="20001"/>
                    </a:ext>
                  </a:extLst>
                </a:gridCol>
              </a:tblGrid>
              <a:tr h="598464">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hlink"/>
                          </a:solidFill>
                          <a:effectLst/>
                          <a:latin typeface="Arial" charset="0"/>
                        </a:rPr>
                        <a:t>General </a:t>
                      </a:r>
                      <a:r>
                        <a:rPr kumimoji="0" lang="en-US" sz="2400" b="0" i="0" u="none" strike="noStrike" cap="none" normalizeH="0" baseline="0">
                          <a:ln>
                            <a:noFill/>
                          </a:ln>
                          <a:solidFill>
                            <a:schemeClr val="hlink"/>
                          </a:solidFill>
                          <a:effectLst/>
                          <a:latin typeface="Arial" charset="0"/>
                        </a:rPr>
                        <a:t>signs</a:t>
                      </a:r>
                      <a:endParaRPr kumimoji="0" lang="ro-RO" sz="2400" b="0" i="0" u="none" strike="noStrike" cap="none" normalizeH="0" baseline="0">
                        <a:ln>
                          <a:noFill/>
                        </a:ln>
                        <a:solidFill>
                          <a:schemeClr val="hlink"/>
                        </a:solidFill>
                        <a:effectLst/>
                        <a:latin typeface="Arial" charset="0"/>
                      </a:endParaRP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a:ln>
                            <a:noFill/>
                          </a:ln>
                          <a:solidFill>
                            <a:schemeClr val="tx1"/>
                          </a:solidFill>
                          <a:effectLst/>
                          <a:latin typeface="Arial" charset="0"/>
                        </a:rPr>
                        <a:t>Bad g</a:t>
                      </a:r>
                      <a:r>
                        <a:rPr kumimoji="0" lang="ro-RO" sz="1400" b="0" i="0" u="none" strike="noStrike" cap="none" normalizeH="0" baseline="0">
                          <a:ln>
                            <a:noFill/>
                          </a:ln>
                          <a:solidFill>
                            <a:schemeClr val="tx1"/>
                          </a:solidFill>
                          <a:effectLst/>
                          <a:latin typeface="Arial" charset="0"/>
                        </a:rPr>
                        <a:t>eneral</a:t>
                      </a:r>
                      <a:r>
                        <a:rPr kumimoji="0" lang="en-US" sz="1400" b="0" i="0" u="none" strike="noStrike" cap="none" normalizeH="0" baseline="0">
                          <a:ln>
                            <a:noFill/>
                          </a:ln>
                          <a:solidFill>
                            <a:schemeClr val="tx1"/>
                          </a:solidFill>
                          <a:effectLst/>
                          <a:latin typeface="Arial" charset="0"/>
                        </a:rPr>
                        <a:t> </a:t>
                      </a:r>
                      <a:r>
                        <a:rPr kumimoji="0" lang="ro-RO" sz="1400" b="0" i="0" u="none" strike="noStrike" cap="none" normalizeH="0" baseline="0">
                          <a:ln>
                            <a:noFill/>
                          </a:ln>
                          <a:solidFill>
                            <a:schemeClr val="tx1"/>
                          </a:solidFill>
                          <a:effectLst/>
                          <a:latin typeface="Arial" charset="0"/>
                        </a:rPr>
                        <a:t>state;</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Temperature instability</a:t>
                      </a:r>
                      <a:endParaRPr kumimoji="0" lang="ro-RO" sz="2400" b="0" i="0" u="none" strike="noStrike" cap="none" normalizeH="0" baseline="0">
                        <a:ln>
                          <a:noFill/>
                        </a:ln>
                        <a:solidFill>
                          <a:schemeClr val="tx1"/>
                        </a:solidFill>
                        <a:effectLst/>
                        <a:latin typeface="Arial"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96876">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hlink"/>
                          </a:solidFill>
                          <a:effectLst/>
                          <a:latin typeface="Arial" charset="0"/>
                        </a:rPr>
                        <a:t>Neurologic </a:t>
                      </a:r>
                      <a:r>
                        <a:rPr kumimoji="0" lang="en-US" sz="2400" b="0" i="0" u="none" strike="noStrike" cap="none" normalizeH="0" baseline="0">
                          <a:ln>
                            <a:noFill/>
                          </a:ln>
                          <a:solidFill>
                            <a:schemeClr val="hlink"/>
                          </a:solidFill>
                          <a:effectLst/>
                          <a:latin typeface="Arial" charset="0"/>
                        </a:rPr>
                        <a:t>signs</a:t>
                      </a:r>
                      <a:endParaRPr kumimoji="0" lang="ro-RO" sz="2400" b="0" i="0" u="none" strike="noStrike" cap="none" normalizeH="0" baseline="0">
                        <a:ln>
                          <a:noFill/>
                        </a:ln>
                        <a:solidFill>
                          <a:schemeClr val="hlink"/>
                        </a:solidFill>
                        <a:effectLst/>
                        <a:latin typeface="Arial" charset="0"/>
                      </a:endParaRP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Apathy</a:t>
                      </a:r>
                      <a:r>
                        <a:rPr kumimoji="0" lang="en-US" sz="1400" b="0" i="0" u="none" strike="noStrike" cap="none" normalizeH="0" baseline="0">
                          <a:ln>
                            <a:noFill/>
                          </a:ln>
                          <a:solidFill>
                            <a:schemeClr val="tx1"/>
                          </a:solidFill>
                          <a:effectLst/>
                          <a:latin typeface="Arial" charset="0"/>
                        </a:rPr>
                        <a:t>,i</a:t>
                      </a:r>
                      <a:r>
                        <a:rPr kumimoji="0" lang="ro-RO" sz="1400" b="0" i="0" u="none" strike="noStrike" cap="none" normalizeH="0" baseline="0">
                          <a:ln>
                            <a:noFill/>
                          </a:ln>
                          <a:solidFill>
                            <a:schemeClr val="tx1"/>
                          </a:solidFill>
                          <a:effectLst/>
                          <a:latin typeface="Arial" charset="0"/>
                        </a:rPr>
                        <a:t>rritability;</a:t>
                      </a:r>
                      <a:r>
                        <a:rPr kumimoji="0" lang="en-US" sz="1400" b="0" i="0" u="none" strike="noStrike" cap="none" normalizeH="0" baseline="0">
                          <a:ln>
                            <a:noFill/>
                          </a:ln>
                          <a:solidFill>
                            <a:schemeClr val="tx1"/>
                          </a:solidFill>
                          <a:effectLst/>
                          <a:latin typeface="Arial" charset="0"/>
                        </a:rPr>
                        <a:t>s</a:t>
                      </a:r>
                      <a:r>
                        <a:rPr kumimoji="0" lang="ro-RO" sz="1400" b="0" i="0" u="none" strike="noStrike" cap="none" normalizeH="0" baseline="0">
                          <a:ln>
                            <a:noFill/>
                          </a:ln>
                          <a:solidFill>
                            <a:schemeClr val="tx1"/>
                          </a:solidFill>
                          <a:effectLst/>
                          <a:latin typeface="Arial" charset="0"/>
                        </a:rPr>
                        <a:t>trident cry;</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Hypotonia</a:t>
                      </a:r>
                      <a:r>
                        <a:rPr kumimoji="0" lang="en-US" sz="1400" b="0" i="0" u="none" strike="noStrike" cap="none" normalizeH="0" baseline="0">
                          <a:ln>
                            <a:noFill/>
                          </a:ln>
                          <a:solidFill>
                            <a:schemeClr val="tx1"/>
                          </a:solidFill>
                          <a:effectLst/>
                          <a:latin typeface="Arial" charset="0"/>
                        </a:rPr>
                        <a:t>, h</a:t>
                      </a:r>
                      <a:r>
                        <a:rPr kumimoji="0" lang="ro-RO" sz="1400" b="0" i="0" u="none" strike="noStrike" cap="none" normalizeH="0" baseline="0">
                          <a:ln>
                            <a:noFill/>
                          </a:ln>
                          <a:solidFill>
                            <a:schemeClr val="tx1"/>
                          </a:solidFill>
                          <a:effectLst/>
                          <a:latin typeface="Arial" charset="0"/>
                        </a:rPr>
                        <a:t>yporeactivity</a:t>
                      </a:r>
                      <a:r>
                        <a:rPr kumimoji="0" lang="en-US" sz="1400" b="0" i="0" u="none" strike="noStrike" cap="none" normalizeH="0" baseline="0">
                          <a:ln>
                            <a:noFill/>
                          </a:ln>
                          <a:solidFill>
                            <a:schemeClr val="tx1"/>
                          </a:solidFill>
                          <a:effectLst/>
                          <a:latin typeface="Arial" charset="0"/>
                        </a:rPr>
                        <a:t>, s</a:t>
                      </a:r>
                      <a:r>
                        <a:rPr kumimoji="0" lang="ro-RO" sz="1400" b="0" i="0" u="none" strike="noStrike" cap="none" normalizeH="0" baseline="0">
                          <a:ln>
                            <a:noFill/>
                          </a:ln>
                          <a:solidFill>
                            <a:schemeClr val="tx1"/>
                          </a:solidFill>
                          <a:effectLst/>
                          <a:latin typeface="Arial" charset="0"/>
                        </a:rPr>
                        <a:t>eizures</a:t>
                      </a:r>
                      <a:r>
                        <a:rPr kumimoji="0" lang="en-US" sz="1400" b="0" i="0" u="none" strike="noStrike" cap="none" normalizeH="0" baseline="0">
                          <a:ln>
                            <a:noFill/>
                          </a:ln>
                          <a:solidFill>
                            <a:schemeClr val="tx1"/>
                          </a:solidFill>
                          <a:effectLst/>
                          <a:latin typeface="Arial" charset="0"/>
                        </a:rPr>
                        <a:t>, c</a:t>
                      </a:r>
                      <a:r>
                        <a:rPr kumimoji="0" lang="ro-RO" sz="1400" b="0" i="0" u="none" strike="noStrike" cap="none" normalizeH="0" baseline="0">
                          <a:ln>
                            <a:noFill/>
                          </a:ln>
                          <a:solidFill>
                            <a:schemeClr val="tx1"/>
                          </a:solidFill>
                          <a:effectLst/>
                          <a:latin typeface="Arial" charset="0"/>
                        </a:rPr>
                        <a:t>oma; </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6876">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hlink"/>
                          </a:solidFill>
                          <a:effectLst/>
                          <a:latin typeface="Arial" charset="0"/>
                        </a:rPr>
                        <a:t>Respiratory</a:t>
                      </a:r>
                      <a:r>
                        <a:rPr kumimoji="0" lang="en-US" sz="2400" b="0" i="0" u="none" strike="noStrike" cap="none" normalizeH="0" baseline="0">
                          <a:ln>
                            <a:noFill/>
                          </a:ln>
                          <a:solidFill>
                            <a:schemeClr val="hlink"/>
                          </a:solidFill>
                          <a:effectLst/>
                          <a:latin typeface="Arial" charset="0"/>
                        </a:rPr>
                        <a:t> signs</a:t>
                      </a:r>
                      <a:endParaRPr kumimoji="0" lang="ro-RO" sz="2400" b="0" i="0" u="none" strike="noStrike" cap="none" normalizeH="0" baseline="0">
                        <a:ln>
                          <a:noFill/>
                        </a:ln>
                        <a:solidFill>
                          <a:schemeClr val="hlink"/>
                        </a:solidFill>
                        <a:effectLst/>
                        <a:latin typeface="Arial" charset="0"/>
                      </a:endParaRP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Apnea</a:t>
                      </a:r>
                      <a:r>
                        <a:rPr kumimoji="0" lang="en-US" sz="1400" b="0" i="0" u="none" strike="noStrike" cap="none" normalizeH="0" baseline="0">
                          <a:ln>
                            <a:noFill/>
                          </a:ln>
                          <a:solidFill>
                            <a:schemeClr val="tx1"/>
                          </a:solidFill>
                          <a:effectLst/>
                          <a:latin typeface="Arial" charset="0"/>
                        </a:rPr>
                        <a:t>, t</a:t>
                      </a:r>
                      <a:r>
                        <a:rPr kumimoji="0" lang="ro-RO" sz="1400" b="0" i="0" u="none" strike="noStrike" cap="none" normalizeH="0" baseline="0">
                          <a:ln>
                            <a:noFill/>
                          </a:ln>
                          <a:solidFill>
                            <a:schemeClr val="tx1"/>
                          </a:solidFill>
                          <a:effectLst/>
                          <a:latin typeface="Arial" charset="0"/>
                        </a:rPr>
                        <a:t>achypnea;</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Cyanosis</a:t>
                      </a:r>
                      <a:r>
                        <a:rPr kumimoji="0" lang="en-US" sz="1400" b="0" i="0" u="none" strike="noStrike" cap="none" normalizeH="0" baseline="0">
                          <a:ln>
                            <a:noFill/>
                          </a:ln>
                          <a:solidFill>
                            <a:schemeClr val="tx1"/>
                          </a:solidFill>
                          <a:effectLst/>
                          <a:latin typeface="Arial" charset="0"/>
                        </a:rPr>
                        <a:t>, g</a:t>
                      </a:r>
                      <a:r>
                        <a:rPr kumimoji="0" lang="ro-RO" sz="1400" b="0" i="0" u="none" strike="noStrike" cap="none" normalizeH="0" baseline="0">
                          <a:ln>
                            <a:noFill/>
                          </a:ln>
                          <a:solidFill>
                            <a:schemeClr val="tx1"/>
                          </a:solidFill>
                          <a:effectLst/>
                          <a:latin typeface="Arial" charset="0"/>
                        </a:rPr>
                        <a:t>runting; </a:t>
                      </a:r>
                      <a:r>
                        <a:rPr kumimoji="0" lang="en-US" sz="1400" b="0" i="0" u="none" strike="noStrike" cap="none" normalizeH="0" baseline="0">
                          <a:ln>
                            <a:noFill/>
                          </a:ln>
                          <a:solidFill>
                            <a:schemeClr val="tx1"/>
                          </a:solidFill>
                          <a:effectLst/>
                          <a:latin typeface="Arial" charset="0"/>
                        </a:rPr>
                        <a:t>c</a:t>
                      </a:r>
                      <a:r>
                        <a:rPr kumimoji="0" lang="ro-RO" sz="1400" b="0" i="0" u="none" strike="noStrike" cap="none" normalizeH="0" baseline="0">
                          <a:ln>
                            <a:noFill/>
                          </a:ln>
                          <a:solidFill>
                            <a:schemeClr val="tx1"/>
                          </a:solidFill>
                          <a:effectLst/>
                          <a:latin typeface="Arial" charset="0"/>
                        </a:rPr>
                        <a:t>ostal retractions </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1683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hlink"/>
                          </a:solidFill>
                          <a:effectLst/>
                          <a:latin typeface="Arial" charset="0"/>
                        </a:rPr>
                        <a:t>Digestive and abdominal </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Feeding difficulties</a:t>
                      </a:r>
                      <a:r>
                        <a:rPr kumimoji="0" lang="en-US" sz="1400" b="0" i="0" u="none" strike="noStrike" cap="none" normalizeH="0" baseline="0">
                          <a:ln>
                            <a:noFill/>
                          </a:ln>
                          <a:solidFill>
                            <a:schemeClr val="tx1"/>
                          </a:solidFill>
                          <a:effectLst/>
                          <a:latin typeface="Arial" charset="0"/>
                        </a:rPr>
                        <a:t>, p</a:t>
                      </a:r>
                      <a:r>
                        <a:rPr kumimoji="0" lang="ro-RO" sz="1400" b="0" i="0" u="none" strike="noStrike" cap="none" normalizeH="0" baseline="0">
                          <a:ln>
                            <a:noFill/>
                          </a:ln>
                          <a:solidFill>
                            <a:schemeClr val="tx1"/>
                          </a:solidFill>
                          <a:effectLst/>
                          <a:latin typeface="Arial" charset="0"/>
                        </a:rPr>
                        <a:t>oor suck</a:t>
                      </a:r>
                      <a:r>
                        <a:rPr kumimoji="0" lang="en-US" sz="1400" b="0" i="0" u="none" strike="noStrike" cap="none" normalizeH="0" baseline="0">
                          <a:ln>
                            <a:noFill/>
                          </a:ln>
                          <a:solidFill>
                            <a:schemeClr val="tx1"/>
                          </a:solidFill>
                          <a:effectLst/>
                          <a:latin typeface="Arial" charset="0"/>
                        </a:rPr>
                        <a:t>ing</a:t>
                      </a:r>
                      <a:r>
                        <a:rPr kumimoji="0" lang="ro-RO" sz="1400" b="0" i="0" u="none" strike="noStrike" cap="none" normalizeH="0" baseline="0">
                          <a:ln>
                            <a:noFill/>
                          </a:ln>
                          <a:solidFill>
                            <a:schemeClr val="tx1"/>
                          </a:solidFill>
                          <a:effectLst/>
                          <a:latin typeface="Arial" charset="0"/>
                        </a:rPr>
                        <a:t> reflex;</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Abdominal distension; </a:t>
                      </a:r>
                      <a:r>
                        <a:rPr kumimoji="0" lang="en-US" sz="1400" b="0" i="0" u="none" strike="noStrike" cap="none" normalizeH="0" baseline="0">
                          <a:ln>
                            <a:noFill/>
                          </a:ln>
                          <a:solidFill>
                            <a:schemeClr val="tx1"/>
                          </a:solidFill>
                          <a:effectLst/>
                          <a:latin typeface="Arial" charset="0"/>
                        </a:rPr>
                        <a:t>h</a:t>
                      </a:r>
                      <a:r>
                        <a:rPr kumimoji="0" lang="ro-RO" sz="1400" b="0" i="0" u="none" strike="noStrike" cap="none" normalizeH="0" baseline="0">
                          <a:ln>
                            <a:noFill/>
                          </a:ln>
                          <a:solidFill>
                            <a:schemeClr val="tx1"/>
                          </a:solidFill>
                          <a:effectLst/>
                          <a:latin typeface="Arial" charset="0"/>
                        </a:rPr>
                        <a:t>epatosplenomegaly</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Vomiting</a:t>
                      </a:r>
                      <a:r>
                        <a:rPr kumimoji="0" lang="en-US" sz="1400" b="0" i="0" u="none" strike="noStrike" cap="none" normalizeH="0" baseline="0">
                          <a:ln>
                            <a:noFill/>
                          </a:ln>
                          <a:solidFill>
                            <a:schemeClr val="tx1"/>
                          </a:solidFill>
                          <a:effectLst/>
                          <a:latin typeface="Arial" charset="0"/>
                        </a:rPr>
                        <a:t>, d</a:t>
                      </a:r>
                      <a:r>
                        <a:rPr kumimoji="0" lang="ro-RO" sz="1400" b="0" i="0" u="none" strike="noStrike" cap="none" normalizeH="0" baseline="0">
                          <a:ln>
                            <a:noFill/>
                          </a:ln>
                          <a:solidFill>
                            <a:schemeClr val="tx1"/>
                          </a:solidFill>
                          <a:effectLst/>
                          <a:latin typeface="Arial" charset="0"/>
                        </a:rPr>
                        <a:t>iarrhea;</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1683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hlink"/>
                          </a:solidFill>
                          <a:effectLst/>
                          <a:latin typeface="Arial" charset="0"/>
                        </a:rPr>
                        <a:t>Cardiovascular</a:t>
                      </a:r>
                      <a:r>
                        <a:rPr kumimoji="0" lang="en-US" sz="2400" b="0" i="0" u="none" strike="noStrike" cap="none" normalizeH="0" baseline="0">
                          <a:ln>
                            <a:noFill/>
                          </a:ln>
                          <a:solidFill>
                            <a:schemeClr val="hlink"/>
                          </a:solidFill>
                          <a:effectLst/>
                          <a:latin typeface="Arial" charset="0"/>
                        </a:rPr>
                        <a:t> signs</a:t>
                      </a:r>
                      <a:r>
                        <a:rPr kumimoji="0" lang="ro-RO" sz="2400" b="0" i="0" u="none" strike="noStrike" cap="none" normalizeH="0" baseline="0">
                          <a:ln>
                            <a:noFill/>
                          </a:ln>
                          <a:solidFill>
                            <a:schemeClr val="hlink"/>
                          </a:solidFill>
                          <a:effectLst/>
                          <a:latin typeface="Arial" charset="0"/>
                        </a:rPr>
                        <a:t> </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Pallor</a:t>
                      </a:r>
                      <a:r>
                        <a:rPr kumimoji="0" lang="en-US" sz="1400" b="0" i="0" u="none" strike="noStrike" cap="none" normalizeH="0" baseline="0">
                          <a:ln>
                            <a:noFill/>
                          </a:ln>
                          <a:solidFill>
                            <a:schemeClr val="tx1"/>
                          </a:solidFill>
                          <a:effectLst/>
                          <a:latin typeface="Arial" charset="0"/>
                        </a:rPr>
                        <a:t>, c</a:t>
                      </a:r>
                      <a:r>
                        <a:rPr kumimoji="0" lang="ro-RO" sz="1400" b="0" i="0" u="none" strike="noStrike" cap="none" normalizeH="0" baseline="0">
                          <a:ln>
                            <a:noFill/>
                          </a:ln>
                          <a:solidFill>
                            <a:schemeClr val="tx1"/>
                          </a:solidFill>
                          <a:effectLst/>
                          <a:latin typeface="Arial" charset="0"/>
                        </a:rPr>
                        <a:t>yanosis;</a:t>
                      </a:r>
                      <a:r>
                        <a:rPr kumimoji="0" lang="en-US" sz="1400" b="0" i="0" u="none" strike="noStrike" cap="none" normalizeH="0" baseline="0">
                          <a:ln>
                            <a:noFill/>
                          </a:ln>
                          <a:solidFill>
                            <a:schemeClr val="tx1"/>
                          </a:solidFill>
                          <a:effectLst/>
                          <a:latin typeface="Arial" charset="0"/>
                        </a:rPr>
                        <a:t>p</a:t>
                      </a:r>
                      <a:r>
                        <a:rPr kumimoji="0" lang="ro-RO" sz="1400" b="0" i="0" u="none" strike="noStrike" cap="none" normalizeH="0" baseline="0">
                          <a:ln>
                            <a:noFill/>
                          </a:ln>
                          <a:solidFill>
                            <a:schemeClr val="tx1"/>
                          </a:solidFill>
                          <a:effectLst/>
                          <a:latin typeface="Arial" charset="0"/>
                        </a:rPr>
                        <a:t>rolonged capillary refill</a:t>
                      </a:r>
                      <a:r>
                        <a:rPr kumimoji="0" lang="en-US" sz="1400" b="0" i="0" u="none" strike="noStrike" cap="none" normalizeH="0" baseline="0">
                          <a:ln>
                            <a:noFill/>
                          </a:ln>
                          <a:solidFill>
                            <a:schemeClr val="tx1"/>
                          </a:solidFill>
                          <a:effectLst/>
                          <a:latin typeface="Arial" charset="0"/>
                        </a:rPr>
                        <a:t> time</a:t>
                      </a:r>
                      <a:r>
                        <a:rPr kumimoji="0" lang="ro-RO" sz="1400" b="0" i="0" u="none" strike="noStrike" cap="none" normalizeH="0" baseline="0">
                          <a:ln>
                            <a:noFill/>
                          </a:ln>
                          <a:solidFill>
                            <a:schemeClr val="tx1"/>
                          </a:solidFill>
                          <a:effectLst/>
                          <a:latin typeface="Arial" charset="0"/>
                        </a:rPr>
                        <a:t>;</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Tachycardia/bradicardia;</a:t>
                      </a:r>
                      <a:r>
                        <a:rPr kumimoji="0" lang="en-US" sz="1400" b="0" i="0" u="none" strike="noStrike" cap="none" normalizeH="0" baseline="0">
                          <a:ln>
                            <a:noFill/>
                          </a:ln>
                          <a:solidFill>
                            <a:schemeClr val="tx1"/>
                          </a:solidFill>
                          <a:effectLst/>
                          <a:latin typeface="Arial" charset="0"/>
                        </a:rPr>
                        <a:t> a</a:t>
                      </a:r>
                      <a:r>
                        <a:rPr kumimoji="0" lang="ro-RO" sz="1400" b="0" i="0" u="none" strike="noStrike" cap="none" normalizeH="0" baseline="0">
                          <a:ln>
                            <a:noFill/>
                          </a:ln>
                          <a:solidFill>
                            <a:schemeClr val="tx1"/>
                          </a:solidFill>
                          <a:effectLst/>
                          <a:latin typeface="Arial" charset="0"/>
                        </a:rPr>
                        <a:t>rrhythmia;</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Cold extremities;</a:t>
                      </a:r>
                      <a:r>
                        <a:rPr kumimoji="0" lang="en-US" sz="1400" b="0" i="0" u="none" strike="noStrike" cap="none" normalizeH="0" baseline="0">
                          <a:ln>
                            <a:noFill/>
                          </a:ln>
                          <a:solidFill>
                            <a:schemeClr val="tx1"/>
                          </a:solidFill>
                          <a:effectLst/>
                          <a:latin typeface="Arial" charset="0"/>
                        </a:rPr>
                        <a:t> h</a:t>
                      </a:r>
                      <a:r>
                        <a:rPr kumimoji="0" lang="ro-RO" sz="1400" b="0" i="0" u="none" strike="noStrike" cap="none" normalizeH="0" baseline="0">
                          <a:ln>
                            <a:noFill/>
                          </a:ln>
                          <a:solidFill>
                            <a:schemeClr val="tx1"/>
                          </a:solidFill>
                          <a:effectLst/>
                          <a:latin typeface="Arial" charset="0"/>
                        </a:rPr>
                        <a:t>ypotension</a:t>
                      </a:r>
                      <a:r>
                        <a:rPr kumimoji="0" lang="en-US" sz="1400" b="0" i="0" u="none" strike="noStrike" cap="none" normalizeH="0" baseline="0">
                          <a:ln>
                            <a:noFill/>
                          </a:ln>
                          <a:solidFill>
                            <a:schemeClr val="tx1"/>
                          </a:solidFill>
                          <a:effectLst/>
                          <a:latin typeface="Arial" charset="0"/>
                        </a:rPr>
                        <a:t>, e</a:t>
                      </a:r>
                      <a:r>
                        <a:rPr kumimoji="0" lang="ro-RO" sz="1400" b="0" i="0" u="none" strike="noStrike" cap="none" normalizeH="0" baseline="0">
                          <a:ln>
                            <a:noFill/>
                          </a:ln>
                          <a:solidFill>
                            <a:schemeClr val="tx1"/>
                          </a:solidFill>
                          <a:effectLst/>
                          <a:latin typeface="Arial" charset="0"/>
                        </a:rPr>
                        <a:t>dema; </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18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hlink"/>
                          </a:solidFill>
                          <a:effectLst/>
                          <a:latin typeface="Arial" charset="0"/>
                        </a:rPr>
                        <a:t>Skin </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Purpura</a:t>
                      </a:r>
                      <a:r>
                        <a:rPr kumimoji="0" lang="en-US" sz="1400" b="0" i="0" u="none" strike="noStrike" cap="none" normalizeH="0" baseline="0">
                          <a:ln>
                            <a:noFill/>
                          </a:ln>
                          <a:solidFill>
                            <a:schemeClr val="tx1"/>
                          </a:solidFill>
                          <a:effectLst/>
                          <a:latin typeface="Arial" charset="0"/>
                        </a:rPr>
                        <a:t>,p</a:t>
                      </a:r>
                      <a:r>
                        <a:rPr kumimoji="0" lang="ro-RO" sz="1400" b="0" i="0" u="none" strike="noStrike" cap="none" normalizeH="0" baseline="0">
                          <a:ln>
                            <a:noFill/>
                          </a:ln>
                          <a:solidFill>
                            <a:schemeClr val="tx1"/>
                          </a:solidFill>
                          <a:effectLst/>
                          <a:latin typeface="Arial" charset="0"/>
                        </a:rPr>
                        <a:t>etechiae</a:t>
                      </a:r>
                      <a:r>
                        <a:rPr kumimoji="0" lang="en-US" sz="1400" b="0" i="0" u="none" strike="noStrike" cap="none" normalizeH="0" baseline="0">
                          <a:ln>
                            <a:noFill/>
                          </a:ln>
                          <a:solidFill>
                            <a:schemeClr val="tx1"/>
                          </a:solidFill>
                          <a:effectLst/>
                          <a:latin typeface="Arial" charset="0"/>
                        </a:rPr>
                        <a:t>, o</a:t>
                      </a:r>
                      <a:r>
                        <a:rPr kumimoji="0" lang="ro-RO" sz="1400" b="0" i="0" u="none" strike="noStrike" cap="none" normalizeH="0" baseline="0">
                          <a:ln>
                            <a:noFill/>
                          </a:ln>
                          <a:solidFill>
                            <a:schemeClr val="tx1"/>
                          </a:solidFill>
                          <a:effectLst/>
                          <a:latin typeface="Arial" charset="0"/>
                        </a:rPr>
                        <a:t>mphalitis</a:t>
                      </a:r>
                      <a:r>
                        <a:rPr kumimoji="0" lang="en-US" sz="1400" b="0" i="0" u="none" strike="noStrike" cap="none" normalizeH="0" baseline="0">
                          <a:ln>
                            <a:noFill/>
                          </a:ln>
                          <a:solidFill>
                            <a:schemeClr val="tx1"/>
                          </a:solidFill>
                          <a:effectLst/>
                          <a:latin typeface="Arial" charset="0"/>
                        </a:rPr>
                        <a:t>, c</a:t>
                      </a:r>
                      <a:r>
                        <a:rPr kumimoji="0" lang="ro-RO" sz="1400" b="0" i="0" u="none" strike="noStrike" cap="none" normalizeH="0" baseline="0">
                          <a:ln>
                            <a:noFill/>
                          </a:ln>
                          <a:solidFill>
                            <a:schemeClr val="tx1"/>
                          </a:solidFill>
                          <a:effectLst/>
                          <a:latin typeface="Arial" charset="0"/>
                        </a:rPr>
                        <a:t>ellulite;</a:t>
                      </a:r>
                      <a:r>
                        <a:rPr kumimoji="0" lang="en-US" sz="1400" b="0" i="0" u="none" strike="noStrike" cap="none" normalizeH="0" baseline="0">
                          <a:ln>
                            <a:noFill/>
                          </a:ln>
                          <a:solidFill>
                            <a:schemeClr val="tx1"/>
                          </a:solidFill>
                          <a:effectLst/>
                          <a:latin typeface="Arial" charset="0"/>
                        </a:rPr>
                        <a:t>s</a:t>
                      </a:r>
                      <a:r>
                        <a:rPr kumimoji="0" lang="ro-RO" sz="1400" b="0" i="0" u="none" strike="noStrike" cap="none" normalizeH="0" baseline="0">
                          <a:ln>
                            <a:noFill/>
                          </a:ln>
                          <a:solidFill>
                            <a:schemeClr val="tx1"/>
                          </a:solidFill>
                          <a:effectLst/>
                          <a:latin typeface="Arial" charset="0"/>
                        </a:rPr>
                        <a:t>cler</a:t>
                      </a:r>
                      <a:r>
                        <a:rPr kumimoji="0" lang="en-US" sz="1400" b="0" i="0" u="none" strike="noStrike" cap="none" normalizeH="0" baseline="0">
                          <a:ln>
                            <a:noFill/>
                          </a:ln>
                          <a:solidFill>
                            <a:schemeClr val="tx1"/>
                          </a:solidFill>
                          <a:effectLst/>
                          <a:latin typeface="Arial" charset="0"/>
                        </a:rPr>
                        <a:t>e</a:t>
                      </a:r>
                      <a:r>
                        <a:rPr kumimoji="0" lang="ro-RO" sz="1400" b="0" i="0" u="none" strike="noStrike" cap="none" normalizeH="0" baseline="0">
                          <a:ln>
                            <a:noFill/>
                          </a:ln>
                          <a:solidFill>
                            <a:schemeClr val="tx1"/>
                          </a:solidFill>
                          <a:effectLst/>
                          <a:latin typeface="Arial" charset="0"/>
                        </a:rPr>
                        <a:t>dem</a:t>
                      </a:r>
                      <a:r>
                        <a:rPr kumimoji="0" lang="en-US" sz="1400" b="0" i="0" u="none" strike="noStrike" cap="none" normalizeH="0" baseline="0">
                          <a:ln>
                            <a:noFill/>
                          </a:ln>
                          <a:solidFill>
                            <a:schemeClr val="tx1"/>
                          </a:solidFill>
                          <a:effectLst/>
                          <a:latin typeface="Arial" charset="0"/>
                        </a:rPr>
                        <a:t>a</a:t>
                      </a:r>
                      <a:endParaRPr kumimoji="0" lang="ro-RO" sz="2400" b="0" i="0" u="none" strike="noStrike" cap="none" normalizeH="0" baseline="0">
                        <a:ln>
                          <a:noFill/>
                        </a:ln>
                        <a:solidFill>
                          <a:schemeClr val="tx1"/>
                        </a:solidFill>
                        <a:effectLst/>
                        <a:latin typeface="Arial"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18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hlink"/>
                          </a:solidFill>
                          <a:effectLst/>
                          <a:latin typeface="Arial" charset="0"/>
                        </a:rPr>
                        <a:t>Hematological </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Jaundice</a:t>
                      </a:r>
                      <a:r>
                        <a:rPr kumimoji="0" lang="en-US" sz="1400" b="0" i="0" u="none" strike="noStrike" cap="none" normalizeH="0" baseline="0">
                          <a:ln>
                            <a:noFill/>
                          </a:ln>
                          <a:solidFill>
                            <a:schemeClr val="tx1"/>
                          </a:solidFill>
                          <a:effectLst/>
                          <a:latin typeface="Arial" charset="0"/>
                        </a:rPr>
                        <a:t>, h</a:t>
                      </a:r>
                      <a:r>
                        <a:rPr kumimoji="0" lang="ro-RO" sz="1400" b="0" i="0" u="none" strike="noStrike" cap="none" normalizeH="0" baseline="0">
                          <a:ln>
                            <a:noFill/>
                          </a:ln>
                          <a:solidFill>
                            <a:schemeClr val="tx1"/>
                          </a:solidFill>
                          <a:effectLst/>
                          <a:latin typeface="Arial" charset="0"/>
                        </a:rPr>
                        <a:t>emorrhage</a:t>
                      </a:r>
                      <a:r>
                        <a:rPr kumimoji="0" lang="en-US" sz="1400" b="0" i="0" u="none" strike="noStrike" cap="none" normalizeH="0" baseline="0">
                          <a:ln>
                            <a:noFill/>
                          </a:ln>
                          <a:solidFill>
                            <a:schemeClr val="tx1"/>
                          </a:solidFill>
                          <a:effectLst/>
                          <a:latin typeface="Arial" charset="0"/>
                        </a:rPr>
                        <a:t>, p</a:t>
                      </a:r>
                      <a:r>
                        <a:rPr kumimoji="0" lang="ro-RO" sz="1400" b="0" i="0" u="none" strike="noStrike" cap="none" normalizeH="0" baseline="0">
                          <a:ln>
                            <a:noFill/>
                          </a:ln>
                          <a:solidFill>
                            <a:schemeClr val="tx1"/>
                          </a:solidFill>
                          <a:effectLst/>
                          <a:latin typeface="Arial" charset="0"/>
                        </a:rPr>
                        <a:t>urpura; </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0321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2400" b="0" i="0" u="none" strike="noStrike" cap="none" normalizeH="0" baseline="0">
                          <a:ln>
                            <a:noFill/>
                          </a:ln>
                          <a:solidFill>
                            <a:schemeClr val="hlink"/>
                          </a:solidFill>
                          <a:effectLst/>
                          <a:latin typeface="Arial" charset="0"/>
                        </a:rPr>
                        <a:t>Musculoscheletal system </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1400" b="0" i="0" u="none" strike="noStrike" cap="none" normalizeH="0" baseline="0">
                          <a:ln>
                            <a:noFill/>
                          </a:ln>
                          <a:solidFill>
                            <a:schemeClr val="tx1"/>
                          </a:solidFill>
                          <a:effectLst/>
                          <a:latin typeface="Arial" charset="0"/>
                        </a:rPr>
                        <a:t>Palsy, abnormal </a:t>
                      </a:r>
                      <a:r>
                        <a:rPr kumimoji="0" lang="ro-RO" sz="1400" b="0" i="0" u="none" strike="noStrike" cap="none" normalizeH="0" baseline="0">
                          <a:ln>
                            <a:noFill/>
                          </a:ln>
                          <a:solidFill>
                            <a:schemeClr val="tx1"/>
                          </a:solidFill>
                          <a:effectLst/>
                          <a:latin typeface="Arial" charset="0"/>
                        </a:rPr>
                        <a:t>position of limbs;</a:t>
                      </a:r>
                      <a:r>
                        <a:rPr kumimoji="0" lang="en-US" sz="1400" b="0" i="0" u="none" strike="noStrike" cap="none" normalizeH="0" baseline="0">
                          <a:ln>
                            <a:noFill/>
                          </a:ln>
                          <a:solidFill>
                            <a:schemeClr val="tx1"/>
                          </a:solidFill>
                          <a:effectLst/>
                          <a:latin typeface="Arial" charset="0"/>
                        </a:rPr>
                        <a:t> p</a:t>
                      </a:r>
                      <a:r>
                        <a:rPr kumimoji="0" lang="ro-RO" sz="1400" b="0" i="0" u="none" strike="noStrike" cap="none" normalizeH="0" baseline="0">
                          <a:ln>
                            <a:noFill/>
                          </a:ln>
                          <a:solidFill>
                            <a:schemeClr val="tx1"/>
                          </a:solidFill>
                          <a:effectLst/>
                          <a:latin typeface="Arial" charset="0"/>
                        </a:rPr>
                        <a:t>ain</a:t>
                      </a:r>
                      <a:r>
                        <a:rPr kumimoji="0" lang="en-US" sz="1400" b="0" i="0" u="none" strike="noStrike" cap="none" normalizeH="0" baseline="0">
                          <a:ln>
                            <a:noFill/>
                          </a:ln>
                          <a:solidFill>
                            <a:schemeClr val="tx1"/>
                          </a:solidFill>
                          <a:effectLst/>
                          <a:latin typeface="Arial" charset="0"/>
                        </a:rPr>
                        <a:t>.</a:t>
                      </a:r>
                      <a:endParaRPr kumimoji="0" lang="ro-RO" sz="1400" b="0" i="0" u="none" strike="noStrike" cap="none" normalizeH="0" baseline="0">
                        <a:ln>
                          <a:noFill/>
                        </a:ln>
                        <a:solidFill>
                          <a:schemeClr val="tx1"/>
                        </a:solidFill>
                        <a:effectLst/>
                        <a:latin typeface="Arial"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1C62A2D2-CBCA-44C5-93AE-3D7CEBC0EC67}"/>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68611" name="Rectangle 3">
            <a:extLst>
              <a:ext uri="{FF2B5EF4-FFF2-40B4-BE49-F238E27FC236}">
                <a16:creationId xmlns:a16="http://schemas.microsoft.com/office/drawing/2014/main" id="{FBB8F873-198C-489E-9B25-15FBB94C045A}"/>
              </a:ext>
            </a:extLst>
          </p:cNvPr>
          <p:cNvSpPr>
            <a:spLocks noGrp="1" noChangeArrowheads="1"/>
          </p:cNvSpPr>
          <p:nvPr>
            <p:ph type="body" idx="1"/>
          </p:nvPr>
        </p:nvSpPr>
        <p:spPr>
          <a:xfrm>
            <a:off x="755650" y="1600200"/>
            <a:ext cx="8208963" cy="4530725"/>
          </a:xfrm>
        </p:spPr>
        <p:txBody>
          <a:bodyPr/>
          <a:lstStyle/>
          <a:p>
            <a:pPr eaLnBrk="1" hangingPunct="1">
              <a:lnSpc>
                <a:spcPct val="80000"/>
              </a:lnSpc>
              <a:buFont typeface="Wingdings" panose="05000000000000000000" pitchFamily="2" charset="2"/>
              <a:buNone/>
            </a:pPr>
            <a:r>
              <a:rPr lang="ro-RO" altLang="en-US" sz="1800" b="1">
                <a:latin typeface="Tahoma" panose="020B0604030504040204" pitchFamily="34" charset="0"/>
              </a:rPr>
              <a:t>Laboratory diagnosis</a:t>
            </a:r>
          </a:p>
          <a:p>
            <a:pPr eaLnBrk="1" hangingPunct="1">
              <a:lnSpc>
                <a:spcPct val="80000"/>
              </a:lnSpc>
            </a:pPr>
            <a:r>
              <a:rPr lang="ro-RO" altLang="en-US" sz="1800" b="1">
                <a:latin typeface="Tahoma" panose="020B0604030504040204" pitchFamily="34" charset="0"/>
              </a:rPr>
              <a:t>It doesn't exist any laboratory test that has an acceptable</a:t>
            </a:r>
            <a:r>
              <a:rPr lang="en-US" altLang="en-US" sz="1800" b="1">
                <a:latin typeface="Tahoma" panose="020B0604030504040204" pitchFamily="34" charset="0"/>
              </a:rPr>
              <a:t> value </a:t>
            </a:r>
            <a:r>
              <a:rPr lang="ro-RO" altLang="en-US" sz="1800" b="1">
                <a:latin typeface="Tahoma" panose="020B0604030504040204" pitchFamily="34" charset="0"/>
              </a:rPr>
              <a:t>for</a:t>
            </a:r>
            <a:r>
              <a:rPr lang="en-US" altLang="en-US" sz="1800" b="1">
                <a:latin typeface="Tahoma" panose="020B0604030504040204" pitchFamily="34" charset="0"/>
              </a:rPr>
              <a:t> infection</a:t>
            </a:r>
            <a:r>
              <a:rPr lang="ro-RO" altLang="en-US" sz="1800" b="1">
                <a:latin typeface="Tahoma" panose="020B0604030504040204" pitchFamily="34" charset="0"/>
              </a:rPr>
              <a:t> prediction</a:t>
            </a:r>
            <a:r>
              <a:rPr lang="en-US" altLang="en-US" sz="1800" b="1">
                <a:latin typeface="Tahoma" panose="020B0604030504040204" pitchFamily="34" charset="0"/>
              </a:rPr>
              <a:t>.</a:t>
            </a:r>
            <a:endParaRPr lang="ro-RO" altLang="en-US" sz="1800" b="1">
              <a:latin typeface="Tahoma" panose="020B0604030504040204" pitchFamily="34" charset="0"/>
            </a:endParaRPr>
          </a:p>
          <a:p>
            <a:pPr eaLnBrk="1" hangingPunct="1">
              <a:lnSpc>
                <a:spcPct val="80000"/>
              </a:lnSpc>
            </a:pPr>
            <a:r>
              <a:rPr lang="ro-RO" altLang="en-US" sz="1800" b="1">
                <a:latin typeface="Tahoma" panose="020B0604030504040204" pitchFamily="34" charset="0"/>
              </a:rPr>
              <a:t>Diagnosis</a:t>
            </a:r>
            <a:r>
              <a:rPr lang="en-US" altLang="en-US" sz="1800" b="1">
                <a:latin typeface="Tahoma" panose="020B0604030504040204" pitchFamily="34" charset="0"/>
              </a:rPr>
              <a:t> </a:t>
            </a:r>
            <a:r>
              <a:rPr lang="ro-RO" altLang="en-US" sz="1800" b="1">
                <a:latin typeface="Tahoma" panose="020B0604030504040204" pitchFamily="34" charset="0"/>
              </a:rPr>
              <a:t>=</a:t>
            </a:r>
            <a:r>
              <a:rPr lang="en-US" altLang="en-US" sz="1800" b="1">
                <a:latin typeface="Tahoma" panose="020B0604030504040204" pitchFamily="34" charset="0"/>
              </a:rPr>
              <a:t> </a:t>
            </a:r>
            <a:r>
              <a:rPr lang="ro-RO" altLang="en-US" sz="1800" b="1">
                <a:latin typeface="Tahoma" panose="020B0604030504040204" pitchFamily="34" charset="0"/>
              </a:rPr>
              <a:t>risk factors</a:t>
            </a:r>
            <a:r>
              <a:rPr lang="en-US" altLang="en-US" sz="1800" b="1">
                <a:latin typeface="Tahoma" panose="020B0604030504040204" pitchFamily="34" charset="0"/>
              </a:rPr>
              <a:t> </a:t>
            </a:r>
            <a:r>
              <a:rPr lang="ro-RO" altLang="en-US" sz="1800" b="1">
                <a:latin typeface="Tahoma" panose="020B0604030504040204" pitchFamily="34" charset="0"/>
              </a:rPr>
              <a:t>+</a:t>
            </a:r>
            <a:r>
              <a:rPr lang="en-US" altLang="en-US" sz="1800" b="1">
                <a:latin typeface="Tahoma" panose="020B0604030504040204" pitchFamily="34" charset="0"/>
              </a:rPr>
              <a:t> </a:t>
            </a:r>
            <a:r>
              <a:rPr lang="ro-RO" altLang="en-US" sz="1800" b="1">
                <a:latin typeface="Tahoma" panose="020B0604030504040204" pitchFamily="34" charset="0"/>
              </a:rPr>
              <a:t>clinical signs</a:t>
            </a:r>
            <a:r>
              <a:rPr lang="en-US" altLang="en-US" sz="1800" b="1">
                <a:latin typeface="Tahoma" panose="020B0604030504040204" pitchFamily="34" charset="0"/>
              </a:rPr>
              <a:t> </a:t>
            </a:r>
            <a:r>
              <a:rPr lang="ro-RO" altLang="en-US" sz="1800" b="1">
                <a:latin typeface="Tahoma" panose="020B0604030504040204" pitchFamily="34" charset="0"/>
              </a:rPr>
              <a:t>+</a:t>
            </a:r>
            <a:r>
              <a:rPr lang="en-US" altLang="en-US" sz="1800" b="1">
                <a:latin typeface="Tahoma" panose="020B0604030504040204" pitchFamily="34" charset="0"/>
              </a:rPr>
              <a:t> </a:t>
            </a:r>
            <a:r>
              <a:rPr lang="ro-RO" altLang="en-US" sz="1800" b="1">
                <a:latin typeface="Tahoma" panose="020B0604030504040204" pitchFamily="34" charset="0"/>
              </a:rPr>
              <a:t>laboratory exams</a:t>
            </a:r>
            <a:endParaRPr lang="ro-RO" altLang="en-US" sz="1800">
              <a:latin typeface="Tahoma" panose="020B0604030504040204" pitchFamily="34" charset="0"/>
            </a:endParaRPr>
          </a:p>
          <a:p>
            <a:pPr eaLnBrk="1" hangingPunct="1">
              <a:lnSpc>
                <a:spcPct val="80000"/>
              </a:lnSpc>
              <a:buFont typeface="Wingdings" panose="05000000000000000000" pitchFamily="2" charset="2"/>
              <a:buNone/>
            </a:pPr>
            <a:r>
              <a:rPr lang="ro-RO" altLang="en-US" sz="1800">
                <a:latin typeface="Tahoma" panose="020B0604030504040204" pitchFamily="34" charset="0"/>
              </a:rPr>
              <a:t>In case of suspicion of sepsis, blood and other normally sterile body fluids should be obtained.</a:t>
            </a:r>
          </a:p>
          <a:p>
            <a:pPr eaLnBrk="1" hangingPunct="1">
              <a:lnSpc>
                <a:spcPct val="80000"/>
              </a:lnSpc>
              <a:buFont typeface="Wingdings" panose="05000000000000000000" pitchFamily="2" charset="2"/>
              <a:buNone/>
            </a:pPr>
            <a:r>
              <a:rPr lang="ro-RO" altLang="en-US" sz="1800">
                <a:latin typeface="Tahoma" panose="020B0604030504040204" pitchFamily="34" charset="0"/>
              </a:rPr>
              <a:t>Hematological signs which indicates high risk of bacterial</a:t>
            </a:r>
          </a:p>
          <a:p>
            <a:pPr eaLnBrk="1" hangingPunct="1">
              <a:lnSpc>
                <a:spcPct val="80000"/>
              </a:lnSpc>
            </a:pPr>
            <a:r>
              <a:rPr lang="ro-RO" altLang="en-US" sz="1800">
                <a:latin typeface="Tahoma" panose="020B0604030504040204" pitchFamily="34" charset="0"/>
              </a:rPr>
              <a:t>sepsis:</a:t>
            </a:r>
          </a:p>
          <a:p>
            <a:pPr eaLnBrk="1" hangingPunct="1">
              <a:lnSpc>
                <a:spcPct val="80000"/>
              </a:lnSpc>
            </a:pPr>
            <a:r>
              <a:rPr lang="ro-RO" altLang="en-US" sz="1800">
                <a:latin typeface="Tahoma" panose="020B0604030504040204" pitchFamily="34" charset="0"/>
              </a:rPr>
              <a:t>WBC more than 33.000/mm</a:t>
            </a:r>
            <a:r>
              <a:rPr lang="en-US" altLang="en-US" sz="1800">
                <a:latin typeface="Tahoma" panose="020B0604030504040204" pitchFamily="34" charset="0"/>
              </a:rPr>
              <a:t>c or</a:t>
            </a:r>
            <a:r>
              <a:rPr lang="ro-RO" altLang="en-US" sz="1800">
                <a:latin typeface="Tahoma" panose="020B0604030504040204" pitchFamily="34" charset="0"/>
              </a:rPr>
              <a:t> less than 5000/mmc;</a:t>
            </a:r>
          </a:p>
          <a:p>
            <a:pPr eaLnBrk="1" hangingPunct="1">
              <a:lnSpc>
                <a:spcPct val="80000"/>
              </a:lnSpc>
            </a:pPr>
            <a:r>
              <a:rPr lang="ro-RO" altLang="en-US" sz="1800">
                <a:latin typeface="Tahoma" panose="020B0604030504040204" pitchFamily="34" charset="0"/>
              </a:rPr>
              <a:t>Neutrophiles less than 1000/mmc;</a:t>
            </a:r>
          </a:p>
          <a:p>
            <a:pPr eaLnBrk="1" hangingPunct="1">
              <a:lnSpc>
                <a:spcPct val="80000"/>
              </a:lnSpc>
            </a:pPr>
            <a:r>
              <a:rPr lang="en-US" altLang="en-US" sz="1800">
                <a:latin typeface="Tahoma" panose="020B0604030504040204" pitchFamily="34" charset="0"/>
              </a:rPr>
              <a:t>I</a:t>
            </a:r>
            <a:r>
              <a:rPr lang="ro-RO" altLang="en-US" sz="1800">
                <a:latin typeface="Tahoma" panose="020B0604030504040204" pitchFamily="34" charset="0"/>
              </a:rPr>
              <a:t>mmature/total</a:t>
            </a:r>
            <a:r>
              <a:rPr lang="en-US" altLang="en-US" sz="1800">
                <a:latin typeface="Tahoma" panose="020B0604030504040204" pitchFamily="34" charset="0"/>
              </a:rPr>
              <a:t> n</a:t>
            </a:r>
            <a:r>
              <a:rPr lang="ro-RO" altLang="en-US" sz="1800">
                <a:latin typeface="Tahoma" panose="020B0604030504040204" pitchFamily="34" charset="0"/>
              </a:rPr>
              <a:t>eutrophiles</a:t>
            </a:r>
            <a:r>
              <a:rPr lang="en-US" altLang="en-US" sz="1800">
                <a:latin typeface="Tahoma" panose="020B0604030504040204" pitchFamily="34" charset="0"/>
              </a:rPr>
              <a:t>ratio</a:t>
            </a:r>
            <a:r>
              <a:rPr lang="ro-RO" altLang="en-US" sz="1800">
                <a:latin typeface="Tahoma" panose="020B0604030504040204" pitchFamily="34" charset="0"/>
              </a:rPr>
              <a:t> more than 0,2. </a:t>
            </a:r>
            <a:endParaRPr lang="en-US" altLang="en-US" sz="1800">
              <a:latin typeface="Tahoma" panose="020B0604030504040204" pitchFamily="34" charset="0"/>
            </a:endParaRPr>
          </a:p>
          <a:p>
            <a:pPr eaLnBrk="1" hangingPunct="1">
              <a:lnSpc>
                <a:spcPct val="80000"/>
              </a:lnSpc>
              <a:buFont typeface="Wingdings" panose="05000000000000000000" pitchFamily="2" charset="2"/>
              <a:buNone/>
            </a:pPr>
            <a:r>
              <a:rPr lang="ro-RO" altLang="en-US" sz="1800">
                <a:latin typeface="Tahoma" panose="020B0604030504040204" pitchFamily="34" charset="0"/>
              </a:rPr>
              <a:t>O</a:t>
            </a:r>
            <a:r>
              <a:rPr lang="en-US" altLang="en-US" sz="1800">
                <a:latin typeface="Tahoma" panose="020B0604030504040204" pitchFamily="34" charset="0"/>
              </a:rPr>
              <a:t>T</a:t>
            </a:r>
            <a:r>
              <a:rPr lang="ro-RO" altLang="en-US" sz="1800">
                <a:latin typeface="Tahoma" panose="020B0604030504040204" pitchFamily="34" charset="0"/>
              </a:rPr>
              <a:t>HER signs of sepsis suspicion:</a:t>
            </a:r>
          </a:p>
          <a:p>
            <a:pPr eaLnBrk="1" hangingPunct="1">
              <a:lnSpc>
                <a:spcPct val="80000"/>
              </a:lnSpc>
            </a:pPr>
            <a:r>
              <a:rPr lang="ro-RO" altLang="en-US" sz="1800">
                <a:latin typeface="Tahoma" panose="020B0604030504040204" pitchFamily="34" charset="0"/>
              </a:rPr>
              <a:t>Anemia+trombopenia association; Perturbances of clotting factors </a:t>
            </a:r>
          </a:p>
          <a:p>
            <a:pPr eaLnBrk="1" hangingPunct="1">
              <a:lnSpc>
                <a:spcPct val="80000"/>
              </a:lnSpc>
            </a:pPr>
            <a:r>
              <a:rPr lang="ro-RO" altLang="en-US" sz="1800">
                <a:latin typeface="Tahoma" panose="020B0604030504040204" pitchFamily="34" charset="0"/>
              </a:rPr>
              <a:t>CRP more than 2 mg%</a:t>
            </a:r>
            <a:r>
              <a:rPr lang="en-US" altLang="en-US" sz="1800">
                <a:latin typeface="Tahoma" panose="020B0604030504040204" pitchFamily="34" charset="0"/>
              </a:rPr>
              <a:t> and f</a:t>
            </a:r>
            <a:r>
              <a:rPr lang="ro-RO" altLang="en-US" sz="1800">
                <a:latin typeface="Tahoma" panose="020B0604030504040204" pitchFamily="34" charset="0"/>
              </a:rPr>
              <a:t>ibrinogen more than 3,5 g% in first 2 days.</a:t>
            </a:r>
          </a:p>
          <a:p>
            <a:pPr eaLnBrk="1" hangingPunct="1">
              <a:lnSpc>
                <a:spcPct val="80000"/>
              </a:lnSpc>
            </a:pPr>
            <a:r>
              <a:rPr lang="ro-RO" altLang="en-US" sz="1800">
                <a:latin typeface="Tahoma" panose="020B0604030504040204" pitchFamily="34" charset="0"/>
              </a:rPr>
              <a:t>IgM in blood umbilical cord more than 20mg% indicates intrauterine infection;</a:t>
            </a:r>
          </a:p>
          <a:p>
            <a:pPr eaLnBrk="1" hangingPunct="1">
              <a:lnSpc>
                <a:spcPct val="80000"/>
              </a:lnSpc>
            </a:pPr>
            <a:r>
              <a:rPr lang="ro-RO" altLang="en-US" sz="1800">
                <a:latin typeface="Tahoma" panose="020B0604030504040204" pitchFamily="34" charset="0"/>
              </a:rPr>
              <a:t>Hyper/hypoglycemia;</a:t>
            </a:r>
            <a:r>
              <a:rPr lang="en-US" altLang="en-US" sz="1800">
                <a:latin typeface="Tahoma" panose="020B0604030504040204" pitchFamily="34" charset="0"/>
              </a:rPr>
              <a:t>p</a:t>
            </a:r>
            <a:r>
              <a:rPr lang="ro-RO" altLang="en-US" sz="1800">
                <a:latin typeface="Tahoma" panose="020B0604030504040204" pitchFamily="34" charset="0"/>
              </a:rPr>
              <a:t>ersistent metabolic acidosis;</a:t>
            </a:r>
            <a:r>
              <a:rPr lang="en-US" altLang="en-US" sz="1800">
                <a:latin typeface="Tahoma" panose="020B0604030504040204" pitchFamily="34" charset="0"/>
              </a:rPr>
              <a:t>m</a:t>
            </a:r>
            <a:r>
              <a:rPr lang="ro-RO" altLang="en-US" sz="1800">
                <a:latin typeface="Tahoma" panose="020B0604030504040204" pitchFamily="34" charset="0"/>
              </a:rPr>
              <a:t>ix</a:t>
            </a:r>
            <a:r>
              <a:rPr lang="en-US" altLang="en-US" sz="1800">
                <a:latin typeface="Tahoma" panose="020B0604030504040204" pitchFamily="34" charset="0"/>
              </a:rPr>
              <a:t>ed </a:t>
            </a:r>
            <a:r>
              <a:rPr lang="ro-RO" altLang="en-US" sz="1800">
                <a:latin typeface="Tahoma" panose="020B0604030504040204" pitchFamily="34" charset="0"/>
              </a:rPr>
              <a:t>hiperbilirubinemia;</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F4031618-80EA-4C80-B8F5-A3BCAF41042E}"/>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69635" name="Rectangle 3">
            <a:extLst>
              <a:ext uri="{FF2B5EF4-FFF2-40B4-BE49-F238E27FC236}">
                <a16:creationId xmlns:a16="http://schemas.microsoft.com/office/drawing/2014/main" id="{E74538A0-E515-439E-B12F-F8152ACC653D}"/>
              </a:ext>
            </a:extLst>
          </p:cNvPr>
          <p:cNvSpPr>
            <a:spLocks noGrp="1" noChangeArrowheads="1"/>
          </p:cNvSpPr>
          <p:nvPr>
            <p:ph type="body" idx="1"/>
          </p:nvPr>
        </p:nvSpPr>
        <p:spPr>
          <a:xfrm>
            <a:off x="755650" y="1600200"/>
            <a:ext cx="7931150" cy="4530725"/>
          </a:xfrm>
        </p:spPr>
        <p:txBody>
          <a:bodyPr/>
          <a:lstStyle/>
          <a:p>
            <a:pPr eaLnBrk="1" hangingPunct="1">
              <a:lnSpc>
                <a:spcPct val="80000"/>
              </a:lnSpc>
              <a:buFont typeface="Wingdings" panose="05000000000000000000" pitchFamily="2" charset="2"/>
              <a:buNone/>
            </a:pPr>
            <a:r>
              <a:rPr lang="ro-RO" altLang="en-US" sz="1800" b="1"/>
              <a:t>CONFIRMED SEPTICAEMIA</a:t>
            </a:r>
            <a:r>
              <a:rPr lang="ro-RO" altLang="en-US" sz="1800"/>
              <a:t>:</a:t>
            </a:r>
          </a:p>
          <a:p>
            <a:pPr eaLnBrk="1" hangingPunct="1">
              <a:lnSpc>
                <a:spcPct val="80000"/>
              </a:lnSpc>
            </a:pPr>
            <a:r>
              <a:rPr lang="ro-RO" altLang="en-US" sz="1800"/>
              <a:t>Positive blood culture(20% of cases negative hemocultures)</a:t>
            </a:r>
          </a:p>
          <a:p>
            <a:pPr eaLnBrk="1" hangingPunct="1">
              <a:lnSpc>
                <a:spcPct val="80000"/>
              </a:lnSpc>
            </a:pPr>
            <a:r>
              <a:rPr lang="ro-RO" altLang="en-US" sz="1800"/>
              <a:t>Positive CSF cultures;</a:t>
            </a:r>
          </a:p>
          <a:p>
            <a:pPr eaLnBrk="1" hangingPunct="1">
              <a:lnSpc>
                <a:spcPct val="80000"/>
              </a:lnSpc>
            </a:pPr>
            <a:r>
              <a:rPr lang="ro-RO" altLang="en-US" sz="1800"/>
              <a:t>Antigen   detection   test-available    for   GBS,    Neisseria, H.influenzae, S.pneumoniae.</a:t>
            </a:r>
          </a:p>
          <a:p>
            <a:pPr eaLnBrk="1" hangingPunct="1">
              <a:lnSpc>
                <a:spcPct val="80000"/>
              </a:lnSpc>
            </a:pPr>
            <a:r>
              <a:rPr lang="ro-RO" altLang="en-US" sz="1800"/>
              <a:t>ChestX-ray. </a:t>
            </a:r>
            <a:endParaRPr lang="en-US" altLang="en-US" sz="1800"/>
          </a:p>
          <a:p>
            <a:pPr eaLnBrk="1" hangingPunct="1">
              <a:lnSpc>
                <a:spcPct val="80000"/>
              </a:lnSpc>
              <a:buFont typeface="Wingdings" panose="05000000000000000000" pitchFamily="2" charset="2"/>
              <a:buNone/>
            </a:pPr>
            <a:r>
              <a:rPr lang="ro-RO" altLang="en-US" sz="1800" b="1"/>
              <a:t>Management</a:t>
            </a:r>
            <a:r>
              <a:rPr lang="en-US" altLang="en-US" sz="1800" b="1"/>
              <a:t>:</a:t>
            </a:r>
            <a:endParaRPr lang="ro-RO" altLang="en-US" sz="1800" b="1" i="1"/>
          </a:p>
          <a:p>
            <a:pPr eaLnBrk="1" hangingPunct="1">
              <a:lnSpc>
                <a:spcPct val="80000"/>
              </a:lnSpc>
            </a:pPr>
            <a:r>
              <a:rPr lang="ro-RO" altLang="en-US" sz="1800"/>
              <a:t>Prophylaxis</a:t>
            </a:r>
            <a:r>
              <a:rPr lang="en-US" altLang="en-US" sz="1800"/>
              <a:t> </a:t>
            </a:r>
            <a:r>
              <a:rPr lang="ro-RO" altLang="en-US" sz="1800" i="1"/>
              <a:t>-</a:t>
            </a:r>
            <a:r>
              <a:rPr lang="en-US" altLang="en-US" sz="1800" i="1"/>
              <a:t> </a:t>
            </a:r>
            <a:r>
              <a:rPr lang="ro-RO" altLang="en-US" sz="1800"/>
              <a:t>screen</a:t>
            </a:r>
            <a:r>
              <a:rPr lang="en-US" altLang="en-US" sz="1800"/>
              <a:t>in</a:t>
            </a:r>
            <a:r>
              <a:rPr lang="ro-RO" altLang="en-US" sz="1800"/>
              <a:t>g</a:t>
            </a:r>
            <a:r>
              <a:rPr lang="ro-RO" altLang="en-US" sz="1800" i="1"/>
              <a:t> </a:t>
            </a:r>
            <a:r>
              <a:rPr lang="ro-RO" altLang="en-US" sz="1800"/>
              <a:t>program at all pregnant women for detection GBS and E.col</a:t>
            </a:r>
            <a:r>
              <a:rPr lang="en-US" altLang="en-US" sz="1800"/>
              <a:t>i.Dosage</a:t>
            </a:r>
            <a:r>
              <a:rPr lang="ro-RO" altLang="en-US" sz="1800"/>
              <a:t> of 4 g of ampicillin during labor decrease the risk of infection with GBS.</a:t>
            </a:r>
            <a:endParaRPr lang="ro-RO" altLang="en-US" sz="1800" i="1"/>
          </a:p>
          <a:p>
            <a:pPr eaLnBrk="1" hangingPunct="1">
              <a:lnSpc>
                <a:spcPct val="80000"/>
              </a:lnSpc>
            </a:pPr>
            <a:r>
              <a:rPr lang="ro-RO" altLang="en-US" sz="1800"/>
              <a:t>Postnatal</a:t>
            </a:r>
            <a:r>
              <a:rPr lang="en-US" altLang="en-US" sz="1800"/>
              <a:t> </a:t>
            </a:r>
            <a:r>
              <a:rPr lang="ro-RO" altLang="en-US" sz="1800"/>
              <a:t>-</a:t>
            </a:r>
            <a:r>
              <a:rPr lang="en-US" altLang="en-US" sz="1800"/>
              <a:t>in</a:t>
            </a:r>
            <a:r>
              <a:rPr lang="ro-RO" altLang="en-US" sz="1800"/>
              <a:t> case of sepsis suspicion, before obtain the cultures result, ini</a:t>
            </a:r>
            <a:r>
              <a:rPr lang="en-US" altLang="en-US" sz="1800"/>
              <a:t>t</a:t>
            </a:r>
            <a:r>
              <a:rPr lang="ro-RO" altLang="en-US" sz="1800"/>
              <a:t>iate treatment wit antibiotics of </a:t>
            </a:r>
            <a:r>
              <a:rPr lang="en-US" altLang="en-US" sz="1800"/>
              <a:t>broad</a:t>
            </a:r>
            <a:r>
              <a:rPr lang="ro-RO" altLang="en-US" sz="1800"/>
              <a:t> spectrum: -Ampicillin</a:t>
            </a:r>
            <a:r>
              <a:rPr lang="en-US" altLang="en-US" sz="1800"/>
              <a:t>=</a:t>
            </a:r>
            <a:r>
              <a:rPr lang="ro-RO" altLang="en-US" sz="1800"/>
              <a:t>150 mg/</a:t>
            </a:r>
            <a:r>
              <a:rPr lang="en-US" altLang="en-US" sz="1800"/>
              <a:t> </a:t>
            </a:r>
            <a:r>
              <a:rPr lang="ro-RO" altLang="en-US" sz="1800"/>
              <a:t>kg/day-12</a:t>
            </a:r>
            <a:r>
              <a:rPr lang="en-US" altLang="en-US" sz="1800"/>
              <a:t> </a:t>
            </a:r>
            <a:r>
              <a:rPr lang="ro-RO" altLang="en-US" sz="1800"/>
              <a:t>h</a:t>
            </a:r>
            <a:r>
              <a:rPr lang="en-US" altLang="en-US" sz="1800"/>
              <a:t>.</a:t>
            </a:r>
            <a:r>
              <a:rPr lang="ro-RO" altLang="en-US" sz="1800"/>
              <a:t>q</a:t>
            </a:r>
            <a:r>
              <a:rPr lang="en-US" altLang="en-US" sz="1800"/>
              <a:t>. and </a:t>
            </a:r>
            <a:r>
              <a:rPr lang="ro-RO" altLang="en-US" sz="1800"/>
              <a:t>Gentamicin</a:t>
            </a:r>
            <a:r>
              <a:rPr lang="en-US" altLang="en-US" sz="1800"/>
              <a:t>=</a:t>
            </a:r>
            <a:r>
              <a:rPr lang="ro-RO" altLang="en-US" sz="1800"/>
              <a:t>2, 5 mg/kg/dose at 12,18 h.q.</a:t>
            </a:r>
          </a:p>
          <a:p>
            <a:pPr eaLnBrk="1" hangingPunct="1">
              <a:lnSpc>
                <a:spcPct val="80000"/>
              </a:lnSpc>
            </a:pPr>
            <a:r>
              <a:rPr lang="ro-RO" altLang="en-US" sz="1800"/>
              <a:t>Third generation cephalosporin are reserved to infection with Gram negative germs.</a:t>
            </a:r>
          </a:p>
          <a:p>
            <a:pPr eaLnBrk="1" hangingPunct="1">
              <a:lnSpc>
                <a:spcPct val="80000"/>
              </a:lnSpc>
            </a:pPr>
            <a:r>
              <a:rPr lang="ro-RO" altLang="en-US" sz="1800"/>
              <a:t>In nosocomial sepsis the suspected agent is S.aureus, so is preferred </a:t>
            </a:r>
            <a:r>
              <a:rPr lang="en-US" altLang="en-US" sz="1800"/>
              <a:t>V</a:t>
            </a:r>
            <a:r>
              <a:rPr lang="ro-RO" altLang="en-US" sz="1800"/>
              <a:t>ancomycine as drug.</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77B38BA2-D7C7-4960-9CF5-CAE33BC6D7F2}"/>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70659" name="Rectangle 3">
            <a:extLst>
              <a:ext uri="{FF2B5EF4-FFF2-40B4-BE49-F238E27FC236}">
                <a16:creationId xmlns:a16="http://schemas.microsoft.com/office/drawing/2014/main" id="{C83D755E-BC8A-4358-859E-0358C10D56CE}"/>
              </a:ext>
            </a:extLst>
          </p:cNvPr>
          <p:cNvSpPr>
            <a:spLocks noGrp="1" noChangeArrowheads="1"/>
          </p:cNvSpPr>
          <p:nvPr>
            <p:ph type="body" idx="1"/>
          </p:nvPr>
        </p:nvSpPr>
        <p:spPr/>
        <p:txBody>
          <a:bodyPr/>
          <a:lstStyle/>
          <a:p>
            <a:pPr eaLnBrk="1" hangingPunct="1"/>
            <a:r>
              <a:rPr lang="ro-RO" altLang="en-US" sz="2400">
                <a:latin typeface="Tahoma" panose="020B0604030504040204" pitchFamily="34" charset="0"/>
              </a:rPr>
              <a:t>Antibiotherapy must be adjusted according with antibiograme:</a:t>
            </a:r>
            <a:br>
              <a:rPr lang="ro-RO" altLang="en-US" sz="2400">
                <a:latin typeface="Tahoma" panose="020B0604030504040204" pitchFamily="34" charset="0"/>
              </a:rPr>
            </a:br>
            <a:r>
              <a:rPr lang="en-US" altLang="en-US" sz="2400">
                <a:latin typeface="Tahoma" panose="020B0604030504040204" pitchFamily="34" charset="0"/>
              </a:rPr>
              <a:t>1.</a:t>
            </a:r>
            <a:r>
              <a:rPr lang="ro-RO" altLang="en-US" sz="2400" b="1">
                <a:latin typeface="Tahoma" panose="020B0604030504040204" pitchFamily="34" charset="0"/>
              </a:rPr>
              <a:t>GBS</a:t>
            </a:r>
            <a:r>
              <a:rPr lang="en-US" altLang="en-US" sz="2400">
                <a:latin typeface="Tahoma" panose="020B0604030504040204" pitchFamily="34" charset="0"/>
              </a:rPr>
              <a:t>     </a:t>
            </a:r>
            <a:r>
              <a:rPr lang="en-US" altLang="en-US" sz="2400">
                <a:latin typeface="Tahoma" panose="020B0604030504040204" pitchFamily="34" charset="0"/>
                <a:sym typeface="Wingdings" panose="05000000000000000000" pitchFamily="2" charset="2"/>
              </a:rPr>
              <a:t></a:t>
            </a:r>
            <a:r>
              <a:rPr lang="ro-RO" altLang="en-US" sz="2400">
                <a:latin typeface="Tahoma" panose="020B0604030504040204" pitchFamily="34" charset="0"/>
              </a:rPr>
              <a:t>ampicillin,</a:t>
            </a:r>
            <a:endParaRPr lang="en-US" altLang="en-US" sz="2400">
              <a:latin typeface="Tahoma" panose="020B0604030504040204" pitchFamily="34" charset="0"/>
            </a:endParaRPr>
          </a:p>
          <a:p>
            <a:pPr eaLnBrk="1" hangingPunct="1">
              <a:buFont typeface="Wingdings" panose="05000000000000000000" pitchFamily="2" charset="2"/>
              <a:buNone/>
            </a:pPr>
            <a:r>
              <a:rPr lang="en-US" altLang="en-US" sz="2400">
                <a:latin typeface="Tahoma" panose="020B0604030504040204" pitchFamily="34" charset="0"/>
              </a:rPr>
              <a:t>    2.</a:t>
            </a:r>
            <a:r>
              <a:rPr lang="ro-RO" altLang="en-US" sz="2400" b="1">
                <a:latin typeface="Tahoma" panose="020B0604030504040204" pitchFamily="34" charset="0"/>
              </a:rPr>
              <a:t>L</a:t>
            </a:r>
            <a:r>
              <a:rPr lang="en-US" altLang="en-US" sz="2400" b="1">
                <a:latin typeface="Tahoma" panose="020B0604030504040204" pitchFamily="34" charset="0"/>
              </a:rPr>
              <a:t>y</a:t>
            </a:r>
            <a:r>
              <a:rPr lang="ro-RO" altLang="en-US" sz="2400" b="1">
                <a:latin typeface="Tahoma" panose="020B0604030504040204" pitchFamily="34" charset="0"/>
              </a:rPr>
              <a:t>steria</a:t>
            </a:r>
            <a:r>
              <a:rPr lang="en-US" altLang="en-US" sz="2400">
                <a:latin typeface="Tahoma" panose="020B0604030504040204" pitchFamily="34" charset="0"/>
                <a:sym typeface="Wingdings" panose="05000000000000000000" pitchFamily="2" charset="2"/>
              </a:rPr>
              <a:t></a:t>
            </a:r>
            <a:r>
              <a:rPr lang="ro-RO" altLang="en-US" sz="2400">
                <a:latin typeface="Tahoma" panose="020B0604030504040204" pitchFamily="34" charset="0"/>
              </a:rPr>
              <a:t>ampicillin, </a:t>
            </a:r>
            <a:endParaRPr lang="en-US" altLang="en-US" sz="2400">
              <a:latin typeface="Tahoma" panose="020B0604030504040204" pitchFamily="34" charset="0"/>
            </a:endParaRPr>
          </a:p>
          <a:p>
            <a:pPr eaLnBrk="1" hangingPunct="1">
              <a:buFont typeface="Wingdings" panose="05000000000000000000" pitchFamily="2" charset="2"/>
              <a:buNone/>
            </a:pPr>
            <a:r>
              <a:rPr lang="en-US" altLang="en-US" sz="2400">
                <a:latin typeface="Tahoma" panose="020B0604030504040204" pitchFamily="34" charset="0"/>
              </a:rPr>
              <a:t>    3.</a:t>
            </a:r>
            <a:r>
              <a:rPr lang="ro-RO" altLang="en-US" sz="2400" b="1">
                <a:latin typeface="Tahoma" panose="020B0604030504040204" pitchFamily="34" charset="0"/>
              </a:rPr>
              <a:t>S</a:t>
            </a:r>
            <a:r>
              <a:rPr lang="en-US" altLang="en-US" sz="2400" b="1">
                <a:latin typeface="Tahoma" panose="020B0604030504040204" pitchFamily="34" charset="0"/>
              </a:rPr>
              <a:t>taph.</a:t>
            </a:r>
            <a:r>
              <a:rPr lang="ro-RO" altLang="en-US" sz="2400">
                <a:latin typeface="Tahoma" panose="020B0604030504040204" pitchFamily="34" charset="0"/>
              </a:rPr>
              <a:t> aureus coagulaso-posit</a:t>
            </a:r>
            <a:r>
              <a:rPr lang="en-US" altLang="en-US" sz="2400">
                <a:latin typeface="Tahoma" panose="020B0604030504040204" pitchFamily="34" charset="0"/>
              </a:rPr>
              <a:t>ive  </a:t>
            </a:r>
            <a:r>
              <a:rPr lang="en-US" altLang="en-US" sz="2400">
                <a:latin typeface="Tahoma" panose="020B0604030504040204" pitchFamily="34" charset="0"/>
                <a:sym typeface="Wingdings" panose="05000000000000000000" pitchFamily="2" charset="2"/>
              </a:rPr>
              <a:t></a:t>
            </a:r>
            <a:r>
              <a:rPr lang="ro-RO" altLang="en-US" sz="2400">
                <a:latin typeface="Tahoma" panose="020B0604030504040204" pitchFamily="34" charset="0"/>
              </a:rPr>
              <a:t>oxacillin  </a:t>
            </a:r>
            <a:endParaRPr lang="en-US" altLang="en-US" sz="2400">
              <a:latin typeface="Tahoma" panose="020B0604030504040204" pitchFamily="34" charset="0"/>
            </a:endParaRPr>
          </a:p>
          <a:p>
            <a:pPr eaLnBrk="1" hangingPunct="1">
              <a:buFont typeface="Wingdings" panose="05000000000000000000" pitchFamily="2" charset="2"/>
              <a:buNone/>
            </a:pPr>
            <a:r>
              <a:rPr lang="en-US" altLang="en-US" sz="2400">
                <a:latin typeface="Tahoma" panose="020B0604030504040204" pitchFamily="34" charset="0"/>
              </a:rPr>
              <a:t>    4.</a:t>
            </a:r>
            <a:r>
              <a:rPr lang="ro-RO" altLang="en-US" sz="2400" b="1">
                <a:latin typeface="Tahoma" panose="020B0604030504040204" pitchFamily="34" charset="0"/>
              </a:rPr>
              <a:t>S</a:t>
            </a:r>
            <a:r>
              <a:rPr lang="en-US" altLang="en-US" sz="2400" b="1">
                <a:latin typeface="Tahoma" panose="020B0604030504040204" pitchFamily="34" charset="0"/>
              </a:rPr>
              <a:t>taph.</a:t>
            </a:r>
            <a:r>
              <a:rPr lang="ro-RO" altLang="en-US" sz="2400">
                <a:latin typeface="Tahoma" panose="020B0604030504040204" pitchFamily="34" charset="0"/>
              </a:rPr>
              <a:t> aureus coagulaso-negative</a:t>
            </a:r>
            <a:r>
              <a:rPr lang="en-US" altLang="en-US" sz="2400">
                <a:latin typeface="Tahoma" panose="020B0604030504040204" pitchFamily="34" charset="0"/>
              </a:rPr>
              <a:t> </a:t>
            </a:r>
            <a:r>
              <a:rPr lang="en-US" altLang="en-US" sz="2400">
                <a:latin typeface="Tahoma" panose="020B0604030504040204" pitchFamily="34" charset="0"/>
                <a:sym typeface="Wingdings" panose="05000000000000000000" pitchFamily="2" charset="2"/>
              </a:rPr>
              <a:t></a:t>
            </a:r>
            <a:r>
              <a:rPr lang="ro-RO" altLang="en-US" sz="2400">
                <a:latin typeface="Tahoma" panose="020B0604030504040204" pitchFamily="34" charset="0"/>
              </a:rPr>
              <a:t>vancomycine  </a:t>
            </a:r>
            <a:r>
              <a:rPr lang="en-US" altLang="en-US" sz="2400">
                <a:latin typeface="Tahoma" panose="020B0604030504040204" pitchFamily="34" charset="0"/>
              </a:rPr>
              <a:t>5.</a:t>
            </a:r>
            <a:r>
              <a:rPr lang="ro-RO" altLang="en-US" sz="2400" b="1">
                <a:latin typeface="Tahoma" panose="020B0604030504040204" pitchFamily="34" charset="0"/>
              </a:rPr>
              <a:t>Enterobacteriacee</a:t>
            </a:r>
            <a:r>
              <a:rPr lang="en-US" altLang="en-US" sz="2400">
                <a:latin typeface="Tahoma" panose="020B0604030504040204" pitchFamily="34" charset="0"/>
                <a:sym typeface="Wingdings" panose="05000000000000000000" pitchFamily="2" charset="2"/>
              </a:rPr>
              <a:t></a:t>
            </a:r>
            <a:r>
              <a:rPr lang="ro-RO" altLang="en-US" sz="2400">
                <a:latin typeface="Tahoma" panose="020B0604030504040204" pitchFamily="34" charset="0"/>
              </a:rPr>
              <a:t>ampicillin</a:t>
            </a:r>
            <a:r>
              <a:rPr lang="en-US" altLang="en-US" sz="2400">
                <a:latin typeface="Tahoma" panose="020B0604030504040204" pitchFamily="34" charset="0"/>
              </a:rPr>
              <a:t> </a:t>
            </a:r>
            <a:r>
              <a:rPr lang="ro-RO" altLang="en-US" sz="2400">
                <a:latin typeface="Tahoma" panose="020B0604030504040204" pitchFamily="34" charset="0"/>
              </a:rPr>
              <a:t>+</a:t>
            </a:r>
            <a:r>
              <a:rPr lang="en-US" altLang="en-US" sz="2400">
                <a:latin typeface="Tahoma" panose="020B0604030504040204" pitchFamily="34" charset="0"/>
              </a:rPr>
              <a:t> </a:t>
            </a:r>
            <a:r>
              <a:rPr lang="ro-RO" altLang="en-US" sz="2400">
                <a:latin typeface="Tahoma" panose="020B0604030504040204" pitchFamily="34" charset="0"/>
              </a:rPr>
              <a:t>aminoglicoside</a:t>
            </a:r>
            <a:r>
              <a:rPr lang="en-US" altLang="en-US" sz="2400">
                <a:latin typeface="Tahoma" panose="020B0604030504040204" pitchFamily="34" charset="0"/>
              </a:rPr>
              <a:t> </a:t>
            </a:r>
            <a:r>
              <a:rPr lang="ro-RO" altLang="en-US" sz="2400">
                <a:latin typeface="Tahoma" panose="020B0604030504040204" pitchFamily="34" charset="0"/>
              </a:rPr>
              <a:t>+</a:t>
            </a:r>
            <a:r>
              <a:rPr lang="en-US" altLang="en-US" sz="2400">
                <a:latin typeface="Tahoma" panose="020B0604030504040204" pitchFamily="34" charset="0"/>
              </a:rPr>
              <a:t> </a:t>
            </a:r>
            <a:r>
              <a:rPr lang="ro-RO" altLang="en-US" sz="2400">
                <a:latin typeface="Tahoma" panose="020B0604030504040204" pitchFamily="34" charset="0"/>
              </a:rPr>
              <a:t>cephalosporin,	</a:t>
            </a:r>
            <a:endParaRPr lang="en-US" altLang="en-US" sz="2400">
              <a:latin typeface="Tahoma" panose="020B0604030504040204" pitchFamily="34" charset="0"/>
            </a:endParaRPr>
          </a:p>
          <a:p>
            <a:pPr eaLnBrk="1" hangingPunct="1">
              <a:buFont typeface="Wingdings" panose="05000000000000000000" pitchFamily="2" charset="2"/>
              <a:buNone/>
            </a:pPr>
            <a:r>
              <a:rPr lang="en-US" altLang="en-US" sz="2400">
                <a:latin typeface="Tahoma" panose="020B0604030504040204" pitchFamily="34" charset="0"/>
              </a:rPr>
              <a:t>    6.</a:t>
            </a:r>
            <a:r>
              <a:rPr lang="ro-RO" altLang="en-US" sz="2400" b="1">
                <a:latin typeface="Tahoma" panose="020B0604030504040204" pitchFamily="34" charset="0"/>
              </a:rPr>
              <a:t>anaerobes</a:t>
            </a:r>
            <a:r>
              <a:rPr lang="en-US" altLang="en-US" sz="2400" b="1">
                <a:latin typeface="Tahoma" panose="020B0604030504040204" pitchFamily="34" charset="0"/>
              </a:rPr>
              <a:t> </a:t>
            </a:r>
            <a:r>
              <a:rPr lang="en-US" altLang="en-US" sz="2400">
                <a:latin typeface="Tahoma" panose="020B0604030504040204" pitchFamily="34" charset="0"/>
              </a:rPr>
              <a:t>           </a:t>
            </a:r>
            <a:r>
              <a:rPr lang="en-US" altLang="en-US" sz="2400">
                <a:latin typeface="Tahoma" panose="020B0604030504040204" pitchFamily="34" charset="0"/>
                <a:sym typeface="Wingdings" panose="05000000000000000000" pitchFamily="2" charset="2"/>
              </a:rPr>
              <a:t></a:t>
            </a:r>
            <a:r>
              <a:rPr lang="ro-RO" altLang="en-US" sz="2400">
                <a:latin typeface="Tahoma" panose="020B0604030504040204" pitchFamily="34" charset="0"/>
              </a:rPr>
              <a:t>clindamicin+metronidazol</a:t>
            </a:r>
            <a:r>
              <a:rPr lang="en-US" altLang="en-US" sz="2400">
                <a:latin typeface="Tahoma" panose="020B0604030504040204" pitchFamily="34" charset="0"/>
              </a:rPr>
              <a:t>e</a:t>
            </a:r>
            <a:endParaRPr lang="ro-RO" altLang="en-US" sz="2400">
              <a:latin typeface="Tahoma" panose="020B0604030504040204" pitchFamily="34" charset="0"/>
            </a:endParaRPr>
          </a:p>
          <a:p>
            <a:pPr eaLnBrk="1" hangingPunct="1"/>
            <a:r>
              <a:rPr lang="ro-RO" altLang="en-US" sz="2400">
                <a:latin typeface="Tahoma" panose="020B0604030504040204" pitchFamily="34" charset="0"/>
              </a:rPr>
              <a:t>The length of treatment varies from 10 to 21 days.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7D47885B-A372-4163-8A93-F4538016F151}"/>
              </a:ext>
            </a:extLst>
          </p:cNvPr>
          <p:cNvSpPr>
            <a:spLocks noGrp="1" noChangeArrowheads="1"/>
          </p:cNvSpPr>
          <p:nvPr>
            <p:ph type="title"/>
          </p:nvPr>
        </p:nvSpPr>
        <p:spPr/>
        <p:txBody>
          <a:bodyPr/>
          <a:lstStyle/>
          <a:p>
            <a:pPr eaLnBrk="1" hangingPunct="1"/>
            <a:r>
              <a:rPr lang="en-US" altLang="en-US" sz="2800">
                <a:latin typeface="Tahoma" panose="020B0604030504040204" pitchFamily="34" charset="0"/>
              </a:rPr>
              <a:t>NEONATAL SEPSIS</a:t>
            </a:r>
            <a:endParaRPr lang="ro-RO" altLang="en-US" sz="2800">
              <a:latin typeface="Tahoma" panose="020B0604030504040204" pitchFamily="34" charset="0"/>
            </a:endParaRPr>
          </a:p>
        </p:txBody>
      </p:sp>
      <p:sp>
        <p:nvSpPr>
          <p:cNvPr id="71683" name="Rectangle 3">
            <a:extLst>
              <a:ext uri="{FF2B5EF4-FFF2-40B4-BE49-F238E27FC236}">
                <a16:creationId xmlns:a16="http://schemas.microsoft.com/office/drawing/2014/main" id="{63EF3206-21D3-4199-8012-8D2CBA3A955A}"/>
              </a:ext>
            </a:extLst>
          </p:cNvPr>
          <p:cNvSpPr>
            <a:spLocks noGrp="1" noChangeArrowheads="1"/>
          </p:cNvSpPr>
          <p:nvPr>
            <p:ph type="body" idx="1"/>
          </p:nvPr>
        </p:nvSpPr>
        <p:spPr>
          <a:xfrm>
            <a:off x="611188" y="1484313"/>
            <a:ext cx="8353425" cy="4752975"/>
          </a:xfrm>
        </p:spPr>
        <p:txBody>
          <a:bodyPr/>
          <a:lstStyle/>
          <a:p>
            <a:pPr eaLnBrk="1" hangingPunct="1">
              <a:lnSpc>
                <a:spcPct val="80000"/>
              </a:lnSpc>
              <a:buFont typeface="Wingdings" panose="05000000000000000000" pitchFamily="2" charset="2"/>
              <a:buNone/>
            </a:pPr>
            <a:r>
              <a:rPr lang="ro-RO" altLang="en-US" sz="2000" u="sng"/>
              <a:t>Other measures:</a:t>
            </a:r>
            <a:endParaRPr lang="ro-RO" altLang="en-US" sz="2000"/>
          </a:p>
          <a:p>
            <a:pPr eaLnBrk="1" hangingPunct="1">
              <a:lnSpc>
                <a:spcPct val="80000"/>
              </a:lnSpc>
            </a:pPr>
            <a:r>
              <a:rPr lang="ro-RO" altLang="en-US" sz="1800"/>
              <a:t>Thermal confort;</a:t>
            </a:r>
          </a:p>
          <a:p>
            <a:pPr eaLnBrk="1" hangingPunct="1">
              <a:lnSpc>
                <a:spcPct val="80000"/>
              </a:lnSpc>
            </a:pPr>
            <a:r>
              <a:rPr lang="ro-RO" altLang="en-US" sz="1800"/>
              <a:t>Correct TPN;</a:t>
            </a:r>
          </a:p>
          <a:p>
            <a:pPr eaLnBrk="1" hangingPunct="1">
              <a:lnSpc>
                <a:spcPct val="80000"/>
              </a:lnSpc>
            </a:pPr>
            <a:r>
              <a:rPr lang="ro-RO" altLang="en-US" sz="1800"/>
              <a:t>Monitorization of vital signs;</a:t>
            </a:r>
          </a:p>
          <a:p>
            <a:pPr eaLnBrk="1" hangingPunct="1">
              <a:lnSpc>
                <a:spcPct val="80000"/>
              </a:lnSpc>
            </a:pPr>
            <a:r>
              <a:rPr lang="ro-RO" altLang="en-US" sz="1800"/>
              <a:t>Treatment of septic shock;</a:t>
            </a:r>
          </a:p>
          <a:p>
            <a:pPr eaLnBrk="1" hangingPunct="1">
              <a:lnSpc>
                <a:spcPct val="80000"/>
              </a:lnSpc>
            </a:pPr>
            <a:r>
              <a:rPr lang="ro-RO" altLang="en-US" sz="1800"/>
              <a:t>Immunotherapy</a:t>
            </a:r>
            <a:r>
              <a:rPr lang="en-US" altLang="en-US" sz="1800"/>
              <a:t> </a:t>
            </a:r>
            <a:r>
              <a:rPr lang="ro-RO" altLang="en-US" sz="1800"/>
              <a:t>(Ig,granulocytes transfusionblood   transfusion exchange transfusion)</a:t>
            </a:r>
            <a:endParaRPr lang="ro-RO" altLang="en-US" sz="1800" b="1"/>
          </a:p>
          <a:p>
            <a:pPr eaLnBrk="1" hangingPunct="1">
              <a:lnSpc>
                <a:spcPct val="80000"/>
              </a:lnSpc>
              <a:buFont typeface="Wingdings" panose="05000000000000000000" pitchFamily="2" charset="2"/>
              <a:buNone/>
            </a:pPr>
            <a:r>
              <a:rPr lang="ro-RO" altLang="en-US" sz="2000" b="1"/>
              <a:t>Evolution and prognosis depend on:</a:t>
            </a:r>
            <a:endParaRPr lang="ro-RO" altLang="en-US" sz="2000" u="sng"/>
          </a:p>
          <a:p>
            <a:pPr eaLnBrk="1" hangingPunct="1">
              <a:lnSpc>
                <a:spcPct val="80000"/>
              </a:lnSpc>
            </a:pPr>
            <a:r>
              <a:rPr lang="ro-RO" altLang="en-US" sz="1800" u="sng"/>
              <a:t>The host</a:t>
            </a:r>
            <a:r>
              <a:rPr lang="ro-RO" altLang="en-US" sz="1800"/>
              <a:t>-preterm or term newborn;</a:t>
            </a:r>
          </a:p>
          <a:p>
            <a:pPr eaLnBrk="1" hangingPunct="1">
              <a:lnSpc>
                <a:spcPct val="80000"/>
              </a:lnSpc>
            </a:pPr>
            <a:r>
              <a:rPr lang="ro-RO" altLang="en-US" sz="1800"/>
              <a:t>The causing agent;</a:t>
            </a:r>
          </a:p>
          <a:p>
            <a:pPr eaLnBrk="1" hangingPunct="1">
              <a:lnSpc>
                <a:spcPct val="80000"/>
              </a:lnSpc>
            </a:pPr>
            <a:r>
              <a:rPr lang="ro-RO" altLang="en-US" sz="1800"/>
              <a:t>The complications and sequel may be severe due to:</a:t>
            </a:r>
            <a:endParaRPr lang="en-US" altLang="en-US" sz="1800"/>
          </a:p>
          <a:p>
            <a:pPr eaLnBrk="1" hangingPunct="1">
              <a:lnSpc>
                <a:spcPct val="80000"/>
              </a:lnSpc>
              <a:buFont typeface="Wingdings" panose="05000000000000000000" pitchFamily="2" charset="2"/>
              <a:buNone/>
            </a:pPr>
            <a:r>
              <a:rPr lang="en-US" altLang="en-US" sz="1800"/>
              <a:t>         -</a:t>
            </a:r>
            <a:r>
              <a:rPr lang="ro-RO" altLang="en-US" sz="1800"/>
              <a:t> CNS involvement</a:t>
            </a:r>
            <a:endParaRPr lang="en-US" altLang="en-US" sz="1800"/>
          </a:p>
          <a:p>
            <a:pPr eaLnBrk="1" hangingPunct="1">
              <a:lnSpc>
                <a:spcPct val="80000"/>
              </a:lnSpc>
              <a:buFont typeface="Wingdings" panose="05000000000000000000" pitchFamily="2" charset="2"/>
              <a:buNone/>
            </a:pPr>
            <a:r>
              <a:rPr lang="en-US" altLang="en-US" sz="1800"/>
              <a:t>         - </a:t>
            </a:r>
            <a:r>
              <a:rPr lang="ro-RO" altLang="en-US" sz="1800"/>
              <a:t>Septic shock;</a:t>
            </a:r>
          </a:p>
          <a:p>
            <a:pPr eaLnBrk="1" hangingPunct="1">
              <a:lnSpc>
                <a:spcPct val="80000"/>
              </a:lnSpc>
              <a:buFont typeface="Wingdings" panose="05000000000000000000" pitchFamily="2" charset="2"/>
              <a:buNone/>
            </a:pPr>
            <a:r>
              <a:rPr lang="en-US" altLang="en-US" sz="1800"/>
              <a:t>         - </a:t>
            </a:r>
            <a:r>
              <a:rPr lang="ro-RO" altLang="en-US" sz="1800"/>
              <a:t>Secondary hypoxemia;</a:t>
            </a:r>
          </a:p>
          <a:p>
            <a:pPr eaLnBrk="1" hangingPunct="1">
              <a:lnSpc>
                <a:spcPct val="80000"/>
              </a:lnSpc>
              <a:buFont typeface="Wingdings" panose="05000000000000000000" pitchFamily="2" charset="2"/>
              <a:buNone/>
            </a:pPr>
            <a:r>
              <a:rPr lang="en-US" altLang="en-US" sz="1800"/>
              <a:t>         - </a:t>
            </a:r>
            <a:r>
              <a:rPr lang="ro-RO" altLang="en-US" sz="1800"/>
              <a:t>PHT</a:t>
            </a:r>
          </a:p>
          <a:p>
            <a:pPr eaLnBrk="1" hangingPunct="1">
              <a:lnSpc>
                <a:spcPct val="80000"/>
              </a:lnSpc>
              <a:buFont typeface="Wingdings" panose="05000000000000000000" pitchFamily="2" charset="2"/>
              <a:buNone/>
            </a:pPr>
            <a:r>
              <a:rPr lang="en-US" altLang="en-US" sz="2000"/>
              <a:t>         </a:t>
            </a:r>
            <a:r>
              <a:rPr lang="ro-RO" altLang="en-US" sz="2000"/>
              <a:t>The mortality rema</a:t>
            </a:r>
            <a:r>
              <a:rPr lang="en-US" altLang="en-US" sz="2000"/>
              <a:t>i</a:t>
            </a:r>
            <a:r>
              <a:rPr lang="ro-RO" altLang="en-US" sz="2000"/>
              <a:t>ns h</a:t>
            </a:r>
            <a:r>
              <a:rPr lang="en-US" altLang="en-US" sz="2000"/>
              <a:t>i</a:t>
            </a:r>
            <a:r>
              <a:rPr lang="ro-RO" altLang="en-US" sz="2000"/>
              <a:t>gh, septicaemia representing the </a:t>
            </a:r>
            <a:r>
              <a:rPr lang="ro-RO" altLang="en-US" sz="2000" b="1"/>
              <a:t>third cause</a:t>
            </a:r>
            <a:r>
              <a:rPr lang="ro-RO" altLang="en-US" sz="2000"/>
              <a:t> of mortality in</a:t>
            </a:r>
            <a:r>
              <a:rPr lang="en-US" altLang="en-US" sz="2000"/>
              <a:t> </a:t>
            </a:r>
            <a:r>
              <a:rPr lang="ro-RO" altLang="en-US" sz="2000"/>
              <a:t>NICU, after HMD and congenital</a:t>
            </a:r>
            <a:r>
              <a:rPr lang="en-US" altLang="en-US" sz="2000"/>
              <a:t> </a:t>
            </a:r>
            <a:r>
              <a:rPr lang="ro-RO" altLang="en-US" sz="2000"/>
              <a:t>malformations.</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C32311CD-0F92-4C5C-9C15-F4E8EAA58721}"/>
              </a:ext>
            </a:extLst>
          </p:cNvPr>
          <p:cNvSpPr>
            <a:spLocks noGrp="1" noChangeArrowheads="1"/>
          </p:cNvSpPr>
          <p:nvPr>
            <p:ph type="title"/>
          </p:nvPr>
        </p:nvSpPr>
        <p:spPr/>
        <p:txBody>
          <a:bodyPr/>
          <a:lstStyle/>
          <a:p>
            <a:pPr eaLnBrk="1" hangingPunct="1"/>
            <a:r>
              <a:rPr lang="en-US" altLang="en-US" sz="3200">
                <a:latin typeface="Tahoma" panose="020B0604030504040204" pitchFamily="34" charset="0"/>
              </a:rPr>
              <a:t>JAUNDICE</a:t>
            </a:r>
            <a:endParaRPr lang="ro-RO" altLang="en-US" sz="3200">
              <a:latin typeface="Tahoma" panose="020B0604030504040204" pitchFamily="34" charset="0"/>
            </a:endParaRPr>
          </a:p>
        </p:txBody>
      </p:sp>
      <p:sp>
        <p:nvSpPr>
          <p:cNvPr id="72707" name="Rectangle 3">
            <a:extLst>
              <a:ext uri="{FF2B5EF4-FFF2-40B4-BE49-F238E27FC236}">
                <a16:creationId xmlns:a16="http://schemas.microsoft.com/office/drawing/2014/main" id="{2D98D88D-C553-435A-87F0-F68CD14A4EFA}"/>
              </a:ext>
            </a:extLst>
          </p:cNvPr>
          <p:cNvSpPr>
            <a:spLocks noGrp="1" noChangeArrowheads="1"/>
          </p:cNvSpPr>
          <p:nvPr>
            <p:ph type="body" idx="1"/>
          </p:nvPr>
        </p:nvSpPr>
        <p:spPr>
          <a:xfrm>
            <a:off x="755650" y="1600200"/>
            <a:ext cx="8064500" cy="4530725"/>
          </a:xfrm>
        </p:spPr>
        <p:txBody>
          <a:bodyPr/>
          <a:lstStyle/>
          <a:p>
            <a:pPr eaLnBrk="1" hangingPunct="1"/>
            <a:r>
              <a:rPr lang="ro-RO" altLang="en-US" sz="2000">
                <a:latin typeface="Tahoma" panose="020B0604030504040204" pitchFamily="34" charset="0"/>
              </a:rPr>
              <a:t>Jaundice is generally defined as yellowish discoloration of the skin secondary to hyperbilirubinemia. Hyperbilirubinemia is </a:t>
            </a:r>
            <a:r>
              <a:rPr lang="ro-RO" altLang="en-US" sz="2000" b="1">
                <a:latin typeface="Tahoma" panose="020B0604030504040204" pitchFamily="34" charset="0"/>
              </a:rPr>
              <a:t>defined </a:t>
            </a:r>
            <a:r>
              <a:rPr lang="ro-RO" altLang="en-US" sz="2000">
                <a:latin typeface="Tahoma" panose="020B0604030504040204" pitchFamily="34" charset="0"/>
              </a:rPr>
              <a:t>as a total serum bilirubin level greater than </a:t>
            </a:r>
            <a:r>
              <a:rPr lang="en-US" altLang="en-US" sz="2000">
                <a:latin typeface="Tahoma" panose="020B0604030504040204" pitchFamily="34" charset="0"/>
              </a:rPr>
              <a:t>50 </a:t>
            </a:r>
            <a:r>
              <a:rPr lang="ro-RO" altLang="en-US" sz="2000">
                <a:latin typeface="Tahoma" panose="020B0604030504040204" pitchFamily="34" charset="0"/>
              </a:rPr>
              <a:t>mg</a:t>
            </a:r>
            <a:r>
              <a:rPr lang="en-US" altLang="en-US" sz="2000">
                <a:latin typeface="Tahoma" panose="020B0604030504040204" pitchFamily="34" charset="0"/>
                <a:cs typeface="Arial" panose="020B0604020202020204" pitchFamily="34" charset="0"/>
              </a:rPr>
              <a:t>%o(5 mg/dl)</a:t>
            </a:r>
            <a:r>
              <a:rPr lang="ro-RO" altLang="en-US" sz="2000">
                <a:latin typeface="Tahoma" panose="020B0604030504040204" pitchFamily="34" charset="0"/>
              </a:rPr>
              <a:t>. </a:t>
            </a:r>
            <a:endParaRPr lang="en-US" altLang="en-US" sz="2000">
              <a:latin typeface="Tahoma" panose="020B0604030504040204" pitchFamily="34" charset="0"/>
            </a:endParaRPr>
          </a:p>
          <a:p>
            <a:pPr eaLnBrk="1" hangingPunct="1"/>
            <a:r>
              <a:rPr lang="ro-RO" altLang="en-US" sz="2000">
                <a:latin typeface="Tahoma" panose="020B0604030504040204" pitchFamily="34" charset="0"/>
              </a:rPr>
              <a:t>65% of newborns are clinically jaundiced -phys</a:t>
            </a:r>
            <a:r>
              <a:rPr lang="en-US" altLang="en-US" sz="2000">
                <a:latin typeface="Tahoma" panose="020B0604030504040204" pitchFamily="34" charset="0"/>
              </a:rPr>
              <a:t>iol</a:t>
            </a:r>
            <a:r>
              <a:rPr lang="ro-RO" altLang="en-US" sz="2000">
                <a:latin typeface="Tahoma" panose="020B0604030504040204" pitchFamily="34" charset="0"/>
              </a:rPr>
              <a:t>ogical jaundice, considered to be secondary to the immaturity of hepatic enzyme systems </a:t>
            </a:r>
            <a:r>
              <a:rPr lang="en-US" altLang="en-US" sz="2000">
                <a:latin typeface="Tahoma" panose="020B0604030504040204" pitchFamily="34" charset="0"/>
              </a:rPr>
              <a:t>                                                                                </a:t>
            </a:r>
            <a:r>
              <a:rPr lang="ro-RO" altLang="en-US" sz="2000">
                <a:latin typeface="Tahoma" panose="020B0604030504040204" pitchFamily="34" charset="0"/>
              </a:rPr>
              <a:t>at birth</a:t>
            </a:r>
            <a:r>
              <a:rPr lang="en-US" altLang="en-US" sz="2000">
                <a:latin typeface="Tahoma" panose="020B0604030504040204" pitchFamily="34" charset="0"/>
              </a:rPr>
              <a:t>.</a:t>
            </a:r>
          </a:p>
        </p:txBody>
      </p:sp>
      <p:pic>
        <p:nvPicPr>
          <p:cNvPr id="72708" name="Picture 4" descr="images">
            <a:extLst>
              <a:ext uri="{FF2B5EF4-FFF2-40B4-BE49-F238E27FC236}">
                <a16:creationId xmlns:a16="http://schemas.microsoft.com/office/drawing/2014/main" id="{4DB47871-5405-41B3-9EA0-540F3EE97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3324225"/>
            <a:ext cx="4176712" cy="312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E0B91752-6818-4DD6-9C53-FD581B7E6587}"/>
              </a:ext>
            </a:extLst>
          </p:cNvPr>
          <p:cNvSpPr>
            <a:spLocks noGrp="1" noChangeArrowheads="1"/>
          </p:cNvSpPr>
          <p:nvPr>
            <p:ph type="title"/>
          </p:nvPr>
        </p:nvSpPr>
        <p:spPr/>
        <p:txBody>
          <a:bodyPr/>
          <a:lstStyle/>
          <a:p>
            <a:pPr eaLnBrk="1" hangingPunct="1"/>
            <a:r>
              <a:rPr lang="en-US" altLang="en-US" sz="3200">
                <a:latin typeface="Tahoma" panose="020B0604030504040204" pitchFamily="34" charset="0"/>
              </a:rPr>
              <a:t>JAUNDICE</a:t>
            </a:r>
            <a:endParaRPr lang="ro-RO" altLang="en-US" sz="3200">
              <a:latin typeface="Tahoma" panose="020B0604030504040204" pitchFamily="34" charset="0"/>
            </a:endParaRPr>
          </a:p>
        </p:txBody>
      </p:sp>
      <p:sp>
        <p:nvSpPr>
          <p:cNvPr id="73731" name="Rectangle 3">
            <a:extLst>
              <a:ext uri="{FF2B5EF4-FFF2-40B4-BE49-F238E27FC236}">
                <a16:creationId xmlns:a16="http://schemas.microsoft.com/office/drawing/2014/main" id="{770BD105-B54C-4C8E-A99E-F55CBDF97C67}"/>
              </a:ext>
            </a:extLst>
          </p:cNvPr>
          <p:cNvSpPr>
            <a:spLocks noGrp="1" noChangeArrowheads="1"/>
          </p:cNvSpPr>
          <p:nvPr>
            <p:ph type="body" idx="1"/>
          </p:nvPr>
        </p:nvSpPr>
        <p:spPr>
          <a:xfrm>
            <a:off x="755650" y="1484313"/>
            <a:ext cx="7993063" cy="4752975"/>
          </a:xfrm>
        </p:spPr>
        <p:txBody>
          <a:bodyPr/>
          <a:lstStyle/>
          <a:p>
            <a:pPr eaLnBrk="1" hangingPunct="1"/>
            <a:r>
              <a:rPr lang="ro-RO" altLang="en-US" sz="2200">
                <a:latin typeface="Tahoma" panose="020B0604030504040204" pitchFamily="34" charset="0"/>
              </a:rPr>
              <a:t>Bilirubin is the end product of the catabolism of hem and is produced </a:t>
            </a:r>
            <a:r>
              <a:rPr lang="en-US" altLang="en-US" sz="2200">
                <a:latin typeface="Tahoma" panose="020B0604030504040204" pitchFamily="34" charset="0"/>
              </a:rPr>
              <a:t>main</a:t>
            </a:r>
            <a:r>
              <a:rPr lang="ro-RO" altLang="en-US" sz="2200">
                <a:latin typeface="Tahoma" panose="020B0604030504040204" pitchFamily="34" charset="0"/>
              </a:rPr>
              <a:t>ly by the breakdown of red blood cells hemoglobin. Other sources of hem include myoglobin and certain liver enzymes. Bilirubin exists in several forms in the blood but is predominantly bound to serum albumin. Free conjugated bilirubin and possibly other forms, may enter central nervous system and become toxic to the cells. The precise mechanism is unknown.</a:t>
            </a:r>
          </a:p>
          <a:p>
            <a:pPr eaLnBrk="1" hangingPunct="1"/>
            <a:r>
              <a:rPr lang="ro-RO" altLang="en-US" sz="2200">
                <a:latin typeface="Tahoma" panose="020B0604030504040204" pitchFamily="34" charset="0"/>
              </a:rPr>
              <a:t>In the liver cells, unconjugated bilirubin is bound to ligandin, Z-protein and others proteins; it is conjugated by uridine diphosphate glucuronyl transferase</a:t>
            </a:r>
            <a:r>
              <a:rPr lang="en-US" altLang="en-US" sz="2200">
                <a:latin typeface="Tahoma" panose="020B0604030504040204" pitchFamily="34" charset="0"/>
              </a:rPr>
              <a:t>(UDP-t)</a:t>
            </a:r>
            <a:r>
              <a:rPr lang="ro-RO" altLang="en-US" sz="2200">
                <a:latin typeface="Tahoma" panose="020B0604030504040204" pitchFamily="34" charset="0"/>
              </a:rPr>
              <a:t>. Conjugated bilirubin is water-soluble and can be excreted by urine, but most of it is rapidly excreted into the intestine.</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B6582FA9-EB2C-4531-B215-04303892F262}"/>
              </a:ext>
            </a:extLst>
          </p:cNvPr>
          <p:cNvSpPr>
            <a:spLocks noGrp="1" noChangeArrowheads="1"/>
          </p:cNvSpPr>
          <p:nvPr>
            <p:ph type="title"/>
          </p:nvPr>
        </p:nvSpPr>
        <p:spPr/>
        <p:txBody>
          <a:bodyPr/>
          <a:lstStyle/>
          <a:p>
            <a:pPr eaLnBrk="1" hangingPunct="1"/>
            <a:r>
              <a:rPr lang="en-US" altLang="en-US" sz="3200">
                <a:latin typeface="Tahoma" panose="020B0604030504040204" pitchFamily="34" charset="0"/>
              </a:rPr>
              <a:t>JAUNDICE</a:t>
            </a:r>
            <a:endParaRPr lang="ro-RO" altLang="en-US" sz="3200">
              <a:latin typeface="Tahoma" panose="020B0604030504040204" pitchFamily="34" charset="0"/>
            </a:endParaRPr>
          </a:p>
        </p:txBody>
      </p:sp>
      <p:sp>
        <p:nvSpPr>
          <p:cNvPr id="74755" name="Rectangle 3">
            <a:extLst>
              <a:ext uri="{FF2B5EF4-FFF2-40B4-BE49-F238E27FC236}">
                <a16:creationId xmlns:a16="http://schemas.microsoft.com/office/drawing/2014/main" id="{7FE5F659-B101-4A19-9F92-3AA43D9BA7D5}"/>
              </a:ext>
            </a:extLst>
          </p:cNvPr>
          <p:cNvSpPr>
            <a:spLocks noGrp="1" noChangeArrowheads="1"/>
          </p:cNvSpPr>
          <p:nvPr>
            <p:ph type="body" idx="1"/>
          </p:nvPr>
        </p:nvSpPr>
        <p:spPr/>
        <p:txBody>
          <a:bodyPr/>
          <a:lstStyle/>
          <a:p>
            <a:pPr eaLnBrk="1" hangingPunct="1"/>
            <a:r>
              <a:rPr lang="ro-RO" altLang="en-US" sz="2400">
                <a:latin typeface="Tahoma" panose="020B0604030504040204" pitchFamily="34" charset="0"/>
              </a:rPr>
              <a:t>Hyperbilirubinemia presents in one of two forms in the neonate: unconjugated hyperbilirubinemia or conjugated hyperbilirubinemia, with different causes and potenţial complications.</a:t>
            </a:r>
            <a:endParaRPr lang="en-US" altLang="en-US" sz="2400">
              <a:latin typeface="Tahoma" panose="020B0604030504040204" pitchFamily="34" charset="0"/>
            </a:endParaRPr>
          </a:p>
          <a:p>
            <a:pPr eaLnBrk="1" hangingPunct="1"/>
            <a:endParaRPr lang="ro-RO" altLang="en-US" sz="2400">
              <a:latin typeface="Tahoma" panose="020B0604030504040204" pitchFamily="34" charset="0"/>
            </a:endParaRPr>
          </a:p>
        </p:txBody>
      </p:sp>
      <p:pic>
        <p:nvPicPr>
          <p:cNvPr id="74756" name="Picture 4" descr="Bart_Simpson">
            <a:extLst>
              <a:ext uri="{FF2B5EF4-FFF2-40B4-BE49-F238E27FC236}">
                <a16:creationId xmlns:a16="http://schemas.microsoft.com/office/drawing/2014/main" id="{BE6698AF-08A5-458D-B84F-2264B7D744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3141663"/>
            <a:ext cx="2281238"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7" name="Picture 5" descr="Maggie%20Simpsons">
            <a:extLst>
              <a:ext uri="{FF2B5EF4-FFF2-40B4-BE49-F238E27FC236}">
                <a16:creationId xmlns:a16="http://schemas.microsoft.com/office/drawing/2014/main" id="{F1BBB0A0-140E-49F7-8835-316BBBB868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3500438"/>
            <a:ext cx="1568450" cy="225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EDD85EC-15C8-4F19-B0BD-2AF68BAF1858}"/>
              </a:ext>
            </a:extLst>
          </p:cNvPr>
          <p:cNvSpPr>
            <a:spLocks noGrp="1" noChangeArrowheads="1"/>
          </p:cNvSpPr>
          <p:nvPr>
            <p:ph type="title"/>
          </p:nvPr>
        </p:nvSpPr>
        <p:spPr/>
        <p:txBody>
          <a:bodyPr/>
          <a:lstStyle/>
          <a:p>
            <a:pPr eaLnBrk="1" hangingPunct="1"/>
            <a:r>
              <a:rPr lang="ro-RO" altLang="en-US" sz="2900">
                <a:latin typeface="Tahoma" panose="020B0604030504040204" pitchFamily="34" charset="0"/>
              </a:rPr>
              <a:t>CONGENITAL INFECTIONS</a:t>
            </a:r>
            <a:endParaRPr lang="en-US" altLang="en-US" sz="2900">
              <a:latin typeface="Tahoma" panose="020B0604030504040204" pitchFamily="34" charset="0"/>
            </a:endParaRPr>
          </a:p>
        </p:txBody>
      </p:sp>
      <p:sp>
        <p:nvSpPr>
          <p:cNvPr id="11267" name="Rectangle 3">
            <a:extLst>
              <a:ext uri="{FF2B5EF4-FFF2-40B4-BE49-F238E27FC236}">
                <a16:creationId xmlns:a16="http://schemas.microsoft.com/office/drawing/2014/main" id="{F4EFFA34-F5A1-48E8-A566-3B45079D2983}"/>
              </a:ext>
            </a:extLst>
          </p:cNvPr>
          <p:cNvSpPr>
            <a:spLocks noGrp="1" noChangeArrowheads="1"/>
          </p:cNvSpPr>
          <p:nvPr>
            <p:ph type="body" sz="half" idx="1"/>
          </p:nvPr>
        </p:nvSpPr>
        <p:spPr/>
        <p:txBody>
          <a:bodyPr/>
          <a:lstStyle/>
          <a:p>
            <a:pPr eaLnBrk="1" hangingPunct="1">
              <a:buFont typeface="Wingdings" panose="05000000000000000000" pitchFamily="2" charset="2"/>
              <a:buNone/>
            </a:pPr>
            <a:r>
              <a:rPr lang="ro-RO" altLang="en-US" sz="2400"/>
              <a:t>	</a:t>
            </a:r>
          </a:p>
        </p:txBody>
      </p:sp>
      <p:graphicFrame>
        <p:nvGraphicFramePr>
          <p:cNvPr id="63587" name="Group 99">
            <a:extLst>
              <a:ext uri="{FF2B5EF4-FFF2-40B4-BE49-F238E27FC236}">
                <a16:creationId xmlns:a16="http://schemas.microsoft.com/office/drawing/2014/main" id="{46ECAD38-FF16-460C-A63A-E76AEE7F2C86}"/>
              </a:ext>
            </a:extLst>
          </p:cNvPr>
          <p:cNvGraphicFramePr>
            <a:graphicFrameLocks noGrp="1"/>
          </p:cNvGraphicFramePr>
          <p:nvPr>
            <p:ph sz="half" idx="2"/>
          </p:nvPr>
        </p:nvGraphicFramePr>
        <p:xfrm>
          <a:off x="971550" y="1703388"/>
          <a:ext cx="7343775" cy="4754982"/>
        </p:xfrm>
        <a:graphic>
          <a:graphicData uri="http://schemas.openxmlformats.org/drawingml/2006/table">
            <a:tbl>
              <a:tblPr/>
              <a:tblGrid>
                <a:gridCol w="3671888">
                  <a:extLst>
                    <a:ext uri="{9D8B030D-6E8A-4147-A177-3AD203B41FA5}">
                      <a16:colId xmlns:a16="http://schemas.microsoft.com/office/drawing/2014/main" val="20000"/>
                    </a:ext>
                  </a:extLst>
                </a:gridCol>
                <a:gridCol w="3671887">
                  <a:extLst>
                    <a:ext uri="{9D8B030D-6E8A-4147-A177-3AD203B41FA5}">
                      <a16:colId xmlns:a16="http://schemas.microsoft.com/office/drawing/2014/main" val="20001"/>
                    </a:ext>
                  </a:extLst>
                </a:gridCol>
              </a:tblGrid>
              <a:tr h="4603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1" i="0" u="none" strike="noStrike" cap="none" normalizeH="0" baseline="0">
                          <a:ln>
                            <a:noFill/>
                          </a:ln>
                          <a:solidFill>
                            <a:schemeClr val="tx1"/>
                          </a:solidFill>
                          <a:effectLst/>
                          <a:latin typeface="Arial" charset="0"/>
                        </a:rPr>
                        <a:t>Specific clinical signs</a:t>
                      </a:r>
                      <a:r>
                        <a:rPr kumimoji="0" lang="ro-RO" sz="1800" b="0" i="0" u="none" strike="noStrike" cap="none" normalizeH="0" baseline="0">
                          <a:ln>
                            <a:noFill/>
                          </a:ln>
                          <a:solidFill>
                            <a:schemeClr val="tx1"/>
                          </a:solidFill>
                          <a:effectLst/>
                          <a:latin typeface="Arial" charset="0"/>
                        </a:rPr>
                        <a:t> </a:t>
                      </a:r>
                    </a:p>
                  </a:txBody>
                  <a:tcPr marT="45713" marB="45713"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1" i="0" u="none" strike="noStrike" cap="none" normalizeH="0" baseline="0">
                          <a:ln>
                            <a:noFill/>
                          </a:ln>
                          <a:solidFill>
                            <a:schemeClr val="tx1"/>
                          </a:solidFill>
                          <a:effectLst/>
                          <a:latin typeface="Arial" charset="0"/>
                        </a:rPr>
                        <a:t>Specific laboratory tests</a:t>
                      </a:r>
                      <a:r>
                        <a:rPr kumimoji="0" lang="ro-RO" sz="1800" b="0" i="0" u="none" strike="noStrike" cap="none" normalizeH="0" baseline="0">
                          <a:ln>
                            <a:noFill/>
                          </a:ln>
                          <a:solidFill>
                            <a:schemeClr val="tx1"/>
                          </a:solidFill>
                          <a:effectLst/>
                          <a:latin typeface="Arial" charset="0"/>
                        </a:rPr>
                        <a:t> </a:t>
                      </a:r>
                    </a:p>
                  </a:txBody>
                  <a:tcPr marT="45713" marB="45713"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3368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hlink"/>
                          </a:solidFill>
                          <a:effectLst/>
                          <a:latin typeface="Arial" charset="0"/>
                        </a:rPr>
                        <a:t>TOXOPLASMOSIS</a:t>
                      </a:r>
                      <a:r>
                        <a:rPr kumimoji="0" lang="ro-RO" sz="1800" b="0" i="0" u="none" strike="noStrike" cap="none" normalizeH="0" baseline="0">
                          <a:ln>
                            <a:noFill/>
                          </a:ln>
                          <a:solidFill>
                            <a:schemeClr val="tx1"/>
                          </a:solidFill>
                          <a:effectLst/>
                          <a:latin typeface="Arial" charset="0"/>
                        </a:rPr>
                        <a:t>  </a:t>
                      </a:r>
                      <a:endParaRPr kumimoji="0" lang="en-US" sz="1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Hidrocephaly  </a:t>
                      </a:r>
                      <a:endParaRPr kumimoji="0" lang="en-US" sz="14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Intracerebral calcifications</a:t>
                      </a:r>
                      <a:endParaRPr kumimoji="0" lang="en-US" sz="14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Chorioretinitis</a:t>
                      </a:r>
                    </a:p>
                  </a:txBody>
                  <a:tcPr marT="45713" marB="45713"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66"/>
                    </a:solidFill>
                  </a:tcPr>
                </a:tc>
                <a:tc rowSpan="4">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1" i="0" u="none" strike="noStrike" cap="none" normalizeH="0" baseline="0">
                          <a:ln>
                            <a:noFill/>
                          </a:ln>
                          <a:solidFill>
                            <a:schemeClr val="tx1"/>
                          </a:solidFill>
                          <a:effectLst/>
                          <a:latin typeface="Arial" charset="0"/>
                        </a:rPr>
                        <a:t>Serologic tests</a:t>
                      </a:r>
                      <a:r>
                        <a:rPr kumimoji="0" lang="en-US" sz="1800" b="1" i="0" u="none" strike="noStrike" cap="none" normalizeH="0" baseline="0">
                          <a:ln>
                            <a:noFill/>
                          </a:ln>
                          <a:solidFill>
                            <a:schemeClr val="tx1"/>
                          </a:solidFill>
                          <a:effectLst/>
                          <a:latin typeface="Arial" charset="0"/>
                        </a:rPr>
                        <a:t>:</a:t>
                      </a:r>
                      <a:r>
                        <a:rPr kumimoji="0" lang="ro-RO" sz="1800" b="0" i="0" u="none" strike="noStrike" cap="none" normalizeH="0" baseline="0">
                          <a:ln>
                            <a:noFill/>
                          </a:ln>
                          <a:solidFill>
                            <a:schemeClr val="tx1"/>
                          </a:solidFill>
                          <a:effectLst/>
                          <a:latin typeface="Arial" charset="0"/>
                        </a:rPr>
                        <a:t> </a:t>
                      </a:r>
                      <a:endParaRPr kumimoji="0" lang="en-US" sz="1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tx1"/>
                          </a:solidFill>
                          <a:effectLst/>
                          <a:latin typeface="Arial" charset="0"/>
                        </a:rPr>
                        <a:t>■ IgM</a:t>
                      </a:r>
                      <a:r>
                        <a:rPr kumimoji="0" lang="en-US" sz="1800" b="0" i="0" u="none" strike="noStrike" cap="none" normalizeH="0" baseline="0">
                          <a:ln>
                            <a:noFill/>
                          </a:ln>
                          <a:solidFill>
                            <a:schemeClr val="tx1"/>
                          </a:solidFill>
                          <a:effectLst/>
                          <a:latin typeface="Arial" charset="0"/>
                        </a:rPr>
                        <a:t>,I</a:t>
                      </a:r>
                      <a:r>
                        <a:rPr kumimoji="0" lang="ro-RO" sz="1800" b="0" i="0" u="none" strike="noStrike" cap="none" normalizeH="0" baseline="0">
                          <a:ln>
                            <a:noFill/>
                          </a:ln>
                          <a:solidFill>
                            <a:schemeClr val="tx1"/>
                          </a:solidFill>
                          <a:effectLst/>
                          <a:latin typeface="Arial" charset="0"/>
                        </a:rPr>
                        <a:t>gG</a:t>
                      </a:r>
                      <a:r>
                        <a:rPr kumimoji="0" lang="en-US" sz="1800" b="0" i="0" u="none" strike="noStrike" cap="none" normalizeH="0" baseline="0">
                          <a:ln>
                            <a:noFill/>
                          </a:ln>
                          <a:solidFill>
                            <a:schemeClr val="tx1"/>
                          </a:solidFill>
                          <a:effectLst/>
                          <a:latin typeface="Arial" charset="0"/>
                        </a:rPr>
                        <a:t>,I</a:t>
                      </a:r>
                      <a:r>
                        <a:rPr kumimoji="0" lang="ro-RO" sz="1800" b="0" i="0" u="none" strike="noStrike" cap="none" normalizeH="0" baseline="0">
                          <a:ln>
                            <a:noFill/>
                          </a:ln>
                          <a:solidFill>
                            <a:schemeClr val="tx1"/>
                          </a:solidFill>
                          <a:effectLst/>
                          <a:latin typeface="Arial" charset="0"/>
                        </a:rPr>
                        <a:t>gA</a:t>
                      </a:r>
                      <a:endParaRPr kumimoji="0" lang="en-US" sz="1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tx1"/>
                          </a:solidFill>
                          <a:effectLst/>
                          <a:latin typeface="Arial" charset="0"/>
                        </a:rPr>
                        <a:t>■ Ag HBs,Ag HBc,AgHBe</a:t>
                      </a:r>
                      <a:r>
                        <a:rPr kumimoji="0" lang="en-US" sz="1800" b="0" i="0" u="none" strike="noStrike" cap="none" normalizeH="0" baseline="0">
                          <a:ln>
                            <a:noFill/>
                          </a:ln>
                          <a:solidFill>
                            <a:schemeClr val="tx1"/>
                          </a:solidFill>
                          <a:effectLst/>
                          <a:latin typeface="Arial" charset="0"/>
                        </a:rPr>
                        <a:t> </a:t>
                      </a:r>
                      <a:r>
                        <a:rPr kumimoji="0" lang="ro-RO" sz="1800" b="0" i="0" u="none" strike="noStrike" cap="none" normalizeH="0" baseline="0">
                          <a:ln>
                            <a:noFill/>
                          </a:ln>
                          <a:solidFill>
                            <a:schemeClr val="tx1"/>
                          </a:solidFill>
                          <a:effectLst/>
                          <a:latin typeface="Arial" charset="0"/>
                        </a:rPr>
                        <a:t>- ELIS</a:t>
                      </a:r>
                      <a:r>
                        <a:rPr kumimoji="0" lang="en-US" sz="1800" b="0" i="0" u="none" strike="noStrike" cap="none" normalizeH="0" baseline="0">
                          <a:ln>
                            <a:noFill/>
                          </a:ln>
                          <a:solidFill>
                            <a:schemeClr val="tx1"/>
                          </a:solidFill>
                          <a:effectLst/>
                          <a:latin typeface="Arial" charset="0"/>
                        </a:rPr>
                        <a:t>A</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1" i="0" u="none" strike="noStrike" cap="none" normalizeH="0" baseline="0">
                          <a:ln>
                            <a:noFill/>
                          </a:ln>
                          <a:solidFill>
                            <a:schemeClr val="tx1"/>
                          </a:solidFill>
                          <a:effectLst/>
                          <a:latin typeface="Arial" charset="0"/>
                        </a:rPr>
                        <a:t>Viral cultures</a:t>
                      </a:r>
                      <a:r>
                        <a:rPr kumimoji="0" lang="en-US" sz="1800" b="1" i="0" u="none" strike="noStrike" cap="none" normalizeH="0" baseline="0">
                          <a:ln>
                            <a:noFill/>
                          </a:ln>
                          <a:solidFill>
                            <a:schemeClr val="tx1"/>
                          </a:solidFill>
                          <a:effectLst/>
                          <a:latin typeface="Arial" charset="0"/>
                        </a:rPr>
                        <a:t>:</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tx1"/>
                          </a:solidFill>
                          <a:effectLst/>
                          <a:latin typeface="Arial" charset="0"/>
                        </a:rPr>
                        <a:t>■Nasal pharynx</a:t>
                      </a:r>
                      <a:r>
                        <a:rPr kumimoji="0" lang="en-US" sz="1800" b="0" i="0" u="none" strike="noStrike" cap="none" normalizeH="0" baseline="0">
                          <a:ln>
                            <a:noFill/>
                          </a:ln>
                          <a:solidFill>
                            <a:schemeClr val="tx1"/>
                          </a:solidFill>
                          <a:effectLst/>
                          <a:latin typeface="Arial" charset="0"/>
                        </a:rPr>
                        <a:t> &amp; t</a:t>
                      </a:r>
                      <a:r>
                        <a:rPr kumimoji="0" lang="ro-RO" sz="1800" b="0" i="0" u="none" strike="noStrike" cap="none" normalizeH="0" baseline="0">
                          <a:ln>
                            <a:noFill/>
                          </a:ln>
                          <a:solidFill>
                            <a:schemeClr val="tx1"/>
                          </a:solidFill>
                          <a:effectLst/>
                          <a:latin typeface="Arial" charset="0"/>
                        </a:rPr>
                        <a:t>hroat</a:t>
                      </a:r>
                      <a:endParaRPr kumimoji="0" lang="en-US" sz="1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tx1"/>
                          </a:solidFill>
                          <a:effectLst/>
                          <a:latin typeface="Arial" charset="0"/>
                        </a:rPr>
                        <a:t>■Conjunctiva</a:t>
                      </a:r>
                      <a:endParaRPr kumimoji="0" lang="en-US" sz="1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tx1"/>
                          </a:solidFill>
                          <a:effectLst/>
                          <a:latin typeface="Arial" charset="0"/>
                        </a:rPr>
                        <a:t>■Feces</a:t>
                      </a:r>
                      <a:endParaRPr kumimoji="0" lang="en-US" sz="1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tx1"/>
                          </a:solidFill>
                          <a:effectLst/>
                          <a:latin typeface="Arial" charset="0"/>
                        </a:rPr>
                        <a:t>■Cultures from characteristic</a:t>
                      </a:r>
                      <a:r>
                        <a:rPr kumimoji="0" lang="en-US" sz="1800" b="0" i="0" u="none" strike="noStrike" cap="none" normalizeH="0" baseline="0">
                          <a:ln>
                            <a:noFill/>
                          </a:ln>
                          <a:solidFill>
                            <a:schemeClr val="tx1"/>
                          </a:solidFill>
                          <a:effectLst/>
                          <a:latin typeface="Arial" charset="0"/>
                        </a:rPr>
                        <a:t> </a:t>
                      </a:r>
                      <a:r>
                        <a:rPr kumimoji="0" lang="ro-RO" sz="1800" b="0" i="0" u="none" strike="noStrike" cap="none" normalizeH="0" baseline="0">
                          <a:ln>
                            <a:noFill/>
                          </a:ln>
                          <a:solidFill>
                            <a:schemeClr val="tx1"/>
                          </a:solidFill>
                          <a:effectLst/>
                          <a:latin typeface="Arial" charset="0"/>
                        </a:rPr>
                        <a:t>lesions.</a:t>
                      </a:r>
                      <a:endParaRPr kumimoji="0" lang="en-US" sz="1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tx1"/>
                          </a:solidFill>
                          <a:effectLst/>
                          <a:latin typeface="Arial" charset="0"/>
                        </a:rPr>
                        <a:t>■Urine</a:t>
                      </a:r>
                      <a:endParaRPr kumimoji="0" lang="en-US" sz="1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tx1"/>
                          </a:solidFill>
                          <a:effectLst/>
                          <a:latin typeface="Arial" charset="0"/>
                        </a:rPr>
                        <a:t>■BloodforHIV</a:t>
                      </a:r>
                      <a:endParaRPr kumimoji="0" lang="en-US" sz="1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tx1"/>
                          </a:solidFill>
                          <a:effectLst/>
                          <a:latin typeface="Arial" charset="0"/>
                        </a:rPr>
                        <a:t>■CSF</a:t>
                      </a:r>
                    </a:p>
                  </a:txBody>
                  <a:tcPr marT="45713" marB="45713"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CCFF"/>
                    </a:solidFill>
                  </a:tcPr>
                </a:tc>
                <a:extLst>
                  <a:ext uri="{0D108BD9-81ED-4DB2-BD59-A6C34878D82A}">
                    <a16:rowId xmlns:a16="http://schemas.microsoft.com/office/drawing/2014/main" val="10001"/>
                  </a:ext>
                </a:extLst>
              </a:tr>
              <a:tr h="114918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hlink"/>
                          </a:solidFill>
                          <a:effectLst/>
                          <a:latin typeface="Arial" charset="0"/>
                        </a:rPr>
                        <a:t>RUBELLA</a:t>
                      </a:r>
                      <a:endParaRPr kumimoji="0" lang="en-US" sz="1800" b="0" i="0" u="none" strike="noStrike" cap="none" normalizeH="0" baseline="0">
                        <a:ln>
                          <a:noFill/>
                        </a:ln>
                        <a:solidFill>
                          <a:schemeClr val="hlink"/>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Cataracts or glaucoma  </a:t>
                      </a:r>
                      <a:endParaRPr kumimoji="0" lang="en-US" sz="14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Hearing loss </a:t>
                      </a:r>
                      <a:endParaRPr kumimoji="0" lang="en-US" sz="14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Congenital heart disease</a:t>
                      </a:r>
                    </a:p>
                  </a:txBody>
                  <a:tcPr marT="45713" marB="45713"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66"/>
                    </a:solidFill>
                  </a:tcPr>
                </a:tc>
                <a:tc vMerge="1">
                  <a:txBody>
                    <a:bodyPr/>
                    <a:lstStyle/>
                    <a:p>
                      <a:endParaRPr lang="en-US"/>
                    </a:p>
                  </a:txBody>
                  <a:tcPr/>
                </a:tc>
                <a:extLst>
                  <a:ext uri="{0D108BD9-81ED-4DB2-BD59-A6C34878D82A}">
                    <a16:rowId xmlns:a16="http://schemas.microsoft.com/office/drawing/2014/main" val="10002"/>
                  </a:ext>
                </a:extLst>
              </a:tr>
              <a:tr h="87769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hlink"/>
                          </a:solidFill>
                          <a:effectLst/>
                          <a:latin typeface="Arial" charset="0"/>
                        </a:rPr>
                        <a:t>CYTOMEGALOVIRUS</a:t>
                      </a:r>
                      <a:r>
                        <a:rPr kumimoji="0" lang="ro-RO" sz="1800" b="0" i="0" u="none" strike="noStrike" cap="none" normalizeH="0" baseline="0">
                          <a:ln>
                            <a:noFill/>
                          </a:ln>
                          <a:solidFill>
                            <a:schemeClr val="tx1"/>
                          </a:solidFill>
                          <a:effectLst/>
                          <a:latin typeface="Arial" charset="0"/>
                        </a:rPr>
                        <a:t> </a:t>
                      </a:r>
                      <a:endParaRPr kumimoji="0" lang="en-US" sz="1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Microcephaly with</a:t>
                      </a:r>
                      <a:r>
                        <a:rPr kumimoji="0" lang="en-US" sz="1400" b="0" i="0" u="none" strike="noStrike" cap="none" normalizeH="0" baseline="0">
                          <a:ln>
                            <a:noFill/>
                          </a:ln>
                          <a:solidFill>
                            <a:schemeClr val="tx1"/>
                          </a:solidFill>
                          <a:effectLst/>
                          <a:latin typeface="Arial" charset="0"/>
                        </a:rPr>
                        <a:t> </a:t>
                      </a:r>
                      <a:r>
                        <a:rPr kumimoji="0" lang="ro-RO" sz="1400" b="0" i="0" u="none" strike="noStrike" cap="none" normalizeH="0" baseline="0">
                          <a:ln>
                            <a:noFill/>
                          </a:ln>
                          <a:solidFill>
                            <a:schemeClr val="tx1"/>
                          </a:solidFill>
                          <a:effectLst/>
                          <a:latin typeface="Arial" charset="0"/>
                        </a:rPr>
                        <a:t>perivent</a:t>
                      </a:r>
                      <a:r>
                        <a:rPr kumimoji="0" lang="en-US" sz="1400" b="0" i="0" u="none" strike="noStrike" cap="none" normalizeH="0" baseline="0">
                          <a:ln>
                            <a:noFill/>
                          </a:ln>
                          <a:solidFill>
                            <a:schemeClr val="tx1"/>
                          </a:solidFill>
                          <a:effectLst/>
                          <a:latin typeface="Arial" charset="0"/>
                        </a:rPr>
                        <a:t>ric.</a:t>
                      </a:r>
                      <a:r>
                        <a:rPr kumimoji="0" lang="ro-RO" sz="1400" b="0" i="0" u="none" strike="noStrike" cap="none" normalizeH="0" baseline="0">
                          <a:ln>
                            <a:noFill/>
                          </a:ln>
                          <a:solidFill>
                            <a:schemeClr val="tx1"/>
                          </a:solidFill>
                          <a:effectLst/>
                          <a:latin typeface="Arial" charset="0"/>
                        </a:rPr>
                        <a:t>calcifi</a:t>
                      </a:r>
                      <a:r>
                        <a:rPr kumimoji="0" lang="en-US" sz="1400" b="0" i="0" u="none" strike="noStrike" cap="none" normalizeH="0" baseline="0">
                          <a:ln>
                            <a:noFill/>
                          </a:ln>
                          <a:solidFill>
                            <a:schemeClr val="tx1"/>
                          </a:solidFill>
                          <a:effectLst/>
                          <a:latin typeface="Arial" charset="0"/>
                        </a:rPr>
                        <a:t>cation</a:t>
                      </a:r>
                      <a:r>
                        <a:rPr kumimoji="0" lang="ro-RO" sz="1400" b="0" i="0" u="none" strike="noStrike" cap="none" normalizeH="0" baseline="0">
                          <a:ln>
                            <a:noFill/>
                          </a:ln>
                          <a:solidFill>
                            <a:schemeClr val="tx1"/>
                          </a:solidFill>
                          <a:effectLst/>
                          <a:latin typeface="Arial" charset="0"/>
                        </a:rPr>
                        <a:t> </a:t>
                      </a:r>
                      <a:r>
                        <a:rPr kumimoji="0" lang="en-US" sz="1400" b="0" i="0" u="none" strike="noStrike" cap="none" normalizeH="0" baseline="0">
                          <a:ln>
                            <a:noFill/>
                          </a:ln>
                          <a:solidFill>
                            <a:schemeClr val="tx1"/>
                          </a:solidFill>
                          <a:effectLst/>
                          <a:latin typeface="Arial" charset="0"/>
                        </a:rPr>
                        <a:t> </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Petechiae</a:t>
                      </a:r>
                    </a:p>
                  </a:txBody>
                  <a:tcPr marT="45713" marB="45713"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66"/>
                    </a:solidFill>
                  </a:tcPr>
                </a:tc>
                <a:tc vMerge="1">
                  <a:txBody>
                    <a:bodyPr/>
                    <a:lstStyle/>
                    <a:p>
                      <a:endParaRPr lang="en-US"/>
                    </a:p>
                  </a:txBody>
                  <a:tcPr/>
                </a:tc>
                <a:extLst>
                  <a:ext uri="{0D108BD9-81ED-4DB2-BD59-A6C34878D82A}">
                    <a16:rowId xmlns:a16="http://schemas.microsoft.com/office/drawing/2014/main" val="10003"/>
                  </a:ext>
                </a:extLst>
              </a:tr>
              <a:tr h="113368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800" b="0" i="0" u="none" strike="noStrike" cap="none" normalizeH="0" baseline="0">
                          <a:ln>
                            <a:noFill/>
                          </a:ln>
                          <a:solidFill>
                            <a:schemeClr val="hlink"/>
                          </a:solidFill>
                          <a:effectLst/>
                          <a:latin typeface="Arial" charset="0"/>
                        </a:rPr>
                        <a:t>HERPES SIMPLEX</a:t>
                      </a:r>
                      <a:endParaRPr kumimoji="0" lang="en-US" sz="1800" b="0" i="0" u="none" strike="noStrike" cap="none" normalizeH="0" baseline="0">
                        <a:ln>
                          <a:noFill/>
                        </a:ln>
                        <a:solidFill>
                          <a:schemeClr val="hlink"/>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Skin lesions</a:t>
                      </a:r>
                      <a:endParaRPr kumimoji="0" lang="en-US" sz="14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Keratoconjuctivitis</a:t>
                      </a:r>
                      <a:endParaRPr kumimoji="0" lang="en-US" sz="14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ro-RO" sz="1400" b="0" i="0" u="none" strike="noStrike" cap="none" normalizeH="0" baseline="0">
                          <a:ln>
                            <a:noFill/>
                          </a:ln>
                          <a:solidFill>
                            <a:schemeClr val="tx1"/>
                          </a:solidFill>
                          <a:effectLst/>
                          <a:latin typeface="Arial" charset="0"/>
                        </a:rPr>
                        <a:t>CNS involvement</a:t>
                      </a:r>
                    </a:p>
                  </a:txBody>
                  <a:tcPr marT="45713" marB="45713"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66"/>
                    </a:solidFill>
                  </a:tcPr>
                </a:tc>
                <a:tc vMerge="1">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4921018D-1709-488C-8DF7-915983F3B09A}"/>
              </a:ext>
            </a:extLst>
          </p:cNvPr>
          <p:cNvSpPr>
            <a:spLocks noGrp="1" noChangeArrowheads="1"/>
          </p:cNvSpPr>
          <p:nvPr>
            <p:ph type="title"/>
          </p:nvPr>
        </p:nvSpPr>
        <p:spPr/>
        <p:txBody>
          <a:bodyPr/>
          <a:lstStyle/>
          <a:p>
            <a:pPr eaLnBrk="1" hangingPunct="1"/>
            <a:r>
              <a:rPr lang="en-US" altLang="en-US" sz="3200">
                <a:latin typeface="Tahoma" panose="020B0604030504040204" pitchFamily="34" charset="0"/>
              </a:rPr>
              <a:t>JAUNDICE</a:t>
            </a:r>
            <a:endParaRPr lang="ro-RO" altLang="en-US" sz="3200">
              <a:latin typeface="Tahoma" panose="020B0604030504040204" pitchFamily="34" charset="0"/>
            </a:endParaRPr>
          </a:p>
        </p:txBody>
      </p:sp>
      <p:sp>
        <p:nvSpPr>
          <p:cNvPr id="75779" name="Rectangle 3">
            <a:extLst>
              <a:ext uri="{FF2B5EF4-FFF2-40B4-BE49-F238E27FC236}">
                <a16:creationId xmlns:a16="http://schemas.microsoft.com/office/drawing/2014/main" id="{7AEB8016-A613-4F6B-AD98-44C5B478FBE7}"/>
              </a:ext>
            </a:extLst>
          </p:cNvPr>
          <p:cNvSpPr>
            <a:spLocks noGrp="1" noChangeArrowheads="1"/>
          </p:cNvSpPr>
          <p:nvPr>
            <p:ph type="body" idx="1"/>
          </p:nvPr>
        </p:nvSpPr>
        <p:spPr>
          <a:xfrm>
            <a:off x="914400" y="1600200"/>
            <a:ext cx="7772400" cy="4349750"/>
          </a:xfrm>
        </p:spPr>
        <p:txBody>
          <a:bodyPr/>
          <a:lstStyle/>
          <a:p>
            <a:pPr eaLnBrk="1" hangingPunct="1">
              <a:lnSpc>
                <a:spcPct val="80000"/>
              </a:lnSpc>
            </a:pPr>
            <a:r>
              <a:rPr lang="ro-RO" altLang="en-US" sz="2000" u="sng"/>
              <a:t>Causes of uncojugated hyperbilirubinemia</a:t>
            </a:r>
            <a:r>
              <a:rPr lang="en-US" altLang="en-US" sz="2000" u="sng"/>
              <a:t>:</a:t>
            </a:r>
          </a:p>
          <a:p>
            <a:pPr eaLnBrk="1" hangingPunct="1">
              <a:lnSpc>
                <a:spcPct val="80000"/>
              </a:lnSpc>
              <a:buFont typeface="Wingdings" panose="05000000000000000000" pitchFamily="2" charset="2"/>
              <a:buNone/>
            </a:pPr>
            <a:endParaRPr lang="ro-RO" altLang="en-US" sz="2000" b="1"/>
          </a:p>
          <a:p>
            <a:pPr eaLnBrk="1" hangingPunct="1">
              <a:lnSpc>
                <a:spcPct val="80000"/>
              </a:lnSpc>
              <a:buFont typeface="Wingdings" panose="05000000000000000000" pitchFamily="2" charset="2"/>
              <a:buNone/>
            </a:pPr>
            <a:r>
              <a:rPr lang="en-US" altLang="en-US" sz="2000" b="1"/>
              <a:t>1. </a:t>
            </a:r>
            <a:r>
              <a:rPr lang="ro-RO" altLang="en-US" sz="2000" b="1"/>
              <a:t>Physiological jaundice</a:t>
            </a:r>
          </a:p>
          <a:p>
            <a:pPr eaLnBrk="1" hangingPunct="1">
              <a:lnSpc>
                <a:spcPct val="80000"/>
              </a:lnSpc>
              <a:buFont typeface="Wingdings" panose="05000000000000000000" pitchFamily="2" charset="2"/>
              <a:buNone/>
            </a:pPr>
            <a:r>
              <a:rPr lang="en-US" altLang="en-US" sz="2000" b="1"/>
              <a:t>2. </a:t>
            </a:r>
            <a:r>
              <a:rPr lang="ro-RO" altLang="en-US" sz="2000" b="1"/>
              <a:t>Hemolytic anemia</a:t>
            </a:r>
            <a:endParaRPr lang="ro-RO" altLang="en-US" sz="2000"/>
          </a:p>
          <a:p>
            <a:pPr eaLnBrk="1" hangingPunct="1">
              <a:lnSpc>
                <a:spcPct val="80000"/>
              </a:lnSpc>
            </a:pPr>
            <a:r>
              <a:rPr lang="ro-RO" altLang="en-US" sz="2000"/>
              <a:t>ABO or Rh incompatibility;</a:t>
            </a:r>
          </a:p>
          <a:p>
            <a:pPr eaLnBrk="1" hangingPunct="1">
              <a:lnSpc>
                <a:spcPct val="80000"/>
              </a:lnSpc>
            </a:pPr>
            <a:r>
              <a:rPr lang="ro-RO" altLang="en-US" sz="2000"/>
              <a:t>Infection, drugs;</a:t>
            </a:r>
          </a:p>
          <a:p>
            <a:pPr eaLnBrk="1" hangingPunct="1">
              <a:lnSpc>
                <a:spcPct val="80000"/>
              </a:lnSpc>
            </a:pPr>
            <a:r>
              <a:rPr lang="ro-RO" altLang="en-US" sz="2000"/>
              <a:t>Congenital: hereditary spherocytosis, infantile pyknocytosis, pyruvate kinase deficiency</a:t>
            </a:r>
            <a:r>
              <a:rPr lang="en-US" altLang="en-US" sz="2000"/>
              <a:t> (PK)</a:t>
            </a:r>
            <a:r>
              <a:rPr lang="ro-RO" altLang="en-US" sz="2000"/>
              <a:t>, G6PD deficiency.</a:t>
            </a:r>
            <a:endParaRPr lang="ro-RO" altLang="en-US" sz="2000" b="1"/>
          </a:p>
          <a:p>
            <a:pPr eaLnBrk="1" hangingPunct="1">
              <a:lnSpc>
                <a:spcPct val="80000"/>
              </a:lnSpc>
              <a:buFont typeface="Wingdings" panose="05000000000000000000" pitchFamily="2" charset="2"/>
              <a:buNone/>
            </a:pPr>
            <a:r>
              <a:rPr lang="en-US" altLang="en-US" sz="2000" b="1"/>
              <a:t>3. </a:t>
            </a:r>
            <a:r>
              <a:rPr lang="ro-RO" altLang="en-US" sz="2000" b="1"/>
              <a:t>Polycythemia</a:t>
            </a:r>
            <a:endParaRPr lang="ro-RO" altLang="en-US" sz="2000"/>
          </a:p>
          <a:p>
            <a:pPr eaLnBrk="1" hangingPunct="1">
              <a:lnSpc>
                <a:spcPct val="80000"/>
              </a:lnSpc>
            </a:pPr>
            <a:r>
              <a:rPr lang="ro-RO" altLang="en-US" sz="2000"/>
              <a:t>Placental hypertransfusion:</a:t>
            </a:r>
            <a:r>
              <a:rPr lang="en-US" altLang="en-US" sz="2000"/>
              <a:t> </a:t>
            </a:r>
            <a:r>
              <a:rPr lang="ro-RO" altLang="en-US" sz="2000"/>
              <a:t>twin-twin transfusion,maternal-fetal transf</a:t>
            </a:r>
            <a:r>
              <a:rPr lang="en-US" altLang="en-US" sz="2000"/>
              <a:t>u</a:t>
            </a:r>
            <a:r>
              <a:rPr lang="ro-RO" altLang="en-US" sz="2000"/>
              <a:t>sion,</a:t>
            </a:r>
            <a:r>
              <a:rPr lang="en-US" altLang="en-US" sz="2000"/>
              <a:t> </a:t>
            </a:r>
            <a:r>
              <a:rPr lang="ro-RO" altLang="en-US" sz="2000"/>
              <a:t>delayed cord clamping;</a:t>
            </a:r>
          </a:p>
          <a:p>
            <a:pPr eaLnBrk="1" hangingPunct="1">
              <a:lnSpc>
                <a:spcPct val="80000"/>
              </a:lnSpc>
            </a:pPr>
            <a:r>
              <a:rPr lang="ro-RO" altLang="en-US" sz="2000"/>
              <a:t>Endocrine    disoders:</a:t>
            </a:r>
            <a:r>
              <a:rPr lang="en-US" altLang="en-US" sz="2000"/>
              <a:t> </a:t>
            </a:r>
            <a:r>
              <a:rPr lang="ro-RO" altLang="en-US" sz="2000"/>
              <a:t>maternal    diabetes,</a:t>
            </a:r>
            <a:r>
              <a:rPr lang="en-US" altLang="en-US" sz="2000"/>
              <a:t> </a:t>
            </a:r>
            <a:r>
              <a:rPr lang="ro-RO" altLang="en-US" sz="2000"/>
              <a:t>conjugated    adrenal hyperplasia;</a:t>
            </a:r>
          </a:p>
          <a:p>
            <a:pPr eaLnBrk="1" hangingPunct="1">
              <a:lnSpc>
                <a:spcPct val="80000"/>
              </a:lnSpc>
            </a:pPr>
            <a:r>
              <a:rPr lang="ro-RO" altLang="en-US" sz="2000"/>
              <a:t>Other</a:t>
            </a:r>
            <a:r>
              <a:rPr lang="en-US" altLang="en-US" sz="2000"/>
              <a:t> </a:t>
            </a:r>
            <a:r>
              <a:rPr lang="ro-RO" altLang="en-US" sz="2000"/>
              <a:t>disoders:</a:t>
            </a:r>
            <a:r>
              <a:rPr lang="en-US" altLang="en-US" sz="2000"/>
              <a:t> </a:t>
            </a:r>
            <a:r>
              <a:rPr lang="ro-RO" altLang="en-US" sz="2000"/>
              <a:t>Down</a:t>
            </a:r>
            <a:r>
              <a:rPr lang="en-US" altLang="en-US" sz="2000"/>
              <a:t> </a:t>
            </a:r>
            <a:r>
              <a:rPr lang="ro-RO" altLang="en-US" sz="2000"/>
              <a:t>syndrome,</a:t>
            </a:r>
            <a:r>
              <a:rPr lang="en-US" altLang="en-US" sz="2000"/>
              <a:t> </a:t>
            </a:r>
            <a:r>
              <a:rPr lang="ro-RO" altLang="en-US" sz="2000"/>
              <a:t>Beckwith-Wiedeman syndr</a:t>
            </a:r>
            <a:r>
              <a:rPr lang="en-US" altLang="en-US" sz="2000"/>
              <a:t>.</a:t>
            </a:r>
            <a:r>
              <a:rPr lang="ro-RO" altLang="en-US" sz="2000"/>
              <a:t>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3B94A1FA-0BB9-4BB3-B11F-9E2EE879A7D7}"/>
              </a:ext>
            </a:extLst>
          </p:cNvPr>
          <p:cNvSpPr>
            <a:spLocks noGrp="1" noChangeArrowheads="1"/>
          </p:cNvSpPr>
          <p:nvPr>
            <p:ph type="title"/>
          </p:nvPr>
        </p:nvSpPr>
        <p:spPr/>
        <p:txBody>
          <a:bodyPr/>
          <a:lstStyle/>
          <a:p>
            <a:pPr eaLnBrk="1" hangingPunct="1"/>
            <a:r>
              <a:rPr lang="en-US" altLang="en-US" sz="3200">
                <a:latin typeface="Tahoma" panose="020B0604030504040204" pitchFamily="34" charset="0"/>
              </a:rPr>
              <a:t>JAUNDICE</a:t>
            </a:r>
            <a:endParaRPr lang="ro-RO" altLang="en-US" sz="3200">
              <a:latin typeface="Tahoma" panose="020B0604030504040204" pitchFamily="34" charset="0"/>
            </a:endParaRPr>
          </a:p>
        </p:txBody>
      </p:sp>
      <p:sp>
        <p:nvSpPr>
          <p:cNvPr id="76803" name="Rectangle 3">
            <a:extLst>
              <a:ext uri="{FF2B5EF4-FFF2-40B4-BE49-F238E27FC236}">
                <a16:creationId xmlns:a16="http://schemas.microsoft.com/office/drawing/2014/main" id="{DBA40632-D230-45F4-83E9-5E11D19A6697}"/>
              </a:ext>
            </a:extLst>
          </p:cNvPr>
          <p:cNvSpPr>
            <a:spLocks noGrp="1" noChangeArrowheads="1"/>
          </p:cNvSpPr>
          <p:nvPr>
            <p:ph type="body" idx="1"/>
          </p:nvPr>
        </p:nvSpPr>
        <p:spPr>
          <a:xfrm>
            <a:off x="755650" y="1600200"/>
            <a:ext cx="8064500" cy="4530725"/>
          </a:xfrm>
        </p:spPr>
        <p:txBody>
          <a:bodyPr/>
          <a:lstStyle/>
          <a:p>
            <a:pPr eaLnBrk="1" hangingPunct="1">
              <a:lnSpc>
                <a:spcPct val="90000"/>
              </a:lnSpc>
              <a:buFont typeface="Wingdings" panose="05000000000000000000" pitchFamily="2" charset="2"/>
              <a:buNone/>
            </a:pPr>
            <a:r>
              <a:rPr lang="ro-RO" altLang="en-US" sz="2000" b="1">
                <a:latin typeface="Tahoma" panose="020B0604030504040204" pitchFamily="34" charset="0"/>
              </a:rPr>
              <a:t>Physiologic jaundice</a:t>
            </a:r>
            <a:endParaRPr lang="ro-RO" altLang="en-US" sz="2000">
              <a:latin typeface="Tahoma" panose="020B0604030504040204" pitchFamily="34" charset="0"/>
            </a:endParaRPr>
          </a:p>
          <a:p>
            <a:pPr eaLnBrk="1" hangingPunct="1">
              <a:lnSpc>
                <a:spcPct val="90000"/>
              </a:lnSpc>
            </a:pPr>
            <a:r>
              <a:rPr lang="ro-RO" altLang="en-US" sz="2000">
                <a:latin typeface="Tahoma" panose="020B0604030504040204" pitchFamily="34" charset="0"/>
              </a:rPr>
              <a:t>In almost every newborn infant, elevation of serum unconjugated</a:t>
            </a:r>
            <a:r>
              <a:rPr lang="en-US" altLang="en-US" sz="2000">
                <a:latin typeface="Tahoma" panose="020B0604030504040204" pitchFamily="34" charset="0"/>
              </a:rPr>
              <a:t> </a:t>
            </a:r>
            <a:r>
              <a:rPr lang="ro-RO" altLang="en-US" sz="2000">
                <a:latin typeface="Tahoma" panose="020B0604030504040204" pitchFamily="34" charset="0"/>
              </a:rPr>
              <a:t> bilirubin develops during the first week of life and resolves spontaneously.</a:t>
            </a:r>
            <a:endParaRPr lang="ro-RO" altLang="en-US" sz="2000" i="1">
              <a:latin typeface="Tahoma" panose="020B0604030504040204" pitchFamily="34" charset="0"/>
            </a:endParaRPr>
          </a:p>
          <a:p>
            <a:pPr eaLnBrk="1" hangingPunct="1">
              <a:lnSpc>
                <a:spcPct val="90000"/>
              </a:lnSpc>
            </a:pPr>
            <a:r>
              <a:rPr lang="ro-RO" altLang="en-US" sz="2000">
                <a:solidFill>
                  <a:schemeClr val="hlink"/>
                </a:solidFill>
                <a:latin typeface="Tahoma" panose="020B0604030504040204" pitchFamily="34" charset="0"/>
              </a:rPr>
              <a:t>Frequency</a:t>
            </a:r>
            <a:r>
              <a:rPr lang="en-US" altLang="en-US" sz="2000">
                <a:solidFill>
                  <a:schemeClr val="hlink"/>
                </a:solidFill>
                <a:latin typeface="Tahoma" panose="020B0604030504040204" pitchFamily="34" charset="0"/>
              </a:rPr>
              <a:t>=</a:t>
            </a:r>
            <a:r>
              <a:rPr lang="ro-RO" altLang="en-US" sz="2000">
                <a:solidFill>
                  <a:schemeClr val="hlink"/>
                </a:solidFill>
                <a:latin typeface="Tahoma" panose="020B0604030504040204" pitchFamily="34" charset="0"/>
              </a:rPr>
              <a:t>50-80%</a:t>
            </a:r>
            <a:r>
              <a:rPr lang="ro-RO" altLang="en-US" sz="2000" i="1">
                <a:latin typeface="Tahoma" panose="020B0604030504040204" pitchFamily="34" charset="0"/>
              </a:rPr>
              <a:t> </a:t>
            </a:r>
            <a:r>
              <a:rPr lang="ro-RO" altLang="en-US" sz="2000">
                <a:latin typeface="Tahoma" panose="020B0604030504040204" pitchFamily="34" charset="0"/>
              </a:rPr>
              <a:t>in full term infants and about </a:t>
            </a:r>
            <a:r>
              <a:rPr lang="ro-RO" altLang="en-US" sz="2000">
                <a:solidFill>
                  <a:schemeClr val="hlink"/>
                </a:solidFill>
                <a:latin typeface="Tahoma" panose="020B0604030504040204" pitchFamily="34" charset="0"/>
              </a:rPr>
              <a:t>90%</a:t>
            </a:r>
            <a:r>
              <a:rPr lang="ro-RO" altLang="en-US" sz="2000">
                <a:latin typeface="Tahoma" panose="020B0604030504040204" pitchFamily="34" charset="0"/>
              </a:rPr>
              <a:t> in prematures. Physiologic jaundice must, first of all be differentiating from pathologic one, using exclusive criteria:</a:t>
            </a:r>
          </a:p>
          <a:p>
            <a:pPr eaLnBrk="1" hangingPunct="1">
              <a:lnSpc>
                <a:spcPct val="90000"/>
              </a:lnSpc>
              <a:buFont typeface="Wingdings" panose="05000000000000000000" pitchFamily="2" charset="2"/>
              <a:buChar char="Ø"/>
            </a:pPr>
            <a:r>
              <a:rPr lang="ro-RO" altLang="en-US" sz="2000">
                <a:latin typeface="Tahoma" panose="020B0604030504040204" pitchFamily="34" charset="0"/>
              </a:rPr>
              <a:t>Unconjugated bilirubin level more than 12,5 mg/dl in term infant;</a:t>
            </a:r>
            <a:endParaRPr lang="en-US" altLang="en-US" sz="2000">
              <a:latin typeface="Tahoma" panose="020B0604030504040204" pitchFamily="34" charset="0"/>
            </a:endParaRPr>
          </a:p>
          <a:p>
            <a:pPr eaLnBrk="1" hangingPunct="1">
              <a:lnSpc>
                <a:spcPct val="90000"/>
              </a:lnSpc>
              <a:buFont typeface="Wingdings" panose="05000000000000000000" pitchFamily="2" charset="2"/>
              <a:buChar char="Ø"/>
            </a:pPr>
            <a:r>
              <a:rPr lang="ro-RO" altLang="en-US" sz="2000">
                <a:latin typeface="Tahoma" panose="020B0604030504040204" pitchFamily="34" charset="0"/>
              </a:rPr>
              <a:t>Unco</a:t>
            </a:r>
            <a:r>
              <a:rPr lang="en-US" altLang="en-US" sz="2000">
                <a:latin typeface="Tahoma" panose="020B0604030504040204" pitchFamily="34" charset="0"/>
              </a:rPr>
              <a:t>n</a:t>
            </a:r>
            <a:r>
              <a:rPr lang="ro-RO" altLang="en-US" sz="2000">
                <a:latin typeface="Tahoma" panose="020B0604030504040204" pitchFamily="34" charset="0"/>
              </a:rPr>
              <a:t>jugated bilirubin level more than 15 mg/dl in prematures;</a:t>
            </a:r>
            <a:endParaRPr lang="en-US" altLang="en-US" sz="2000">
              <a:latin typeface="Tahoma" panose="020B0604030504040204" pitchFamily="34" charset="0"/>
            </a:endParaRPr>
          </a:p>
          <a:p>
            <a:pPr eaLnBrk="1" hangingPunct="1">
              <a:lnSpc>
                <a:spcPct val="90000"/>
              </a:lnSpc>
              <a:buFont typeface="Wingdings" panose="05000000000000000000" pitchFamily="2" charset="2"/>
              <a:buChar char="Ø"/>
            </a:pPr>
            <a:r>
              <a:rPr lang="ro-RO" altLang="en-US" sz="2000">
                <a:latin typeface="Tahoma" panose="020B0604030504040204" pitchFamily="34" charset="0"/>
              </a:rPr>
              <a:t>Bilirubin rate increasing at a rate more than 0,5 mg/kg/h;</a:t>
            </a:r>
            <a:endParaRPr lang="en-US" altLang="en-US" sz="2000">
              <a:latin typeface="Tahoma" panose="020B0604030504040204" pitchFamily="34" charset="0"/>
            </a:endParaRPr>
          </a:p>
          <a:p>
            <a:pPr eaLnBrk="1" hangingPunct="1">
              <a:lnSpc>
                <a:spcPct val="90000"/>
              </a:lnSpc>
              <a:buFont typeface="Wingdings" panose="05000000000000000000" pitchFamily="2" charset="2"/>
              <a:buChar char="Ø"/>
            </a:pPr>
            <a:r>
              <a:rPr lang="ro-RO" altLang="en-US" sz="2000">
                <a:latin typeface="Tahoma" panose="020B0604030504040204" pitchFamily="34" charset="0"/>
              </a:rPr>
              <a:t>Jaundice in the first hour of life;</a:t>
            </a:r>
            <a:endParaRPr lang="en-US" altLang="en-US" sz="2000">
              <a:latin typeface="Tahoma" panose="020B0604030504040204" pitchFamily="34" charset="0"/>
            </a:endParaRPr>
          </a:p>
          <a:p>
            <a:pPr eaLnBrk="1" hangingPunct="1">
              <a:lnSpc>
                <a:spcPct val="90000"/>
              </a:lnSpc>
              <a:buFont typeface="Wingdings" panose="05000000000000000000" pitchFamily="2" charset="2"/>
              <a:buChar char="Ø"/>
            </a:pPr>
            <a:r>
              <a:rPr lang="ro-RO" altLang="en-US" sz="2000">
                <a:latin typeface="Tahoma" panose="020B0604030504040204" pitchFamily="34" charset="0"/>
              </a:rPr>
              <a:t>Conjugated bilirubin level more than 2 mg/dl;</a:t>
            </a:r>
            <a:endParaRPr lang="en-US" altLang="en-US" sz="2000">
              <a:latin typeface="Tahoma" panose="020B0604030504040204" pitchFamily="34" charset="0"/>
            </a:endParaRPr>
          </a:p>
          <a:p>
            <a:pPr eaLnBrk="1" hangingPunct="1">
              <a:lnSpc>
                <a:spcPct val="90000"/>
              </a:lnSpc>
              <a:buFont typeface="Wingdings" panose="05000000000000000000" pitchFamily="2" charset="2"/>
              <a:buChar char="Ø"/>
            </a:pPr>
            <a:r>
              <a:rPr lang="ro-RO" altLang="en-US" sz="2000">
                <a:latin typeface="Tahoma" panose="020B0604030504040204" pitchFamily="34" charset="0"/>
              </a:rPr>
              <a:t>Clinical jaundice persisting for more than one week in full term infants or two weeks in prematures infants;</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C782A280-48F9-4D44-86A5-38205805B0D0}"/>
              </a:ext>
            </a:extLst>
          </p:cNvPr>
          <p:cNvSpPr>
            <a:spLocks noGrp="1" noChangeArrowheads="1"/>
          </p:cNvSpPr>
          <p:nvPr>
            <p:ph type="title"/>
          </p:nvPr>
        </p:nvSpPr>
        <p:spPr/>
        <p:txBody>
          <a:bodyPr/>
          <a:lstStyle/>
          <a:p>
            <a:pPr eaLnBrk="1" hangingPunct="1"/>
            <a:r>
              <a:rPr lang="en-US" altLang="en-US" sz="3200">
                <a:latin typeface="Tahoma" panose="020B0604030504040204" pitchFamily="34" charset="0"/>
              </a:rPr>
              <a:t>JAUNDICE</a:t>
            </a:r>
            <a:endParaRPr lang="ro-RO" altLang="en-US" sz="3200">
              <a:latin typeface="Tahoma" panose="020B0604030504040204" pitchFamily="34" charset="0"/>
            </a:endParaRPr>
          </a:p>
        </p:txBody>
      </p:sp>
      <p:sp>
        <p:nvSpPr>
          <p:cNvPr id="77827" name="Rectangle 3">
            <a:extLst>
              <a:ext uri="{FF2B5EF4-FFF2-40B4-BE49-F238E27FC236}">
                <a16:creationId xmlns:a16="http://schemas.microsoft.com/office/drawing/2014/main" id="{48FEB6F9-053B-4AFE-9C4C-9A76C9393EEB}"/>
              </a:ext>
            </a:extLst>
          </p:cNvPr>
          <p:cNvSpPr>
            <a:spLocks noGrp="1" noChangeArrowheads="1"/>
          </p:cNvSpPr>
          <p:nvPr>
            <p:ph type="body" idx="1"/>
          </p:nvPr>
        </p:nvSpPr>
        <p:spPr>
          <a:xfrm>
            <a:off x="900113" y="1600200"/>
            <a:ext cx="7786687" cy="4565650"/>
          </a:xfrm>
        </p:spPr>
        <p:txBody>
          <a:bodyPr/>
          <a:lstStyle/>
          <a:p>
            <a:pPr eaLnBrk="1" hangingPunct="1">
              <a:lnSpc>
                <a:spcPct val="80000"/>
              </a:lnSpc>
              <a:buFont typeface="Wingdings" panose="05000000000000000000" pitchFamily="2" charset="2"/>
              <a:buNone/>
            </a:pPr>
            <a:r>
              <a:rPr lang="ro-RO" altLang="en-US" sz="2000" b="1">
                <a:latin typeface="Tahoma" panose="020B0604030504040204" pitchFamily="34" charset="0"/>
              </a:rPr>
              <a:t>Physiology</a:t>
            </a:r>
            <a:endParaRPr lang="ro-RO" altLang="en-US" sz="2000" u="sng">
              <a:latin typeface="Tahoma" panose="020B0604030504040204" pitchFamily="34" charset="0"/>
            </a:endParaRPr>
          </a:p>
          <a:p>
            <a:pPr eaLnBrk="1" hangingPunct="1">
              <a:lnSpc>
                <a:spcPct val="80000"/>
              </a:lnSpc>
            </a:pPr>
            <a:r>
              <a:rPr lang="ro-RO" altLang="en-US" sz="2000" u="sng">
                <a:latin typeface="Tahoma" panose="020B0604030504040204" pitchFamily="34" charset="0"/>
              </a:rPr>
              <a:t>Full term infant-</a:t>
            </a:r>
            <a:r>
              <a:rPr lang="ro-RO" altLang="en-US" sz="2000">
                <a:latin typeface="Tahoma" panose="020B0604030504040204" pitchFamily="34" charset="0"/>
              </a:rPr>
              <a:t>serum unconjugated bilirubin progressively rises to mean peak of 5-6 mg/dl by the third day of life in both white and black babies and a peak of 10-14 mg/dl at 3-4 days in Asian babies. </a:t>
            </a:r>
            <a:endParaRPr lang="en-US" altLang="en-US" sz="2000">
              <a:latin typeface="Tahoma" panose="020B0604030504040204" pitchFamily="34" charset="0"/>
            </a:endParaRPr>
          </a:p>
          <a:p>
            <a:pPr eaLnBrk="1" hangingPunct="1">
              <a:lnSpc>
                <a:spcPct val="80000"/>
              </a:lnSpc>
            </a:pPr>
            <a:r>
              <a:rPr lang="ro-RO" altLang="en-US" sz="2000" u="sng">
                <a:latin typeface="Tahoma" panose="020B0604030504040204" pitchFamily="34" charset="0"/>
              </a:rPr>
              <a:t>Preterm neonate</a:t>
            </a:r>
            <a:r>
              <a:rPr lang="ro-RO" altLang="en-US" sz="2000">
                <a:latin typeface="Tahoma" panose="020B0604030504040204" pitchFamily="34" charset="0"/>
              </a:rPr>
              <a:t>-liver fiinction is less mature, and jaundice is more frequent and pronounced. A peak concentration of 10-12 mg/dl is reached by the fifth day of life.</a:t>
            </a:r>
            <a:endParaRPr lang="ro-RO" altLang="en-US" sz="2000" b="1">
              <a:latin typeface="Tahoma" panose="020B0604030504040204" pitchFamily="34" charset="0"/>
            </a:endParaRPr>
          </a:p>
          <a:p>
            <a:pPr eaLnBrk="1" hangingPunct="1">
              <a:lnSpc>
                <a:spcPct val="80000"/>
              </a:lnSpc>
              <a:buFont typeface="Wingdings" panose="05000000000000000000" pitchFamily="2" charset="2"/>
              <a:buNone/>
            </a:pPr>
            <a:r>
              <a:rPr lang="ro-RO" altLang="en-US" sz="2000" b="1">
                <a:latin typeface="Tahoma" panose="020B0604030504040204" pitchFamily="34" charset="0"/>
              </a:rPr>
              <a:t>Mechanism</a:t>
            </a:r>
            <a:r>
              <a:rPr lang="en-US" altLang="en-US" sz="2000" b="1">
                <a:latin typeface="Tahoma" panose="020B0604030504040204" pitchFamily="34" charset="0"/>
              </a:rPr>
              <a:t> </a:t>
            </a:r>
            <a:r>
              <a:rPr lang="ro-RO" altLang="en-US" sz="2000">
                <a:latin typeface="Tahoma" panose="020B0604030504040204" pitchFamily="34" charset="0"/>
              </a:rPr>
              <a:t>-</a:t>
            </a:r>
            <a:r>
              <a:rPr lang="en-US" altLang="en-US" sz="2000">
                <a:latin typeface="Tahoma" panose="020B0604030504040204" pitchFamily="34" charset="0"/>
              </a:rPr>
              <a:t> </a:t>
            </a:r>
            <a:r>
              <a:rPr lang="ro-RO" altLang="en-US" sz="2000">
                <a:latin typeface="Tahoma" panose="020B0604030504040204" pitchFamily="34" charset="0"/>
              </a:rPr>
              <a:t>a number of mechanism have been suggested:</a:t>
            </a:r>
          </a:p>
          <a:p>
            <a:pPr eaLnBrk="1" hangingPunct="1">
              <a:lnSpc>
                <a:spcPct val="80000"/>
              </a:lnSpc>
              <a:buFont typeface="Wingdings" panose="05000000000000000000" pitchFamily="2" charset="2"/>
              <a:buNone/>
            </a:pPr>
            <a:r>
              <a:rPr lang="en-US" altLang="en-US" sz="2000">
                <a:latin typeface="Tahoma" panose="020B0604030504040204" pitchFamily="34" charset="0"/>
              </a:rPr>
              <a:t>1. </a:t>
            </a:r>
            <a:r>
              <a:rPr lang="ro-RO" altLang="en-US" sz="2000">
                <a:latin typeface="Tahoma" panose="020B0604030504040204" pitchFamily="34" charset="0"/>
              </a:rPr>
              <a:t>Increased bilirubin load because of larger red blood cell volume, the shorter life span of red blood cells and increased entero</a:t>
            </a:r>
            <a:r>
              <a:rPr lang="en-US" altLang="en-US" sz="2000">
                <a:latin typeface="Tahoma" panose="020B0604030504040204" pitchFamily="34" charset="0"/>
              </a:rPr>
              <a:t>-</a:t>
            </a:r>
            <a:r>
              <a:rPr lang="ro-RO" altLang="en-US" sz="2000">
                <a:latin typeface="Tahoma" panose="020B0604030504040204" pitchFamily="34" charset="0"/>
              </a:rPr>
              <a:t>hepatic circulation in newborn infants.</a:t>
            </a:r>
            <a:endParaRPr lang="en-US" altLang="en-US" sz="2000">
              <a:latin typeface="Tahoma" panose="020B0604030504040204" pitchFamily="34" charset="0"/>
            </a:endParaRPr>
          </a:p>
          <a:p>
            <a:pPr eaLnBrk="1" hangingPunct="1">
              <a:lnSpc>
                <a:spcPct val="80000"/>
              </a:lnSpc>
              <a:buFont typeface="Wingdings" panose="05000000000000000000" pitchFamily="2" charset="2"/>
              <a:buNone/>
            </a:pPr>
            <a:r>
              <a:rPr lang="en-US" altLang="en-US" sz="2000">
                <a:latin typeface="Tahoma" panose="020B0604030504040204" pitchFamily="34" charset="0"/>
              </a:rPr>
              <a:t>2. </a:t>
            </a:r>
            <a:r>
              <a:rPr lang="ro-RO" altLang="en-US" sz="2000">
                <a:latin typeface="Tahoma" panose="020B0604030504040204" pitchFamily="34" charset="0"/>
              </a:rPr>
              <a:t>Defective uptake of bilirubin by the liver.</a:t>
            </a:r>
            <a:endParaRPr lang="en-US" altLang="en-US" sz="2000">
              <a:latin typeface="Tahoma" panose="020B0604030504040204" pitchFamily="34" charset="0"/>
            </a:endParaRPr>
          </a:p>
          <a:p>
            <a:pPr eaLnBrk="1" hangingPunct="1">
              <a:lnSpc>
                <a:spcPct val="80000"/>
              </a:lnSpc>
              <a:buFont typeface="Wingdings" panose="05000000000000000000" pitchFamily="2" charset="2"/>
              <a:buNone/>
            </a:pPr>
            <a:r>
              <a:rPr lang="en-US" altLang="en-US" sz="2000">
                <a:latin typeface="Tahoma" panose="020B0604030504040204" pitchFamily="34" charset="0"/>
              </a:rPr>
              <a:t>3. </a:t>
            </a:r>
            <a:r>
              <a:rPr lang="ro-RO" altLang="en-US" sz="2000">
                <a:latin typeface="Tahoma" panose="020B0604030504040204" pitchFamily="34" charset="0"/>
              </a:rPr>
              <a:t>Defective conjugation.</a:t>
            </a:r>
          </a:p>
          <a:p>
            <a:pPr eaLnBrk="1" hangingPunct="1">
              <a:lnSpc>
                <a:spcPct val="80000"/>
              </a:lnSpc>
              <a:buFont typeface="Wingdings" panose="05000000000000000000" pitchFamily="2" charset="2"/>
              <a:buNone/>
            </a:pPr>
            <a:r>
              <a:rPr lang="en-US" altLang="en-US" sz="2000">
                <a:latin typeface="Tahoma" panose="020B0604030504040204" pitchFamily="34" charset="0"/>
              </a:rPr>
              <a:t>4. </a:t>
            </a:r>
            <a:r>
              <a:rPr lang="ro-RO" altLang="en-US" sz="2000">
                <a:latin typeface="Tahoma" panose="020B0604030504040204" pitchFamily="34" charset="0"/>
              </a:rPr>
              <a:t>Impaired excretion into bile.</a:t>
            </a:r>
          </a:p>
          <a:p>
            <a:pPr eaLnBrk="1" hangingPunct="1">
              <a:lnSpc>
                <a:spcPct val="80000"/>
              </a:lnSpc>
              <a:buFont typeface="Wingdings" panose="05000000000000000000" pitchFamily="2" charset="2"/>
              <a:buNone/>
            </a:pPr>
            <a:r>
              <a:rPr lang="en-US" altLang="en-US" sz="2000">
                <a:latin typeface="Tahoma" panose="020B0604030504040204" pitchFamily="34" charset="0"/>
              </a:rPr>
              <a:t>5. </a:t>
            </a:r>
            <a:r>
              <a:rPr lang="ro-RO" altLang="en-US" sz="2000">
                <a:latin typeface="Tahoma" panose="020B0604030504040204" pitchFamily="34" charset="0"/>
              </a:rPr>
              <a:t>Overall impaired of liver f</a:t>
            </a:r>
            <a:r>
              <a:rPr lang="en-US" altLang="en-US" sz="2000">
                <a:latin typeface="Tahoma" panose="020B0604030504040204" pitchFamily="34" charset="0"/>
              </a:rPr>
              <a:t>u</a:t>
            </a:r>
            <a:r>
              <a:rPr lang="ro-RO" altLang="en-US" sz="2000">
                <a:latin typeface="Tahoma" panose="020B0604030504040204" pitchFamily="34" charset="0"/>
              </a:rPr>
              <a:t>nction.</a:t>
            </a:r>
            <a:br>
              <a:rPr lang="ro-RO" altLang="en-US" sz="2000">
                <a:latin typeface="Tahoma" panose="020B0604030504040204" pitchFamily="34" charset="0"/>
              </a:rPr>
            </a:br>
            <a:br>
              <a:rPr lang="ro-RO" altLang="en-US" sz="2000">
                <a:latin typeface="Tahoma" panose="020B0604030504040204" pitchFamily="34" charset="0"/>
              </a:rPr>
            </a:br>
            <a:endParaRPr lang="ro-RO" altLang="en-US" sz="2000">
              <a:latin typeface="Tahoma" panose="020B0604030504040204" pitchFamily="34"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0492FFDD-283F-45B5-8E08-A6DBD3B98928}"/>
              </a:ext>
            </a:extLst>
          </p:cNvPr>
          <p:cNvSpPr>
            <a:spLocks noGrp="1" noChangeArrowheads="1"/>
          </p:cNvSpPr>
          <p:nvPr>
            <p:ph type="title"/>
          </p:nvPr>
        </p:nvSpPr>
        <p:spPr/>
        <p:txBody>
          <a:bodyPr/>
          <a:lstStyle/>
          <a:p>
            <a:pPr eaLnBrk="1" hangingPunct="1"/>
            <a:r>
              <a:rPr lang="en-US" altLang="en-US" sz="3200">
                <a:latin typeface="Tahoma" panose="020B0604030504040204" pitchFamily="34" charset="0"/>
              </a:rPr>
              <a:t>JAUNDICE</a:t>
            </a:r>
            <a:endParaRPr lang="ro-RO" altLang="en-US" sz="3200">
              <a:latin typeface="Tahoma" panose="020B0604030504040204" pitchFamily="34" charset="0"/>
            </a:endParaRPr>
          </a:p>
        </p:txBody>
      </p:sp>
      <p:sp>
        <p:nvSpPr>
          <p:cNvPr id="78851" name="Rectangle 3">
            <a:extLst>
              <a:ext uri="{FF2B5EF4-FFF2-40B4-BE49-F238E27FC236}">
                <a16:creationId xmlns:a16="http://schemas.microsoft.com/office/drawing/2014/main" id="{7548A35E-8CAD-44AD-937E-D06BF204498C}"/>
              </a:ext>
            </a:extLst>
          </p:cNvPr>
          <p:cNvSpPr>
            <a:spLocks noGrp="1" noChangeArrowheads="1"/>
          </p:cNvSpPr>
          <p:nvPr>
            <p:ph type="body" idx="1"/>
          </p:nvPr>
        </p:nvSpPr>
        <p:spPr>
          <a:xfrm>
            <a:off x="755650" y="1600200"/>
            <a:ext cx="8064500" cy="4530725"/>
          </a:xfrm>
        </p:spPr>
        <p:txBody>
          <a:bodyPr/>
          <a:lstStyle/>
          <a:p>
            <a:pPr eaLnBrk="1" hangingPunct="1">
              <a:lnSpc>
                <a:spcPct val="90000"/>
              </a:lnSpc>
              <a:buFont typeface="Wingdings" panose="05000000000000000000" pitchFamily="2" charset="2"/>
              <a:buNone/>
            </a:pPr>
            <a:r>
              <a:rPr lang="ro-RO" altLang="en-US" sz="2000" b="1">
                <a:latin typeface="Tahoma" panose="020B0604030504040204" pitchFamily="34" charset="0"/>
              </a:rPr>
              <a:t>Clinical aspects</a:t>
            </a:r>
            <a:r>
              <a:rPr lang="en-US" altLang="en-US" sz="2000" b="1">
                <a:latin typeface="Tahoma" panose="020B0604030504040204" pitchFamily="34" charset="0"/>
              </a:rPr>
              <a:t>:</a:t>
            </a:r>
          </a:p>
          <a:p>
            <a:pPr eaLnBrk="1" hangingPunct="1">
              <a:lnSpc>
                <a:spcPct val="90000"/>
              </a:lnSpc>
              <a:buFont typeface="Wingdings" panose="05000000000000000000" pitchFamily="2" charset="2"/>
              <a:buNone/>
            </a:pPr>
            <a:endParaRPr lang="ro-RO" altLang="en-US" sz="2000">
              <a:latin typeface="Tahoma" panose="020B0604030504040204" pitchFamily="34" charset="0"/>
            </a:endParaRPr>
          </a:p>
          <a:p>
            <a:pPr eaLnBrk="1" hangingPunct="1">
              <a:lnSpc>
                <a:spcPct val="90000"/>
              </a:lnSpc>
            </a:pPr>
            <a:r>
              <a:rPr lang="ro-RO" altLang="en-US" sz="2000">
                <a:latin typeface="Tahoma" panose="020B0604030504040204" pitchFamily="34" charset="0"/>
              </a:rPr>
              <a:t>Clinical jaundice is visible when the serum bilirubin level approaches 5-7 mg/dl. Jaundice is often apparent first in the face, than descending to the torso and lower extremities as the degree of jaundice increases. Jaundice can be demonstrated in some infants by pressing lightly on the skin with a finger. These signs should not appear within the first 24 hours after birth in healthy infants.</a:t>
            </a:r>
            <a:endParaRPr lang="en-US" altLang="en-US" sz="2000">
              <a:latin typeface="Tahoma" panose="020B0604030504040204" pitchFamily="34" charset="0"/>
            </a:endParaRPr>
          </a:p>
          <a:p>
            <a:pPr eaLnBrk="1" hangingPunct="1">
              <a:lnSpc>
                <a:spcPct val="90000"/>
              </a:lnSpc>
              <a:buFont typeface="Wingdings" panose="05000000000000000000" pitchFamily="2" charset="2"/>
              <a:buNone/>
            </a:pPr>
            <a:endParaRPr lang="ro-RO" altLang="en-US" sz="2000">
              <a:latin typeface="Tahoma" panose="020B0604030504040204" pitchFamily="34" charset="0"/>
            </a:endParaRPr>
          </a:p>
          <a:p>
            <a:pPr eaLnBrk="1" hangingPunct="1">
              <a:lnSpc>
                <a:spcPct val="90000"/>
              </a:lnSpc>
            </a:pPr>
            <a:r>
              <a:rPr lang="ro-RO" altLang="en-US" sz="2000">
                <a:latin typeface="Tahoma" panose="020B0604030504040204" pitchFamily="34" charset="0"/>
              </a:rPr>
              <a:t>Besides confirming the presence of jaundice, physical examination, may also be helpful in detemining the cause of hyperbilirubinemia (cephalhematoma, hepatosplenomegaly etc)</a:t>
            </a:r>
            <a:r>
              <a:rPr lang="en-US" altLang="en-US" sz="2000">
                <a:latin typeface="Tahoma" panose="020B0604030504040204" pitchFamily="34" charset="0"/>
              </a:rPr>
              <a:t>.</a:t>
            </a:r>
            <a:endParaRPr lang="ro-RO" altLang="en-US" sz="2000">
              <a:latin typeface="Tahoma" panose="020B0604030504040204" pitchFamily="34" charset="0"/>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66FD9539-897D-4893-925B-94745E568445}"/>
              </a:ext>
            </a:extLst>
          </p:cNvPr>
          <p:cNvSpPr>
            <a:spLocks noGrp="1" noChangeArrowheads="1"/>
          </p:cNvSpPr>
          <p:nvPr>
            <p:ph type="title"/>
          </p:nvPr>
        </p:nvSpPr>
        <p:spPr/>
        <p:txBody>
          <a:bodyPr/>
          <a:lstStyle/>
          <a:p>
            <a:pPr eaLnBrk="1" hangingPunct="1"/>
            <a:r>
              <a:rPr lang="en-US" altLang="en-US" sz="3200">
                <a:latin typeface="Tahoma" panose="020B0604030504040204" pitchFamily="34" charset="0"/>
              </a:rPr>
              <a:t>JAUNDICE</a:t>
            </a:r>
            <a:endParaRPr lang="ro-RO" altLang="en-US" sz="3200">
              <a:latin typeface="Tahoma" panose="020B0604030504040204" pitchFamily="34" charset="0"/>
            </a:endParaRPr>
          </a:p>
        </p:txBody>
      </p:sp>
      <p:sp>
        <p:nvSpPr>
          <p:cNvPr id="79875" name="Rectangle 3">
            <a:extLst>
              <a:ext uri="{FF2B5EF4-FFF2-40B4-BE49-F238E27FC236}">
                <a16:creationId xmlns:a16="http://schemas.microsoft.com/office/drawing/2014/main" id="{50AF36B0-4AA3-4D76-940E-2C58FAD70E18}"/>
              </a:ext>
            </a:extLst>
          </p:cNvPr>
          <p:cNvSpPr>
            <a:spLocks noGrp="1" noChangeArrowheads="1"/>
          </p:cNvSpPr>
          <p:nvPr>
            <p:ph type="body" idx="1"/>
          </p:nvPr>
        </p:nvSpPr>
        <p:spPr>
          <a:xfrm>
            <a:off x="827088" y="1557338"/>
            <a:ext cx="7772400" cy="4530725"/>
          </a:xfrm>
        </p:spPr>
        <p:txBody>
          <a:bodyPr/>
          <a:lstStyle/>
          <a:p>
            <a:pPr eaLnBrk="1" hangingPunct="1"/>
            <a:endParaRPr lang="ro-RO" altLang="en-US"/>
          </a:p>
        </p:txBody>
      </p:sp>
      <p:sp>
        <p:nvSpPr>
          <p:cNvPr id="79876" name="Text Box 4">
            <a:extLst>
              <a:ext uri="{FF2B5EF4-FFF2-40B4-BE49-F238E27FC236}">
                <a16:creationId xmlns:a16="http://schemas.microsoft.com/office/drawing/2014/main" id="{3003973E-160D-498A-A4D4-50D154EF2AEA}"/>
              </a:ext>
            </a:extLst>
          </p:cNvPr>
          <p:cNvSpPr txBox="1">
            <a:spLocks noChangeArrowheads="1"/>
          </p:cNvSpPr>
          <p:nvPr/>
        </p:nvSpPr>
        <p:spPr bwMode="auto">
          <a:xfrm>
            <a:off x="3779838" y="1628775"/>
            <a:ext cx="1511300" cy="3667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spcBef>
                <a:spcPct val="50000"/>
              </a:spcBef>
            </a:pPr>
            <a:r>
              <a:rPr lang="en-US" altLang="en-US"/>
              <a:t>JAUDICE</a:t>
            </a:r>
            <a:endParaRPr lang="ro-RO" altLang="en-US"/>
          </a:p>
        </p:txBody>
      </p:sp>
      <p:sp>
        <p:nvSpPr>
          <p:cNvPr id="79877" name="Text Box 10">
            <a:extLst>
              <a:ext uri="{FF2B5EF4-FFF2-40B4-BE49-F238E27FC236}">
                <a16:creationId xmlns:a16="http://schemas.microsoft.com/office/drawing/2014/main" id="{C8BCA31B-8022-4EDC-BA95-27FBBC6C907D}"/>
              </a:ext>
            </a:extLst>
          </p:cNvPr>
          <p:cNvSpPr txBox="1">
            <a:spLocks noChangeArrowheads="1"/>
          </p:cNvSpPr>
          <p:nvPr/>
        </p:nvSpPr>
        <p:spPr bwMode="auto">
          <a:xfrm>
            <a:off x="3419475" y="2133600"/>
            <a:ext cx="2303463" cy="366713"/>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a:t>BILIRUBIN LEVEL</a:t>
            </a:r>
            <a:endParaRPr lang="ro-RO" altLang="en-US"/>
          </a:p>
        </p:txBody>
      </p:sp>
      <p:sp>
        <p:nvSpPr>
          <p:cNvPr id="79878" name="Text Box 11">
            <a:extLst>
              <a:ext uri="{FF2B5EF4-FFF2-40B4-BE49-F238E27FC236}">
                <a16:creationId xmlns:a16="http://schemas.microsoft.com/office/drawing/2014/main" id="{1580A010-FEBB-4539-97C2-26B5AE663922}"/>
              </a:ext>
            </a:extLst>
          </p:cNvPr>
          <p:cNvSpPr txBox="1">
            <a:spLocks noChangeArrowheads="1"/>
          </p:cNvSpPr>
          <p:nvPr/>
        </p:nvSpPr>
        <p:spPr bwMode="auto">
          <a:xfrm>
            <a:off x="1476375" y="2636838"/>
            <a:ext cx="2303463" cy="366712"/>
          </a:xfrm>
          <a:prstGeom prst="rect">
            <a:avLst/>
          </a:prstGeom>
          <a:solidFill>
            <a:srgbClr val="CCFF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a:t>More than 12 mg/dl</a:t>
            </a:r>
            <a:endParaRPr lang="ro-RO" altLang="en-US"/>
          </a:p>
        </p:txBody>
      </p:sp>
      <p:sp>
        <p:nvSpPr>
          <p:cNvPr id="79879" name="Text Box 12">
            <a:extLst>
              <a:ext uri="{FF2B5EF4-FFF2-40B4-BE49-F238E27FC236}">
                <a16:creationId xmlns:a16="http://schemas.microsoft.com/office/drawing/2014/main" id="{1470CB5E-2996-462A-AAEB-8D929C6B14C2}"/>
              </a:ext>
            </a:extLst>
          </p:cNvPr>
          <p:cNvSpPr txBox="1">
            <a:spLocks noChangeArrowheads="1"/>
          </p:cNvSpPr>
          <p:nvPr/>
        </p:nvSpPr>
        <p:spPr bwMode="auto">
          <a:xfrm>
            <a:off x="5148263" y="2565400"/>
            <a:ext cx="2303462" cy="366713"/>
          </a:xfrm>
          <a:prstGeom prst="rect">
            <a:avLst/>
          </a:prstGeom>
          <a:solidFill>
            <a:srgbClr val="CC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a:t>Less than 12 mg/dl</a:t>
            </a:r>
            <a:endParaRPr lang="ro-RO" altLang="en-US"/>
          </a:p>
        </p:txBody>
      </p:sp>
      <p:sp>
        <p:nvSpPr>
          <p:cNvPr id="79880" name="Text Box 13">
            <a:extLst>
              <a:ext uri="{FF2B5EF4-FFF2-40B4-BE49-F238E27FC236}">
                <a16:creationId xmlns:a16="http://schemas.microsoft.com/office/drawing/2014/main" id="{635C5688-6F0E-4FB8-A3A8-3503DA6B1829}"/>
              </a:ext>
            </a:extLst>
          </p:cNvPr>
          <p:cNvSpPr txBox="1">
            <a:spLocks noChangeArrowheads="1"/>
          </p:cNvSpPr>
          <p:nvPr/>
        </p:nvSpPr>
        <p:spPr bwMode="auto">
          <a:xfrm>
            <a:off x="3851275" y="3148013"/>
            <a:ext cx="1152525" cy="641350"/>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spcBef>
                <a:spcPct val="50000"/>
              </a:spcBef>
            </a:pPr>
            <a:r>
              <a:rPr lang="en-US" altLang="en-US"/>
              <a:t>Coombs test</a:t>
            </a:r>
            <a:endParaRPr lang="ro-RO" altLang="en-US"/>
          </a:p>
        </p:txBody>
      </p:sp>
      <p:sp>
        <p:nvSpPr>
          <p:cNvPr id="79881" name="Text Box 14">
            <a:extLst>
              <a:ext uri="{FF2B5EF4-FFF2-40B4-BE49-F238E27FC236}">
                <a16:creationId xmlns:a16="http://schemas.microsoft.com/office/drawing/2014/main" id="{BBB7FE2E-9F18-4EB8-8DB3-AD3CB417F235}"/>
              </a:ext>
            </a:extLst>
          </p:cNvPr>
          <p:cNvSpPr txBox="1">
            <a:spLocks noChangeArrowheads="1"/>
          </p:cNvSpPr>
          <p:nvPr/>
        </p:nvSpPr>
        <p:spPr bwMode="auto">
          <a:xfrm>
            <a:off x="1547813" y="3573463"/>
            <a:ext cx="1295400" cy="366712"/>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a:t>POSITIVE</a:t>
            </a:r>
            <a:endParaRPr lang="ro-RO" altLang="en-US"/>
          </a:p>
        </p:txBody>
      </p:sp>
      <p:sp>
        <p:nvSpPr>
          <p:cNvPr id="79882" name="Text Box 15">
            <a:extLst>
              <a:ext uri="{FF2B5EF4-FFF2-40B4-BE49-F238E27FC236}">
                <a16:creationId xmlns:a16="http://schemas.microsoft.com/office/drawing/2014/main" id="{D73D40E1-0FA1-4AFB-915A-5D8C3A203C0D}"/>
              </a:ext>
            </a:extLst>
          </p:cNvPr>
          <p:cNvSpPr txBox="1">
            <a:spLocks noChangeArrowheads="1"/>
          </p:cNvSpPr>
          <p:nvPr/>
        </p:nvSpPr>
        <p:spPr bwMode="auto">
          <a:xfrm>
            <a:off x="1258888" y="4149725"/>
            <a:ext cx="1871662" cy="641350"/>
          </a:xfrm>
          <a:prstGeom prst="rect">
            <a:avLst/>
          </a:prstGeom>
          <a:solidFill>
            <a:srgbClr val="FF99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spcBef>
                <a:spcPct val="50000"/>
              </a:spcBef>
            </a:pPr>
            <a:r>
              <a:rPr lang="en-US" altLang="en-US"/>
              <a:t>Rh or ABO incompatibility</a:t>
            </a:r>
            <a:endParaRPr lang="ro-RO" altLang="en-US"/>
          </a:p>
        </p:txBody>
      </p:sp>
      <p:sp>
        <p:nvSpPr>
          <p:cNvPr id="79883" name="Text Box 16">
            <a:extLst>
              <a:ext uri="{FF2B5EF4-FFF2-40B4-BE49-F238E27FC236}">
                <a16:creationId xmlns:a16="http://schemas.microsoft.com/office/drawing/2014/main" id="{71C6CBA8-782A-4BDC-AB79-600F3DCBBB05}"/>
              </a:ext>
            </a:extLst>
          </p:cNvPr>
          <p:cNvSpPr txBox="1">
            <a:spLocks noChangeArrowheads="1"/>
          </p:cNvSpPr>
          <p:nvPr/>
        </p:nvSpPr>
        <p:spPr bwMode="auto">
          <a:xfrm>
            <a:off x="1042988" y="5084763"/>
            <a:ext cx="2376487" cy="64135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spcBef>
                <a:spcPct val="50000"/>
              </a:spcBef>
            </a:pPr>
            <a:r>
              <a:rPr lang="en-US" altLang="en-US"/>
              <a:t>Monitor mother’s &amp;  infant’s group &amp; Rh</a:t>
            </a:r>
            <a:endParaRPr lang="ro-RO" altLang="en-US"/>
          </a:p>
        </p:txBody>
      </p:sp>
      <p:sp>
        <p:nvSpPr>
          <p:cNvPr id="79884" name="Line 18">
            <a:extLst>
              <a:ext uri="{FF2B5EF4-FFF2-40B4-BE49-F238E27FC236}">
                <a16:creationId xmlns:a16="http://schemas.microsoft.com/office/drawing/2014/main" id="{573118FB-3B5A-47D3-84FD-72E42B18F2B2}"/>
              </a:ext>
            </a:extLst>
          </p:cNvPr>
          <p:cNvSpPr>
            <a:spLocks noChangeShapeType="1"/>
          </p:cNvSpPr>
          <p:nvPr/>
        </p:nvSpPr>
        <p:spPr bwMode="auto">
          <a:xfrm flipH="1">
            <a:off x="2411413" y="2276475"/>
            <a:ext cx="10080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5" name="Line 19">
            <a:extLst>
              <a:ext uri="{FF2B5EF4-FFF2-40B4-BE49-F238E27FC236}">
                <a16:creationId xmlns:a16="http://schemas.microsoft.com/office/drawing/2014/main" id="{EE379BB6-BCBE-4DE3-9A0B-DA2065BCEDBF}"/>
              </a:ext>
            </a:extLst>
          </p:cNvPr>
          <p:cNvSpPr>
            <a:spLocks noChangeShapeType="1"/>
          </p:cNvSpPr>
          <p:nvPr/>
        </p:nvSpPr>
        <p:spPr bwMode="auto">
          <a:xfrm>
            <a:off x="2411413" y="2276475"/>
            <a:ext cx="0" cy="3603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886" name="Line 20">
            <a:extLst>
              <a:ext uri="{FF2B5EF4-FFF2-40B4-BE49-F238E27FC236}">
                <a16:creationId xmlns:a16="http://schemas.microsoft.com/office/drawing/2014/main" id="{391D32D2-4F1E-4948-939D-6538921DBE13}"/>
              </a:ext>
            </a:extLst>
          </p:cNvPr>
          <p:cNvSpPr>
            <a:spLocks noChangeShapeType="1"/>
          </p:cNvSpPr>
          <p:nvPr/>
        </p:nvSpPr>
        <p:spPr bwMode="auto">
          <a:xfrm>
            <a:off x="5724525" y="2276475"/>
            <a:ext cx="86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887" name="Line 21">
            <a:extLst>
              <a:ext uri="{FF2B5EF4-FFF2-40B4-BE49-F238E27FC236}">
                <a16:creationId xmlns:a16="http://schemas.microsoft.com/office/drawing/2014/main" id="{C78CEEBC-67A2-4756-99AA-9838380D34E3}"/>
              </a:ext>
            </a:extLst>
          </p:cNvPr>
          <p:cNvSpPr>
            <a:spLocks noChangeShapeType="1"/>
          </p:cNvSpPr>
          <p:nvPr/>
        </p:nvSpPr>
        <p:spPr bwMode="auto">
          <a:xfrm>
            <a:off x="6588125" y="2276475"/>
            <a:ext cx="0" cy="288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888" name="Line 22">
            <a:extLst>
              <a:ext uri="{FF2B5EF4-FFF2-40B4-BE49-F238E27FC236}">
                <a16:creationId xmlns:a16="http://schemas.microsoft.com/office/drawing/2014/main" id="{5957590A-3C9E-4919-9BC6-EB8B191E9816}"/>
              </a:ext>
            </a:extLst>
          </p:cNvPr>
          <p:cNvSpPr>
            <a:spLocks noChangeShapeType="1"/>
          </p:cNvSpPr>
          <p:nvPr/>
        </p:nvSpPr>
        <p:spPr bwMode="auto">
          <a:xfrm>
            <a:off x="2843213" y="2997200"/>
            <a:ext cx="1008062"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889" name="Line 23">
            <a:extLst>
              <a:ext uri="{FF2B5EF4-FFF2-40B4-BE49-F238E27FC236}">
                <a16:creationId xmlns:a16="http://schemas.microsoft.com/office/drawing/2014/main" id="{340B3668-DEFF-45DA-AD4D-BADB6D65244F}"/>
              </a:ext>
            </a:extLst>
          </p:cNvPr>
          <p:cNvSpPr>
            <a:spLocks noChangeShapeType="1"/>
          </p:cNvSpPr>
          <p:nvPr/>
        </p:nvSpPr>
        <p:spPr bwMode="auto">
          <a:xfrm flipH="1">
            <a:off x="5003800" y="2997200"/>
            <a:ext cx="1008063"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890" name="Line 24">
            <a:extLst>
              <a:ext uri="{FF2B5EF4-FFF2-40B4-BE49-F238E27FC236}">
                <a16:creationId xmlns:a16="http://schemas.microsoft.com/office/drawing/2014/main" id="{06392DFB-F38E-4524-8F5A-A04085FBBC6F}"/>
              </a:ext>
            </a:extLst>
          </p:cNvPr>
          <p:cNvSpPr>
            <a:spLocks noChangeShapeType="1"/>
          </p:cNvSpPr>
          <p:nvPr/>
        </p:nvSpPr>
        <p:spPr bwMode="auto">
          <a:xfrm flipH="1">
            <a:off x="2843213" y="3716338"/>
            <a:ext cx="10080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891" name="Line 25">
            <a:extLst>
              <a:ext uri="{FF2B5EF4-FFF2-40B4-BE49-F238E27FC236}">
                <a16:creationId xmlns:a16="http://schemas.microsoft.com/office/drawing/2014/main" id="{49129910-4BCA-45B9-B19D-549E298AB7C6}"/>
              </a:ext>
            </a:extLst>
          </p:cNvPr>
          <p:cNvSpPr>
            <a:spLocks noChangeShapeType="1"/>
          </p:cNvSpPr>
          <p:nvPr/>
        </p:nvSpPr>
        <p:spPr bwMode="auto">
          <a:xfrm>
            <a:off x="2195513" y="3933825"/>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892" name="Line 26">
            <a:extLst>
              <a:ext uri="{FF2B5EF4-FFF2-40B4-BE49-F238E27FC236}">
                <a16:creationId xmlns:a16="http://schemas.microsoft.com/office/drawing/2014/main" id="{F075621F-A552-4620-9791-6C5B055DB970}"/>
              </a:ext>
            </a:extLst>
          </p:cNvPr>
          <p:cNvSpPr>
            <a:spLocks noChangeShapeType="1"/>
          </p:cNvSpPr>
          <p:nvPr/>
        </p:nvSpPr>
        <p:spPr bwMode="auto">
          <a:xfrm>
            <a:off x="2195513" y="4797425"/>
            <a:ext cx="0"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893" name="Text Box 27">
            <a:extLst>
              <a:ext uri="{FF2B5EF4-FFF2-40B4-BE49-F238E27FC236}">
                <a16:creationId xmlns:a16="http://schemas.microsoft.com/office/drawing/2014/main" id="{D4647B3E-74DA-4528-AAE3-7BE1AAB58125}"/>
              </a:ext>
            </a:extLst>
          </p:cNvPr>
          <p:cNvSpPr txBox="1">
            <a:spLocks noChangeArrowheads="1"/>
          </p:cNvSpPr>
          <p:nvPr/>
        </p:nvSpPr>
        <p:spPr bwMode="auto">
          <a:xfrm>
            <a:off x="6227763" y="3357563"/>
            <a:ext cx="1368425" cy="366712"/>
          </a:xfrm>
          <a:prstGeom prst="rect">
            <a:avLst/>
          </a:prstGeom>
          <a:solidFill>
            <a:srgbClr val="CC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a:t>NEGATIVE</a:t>
            </a:r>
            <a:endParaRPr lang="ro-RO" altLang="en-US"/>
          </a:p>
        </p:txBody>
      </p:sp>
      <p:sp>
        <p:nvSpPr>
          <p:cNvPr id="79894" name="Line 28">
            <a:extLst>
              <a:ext uri="{FF2B5EF4-FFF2-40B4-BE49-F238E27FC236}">
                <a16:creationId xmlns:a16="http://schemas.microsoft.com/office/drawing/2014/main" id="{210D7AD2-72A2-40ED-B0E1-6BB5106ADCC4}"/>
              </a:ext>
            </a:extLst>
          </p:cNvPr>
          <p:cNvSpPr>
            <a:spLocks noChangeShapeType="1"/>
          </p:cNvSpPr>
          <p:nvPr/>
        </p:nvSpPr>
        <p:spPr bwMode="auto">
          <a:xfrm>
            <a:off x="5003800" y="3573463"/>
            <a:ext cx="12239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895" name="Text Box 30">
            <a:extLst>
              <a:ext uri="{FF2B5EF4-FFF2-40B4-BE49-F238E27FC236}">
                <a16:creationId xmlns:a16="http://schemas.microsoft.com/office/drawing/2014/main" id="{48C88905-E3BD-44C4-85B7-77F47A78077D}"/>
              </a:ext>
            </a:extLst>
          </p:cNvPr>
          <p:cNvSpPr txBox="1">
            <a:spLocks noChangeArrowheads="1"/>
          </p:cNvSpPr>
          <p:nvPr/>
        </p:nvSpPr>
        <p:spPr bwMode="auto">
          <a:xfrm>
            <a:off x="4140200" y="4076700"/>
            <a:ext cx="1223963" cy="1098550"/>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1200"/>
              <a:t>1.Hepatitis</a:t>
            </a:r>
          </a:p>
          <a:p>
            <a:pPr eaLnBrk="1" hangingPunct="1">
              <a:spcBef>
                <a:spcPct val="50000"/>
              </a:spcBef>
            </a:pPr>
            <a:r>
              <a:rPr lang="en-US" altLang="en-US" sz="1200"/>
              <a:t>2.Infections</a:t>
            </a:r>
          </a:p>
          <a:p>
            <a:pPr eaLnBrk="1" hangingPunct="1">
              <a:spcBef>
                <a:spcPct val="50000"/>
              </a:spcBef>
            </a:pPr>
            <a:r>
              <a:rPr lang="en-US" altLang="en-US" sz="1200"/>
              <a:t>3.Obstruction </a:t>
            </a:r>
          </a:p>
          <a:p>
            <a:pPr eaLnBrk="1" hangingPunct="1">
              <a:spcBef>
                <a:spcPct val="50000"/>
              </a:spcBef>
            </a:pPr>
            <a:r>
              <a:rPr lang="en-US" altLang="en-US" sz="1200"/>
              <a:t>of bile ducts</a:t>
            </a:r>
            <a:endParaRPr lang="ro-RO" altLang="en-US" sz="1200"/>
          </a:p>
        </p:txBody>
      </p:sp>
      <p:sp>
        <p:nvSpPr>
          <p:cNvPr id="79896" name="Text Box 31">
            <a:extLst>
              <a:ext uri="{FF2B5EF4-FFF2-40B4-BE49-F238E27FC236}">
                <a16:creationId xmlns:a16="http://schemas.microsoft.com/office/drawing/2014/main" id="{882CE91F-080B-4027-8BA8-572F6D8E8500}"/>
              </a:ext>
            </a:extLst>
          </p:cNvPr>
          <p:cNvSpPr txBox="1">
            <a:spLocks noChangeArrowheads="1"/>
          </p:cNvSpPr>
          <p:nvPr/>
        </p:nvSpPr>
        <p:spPr bwMode="auto">
          <a:xfrm>
            <a:off x="6156325" y="4149725"/>
            <a:ext cx="1584325" cy="366713"/>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a:t>RBC counts</a:t>
            </a:r>
            <a:endParaRPr lang="ro-RO" altLang="en-US"/>
          </a:p>
        </p:txBody>
      </p:sp>
      <p:sp>
        <p:nvSpPr>
          <p:cNvPr id="79897" name="Text Box 32">
            <a:extLst>
              <a:ext uri="{FF2B5EF4-FFF2-40B4-BE49-F238E27FC236}">
                <a16:creationId xmlns:a16="http://schemas.microsoft.com/office/drawing/2014/main" id="{81344852-4B29-4775-A75E-C06206CF6607}"/>
              </a:ext>
            </a:extLst>
          </p:cNvPr>
          <p:cNvSpPr txBox="1">
            <a:spLocks noChangeArrowheads="1"/>
          </p:cNvSpPr>
          <p:nvPr/>
        </p:nvSpPr>
        <p:spPr bwMode="auto">
          <a:xfrm>
            <a:off x="5508625" y="4581525"/>
            <a:ext cx="1079500" cy="30480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1400"/>
              <a:t>Abnormal</a:t>
            </a:r>
            <a:endParaRPr lang="ro-RO" altLang="en-US" sz="1400"/>
          </a:p>
        </p:txBody>
      </p:sp>
      <p:sp>
        <p:nvSpPr>
          <p:cNvPr id="79898" name="Text Box 33">
            <a:extLst>
              <a:ext uri="{FF2B5EF4-FFF2-40B4-BE49-F238E27FC236}">
                <a16:creationId xmlns:a16="http://schemas.microsoft.com/office/drawing/2014/main" id="{BAFE8C05-4E5D-412C-A0AF-94306F24FD69}"/>
              </a:ext>
            </a:extLst>
          </p:cNvPr>
          <p:cNvSpPr txBox="1">
            <a:spLocks noChangeArrowheads="1"/>
          </p:cNvSpPr>
          <p:nvPr/>
        </p:nvSpPr>
        <p:spPr bwMode="auto">
          <a:xfrm>
            <a:off x="7308850" y="4581525"/>
            <a:ext cx="865188" cy="3048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1400"/>
              <a:t>Normal</a:t>
            </a:r>
            <a:endParaRPr lang="ro-RO" altLang="en-US" sz="1400"/>
          </a:p>
        </p:txBody>
      </p:sp>
      <p:sp>
        <p:nvSpPr>
          <p:cNvPr id="79899" name="Line 34">
            <a:extLst>
              <a:ext uri="{FF2B5EF4-FFF2-40B4-BE49-F238E27FC236}">
                <a16:creationId xmlns:a16="http://schemas.microsoft.com/office/drawing/2014/main" id="{4B47DC80-660A-46F0-A8B9-45D3C556B70D}"/>
              </a:ext>
            </a:extLst>
          </p:cNvPr>
          <p:cNvSpPr>
            <a:spLocks noChangeShapeType="1"/>
          </p:cNvSpPr>
          <p:nvPr/>
        </p:nvSpPr>
        <p:spPr bwMode="auto">
          <a:xfrm flipH="1">
            <a:off x="5795963" y="4221163"/>
            <a:ext cx="3603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0" name="Line 35">
            <a:extLst>
              <a:ext uri="{FF2B5EF4-FFF2-40B4-BE49-F238E27FC236}">
                <a16:creationId xmlns:a16="http://schemas.microsoft.com/office/drawing/2014/main" id="{7A6A0FF4-28E7-4E39-8FAA-98E602E949C0}"/>
              </a:ext>
            </a:extLst>
          </p:cNvPr>
          <p:cNvSpPr>
            <a:spLocks noChangeShapeType="1"/>
          </p:cNvSpPr>
          <p:nvPr/>
        </p:nvSpPr>
        <p:spPr bwMode="auto">
          <a:xfrm>
            <a:off x="5795963" y="422116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901" name="Line 36">
            <a:extLst>
              <a:ext uri="{FF2B5EF4-FFF2-40B4-BE49-F238E27FC236}">
                <a16:creationId xmlns:a16="http://schemas.microsoft.com/office/drawing/2014/main" id="{CD1FFFF9-4743-4026-9A66-C35323EB4664}"/>
              </a:ext>
            </a:extLst>
          </p:cNvPr>
          <p:cNvSpPr>
            <a:spLocks noChangeShapeType="1"/>
          </p:cNvSpPr>
          <p:nvPr/>
        </p:nvSpPr>
        <p:spPr bwMode="auto">
          <a:xfrm>
            <a:off x="7740650" y="4221163"/>
            <a:ext cx="2873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902" name="Line 37">
            <a:extLst>
              <a:ext uri="{FF2B5EF4-FFF2-40B4-BE49-F238E27FC236}">
                <a16:creationId xmlns:a16="http://schemas.microsoft.com/office/drawing/2014/main" id="{6A78E06C-F9C6-411F-BBB0-FDA85D0E972B}"/>
              </a:ext>
            </a:extLst>
          </p:cNvPr>
          <p:cNvSpPr>
            <a:spLocks noChangeShapeType="1"/>
          </p:cNvSpPr>
          <p:nvPr/>
        </p:nvSpPr>
        <p:spPr bwMode="auto">
          <a:xfrm>
            <a:off x="8027988" y="4221163"/>
            <a:ext cx="0"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903" name="Text Box 38">
            <a:extLst>
              <a:ext uri="{FF2B5EF4-FFF2-40B4-BE49-F238E27FC236}">
                <a16:creationId xmlns:a16="http://schemas.microsoft.com/office/drawing/2014/main" id="{9DD2BC2A-C88F-425D-B375-DAA17D61AAC2}"/>
              </a:ext>
            </a:extLst>
          </p:cNvPr>
          <p:cNvSpPr txBox="1">
            <a:spLocks noChangeArrowheads="1"/>
          </p:cNvSpPr>
          <p:nvPr/>
        </p:nvSpPr>
        <p:spPr bwMode="auto">
          <a:xfrm>
            <a:off x="5435600" y="5084763"/>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endParaRPr lang="ro-RO" altLang="en-US"/>
          </a:p>
        </p:txBody>
      </p:sp>
      <p:sp>
        <p:nvSpPr>
          <p:cNvPr id="79904" name="Text Box 39">
            <a:extLst>
              <a:ext uri="{FF2B5EF4-FFF2-40B4-BE49-F238E27FC236}">
                <a16:creationId xmlns:a16="http://schemas.microsoft.com/office/drawing/2014/main" id="{A2A1244C-39A8-488A-AE74-98DC960C669A}"/>
              </a:ext>
            </a:extLst>
          </p:cNvPr>
          <p:cNvSpPr txBox="1">
            <a:spLocks noChangeArrowheads="1"/>
          </p:cNvSpPr>
          <p:nvPr/>
        </p:nvSpPr>
        <p:spPr bwMode="auto">
          <a:xfrm>
            <a:off x="5435600" y="5084763"/>
            <a:ext cx="15128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endParaRPr lang="ro-RO" altLang="en-US" sz="1200"/>
          </a:p>
        </p:txBody>
      </p:sp>
      <p:sp>
        <p:nvSpPr>
          <p:cNvPr id="79905" name="Text Box 40">
            <a:extLst>
              <a:ext uri="{FF2B5EF4-FFF2-40B4-BE49-F238E27FC236}">
                <a16:creationId xmlns:a16="http://schemas.microsoft.com/office/drawing/2014/main" id="{B779A844-E9AF-4A93-93EE-4BC54EDB16F4}"/>
              </a:ext>
            </a:extLst>
          </p:cNvPr>
          <p:cNvSpPr txBox="1">
            <a:spLocks noChangeArrowheads="1"/>
          </p:cNvSpPr>
          <p:nvPr/>
        </p:nvSpPr>
        <p:spPr bwMode="auto">
          <a:xfrm>
            <a:off x="5508625" y="5013325"/>
            <a:ext cx="1150938" cy="823913"/>
          </a:xfrm>
          <a:prstGeom prst="rect">
            <a:avLst/>
          </a:prstGeom>
          <a:solidFill>
            <a:srgbClr val="33CC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1200"/>
              <a:t>ABO incomp</a:t>
            </a:r>
          </a:p>
          <a:p>
            <a:pPr eaLnBrk="1" hangingPunct="1">
              <a:spcBef>
                <a:spcPct val="50000"/>
              </a:spcBef>
            </a:pPr>
            <a:r>
              <a:rPr lang="en-US" altLang="en-US" sz="1200"/>
              <a:t>RBC enz.def.</a:t>
            </a:r>
          </a:p>
          <a:p>
            <a:pPr eaLnBrk="1" hangingPunct="1">
              <a:spcBef>
                <a:spcPct val="50000"/>
              </a:spcBef>
            </a:pPr>
            <a:r>
              <a:rPr lang="en-US" altLang="en-US" sz="1200"/>
              <a:t>CID,drugs</a:t>
            </a:r>
            <a:endParaRPr lang="ro-RO" altLang="en-US" sz="1200"/>
          </a:p>
        </p:txBody>
      </p:sp>
      <p:sp>
        <p:nvSpPr>
          <p:cNvPr id="79906" name="Text Box 41">
            <a:extLst>
              <a:ext uri="{FF2B5EF4-FFF2-40B4-BE49-F238E27FC236}">
                <a16:creationId xmlns:a16="http://schemas.microsoft.com/office/drawing/2014/main" id="{454CB12C-6149-479E-98DF-87C02C52C8D1}"/>
              </a:ext>
            </a:extLst>
          </p:cNvPr>
          <p:cNvSpPr txBox="1">
            <a:spLocks noChangeArrowheads="1"/>
          </p:cNvSpPr>
          <p:nvPr/>
        </p:nvSpPr>
        <p:spPr bwMode="auto">
          <a:xfrm>
            <a:off x="7091363" y="4941888"/>
            <a:ext cx="1368425" cy="1098550"/>
          </a:xfrm>
          <a:prstGeom prst="rect">
            <a:avLst/>
          </a:prstGeom>
          <a:solidFill>
            <a:srgbClr val="99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1200"/>
              <a:t>Hemorrhage</a:t>
            </a:r>
          </a:p>
          <a:p>
            <a:pPr eaLnBrk="1" hangingPunct="1">
              <a:spcBef>
                <a:spcPct val="50000"/>
              </a:spcBef>
            </a:pPr>
            <a:r>
              <a:rPr lang="en-US" altLang="en-US" sz="1200"/>
              <a:t>Breastfeeding</a:t>
            </a:r>
          </a:p>
          <a:p>
            <a:pPr eaLnBrk="1" hangingPunct="1">
              <a:spcBef>
                <a:spcPct val="50000"/>
              </a:spcBef>
            </a:pPr>
            <a:r>
              <a:rPr lang="en-US" altLang="en-US" sz="1200"/>
              <a:t>Hypothyroidism</a:t>
            </a:r>
          </a:p>
          <a:p>
            <a:pPr eaLnBrk="1" hangingPunct="1">
              <a:spcBef>
                <a:spcPct val="50000"/>
              </a:spcBef>
            </a:pPr>
            <a:r>
              <a:rPr lang="en-US" altLang="en-US" sz="1200"/>
              <a:t>Diabetic mother</a:t>
            </a:r>
            <a:endParaRPr lang="ro-RO" altLang="en-US" sz="1200"/>
          </a:p>
        </p:txBody>
      </p:sp>
      <p:sp>
        <p:nvSpPr>
          <p:cNvPr id="79907" name="Text Box 42">
            <a:extLst>
              <a:ext uri="{FF2B5EF4-FFF2-40B4-BE49-F238E27FC236}">
                <a16:creationId xmlns:a16="http://schemas.microsoft.com/office/drawing/2014/main" id="{7902A840-59D3-48C6-B1B8-C712A24A38B4}"/>
              </a:ext>
            </a:extLst>
          </p:cNvPr>
          <p:cNvSpPr txBox="1">
            <a:spLocks noChangeArrowheads="1"/>
          </p:cNvSpPr>
          <p:nvPr/>
        </p:nvSpPr>
        <p:spPr bwMode="auto">
          <a:xfrm>
            <a:off x="6372225" y="3860800"/>
            <a:ext cx="86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endParaRPr lang="ro-RO" altLang="en-US"/>
          </a:p>
        </p:txBody>
      </p:sp>
      <p:sp>
        <p:nvSpPr>
          <p:cNvPr id="79908" name="Text Box 43">
            <a:extLst>
              <a:ext uri="{FF2B5EF4-FFF2-40B4-BE49-F238E27FC236}">
                <a16:creationId xmlns:a16="http://schemas.microsoft.com/office/drawing/2014/main" id="{D8411385-B4E2-4A43-B7E0-BE92998A33F6}"/>
              </a:ext>
            </a:extLst>
          </p:cNvPr>
          <p:cNvSpPr txBox="1">
            <a:spLocks noChangeArrowheads="1"/>
          </p:cNvSpPr>
          <p:nvPr/>
        </p:nvSpPr>
        <p:spPr bwMode="auto">
          <a:xfrm>
            <a:off x="6011863" y="3789363"/>
            <a:ext cx="1727200" cy="274637"/>
          </a:xfrm>
          <a:prstGeom prst="rect">
            <a:avLst/>
          </a:prstGeom>
          <a:solidFill>
            <a:srgbClr val="99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spcBef>
                <a:spcPct val="50000"/>
              </a:spcBef>
            </a:pPr>
            <a:r>
              <a:rPr lang="en-US" altLang="en-US" sz="1200"/>
              <a:t>Asses BILIRUBIN</a:t>
            </a:r>
            <a:endParaRPr lang="ro-RO" altLang="en-US" sz="120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D459819C-B11B-4BD9-99FC-21DE75894E74}"/>
              </a:ext>
            </a:extLst>
          </p:cNvPr>
          <p:cNvSpPr>
            <a:spLocks noGrp="1" noChangeArrowheads="1"/>
          </p:cNvSpPr>
          <p:nvPr>
            <p:ph type="title"/>
          </p:nvPr>
        </p:nvSpPr>
        <p:spPr/>
        <p:txBody>
          <a:bodyPr/>
          <a:lstStyle/>
          <a:p>
            <a:pPr eaLnBrk="1" hangingPunct="1"/>
            <a:r>
              <a:rPr lang="en-US" altLang="en-US" sz="3200">
                <a:latin typeface="Tahoma" panose="020B0604030504040204" pitchFamily="34" charset="0"/>
              </a:rPr>
              <a:t>THANK YOU!</a:t>
            </a:r>
            <a:endParaRPr lang="ro-RO" altLang="en-US" sz="3200">
              <a:latin typeface="Tahoma" panose="020B0604030504040204" pitchFamily="34" charset="0"/>
            </a:endParaRPr>
          </a:p>
        </p:txBody>
      </p:sp>
      <p:sp>
        <p:nvSpPr>
          <p:cNvPr id="80899" name="Rectangle 3">
            <a:extLst>
              <a:ext uri="{FF2B5EF4-FFF2-40B4-BE49-F238E27FC236}">
                <a16:creationId xmlns:a16="http://schemas.microsoft.com/office/drawing/2014/main" id="{81CB3899-6070-4A09-A818-62520A5CEAA5}"/>
              </a:ext>
            </a:extLst>
          </p:cNvPr>
          <p:cNvSpPr>
            <a:spLocks noGrp="1" noChangeArrowheads="1"/>
          </p:cNvSpPr>
          <p:nvPr>
            <p:ph type="body" idx="1"/>
          </p:nvPr>
        </p:nvSpPr>
        <p:spPr/>
        <p:txBody>
          <a:bodyPr/>
          <a:lstStyle/>
          <a:p>
            <a:pPr eaLnBrk="1" hangingPunct="1"/>
            <a:endParaRPr lang="ro-RO" altLang="en-US"/>
          </a:p>
        </p:txBody>
      </p:sp>
      <p:pic>
        <p:nvPicPr>
          <p:cNvPr id="80900" name="Picture 5" descr="MEDII">
            <a:extLst>
              <a:ext uri="{FF2B5EF4-FFF2-40B4-BE49-F238E27FC236}">
                <a16:creationId xmlns:a16="http://schemas.microsoft.com/office/drawing/2014/main" id="{394BFA43-CC06-478E-B372-633DA5DDCB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575" y="1693863"/>
            <a:ext cx="7488238" cy="468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5056184A5F2E43AA0720FD96801770" ma:contentTypeVersion="0" ma:contentTypeDescription="Create a new document." ma:contentTypeScope="" ma:versionID="5b252f2e6e9cb2dc1ec675119fe04795">
  <xsd:schema xmlns:xsd="http://www.w3.org/2001/XMLSchema" xmlns:p="http://schemas.microsoft.com/office/2006/metadata/properties" targetNamespace="http://schemas.microsoft.com/office/2006/metadata/properties" ma:root="true" ma:fieldsID="d1e7b4da1c5555cdca75a47d3ad1440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4ABB4D-437B-4BF8-BC81-1D39DFED06F7}">
  <ds:schemaRefs>
    <ds:schemaRef ds:uri="http://schemas.microsoft.com/office/2006/metadata/contentType"/>
    <ds:schemaRef ds:uri="http://schemas.microsoft.com/office/2006/metadata/properties/metaAttributes"/>
    <ds:schemaRef ds:uri="http://www.w3.org/2000/xmlns/"/>
    <ds:schemaRef ds:uri="http://www.w3.org/2001/XMLSchema"/>
  </ds:schemaRefs>
</ds:datastoreItem>
</file>

<file path=customXml/itemProps2.xml><?xml version="1.0" encoding="utf-8"?>
<ds:datastoreItem xmlns:ds="http://schemas.openxmlformats.org/officeDocument/2006/customXml" ds:itemID="{6C854497-EE64-4E38-BFA4-9780BFB04A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Layers</Template>
  <TotalTime>496</TotalTime>
  <Words>6595</Words>
  <Application>Microsoft Office PowerPoint</Application>
  <PresentationFormat>On-screen Show (4:3)</PresentationFormat>
  <Paragraphs>698</Paragraphs>
  <Slides>95</Slides>
  <Notes>0</Notes>
  <HiddenSlides>0</HiddenSlides>
  <MMClips>0</MMClips>
  <ScaleCrop>false</ScaleCrop>
  <HeadingPairs>
    <vt:vector size="4" baseType="variant">
      <vt:variant>
        <vt:lpstr>Theme</vt:lpstr>
      </vt:variant>
      <vt:variant>
        <vt:i4>1</vt:i4>
      </vt:variant>
      <vt:variant>
        <vt:lpstr>Slide Titles</vt:lpstr>
      </vt:variant>
      <vt:variant>
        <vt:i4>95</vt:i4>
      </vt:variant>
    </vt:vector>
  </HeadingPairs>
  <TitlesOfParts>
    <vt:vector size="96" baseType="lpstr">
      <vt:lpstr>Layers</vt:lpstr>
      <vt:lpstr>CONGENITAL/ Perinatal        INFECTIONS</vt:lpstr>
      <vt:lpstr>CONGENITAL INFECTIONS</vt:lpstr>
      <vt:lpstr>CONGENITAL INFECTIONS</vt:lpstr>
      <vt:lpstr>CONGENITAL INFECTIONS</vt:lpstr>
      <vt:lpstr>CONGENITAL INFECTIONS</vt:lpstr>
      <vt:lpstr>CONGENITAL INFECTIONS</vt:lpstr>
      <vt:lpstr>CONGENITAL INFECTIONS. Diagnosis approach.</vt:lpstr>
      <vt:lpstr>CONGENITAL INFECTIONS</vt:lpstr>
      <vt:lpstr>CONGENITAL INFECTIONS</vt:lpstr>
      <vt:lpstr>CONGENITAL INFECTIONS - TOXOPLASMOSIS</vt:lpstr>
      <vt:lpstr>CONGENITAL INFECTIONS - TOXOPLASMOSIS</vt:lpstr>
      <vt:lpstr>CONGENITAL INFECTIONS - TOXOPLASMOSIS</vt:lpstr>
      <vt:lpstr>TOXOPLASMOSIS - Clinical presentation</vt:lpstr>
      <vt:lpstr>TOXOPLASMOSIS - Clinical presentation</vt:lpstr>
      <vt:lpstr>TOXOPLASMOSIS - Clinical presentation</vt:lpstr>
      <vt:lpstr>TOXOPLASMOSIS - Diagnosis</vt:lpstr>
      <vt:lpstr>TOXOPLASMOSIS – management &amp; treatment</vt:lpstr>
      <vt:lpstr>TOXOPLASMOSIS – management &amp; treatment</vt:lpstr>
      <vt:lpstr>RUBELLA</vt:lpstr>
      <vt:lpstr>RUBELLA</vt:lpstr>
      <vt:lpstr>RUBELLA</vt:lpstr>
      <vt:lpstr>RUBELLA</vt:lpstr>
      <vt:lpstr>RUBELLA</vt:lpstr>
      <vt:lpstr>RUBELLA</vt:lpstr>
      <vt:lpstr>RUBELLA</vt:lpstr>
      <vt:lpstr> CYTOMEGALOVIRUS (CMV) </vt:lpstr>
      <vt:lpstr>CYTOMEGALOVIRUS</vt:lpstr>
      <vt:lpstr>CYTOMEGALOVIRUS</vt:lpstr>
      <vt:lpstr>CYTOMEGALOVIRUS</vt:lpstr>
      <vt:lpstr>CYTOMEGALOVIRUS</vt:lpstr>
      <vt:lpstr>PowerPoint Presentation</vt:lpstr>
      <vt:lpstr>HERPES SIMPLEX VIRUS</vt:lpstr>
      <vt:lpstr>HERPES SIMPLEX VIRUS</vt:lpstr>
      <vt:lpstr>HERPES SIMPLEX VIRUS</vt:lpstr>
      <vt:lpstr>HERPES SIMPLEX VIRUS</vt:lpstr>
      <vt:lpstr>HERPES SIMPLEX VIRUS</vt:lpstr>
      <vt:lpstr>Chicken Pox :</vt:lpstr>
      <vt:lpstr>Chicken pox :</vt:lpstr>
      <vt:lpstr>Chickenpox: CF;</vt:lpstr>
      <vt:lpstr>Management:</vt:lpstr>
      <vt:lpstr>Management:</vt:lpstr>
      <vt:lpstr>Management:</vt:lpstr>
      <vt:lpstr>Management:</vt:lpstr>
      <vt:lpstr>Management:</vt:lpstr>
      <vt:lpstr>Fetal risk:</vt:lpstr>
      <vt:lpstr>Delivery:</vt:lpstr>
      <vt:lpstr>Group B streptococcus:</vt:lpstr>
      <vt:lpstr>Group B streptococcus:</vt:lpstr>
      <vt:lpstr>Screening:</vt:lpstr>
      <vt:lpstr>Management:</vt:lpstr>
      <vt:lpstr>Risk factors requiring  prophylaxis for GBS</vt:lpstr>
      <vt:lpstr>Management:</vt:lpstr>
      <vt:lpstr>Neonate:</vt:lpstr>
      <vt:lpstr>VIRAL HEPATITIS.HEPATITIS A.</vt:lpstr>
      <vt:lpstr>VIRAL HEPATITIS.HEPATITIS B.</vt:lpstr>
      <vt:lpstr>VIRAL HEPATITIS.HEPATITIS B.</vt:lpstr>
      <vt:lpstr>VIRAL HEPATITIS.HEPATITIS B.</vt:lpstr>
      <vt:lpstr>VIRAL HEPATITIS.HEPATITIS B.</vt:lpstr>
      <vt:lpstr>CONGENITAL INFECTIONS</vt:lpstr>
      <vt:lpstr>SYPHILIS</vt:lpstr>
      <vt:lpstr>SYPHILIS</vt:lpstr>
      <vt:lpstr>SYPHILIS</vt:lpstr>
      <vt:lpstr>SYPHILIS</vt:lpstr>
      <vt:lpstr>SYPHILIS</vt:lpstr>
      <vt:lpstr>HIV</vt:lpstr>
      <vt:lpstr>HIV</vt:lpstr>
      <vt:lpstr>HIV</vt:lpstr>
      <vt:lpstr>HIV</vt:lpstr>
      <vt:lpstr>HIV</vt:lpstr>
      <vt:lpstr>HIV</vt:lpstr>
      <vt:lpstr>HIV</vt:lpstr>
      <vt:lpstr>NEONATAL SEPSIS</vt:lpstr>
      <vt:lpstr>NEONATAL SEPSIS</vt:lpstr>
      <vt:lpstr>NEONATAL SEPSIS</vt:lpstr>
      <vt:lpstr>NEONATAL SEPSIS</vt:lpstr>
      <vt:lpstr>NEONATAL SEPSIS</vt:lpstr>
      <vt:lpstr>NEONATAL SEPSIS</vt:lpstr>
      <vt:lpstr>NEONATAL SEPSIS</vt:lpstr>
      <vt:lpstr>NEONATAL SEPSIS</vt:lpstr>
      <vt:lpstr>NEONATAL SEPSIS</vt:lpstr>
      <vt:lpstr>NEONATAL SEPSIS</vt:lpstr>
      <vt:lpstr>NEONATAL SEPSIS</vt:lpstr>
      <vt:lpstr>NEONATAL SEPSIS</vt:lpstr>
      <vt:lpstr>NEONATAL SEPSIS</vt:lpstr>
      <vt:lpstr>NEONATAL SEPSIS</vt:lpstr>
      <vt:lpstr>NEONATAL SEPSIS</vt:lpstr>
      <vt:lpstr>JAUNDICE</vt:lpstr>
      <vt:lpstr>JAUNDICE</vt:lpstr>
      <vt:lpstr>JAUNDICE</vt:lpstr>
      <vt:lpstr>JAUNDICE</vt:lpstr>
      <vt:lpstr>JAUNDICE</vt:lpstr>
      <vt:lpstr>JAUNDICE</vt:lpstr>
      <vt:lpstr>JAUNDICE</vt:lpstr>
      <vt:lpstr>JAUNDICE</vt:lpstr>
      <vt:lpstr>THANK YOU!</vt:lpstr>
    </vt:vector>
  </TitlesOfParts>
  <Company>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CONGENITAL INFECTIONS</dc:title>
  <dc:creator>Guest</dc:creator>
  <cp:lastModifiedBy>hira haroon</cp:lastModifiedBy>
  <cp:revision>80</cp:revision>
  <dcterms:created xsi:type="dcterms:W3CDTF">2011-03-19T06:16:20Z</dcterms:created>
  <dcterms:modified xsi:type="dcterms:W3CDTF">2019-03-20T15:29:51Z</dcterms:modified>
</cp:coreProperties>
</file>