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314" r:id="rId3"/>
    <p:sldId id="257" r:id="rId4"/>
    <p:sldId id="315" r:id="rId5"/>
    <p:sldId id="319" r:id="rId6"/>
    <p:sldId id="316" r:id="rId7"/>
    <p:sldId id="317" r:id="rId8"/>
    <p:sldId id="318" r:id="rId9"/>
    <p:sldId id="320" r:id="rId10"/>
    <p:sldId id="321" r:id="rId11"/>
    <p:sldId id="322" r:id="rId12"/>
    <p:sldId id="323" r:id="rId13"/>
    <p:sldId id="324" r:id="rId14"/>
    <p:sldId id="325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  <p:sldId id="268" r:id="rId26"/>
    <p:sldId id="275" r:id="rId27"/>
    <p:sldId id="276" r:id="rId28"/>
    <p:sldId id="277" r:id="rId29"/>
    <p:sldId id="284" r:id="rId30"/>
    <p:sldId id="326" r:id="rId31"/>
    <p:sldId id="327" r:id="rId32"/>
    <p:sldId id="328" r:id="rId33"/>
    <p:sldId id="329" r:id="rId34"/>
    <p:sldId id="330" r:id="rId35"/>
    <p:sldId id="33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88B48-A25A-4E96-ADAF-CA23AA6E4199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7CDA46-AEE1-4221-A4A0-CBB96E14A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05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CDA46-AEE1-4221-A4A0-CBB96E14A34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76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u="sng" smtClean="0"/>
              <a:t>Introduction to ICT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31242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What is Input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Input Devices</a:t>
            </a:r>
          </a:p>
        </p:txBody>
      </p:sp>
    </p:spTree>
    <p:extLst>
      <p:ext uri="{BB962C8B-B14F-4D97-AF65-F5344CB8AC3E}">
        <p14:creationId xmlns:p14="http://schemas.microsoft.com/office/powerpoint/2010/main" val="4248109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Types of keyboards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b="1" dirty="0"/>
              <a:t>Laptop Sized </a:t>
            </a:r>
            <a:r>
              <a:rPr lang="en-GB" b="1" dirty="0" smtClean="0"/>
              <a:t>Keyboard:</a:t>
            </a:r>
          </a:p>
          <a:p>
            <a:pPr lvl="1" algn="just"/>
            <a:r>
              <a:rPr lang="en-GB" dirty="0" smtClean="0"/>
              <a:t>The </a:t>
            </a:r>
            <a:r>
              <a:rPr lang="en-GB" dirty="0"/>
              <a:t>keys are reduced and the space between keys are less in this type of keyboard. </a:t>
            </a:r>
            <a:endParaRPr lang="en-GB" dirty="0" smtClean="0"/>
          </a:p>
          <a:p>
            <a:pPr lvl="1" algn="just"/>
            <a:r>
              <a:rPr lang="en-GB" dirty="0" smtClean="0"/>
              <a:t>These </a:t>
            </a:r>
            <a:r>
              <a:rPr lang="en-GB" dirty="0"/>
              <a:t>are specially designed for laptops. </a:t>
            </a:r>
            <a:endParaRPr lang="en-GB" dirty="0" smtClean="0"/>
          </a:p>
          <a:p>
            <a:pPr lvl="1" algn="just"/>
            <a:r>
              <a:rPr lang="en-GB" dirty="0" smtClean="0"/>
              <a:t>Most </a:t>
            </a:r>
            <a:r>
              <a:rPr lang="en-GB" dirty="0"/>
              <a:t>keyboards do not have numeric keypads and some functions are incorporated with other keys on the keyboard.</a:t>
            </a:r>
          </a:p>
        </p:txBody>
      </p:sp>
    </p:spTree>
    <p:extLst>
      <p:ext uri="{BB962C8B-B14F-4D97-AF65-F5344CB8AC3E}">
        <p14:creationId xmlns:p14="http://schemas.microsoft.com/office/powerpoint/2010/main" val="546241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Types of keyboards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b="1" dirty="0"/>
              <a:t>Wireless Keyboard</a:t>
            </a:r>
          </a:p>
          <a:p>
            <a:pPr lvl="1" algn="just"/>
            <a:r>
              <a:rPr lang="en-GB" dirty="0"/>
              <a:t>Bluetooth, IR technology or Radio Frequency is used to connect the keyboard with the computer device. </a:t>
            </a:r>
            <a:endParaRPr lang="en-GB" dirty="0" smtClean="0"/>
          </a:p>
          <a:p>
            <a:pPr lvl="1" algn="just"/>
            <a:r>
              <a:rPr lang="en-GB" dirty="0" smtClean="0"/>
              <a:t>We </a:t>
            </a:r>
            <a:r>
              <a:rPr lang="en-GB" dirty="0"/>
              <a:t>can port the keyboard and the parent system is not needed near the keyboard. </a:t>
            </a:r>
            <a:endParaRPr lang="en-GB" dirty="0" smtClean="0"/>
          </a:p>
          <a:p>
            <a:pPr lvl="1" algn="just"/>
            <a:r>
              <a:rPr lang="en-GB" dirty="0" smtClean="0"/>
              <a:t>These </a:t>
            </a:r>
            <a:r>
              <a:rPr lang="en-GB" dirty="0"/>
              <a:t>keyboards are lightweight and smaller in size.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214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Types of keyboards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b="1" dirty="0"/>
              <a:t>Virtual Keyboard</a:t>
            </a:r>
          </a:p>
          <a:p>
            <a:pPr lvl="1" algn="just"/>
            <a:r>
              <a:rPr lang="en-GB" dirty="0"/>
              <a:t>The keyboard used in smartphones is called a virtual keyboard. </a:t>
            </a:r>
            <a:endParaRPr lang="en-GB" dirty="0" smtClean="0"/>
          </a:p>
          <a:p>
            <a:pPr lvl="1" algn="just"/>
            <a:r>
              <a:rPr lang="en-GB" dirty="0" smtClean="0"/>
              <a:t>This </a:t>
            </a:r>
            <a:r>
              <a:rPr lang="en-GB" dirty="0"/>
              <a:t>keyboard appears when needed and disappears when typing is completed. </a:t>
            </a:r>
            <a:endParaRPr lang="en-GB" dirty="0" smtClean="0"/>
          </a:p>
          <a:p>
            <a:pPr lvl="1" algn="just"/>
            <a:r>
              <a:rPr lang="en-GB" dirty="0" smtClean="0"/>
              <a:t>This </a:t>
            </a:r>
            <a:r>
              <a:rPr lang="en-GB" dirty="0"/>
              <a:t>can be automatically set as per need. Also in the windows system, we can use a virtual keyboard that appears on the screen. </a:t>
            </a:r>
            <a:endParaRPr lang="en-GB" dirty="0" smtClean="0"/>
          </a:p>
          <a:p>
            <a:pPr lvl="1" algn="just"/>
            <a:r>
              <a:rPr lang="en-GB" dirty="0" smtClean="0"/>
              <a:t>There </a:t>
            </a:r>
            <a:r>
              <a:rPr lang="en-GB" dirty="0"/>
              <a:t>is no physical object to carry for a virtual keyboard.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123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Types of keyboards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b="1" dirty="0"/>
              <a:t>Ergonomic Keyboard</a:t>
            </a:r>
          </a:p>
          <a:p>
            <a:pPr lvl="1" algn="just"/>
            <a:r>
              <a:rPr lang="en-GB" dirty="0"/>
              <a:t>This keyboard is mainly designed for users who use both hands for typing. </a:t>
            </a:r>
            <a:endParaRPr lang="en-GB" dirty="0" smtClean="0"/>
          </a:p>
          <a:p>
            <a:pPr lvl="1" algn="just"/>
            <a:r>
              <a:rPr lang="en-GB" dirty="0" smtClean="0"/>
              <a:t>The </a:t>
            </a:r>
            <a:r>
              <a:rPr lang="en-GB" dirty="0"/>
              <a:t>advantage of this keyboard is less muscle strain and carpal tunnel syndrome for users. </a:t>
            </a:r>
            <a:endParaRPr lang="en-GB" dirty="0" smtClean="0"/>
          </a:p>
          <a:p>
            <a:pPr lvl="1" algn="just"/>
            <a:r>
              <a:rPr lang="en-GB" dirty="0" smtClean="0"/>
              <a:t>The </a:t>
            </a:r>
            <a:r>
              <a:rPr lang="en-GB" dirty="0"/>
              <a:t>keyboard is built with the view of ergonomics.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108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Types of keyboards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b="1" dirty="0"/>
              <a:t>Backlit Keyboard</a:t>
            </a:r>
          </a:p>
          <a:p>
            <a:pPr lvl="1" algn="just"/>
            <a:r>
              <a:rPr lang="en-GB" dirty="0"/>
              <a:t>The keys have lights which help the users to type even in the dark. </a:t>
            </a:r>
            <a:endParaRPr lang="en-GB" dirty="0" smtClean="0"/>
          </a:p>
          <a:p>
            <a:pPr lvl="1" algn="just"/>
            <a:r>
              <a:rPr lang="en-GB" dirty="0" smtClean="0"/>
              <a:t>These </a:t>
            </a:r>
            <a:r>
              <a:rPr lang="en-GB" dirty="0"/>
              <a:t>keyboards are available in gaming and traditional keyboards.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767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Pointing Devices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An input device used to control a pointer on the screen is called a pointing device.</a:t>
            </a:r>
          </a:p>
          <a:p>
            <a:pPr algn="just"/>
            <a:r>
              <a:rPr lang="en-US" dirty="0" smtClean="0"/>
              <a:t>A pointer is a small symbol that appears on the screen in GUI.</a:t>
            </a:r>
          </a:p>
          <a:p>
            <a:pPr algn="just"/>
            <a:r>
              <a:rPr lang="en-US" dirty="0" smtClean="0"/>
              <a:t>A pointing device can be used to select text, graphics and other objects such as buttons, icons and menu commands.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6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Pointing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pointing devices are</a:t>
            </a:r>
          </a:p>
          <a:p>
            <a:pPr lvl="1"/>
            <a:r>
              <a:rPr lang="en-US" dirty="0" smtClean="0"/>
              <a:t>Mouse</a:t>
            </a:r>
          </a:p>
          <a:p>
            <a:pPr lvl="1"/>
            <a:r>
              <a:rPr lang="en-US" dirty="0" smtClean="0"/>
              <a:t>Trackball</a:t>
            </a:r>
          </a:p>
          <a:p>
            <a:pPr lvl="1"/>
            <a:r>
              <a:rPr lang="en-US" dirty="0" smtClean="0"/>
              <a:t>Touchpad / </a:t>
            </a:r>
            <a:r>
              <a:rPr lang="en-US" dirty="0" err="1" smtClean="0"/>
              <a:t>Trackpad</a:t>
            </a:r>
            <a:endParaRPr lang="en-US" dirty="0"/>
          </a:p>
        </p:txBody>
      </p:sp>
      <p:sp>
        <p:nvSpPr>
          <p:cNvPr id="4" name="AutoShape 2" descr="Image result for trackbal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200400"/>
            <a:ext cx="28956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2809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Mouse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Mouse is the most popular pointing device.</a:t>
            </a:r>
          </a:p>
          <a:p>
            <a:pPr algn="just"/>
            <a:r>
              <a:rPr lang="en-US" dirty="0" smtClean="0"/>
              <a:t>It is used to input instructions with a pointer on the screen.</a:t>
            </a:r>
          </a:p>
          <a:p>
            <a:pPr algn="just"/>
            <a:r>
              <a:rPr lang="en-US" dirty="0" smtClean="0"/>
              <a:t>It is moved on a flat surface to control the movement of pointer on the screen.</a:t>
            </a:r>
          </a:p>
          <a:p>
            <a:pPr algn="just"/>
            <a:r>
              <a:rPr lang="en-US" dirty="0" smtClean="0"/>
              <a:t>A mouse usually has two buttons that are used to </a:t>
            </a:r>
            <a:r>
              <a:rPr lang="en-US" dirty="0"/>
              <a:t>p</a:t>
            </a:r>
            <a:r>
              <a:rPr lang="en-US" dirty="0" smtClean="0"/>
              <a:t>erform different tasks such as selecting an object or opening a program.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184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Mouse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mouse may also include a wheel that can be rolled with the finger to scroll the screen.</a:t>
            </a:r>
          </a:p>
          <a:p>
            <a:pPr algn="just"/>
            <a:r>
              <a:rPr lang="en-US" dirty="0" smtClean="0"/>
              <a:t>Mouse typically connects to the computer through USB port or wireless connection.</a:t>
            </a:r>
          </a:p>
          <a:p>
            <a:pPr algn="just"/>
            <a:r>
              <a:rPr lang="en-US" dirty="0" smtClean="0"/>
              <a:t>Different types of mouse are available in market, some of these types are mechanical mouse, optical mouse, wireless mouse and touch mouse.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8496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Mouse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Mechanical mouse</a:t>
            </a:r>
            <a:r>
              <a:rPr lang="en-US" dirty="0" smtClean="0"/>
              <a:t> contains a rubber or metal ball inside it.</a:t>
            </a:r>
          </a:p>
          <a:p>
            <a:pPr algn="just"/>
            <a:r>
              <a:rPr lang="en-US" dirty="0" smtClean="0"/>
              <a:t>The movement of cursor depends on the movement of ball.</a:t>
            </a:r>
          </a:p>
          <a:p>
            <a:pPr algn="just"/>
            <a:r>
              <a:rPr lang="en-US" dirty="0" smtClean="0"/>
              <a:t>This mouse is normally used on a mouse pad, which is a small pad of rubber or foam to provide easy movement of the mouse.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594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What is Input?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An </a:t>
            </a:r>
            <a:r>
              <a:rPr lang="en-GB" b="1" i="1" dirty="0"/>
              <a:t>input</a:t>
            </a:r>
            <a:r>
              <a:rPr lang="en-GB" dirty="0"/>
              <a:t> is data that a computer receives</a:t>
            </a:r>
            <a:r>
              <a:rPr lang="en-GB" dirty="0" smtClean="0"/>
              <a:t>.</a:t>
            </a:r>
          </a:p>
          <a:p>
            <a:pPr algn="just"/>
            <a:r>
              <a:rPr lang="en-GB" dirty="0"/>
              <a:t>An </a:t>
            </a:r>
            <a:r>
              <a:rPr lang="en-GB" b="1" i="1" dirty="0"/>
              <a:t>input device</a:t>
            </a:r>
            <a:r>
              <a:rPr lang="en-GB" dirty="0"/>
              <a:t> is something you connect to a computer that sends information into the computer.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864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Mouse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i="1" dirty="0" smtClean="0"/>
              <a:t>Optical  mouse</a:t>
            </a:r>
            <a:r>
              <a:rPr lang="en-US" dirty="0" smtClean="0"/>
              <a:t> contains no ball inside it, it uses a device that emits light to detect the mouse movement.</a:t>
            </a:r>
          </a:p>
          <a:p>
            <a:pPr lvl="1" algn="just"/>
            <a:r>
              <a:rPr lang="en-US" dirty="0" smtClean="0"/>
              <a:t>Optical sensor and laser is used in these types of mouse.</a:t>
            </a:r>
          </a:p>
          <a:p>
            <a:pPr lvl="1" algn="just"/>
            <a:r>
              <a:rPr lang="en-US" dirty="0" smtClean="0"/>
              <a:t>It is more expensive </a:t>
            </a:r>
            <a:r>
              <a:rPr lang="en-US" smtClean="0"/>
              <a:t>than mechanical </a:t>
            </a:r>
            <a:r>
              <a:rPr lang="en-US" dirty="0" smtClean="0"/>
              <a:t>mouse and is the most widely used mouse.</a:t>
            </a:r>
          </a:p>
          <a:p>
            <a:pPr algn="just"/>
            <a:r>
              <a:rPr lang="en-US" b="1" i="1" dirty="0" smtClean="0"/>
              <a:t>Wireless mouse</a:t>
            </a:r>
            <a:r>
              <a:rPr lang="en-US" dirty="0" smtClean="0"/>
              <a:t> is a type of mouse that does not require a wire for working.</a:t>
            </a:r>
          </a:p>
          <a:p>
            <a:pPr lvl="1" algn="just"/>
            <a:r>
              <a:rPr lang="en-US" dirty="0" smtClean="0"/>
              <a:t>It transmits data using wireless technology like radio waves or infrared light waves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809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Mouse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Touch mouse </a:t>
            </a:r>
            <a:r>
              <a:rPr lang="en-US" dirty="0" smtClean="0"/>
              <a:t>is a touch sensitive mouse that recognizes touch gestures.</a:t>
            </a:r>
          </a:p>
          <a:p>
            <a:pPr algn="just"/>
            <a:r>
              <a:rPr lang="en-US" dirty="0" smtClean="0"/>
              <a:t>It can also detect the movement of the mouse and traditional click and scroll operations for example the user</a:t>
            </a:r>
          </a:p>
          <a:p>
            <a:pPr lvl="1" algn="just"/>
            <a:r>
              <a:rPr lang="en-US" dirty="0" smtClean="0"/>
              <a:t>can press a location on a touch mouse to click</a:t>
            </a:r>
          </a:p>
          <a:p>
            <a:pPr lvl="1" algn="just"/>
            <a:r>
              <a:rPr lang="en-US" dirty="0" smtClean="0"/>
              <a:t>can sweep thumb on the mouse to scroll pages</a:t>
            </a:r>
          </a:p>
          <a:p>
            <a:pPr lvl="1" algn="just"/>
            <a:r>
              <a:rPr lang="en-US" dirty="0" smtClean="0"/>
              <a:t>Can slide multiple fingers across the mouse to zoom.</a:t>
            </a:r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666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Trackball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 trackball can be used as an alternative to a mouse.</a:t>
            </a:r>
          </a:p>
          <a:p>
            <a:pPr algn="just"/>
            <a:r>
              <a:rPr lang="en-US" dirty="0" smtClean="0"/>
              <a:t>It has buttons similar to those on mouse, and has a large rotating ball on the top.</a:t>
            </a:r>
          </a:p>
          <a:p>
            <a:pPr algn="just"/>
            <a:r>
              <a:rPr lang="en-US" dirty="0" smtClean="0"/>
              <a:t>The body of the trackball is not moved, instead the ball is rolled with fingers.</a:t>
            </a:r>
          </a:p>
          <a:p>
            <a:pPr algn="just"/>
            <a:r>
              <a:rPr lang="en-US" dirty="0" smtClean="0"/>
              <a:t>Position of cursor on the screen is controlled by rotating the ball.</a:t>
            </a:r>
          </a:p>
          <a:p>
            <a:pPr algn="just"/>
            <a:r>
              <a:rPr lang="en-US" dirty="0" smtClean="0"/>
              <a:t>Advantage of trackball over mouse is that it takes less space to move.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3351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Touchpad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 touchpad is a small and flat surface over which the user moves his finger.</a:t>
            </a:r>
          </a:p>
          <a:p>
            <a:pPr algn="just"/>
            <a:r>
              <a:rPr lang="en-US" dirty="0" smtClean="0"/>
              <a:t>Movement of the finger moves the cursor on the screen.</a:t>
            </a:r>
          </a:p>
          <a:p>
            <a:pPr algn="just"/>
            <a:r>
              <a:rPr lang="en-US" dirty="0" smtClean="0"/>
              <a:t>Touchpad also has one or two buttons near it and these buttons work like mouse buttons.</a:t>
            </a:r>
          </a:p>
          <a:p>
            <a:pPr algn="just"/>
            <a:r>
              <a:rPr lang="en-US" dirty="0" smtClean="0"/>
              <a:t>Touchpads are built in in laptop computers.</a:t>
            </a:r>
          </a:p>
          <a:p>
            <a:pPr algn="just"/>
            <a:r>
              <a:rPr lang="en-US" dirty="0" smtClean="0"/>
              <a:t>An external wireless touchpad can also be used with desktop computers.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4897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Touch Screen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 touchscreen is a touch sensitive device.</a:t>
            </a:r>
          </a:p>
          <a:p>
            <a:pPr algn="just"/>
            <a:r>
              <a:rPr lang="en-US" dirty="0" smtClean="0"/>
              <a:t>The user can touch different parts of the screen with the finger or stylus to input data and issue commands.</a:t>
            </a:r>
          </a:p>
          <a:p>
            <a:pPr algn="just"/>
            <a:r>
              <a:rPr lang="en-US" dirty="0" smtClean="0"/>
              <a:t>Most of the touch screens now a days are multi touch and can recognize input from more than one finger at a time.</a:t>
            </a:r>
          </a:p>
          <a:p>
            <a:pPr algn="just"/>
            <a:r>
              <a:rPr lang="en-US" dirty="0" smtClean="0"/>
              <a:t>For example the user can use two fingers to enlarge and rotate an image on the screen.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2625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Touch Screen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Touch screens are commonly used in tablets, mobile devices and ATMs.</a:t>
            </a:r>
          </a:p>
          <a:p>
            <a:pPr algn="just"/>
            <a:r>
              <a:rPr lang="en-US" dirty="0" smtClean="0"/>
              <a:t>Some models of laptops also have touch screens.</a:t>
            </a:r>
          </a:p>
          <a:p>
            <a:pPr algn="just"/>
            <a:r>
              <a:rPr lang="en-US" dirty="0" smtClean="0"/>
              <a:t>Touch screens are very popular because user can interact with the computer easily without an external input device.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1128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Audio Input Devices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The process of entering any sound into the computer is called audio input.</a:t>
            </a:r>
          </a:p>
          <a:p>
            <a:pPr algn="just"/>
            <a:r>
              <a:rPr lang="en-US" dirty="0" smtClean="0"/>
              <a:t>It may include speech, music or any other sound effects.</a:t>
            </a:r>
          </a:p>
          <a:p>
            <a:pPr algn="just"/>
            <a:r>
              <a:rPr lang="en-US" dirty="0" smtClean="0"/>
              <a:t>Audio can be entered through different devices such as microphone, tape players, CD/DVD player or radio.</a:t>
            </a:r>
          </a:p>
          <a:p>
            <a:pPr algn="just"/>
            <a:r>
              <a:rPr lang="en-US" dirty="0" smtClean="0"/>
              <a:t>Audio devices convert sounds into a form that can be processed by computer. Common audio devices are microphone  and MIDI devices.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9554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Audio Input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Microphone</a:t>
            </a:r>
          </a:p>
          <a:p>
            <a:pPr lvl="1" algn="just"/>
            <a:r>
              <a:rPr lang="en-US" dirty="0" smtClean="0"/>
              <a:t>It is an input device that digitally record audio data such as human voice.</a:t>
            </a:r>
          </a:p>
          <a:p>
            <a:pPr lvl="1" algn="just"/>
            <a:r>
              <a:rPr lang="en-US" dirty="0" smtClean="0"/>
              <a:t>It can be plugged into a computer or recorder.</a:t>
            </a:r>
          </a:p>
          <a:p>
            <a:pPr lvl="1" algn="just"/>
            <a:r>
              <a:rPr lang="en-US" dirty="0" smtClean="0"/>
              <a:t>It enables users to input text and issue commands orally.</a:t>
            </a:r>
          </a:p>
          <a:p>
            <a:pPr lvl="1" algn="just"/>
            <a:r>
              <a:rPr lang="en-US" dirty="0" smtClean="0"/>
              <a:t>The software in the computer converts the sound waves into digital form, which is then stored in memory for future use.</a:t>
            </a:r>
          </a:p>
          <a:p>
            <a:pPr lvl="1"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6953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Audio Input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i="1" dirty="0" smtClean="0"/>
              <a:t>MIDI Devices</a:t>
            </a:r>
          </a:p>
          <a:p>
            <a:pPr lvl="1" algn="just"/>
            <a:r>
              <a:rPr lang="en-US" dirty="0" smtClean="0"/>
              <a:t>MIDI stands for musical instrument digital interface.</a:t>
            </a:r>
          </a:p>
          <a:p>
            <a:pPr lvl="1" algn="just"/>
            <a:r>
              <a:rPr lang="en-US" dirty="0" smtClean="0"/>
              <a:t>MIDI devices are used to enter music and other sound effects in computer.</a:t>
            </a:r>
          </a:p>
          <a:p>
            <a:pPr lvl="1" algn="just"/>
            <a:r>
              <a:rPr lang="en-US" dirty="0" smtClean="0"/>
              <a:t>These devices connect to sound card in the computer.</a:t>
            </a:r>
          </a:p>
          <a:p>
            <a:pPr lvl="1" algn="just"/>
            <a:r>
              <a:rPr lang="en-US" dirty="0" smtClean="0"/>
              <a:t>The user can compose and edit music and many other sounds using software.</a:t>
            </a:r>
          </a:p>
          <a:p>
            <a:pPr lvl="1" algn="just"/>
            <a:r>
              <a:rPr lang="en-US" dirty="0" smtClean="0"/>
              <a:t>Electronic piano keyboard is an example of MIDI device.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5625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Sensors Input Devices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Sensor is an input device that inputs data directly from the environment and stores it in the computer.</a:t>
            </a:r>
          </a:p>
          <a:p>
            <a:pPr algn="just"/>
            <a:r>
              <a:rPr lang="en-US" dirty="0" smtClean="0"/>
              <a:t>It is usually used to detect speed, movement, weight, pressure, temperature, humidity, wind and images.</a:t>
            </a:r>
          </a:p>
          <a:p>
            <a:pPr algn="just"/>
            <a:r>
              <a:rPr lang="en-US" dirty="0" smtClean="0"/>
              <a:t>Sensors can be used to sense weather conditions and earthquakes.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6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Input Devices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Keyboard</a:t>
            </a:r>
          </a:p>
          <a:p>
            <a:r>
              <a:rPr lang="en-US" dirty="0" smtClean="0"/>
              <a:t>Pointing Devices</a:t>
            </a:r>
          </a:p>
          <a:p>
            <a:r>
              <a:rPr lang="en-US" dirty="0" smtClean="0"/>
              <a:t>Touch Screen</a:t>
            </a:r>
          </a:p>
          <a:p>
            <a:r>
              <a:rPr lang="en-US" dirty="0" smtClean="0"/>
              <a:t>Audio Input Devices</a:t>
            </a:r>
          </a:p>
          <a:p>
            <a:r>
              <a:rPr lang="en-US" dirty="0" smtClean="0"/>
              <a:t>Sensors Input Devices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9893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Biometric Input Devices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Biometric is a technology to authenticate the identity of a person by verifying personal characteristics.</a:t>
            </a:r>
          </a:p>
          <a:p>
            <a:pPr algn="just"/>
            <a:r>
              <a:rPr lang="en-US" dirty="0" smtClean="0"/>
              <a:t>Biometric devices analyze some biometric identifier and then grant access to a program, system or room.</a:t>
            </a:r>
          </a:p>
          <a:p>
            <a:pPr algn="just"/>
            <a:r>
              <a:rPr lang="en-US" dirty="0" smtClean="0"/>
              <a:t>A biometric device converts a personal characteristics in digital code.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236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Biometric Input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This digital code is compared with a digital code stored in computer.</a:t>
            </a:r>
          </a:p>
          <a:p>
            <a:pPr algn="just"/>
            <a:r>
              <a:rPr lang="en-US" dirty="0" smtClean="0"/>
              <a:t>The access is not granted to the user if both digital codes do not match.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5501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Biometric Technologies</a:t>
            </a:r>
            <a:endParaRPr lang="en-US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GB" b="1" dirty="0"/>
              <a:t>Biometric Face </a:t>
            </a:r>
            <a:r>
              <a:rPr lang="en-GB" b="1" dirty="0" smtClean="0"/>
              <a:t>Recognition</a:t>
            </a:r>
          </a:p>
          <a:p>
            <a:pPr lvl="1" algn="just"/>
            <a:r>
              <a:rPr lang="en-GB" dirty="0" smtClean="0"/>
              <a:t>Biometric </a:t>
            </a:r>
            <a:r>
              <a:rPr lang="en-GB" dirty="0"/>
              <a:t>face recognition</a:t>
            </a:r>
            <a:r>
              <a:rPr lang="en-GB" b="1" dirty="0"/>
              <a:t> </a:t>
            </a:r>
            <a:r>
              <a:rPr lang="en-GB" dirty="0"/>
              <a:t>technology has been around for some time. </a:t>
            </a:r>
            <a:endParaRPr lang="en-GB" dirty="0" smtClean="0"/>
          </a:p>
          <a:p>
            <a:pPr lvl="1" algn="just"/>
            <a:r>
              <a:rPr lang="en-GB" dirty="0" smtClean="0"/>
              <a:t>Usually </a:t>
            </a:r>
            <a:r>
              <a:rPr lang="en-GB" dirty="0"/>
              <a:t>special features of a person's face are  turned into an algorithm, which helps with the identification of the person with face biometrics. </a:t>
            </a:r>
            <a:endParaRPr lang="en-GB" dirty="0" smtClean="0"/>
          </a:p>
          <a:p>
            <a:pPr lvl="1" algn="just"/>
            <a:r>
              <a:rPr lang="en-GB" dirty="0" smtClean="0"/>
              <a:t>Often </a:t>
            </a:r>
            <a:r>
              <a:rPr lang="en-GB" dirty="0"/>
              <a:t>these algorithms use the shape, position, and size of the jaw, nose, cheekbones, and even the </a:t>
            </a:r>
            <a:r>
              <a:rPr lang="en-GB" dirty="0" smtClean="0"/>
              <a:t>eyes.</a:t>
            </a:r>
          </a:p>
          <a:p>
            <a:pPr lvl="1" algn="just"/>
            <a:r>
              <a:rPr lang="en-GB" dirty="0" smtClean="0"/>
              <a:t>After </a:t>
            </a:r>
            <a:r>
              <a:rPr lang="en-GB" dirty="0"/>
              <a:t>these features are noted, the software then works to search the database for other images that have features that match.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5562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Biometric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GB" b="1" dirty="0"/>
              <a:t>Retinal </a:t>
            </a:r>
            <a:r>
              <a:rPr lang="en-GB" b="1" dirty="0" smtClean="0"/>
              <a:t>Biometrics</a:t>
            </a:r>
            <a:endParaRPr lang="en-GB" dirty="0"/>
          </a:p>
          <a:p>
            <a:pPr lvl="1" algn="just"/>
            <a:r>
              <a:rPr lang="en-GB" dirty="0" smtClean="0"/>
              <a:t>Special </a:t>
            </a:r>
            <a:r>
              <a:rPr lang="en-GB" dirty="0"/>
              <a:t>scans are done using infrared light to look at the retina's blood vessels and their unique pattern.  </a:t>
            </a:r>
            <a:endParaRPr lang="en-GB" dirty="0" smtClean="0"/>
          </a:p>
          <a:p>
            <a:pPr lvl="1" algn="just"/>
            <a:r>
              <a:rPr lang="en-GB" dirty="0" smtClean="0"/>
              <a:t>The </a:t>
            </a:r>
            <a:r>
              <a:rPr lang="en-GB" dirty="0"/>
              <a:t>benefit of retinal biometric technology is that it is very difficult to replicate or forge retinal patterns. </a:t>
            </a:r>
          </a:p>
          <a:p>
            <a:pPr lvl="1" algn="just"/>
            <a:r>
              <a:rPr lang="en-GB" dirty="0" smtClean="0"/>
              <a:t>However</a:t>
            </a:r>
            <a:r>
              <a:rPr lang="en-GB" dirty="0"/>
              <a:t>, security scanners for this technology are quite expensive and many people find that the security scanners are intrusive, since light beams are shown directly into the eye.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6248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Biometric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b="1" dirty="0"/>
              <a:t>Biometrics </a:t>
            </a:r>
            <a:r>
              <a:rPr lang="en-GB" b="1" dirty="0" smtClean="0"/>
              <a:t>Fingerprint</a:t>
            </a:r>
            <a:endParaRPr lang="en-GB" dirty="0" smtClean="0"/>
          </a:p>
          <a:p>
            <a:pPr lvl="1" algn="just"/>
            <a:r>
              <a:rPr lang="en-GB" dirty="0" smtClean="0"/>
              <a:t>When </a:t>
            </a:r>
            <a:r>
              <a:rPr lang="en-GB" dirty="0"/>
              <a:t>it comes to biometrics fingerprint technology, it requires the comparison of various features that are in the  fingerprint pattern. </a:t>
            </a:r>
            <a:endParaRPr lang="en-GB" dirty="0" smtClean="0"/>
          </a:p>
          <a:p>
            <a:pPr lvl="1" algn="just"/>
            <a:r>
              <a:rPr lang="en-GB" dirty="0" smtClean="0"/>
              <a:t>Three </a:t>
            </a:r>
            <a:r>
              <a:rPr lang="en-GB" dirty="0"/>
              <a:t>patterns of the ridges in fingerprints are used to compare features for finger print biometrics. </a:t>
            </a:r>
            <a:endParaRPr lang="en-GB" dirty="0" smtClean="0"/>
          </a:p>
          <a:p>
            <a:pPr lvl="1" algn="just"/>
            <a:r>
              <a:rPr lang="en-GB" dirty="0" smtClean="0"/>
              <a:t>The </a:t>
            </a:r>
            <a:r>
              <a:rPr lang="en-GB" dirty="0"/>
              <a:t>whorl, loop, and arch are those three patterns, which are different for each person.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59009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Biometric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GB" b="1" dirty="0"/>
              <a:t>Voice Recognition </a:t>
            </a:r>
            <a:r>
              <a:rPr lang="en-GB" b="1" dirty="0" smtClean="0"/>
              <a:t>Biometrics</a:t>
            </a:r>
            <a:endParaRPr lang="en-GB" dirty="0"/>
          </a:p>
          <a:p>
            <a:pPr lvl="1" algn="just"/>
            <a:r>
              <a:rPr lang="en-GB" dirty="0" smtClean="0"/>
              <a:t>Systems </a:t>
            </a:r>
            <a:r>
              <a:rPr lang="en-GB" dirty="0"/>
              <a:t>that use voice recognition biometrics usually require an individual to recite a series of numbers or a verbal phrase to get a good vocal sample. </a:t>
            </a:r>
            <a:endParaRPr lang="en-GB" dirty="0" smtClean="0"/>
          </a:p>
          <a:p>
            <a:pPr lvl="1" algn="just"/>
            <a:r>
              <a:rPr lang="en-GB" dirty="0" smtClean="0"/>
              <a:t>A </a:t>
            </a:r>
            <a:r>
              <a:rPr lang="en-GB" dirty="0"/>
              <a:t>microphone captures the vocal sample and then the sample is converted to a digital format so it can be processed. </a:t>
            </a:r>
            <a:endParaRPr lang="en-GB" dirty="0" smtClean="0"/>
          </a:p>
          <a:p>
            <a:pPr lvl="1" algn="just"/>
            <a:r>
              <a:rPr lang="en-GB" dirty="0" smtClean="0"/>
              <a:t>Feature </a:t>
            </a:r>
            <a:r>
              <a:rPr lang="en-GB" dirty="0"/>
              <a:t>extraction then occurs, creating a template of the vocal pattern. </a:t>
            </a:r>
            <a:endParaRPr lang="en-GB" dirty="0" smtClean="0"/>
          </a:p>
          <a:p>
            <a:pPr lvl="1" algn="just"/>
            <a:r>
              <a:rPr lang="en-GB" dirty="0" smtClean="0"/>
              <a:t>At </a:t>
            </a:r>
            <a:r>
              <a:rPr lang="en-GB" dirty="0"/>
              <a:t>this point, the individual can be identified or verified, depending on the features of the speech authentication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67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Keyboard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Keyboard is the most commonly used input device.</a:t>
            </a:r>
          </a:p>
          <a:p>
            <a:pPr algn="just"/>
            <a:r>
              <a:rPr lang="en-US" dirty="0" smtClean="0"/>
              <a:t>The buttons on the keyboard are called keys.</a:t>
            </a:r>
          </a:p>
          <a:p>
            <a:pPr algn="just"/>
            <a:r>
              <a:rPr lang="en-US" dirty="0" smtClean="0"/>
              <a:t>The arrangement of keys on a keyboard is called keyboard layout.</a:t>
            </a:r>
          </a:p>
          <a:p>
            <a:pPr algn="just"/>
            <a:r>
              <a:rPr lang="en-US" dirty="0" smtClean="0"/>
              <a:t>Most common keyboard layout is </a:t>
            </a:r>
            <a:r>
              <a:rPr lang="en-US" b="1" dirty="0" smtClean="0"/>
              <a:t>QWERTY.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98201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Keyboard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828800"/>
            <a:ext cx="8686800" cy="3657600"/>
          </a:xfrm>
        </p:spPr>
      </p:pic>
    </p:spTree>
    <p:extLst>
      <p:ext uri="{BB962C8B-B14F-4D97-AF65-F5344CB8AC3E}">
        <p14:creationId xmlns:p14="http://schemas.microsoft.com/office/powerpoint/2010/main" val="3435111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Keyboard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keys on computer keyboards are classified as follows: </a:t>
            </a:r>
          </a:p>
          <a:p>
            <a:pPr lvl="1" algn="just"/>
            <a:r>
              <a:rPr lang="en-US" dirty="0" smtClean="0"/>
              <a:t>Numeric keypad</a:t>
            </a:r>
          </a:p>
          <a:p>
            <a:pPr lvl="1" algn="just"/>
            <a:r>
              <a:rPr lang="en-US" dirty="0" smtClean="0"/>
              <a:t>Function keys</a:t>
            </a:r>
          </a:p>
          <a:p>
            <a:pPr lvl="1" algn="just"/>
            <a:r>
              <a:rPr lang="en-US" dirty="0" smtClean="0"/>
              <a:t>Alphanumeric keys</a:t>
            </a:r>
          </a:p>
          <a:p>
            <a:pPr lvl="1" algn="just"/>
            <a:r>
              <a:rPr lang="en-US" dirty="0" smtClean="0"/>
              <a:t>Backspace key</a:t>
            </a:r>
          </a:p>
          <a:p>
            <a:pPr lvl="1" algn="just"/>
            <a:r>
              <a:rPr lang="en-US" dirty="0" smtClean="0"/>
              <a:t>Enter key</a:t>
            </a:r>
          </a:p>
          <a:p>
            <a:pPr lvl="1" algn="just"/>
            <a:r>
              <a:rPr lang="en-US" dirty="0" smtClean="0"/>
              <a:t>Caps lock 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652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Keyboard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Tab key</a:t>
            </a:r>
          </a:p>
          <a:p>
            <a:pPr lvl="1"/>
            <a:r>
              <a:rPr lang="en-US" dirty="0" smtClean="0"/>
              <a:t>Modifier keys</a:t>
            </a:r>
          </a:p>
          <a:p>
            <a:pPr lvl="2"/>
            <a:r>
              <a:rPr lang="en-US" dirty="0" smtClean="0"/>
              <a:t>Ctrl key</a:t>
            </a:r>
          </a:p>
          <a:p>
            <a:pPr lvl="2"/>
            <a:r>
              <a:rPr lang="en-US" dirty="0" smtClean="0"/>
              <a:t>Alt key</a:t>
            </a:r>
          </a:p>
          <a:p>
            <a:pPr lvl="2"/>
            <a:r>
              <a:rPr lang="en-US" dirty="0" smtClean="0"/>
              <a:t>Shift key</a:t>
            </a:r>
          </a:p>
          <a:p>
            <a:pPr lvl="1"/>
            <a:r>
              <a:rPr lang="en-US" dirty="0" smtClean="0"/>
              <a:t>Cursor control key</a:t>
            </a:r>
          </a:p>
          <a:p>
            <a:pPr lvl="2"/>
            <a:r>
              <a:rPr lang="en-US" dirty="0" smtClean="0"/>
              <a:t>Home</a:t>
            </a:r>
          </a:p>
          <a:p>
            <a:pPr lvl="2"/>
            <a:r>
              <a:rPr lang="en-US" dirty="0" smtClean="0"/>
              <a:t>End</a:t>
            </a:r>
          </a:p>
          <a:p>
            <a:pPr lvl="2"/>
            <a:r>
              <a:rPr lang="en-US" dirty="0" smtClean="0"/>
              <a:t>Arrows</a:t>
            </a:r>
          </a:p>
          <a:p>
            <a:pPr lvl="2"/>
            <a:r>
              <a:rPr lang="en-US" dirty="0" err="1" smtClean="0"/>
              <a:t>PageUp</a:t>
            </a:r>
            <a:endParaRPr lang="en-US" dirty="0" smtClean="0"/>
          </a:p>
          <a:p>
            <a:pPr lvl="2"/>
            <a:r>
              <a:rPr lang="en-US" dirty="0" err="1" smtClean="0"/>
              <a:t>pageDown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43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Keyboard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purpose keys</a:t>
            </a:r>
          </a:p>
          <a:p>
            <a:pPr lvl="1"/>
            <a:r>
              <a:rPr lang="en-US" dirty="0" smtClean="0"/>
              <a:t>Esc</a:t>
            </a:r>
          </a:p>
          <a:p>
            <a:pPr lvl="1"/>
            <a:r>
              <a:rPr lang="en-US" dirty="0" smtClean="0"/>
              <a:t>Delete</a:t>
            </a:r>
          </a:p>
          <a:p>
            <a:pPr lvl="1"/>
            <a:r>
              <a:rPr lang="en-US" dirty="0" smtClean="0"/>
              <a:t>Insert</a:t>
            </a:r>
          </a:p>
          <a:p>
            <a:pPr lvl="1"/>
            <a:r>
              <a:rPr lang="en-US" dirty="0" smtClean="0"/>
              <a:t>Print screen</a:t>
            </a:r>
          </a:p>
          <a:p>
            <a:pPr lvl="1"/>
            <a:r>
              <a:rPr lang="en-US" dirty="0" smtClean="0"/>
              <a:t>Scroll lock</a:t>
            </a:r>
          </a:p>
          <a:p>
            <a:pPr lvl="1"/>
            <a:r>
              <a:rPr lang="en-US" dirty="0" smtClean="0"/>
              <a:t>Pause/break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868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Types of keyboards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/>
              <a:t>Keyboards are classified </a:t>
            </a:r>
            <a:r>
              <a:rPr lang="en-GB" dirty="0" smtClean="0"/>
              <a:t>into different types based </a:t>
            </a:r>
            <a:r>
              <a:rPr lang="en-GB" dirty="0"/>
              <a:t>on the </a:t>
            </a:r>
            <a:r>
              <a:rPr lang="en-GB" dirty="0" smtClean="0"/>
              <a:t>size </a:t>
            </a:r>
            <a:r>
              <a:rPr lang="en-GB" dirty="0"/>
              <a:t>and their mode of usage. </a:t>
            </a:r>
            <a:endParaRPr lang="en-GB" dirty="0" smtClean="0"/>
          </a:p>
          <a:p>
            <a:pPr algn="just"/>
            <a:r>
              <a:rPr lang="en-GB" b="1" dirty="0"/>
              <a:t>QWERTY </a:t>
            </a:r>
            <a:r>
              <a:rPr lang="en-GB" b="1" dirty="0" smtClean="0"/>
              <a:t>Keyboard:</a:t>
            </a:r>
            <a:r>
              <a:rPr lang="en-GB" dirty="0" smtClean="0"/>
              <a:t> </a:t>
            </a:r>
          </a:p>
          <a:p>
            <a:pPr lvl="1" algn="just"/>
            <a:r>
              <a:rPr lang="en-GB" dirty="0" smtClean="0"/>
              <a:t>The </a:t>
            </a:r>
            <a:r>
              <a:rPr lang="en-GB" dirty="0"/>
              <a:t>earlier typewriters had keys in the range </a:t>
            </a:r>
            <a:r>
              <a:rPr lang="en-GB" dirty="0" smtClean="0"/>
              <a:t>QWERTY. </a:t>
            </a:r>
          </a:p>
          <a:p>
            <a:pPr lvl="1" algn="just"/>
            <a:r>
              <a:rPr lang="en-GB" dirty="0" smtClean="0"/>
              <a:t>Early </a:t>
            </a:r>
            <a:r>
              <a:rPr lang="en-GB" dirty="0"/>
              <a:t>computer keyboards were also built in the same manner for the ease of use for typewriter users. </a:t>
            </a:r>
            <a:endParaRPr lang="en-GB" dirty="0" smtClean="0"/>
          </a:p>
          <a:p>
            <a:pPr lvl="1" algn="just"/>
            <a:r>
              <a:rPr lang="en-GB" dirty="0" smtClean="0"/>
              <a:t>This </a:t>
            </a:r>
            <a:r>
              <a:rPr lang="en-GB" dirty="0"/>
              <a:t>keyboard is the most common one used by all of us and hence needs no introduction.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825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1598</TotalTime>
  <Words>1391</Words>
  <Application>Microsoft Office PowerPoint</Application>
  <PresentationFormat>On-screen Show (4:3)</PresentationFormat>
  <Paragraphs>184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Introduction to ICT</vt:lpstr>
      <vt:lpstr>What is Input?</vt:lpstr>
      <vt:lpstr>Input Devices</vt:lpstr>
      <vt:lpstr>Keyboard</vt:lpstr>
      <vt:lpstr>Keyboard</vt:lpstr>
      <vt:lpstr>Keyboard</vt:lpstr>
      <vt:lpstr>Keyboard</vt:lpstr>
      <vt:lpstr>Keyboard</vt:lpstr>
      <vt:lpstr>Types of keyboards</vt:lpstr>
      <vt:lpstr>Types of keyboards</vt:lpstr>
      <vt:lpstr>Types of keyboards</vt:lpstr>
      <vt:lpstr>Types of keyboards</vt:lpstr>
      <vt:lpstr>Types of keyboards</vt:lpstr>
      <vt:lpstr>Types of keyboards</vt:lpstr>
      <vt:lpstr>Pointing Devices</vt:lpstr>
      <vt:lpstr>Pointing Devices</vt:lpstr>
      <vt:lpstr>Mouse</vt:lpstr>
      <vt:lpstr>Mouse</vt:lpstr>
      <vt:lpstr>Mouse</vt:lpstr>
      <vt:lpstr>Mouse</vt:lpstr>
      <vt:lpstr>Mouse</vt:lpstr>
      <vt:lpstr>Trackball</vt:lpstr>
      <vt:lpstr>Touchpad</vt:lpstr>
      <vt:lpstr>Touch Screen</vt:lpstr>
      <vt:lpstr>Touch Screen</vt:lpstr>
      <vt:lpstr>Audio Input Devices</vt:lpstr>
      <vt:lpstr>Audio Input Devices</vt:lpstr>
      <vt:lpstr>Audio Input Devices</vt:lpstr>
      <vt:lpstr>Sensors Input Devices</vt:lpstr>
      <vt:lpstr>Biometric Input Devices</vt:lpstr>
      <vt:lpstr>Biometric Input Devices</vt:lpstr>
      <vt:lpstr>Biometric Technologies</vt:lpstr>
      <vt:lpstr>Biometric Technologies</vt:lpstr>
      <vt:lpstr>Biometric Technologies</vt:lpstr>
      <vt:lpstr>Biometric Technologies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AND COMMUNICATION TECHNOLOGIES (ICT)</dc:title>
  <dc:creator>IBRAHIM</dc:creator>
  <cp:lastModifiedBy>aisha</cp:lastModifiedBy>
  <cp:revision>129</cp:revision>
  <dcterms:created xsi:type="dcterms:W3CDTF">2006-08-16T00:00:00Z</dcterms:created>
  <dcterms:modified xsi:type="dcterms:W3CDTF">2020-10-22T13:52:35Z</dcterms:modified>
</cp:coreProperties>
</file>