
<file path=[Content_Types].xml><?xml version="1.0" encoding="utf-8"?>
<Types xmlns="http://schemas.openxmlformats.org/package/2006/content-types">
  <Default Extension="png" ContentType="image/png"/>
  <Default Extension="pdf" ContentType="application/pdf"/>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45"/>
  </p:notesMasterIdLst>
  <p:sldIdLst>
    <p:sldId id="257" r:id="rId2"/>
    <p:sldId id="258" r:id="rId3"/>
    <p:sldId id="259" r:id="rId4"/>
    <p:sldId id="260" r:id="rId5"/>
    <p:sldId id="261" r:id="rId6"/>
    <p:sldId id="292" r:id="rId7"/>
    <p:sldId id="293" r:id="rId8"/>
    <p:sldId id="295" r:id="rId9"/>
    <p:sldId id="265" r:id="rId10"/>
    <p:sldId id="266" r:id="rId11"/>
    <p:sldId id="267" r:id="rId12"/>
    <p:sldId id="268" r:id="rId13"/>
    <p:sldId id="269" r:id="rId14"/>
    <p:sldId id="270" r:id="rId15"/>
    <p:sldId id="296" r:id="rId16"/>
    <p:sldId id="275" r:id="rId17"/>
    <p:sldId id="304" r:id="rId18"/>
    <p:sldId id="278" r:id="rId19"/>
    <p:sldId id="277" r:id="rId20"/>
    <p:sldId id="279" r:id="rId21"/>
    <p:sldId id="280" r:id="rId22"/>
    <p:sldId id="281" r:id="rId23"/>
    <p:sldId id="282" r:id="rId24"/>
    <p:sldId id="283" r:id="rId25"/>
    <p:sldId id="284" r:id="rId26"/>
    <p:sldId id="285" r:id="rId27"/>
    <p:sldId id="286" r:id="rId28"/>
    <p:sldId id="287" r:id="rId29"/>
    <p:sldId id="288" r:id="rId30"/>
    <p:sldId id="289" r:id="rId31"/>
    <p:sldId id="297" r:id="rId32"/>
    <p:sldId id="298" r:id="rId33"/>
    <p:sldId id="299" r:id="rId34"/>
    <p:sldId id="300" r:id="rId35"/>
    <p:sldId id="301" r:id="rId36"/>
    <p:sldId id="302" r:id="rId37"/>
    <p:sldId id="303" r:id="rId38"/>
    <p:sldId id="305" r:id="rId39"/>
    <p:sldId id="306" r:id="rId40"/>
    <p:sldId id="307" r:id="rId41"/>
    <p:sldId id="308" r:id="rId42"/>
    <p:sldId id="309" r:id="rId43"/>
    <p:sldId id="310"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3" autoAdjust="0"/>
    <p:restoredTop sz="94660"/>
  </p:normalViewPr>
  <p:slideViewPr>
    <p:cSldViewPr snapToObjects="1">
      <p:cViewPr>
        <p:scale>
          <a:sx n="60" d="100"/>
          <a:sy n="60" d="100"/>
        </p:scale>
        <p:origin x="-1554" y="-666"/>
      </p:cViewPr>
      <p:guideLst>
        <p:guide orient="horz" pos="2160"/>
        <p:guide pos="3840"/>
      </p:guideLst>
    </p:cSldViewPr>
  </p:slideViewPr>
  <p:notesTextViewPr>
    <p:cViewPr>
      <p:scale>
        <a:sx n="100" d="100"/>
        <a:sy n="100" d="100"/>
      </p:scale>
      <p:origin x="0" y="0"/>
    </p:cViewPr>
  </p:notesTextViewPr>
  <p:sorterViewPr>
    <p:cViewPr>
      <p:scale>
        <a:sx n="50" d="100"/>
        <a:sy n="50" d="100"/>
      </p:scale>
      <p:origin x="0" y="-39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02010B-1344-4A51-85FE-AD5BAD7B3E82}" type="datetimeFigureOut">
              <a:rPr lang="en-GB" smtClean="0"/>
              <a:t>26/11/2018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313080-B105-440F-A338-EB44C3B68896}" type="slidenum">
              <a:rPr lang="en-GB" smtClean="0"/>
              <a:t>‹#›</a:t>
            </a:fld>
            <a:endParaRPr lang="en-GB"/>
          </a:p>
        </p:txBody>
      </p:sp>
    </p:spTree>
    <p:extLst>
      <p:ext uri="{BB962C8B-B14F-4D97-AF65-F5344CB8AC3E}">
        <p14:creationId xmlns:p14="http://schemas.microsoft.com/office/powerpoint/2010/main" val="3484895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1F559-CBCB-42AD-80ED-00B0A7221C71}"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26311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4258064-8667-40B5-A9EC-D3B210A9AEDB}" type="slidenum">
              <a:rPr lang="en-US" altLang="en-US" smtClean="0"/>
              <a:pPr/>
              <a:t>‹#›</a:t>
            </a:fld>
            <a:endParaRPr lang="en-US" altLang="en-US"/>
          </a:p>
        </p:txBody>
      </p:sp>
    </p:spTree>
    <p:extLst>
      <p:ext uri="{BB962C8B-B14F-4D97-AF65-F5344CB8AC3E}">
        <p14:creationId xmlns:p14="http://schemas.microsoft.com/office/powerpoint/2010/main" val="837753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A7B0FC8-BF10-4BD2-A149-E23A9F422DE6}" type="slidenum">
              <a:rPr lang="en-US" altLang="en-US" smtClean="0"/>
              <a:pPr/>
              <a:t>‹#›</a:t>
            </a:fld>
            <a:endParaRPr lang="en-US" altLang="en-US"/>
          </a:p>
        </p:txBody>
      </p:sp>
    </p:spTree>
    <p:extLst>
      <p:ext uri="{BB962C8B-B14F-4D97-AF65-F5344CB8AC3E}">
        <p14:creationId xmlns:p14="http://schemas.microsoft.com/office/powerpoint/2010/main" val="76151769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A7B0FC8-BF10-4BD2-A149-E23A9F422DE6}" type="slidenum">
              <a:rPr lang="en-US" altLang="en-US" smtClean="0"/>
              <a:pPr/>
              <a:t>‹#›</a:t>
            </a:fld>
            <a:endParaRPr lang="en-US" alt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8470269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A7B0FC8-BF10-4BD2-A149-E23A9F422DE6}" type="slidenum">
              <a:rPr lang="en-US" altLang="en-US" smtClean="0"/>
              <a:pPr/>
              <a:t>‹#›</a:t>
            </a:fld>
            <a:endParaRPr lang="en-US" altLang="en-US"/>
          </a:p>
        </p:txBody>
      </p:sp>
    </p:spTree>
    <p:extLst>
      <p:ext uri="{BB962C8B-B14F-4D97-AF65-F5344CB8AC3E}">
        <p14:creationId xmlns:p14="http://schemas.microsoft.com/office/powerpoint/2010/main" val="367455854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A7B0FC8-BF10-4BD2-A149-E23A9F422DE6}" type="slidenum">
              <a:rPr lang="en-US" altLang="en-US" smtClean="0"/>
              <a:pPr/>
              <a:t>‹#›</a:t>
            </a:fld>
            <a:endParaRPr lang="en-US" alt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6119187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A7B0FC8-BF10-4BD2-A149-E23A9F422DE6}" type="slidenum">
              <a:rPr lang="en-US" altLang="en-US" smtClean="0"/>
              <a:pPr/>
              <a:t>‹#›</a:t>
            </a:fld>
            <a:endParaRPr lang="en-US" altLang="en-US"/>
          </a:p>
        </p:txBody>
      </p:sp>
    </p:spTree>
    <p:extLst>
      <p:ext uri="{BB962C8B-B14F-4D97-AF65-F5344CB8AC3E}">
        <p14:creationId xmlns:p14="http://schemas.microsoft.com/office/powerpoint/2010/main" val="326636149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CB1C7DF-8D56-4856-AF3A-03BFAD34B1F8}" type="slidenum">
              <a:rPr lang="en-US" altLang="en-US" smtClean="0"/>
              <a:pPr/>
              <a:t>‹#›</a:t>
            </a:fld>
            <a:endParaRPr lang="en-US" altLang="en-US"/>
          </a:p>
        </p:txBody>
      </p:sp>
    </p:spTree>
    <p:extLst>
      <p:ext uri="{BB962C8B-B14F-4D97-AF65-F5344CB8AC3E}">
        <p14:creationId xmlns:p14="http://schemas.microsoft.com/office/powerpoint/2010/main" val="2865320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6A5E231-0283-45DE-B05D-2D5C62886CA0}" type="slidenum">
              <a:rPr lang="en-US" altLang="en-US" smtClean="0"/>
              <a:pPr/>
              <a:t>‹#›</a:t>
            </a:fld>
            <a:endParaRPr lang="en-US" altLang="en-US"/>
          </a:p>
        </p:txBody>
      </p:sp>
    </p:spTree>
    <p:extLst>
      <p:ext uri="{BB962C8B-B14F-4D97-AF65-F5344CB8AC3E}">
        <p14:creationId xmlns:p14="http://schemas.microsoft.com/office/powerpoint/2010/main" val="506392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49C4293-326F-42F8-AF54-7131A519CDF4}" type="slidenum">
              <a:rPr lang="en-US" altLang="en-US" smtClean="0"/>
              <a:pPr/>
              <a:t>‹#›</a:t>
            </a:fld>
            <a:endParaRPr lang="en-US" altLang="en-US"/>
          </a:p>
        </p:txBody>
      </p:sp>
    </p:spTree>
    <p:extLst>
      <p:ext uri="{BB962C8B-B14F-4D97-AF65-F5344CB8AC3E}">
        <p14:creationId xmlns:p14="http://schemas.microsoft.com/office/powerpoint/2010/main" val="837455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DE8A946-497E-42FE-A31A-239DE7153DF5}" type="slidenum">
              <a:rPr lang="en-US" altLang="en-US" smtClean="0"/>
              <a:pPr/>
              <a:t>‹#›</a:t>
            </a:fld>
            <a:endParaRPr lang="en-US" altLang="en-US"/>
          </a:p>
        </p:txBody>
      </p:sp>
    </p:spTree>
    <p:extLst>
      <p:ext uri="{BB962C8B-B14F-4D97-AF65-F5344CB8AC3E}">
        <p14:creationId xmlns:p14="http://schemas.microsoft.com/office/powerpoint/2010/main" val="3004964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3297689-B618-4DD6-A931-B075096989D6}" type="slidenum">
              <a:rPr lang="en-US" altLang="en-US" smtClean="0"/>
              <a:pPr/>
              <a:t>‹#›</a:t>
            </a:fld>
            <a:endParaRPr lang="en-US" altLang="en-US"/>
          </a:p>
        </p:txBody>
      </p:sp>
    </p:spTree>
    <p:extLst>
      <p:ext uri="{BB962C8B-B14F-4D97-AF65-F5344CB8AC3E}">
        <p14:creationId xmlns:p14="http://schemas.microsoft.com/office/powerpoint/2010/main" val="2706281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0296353-FE02-4E99-A594-8E4418CAA513}" type="slidenum">
              <a:rPr lang="en-US" altLang="en-US" smtClean="0"/>
              <a:pPr/>
              <a:t>‹#›</a:t>
            </a:fld>
            <a:endParaRPr lang="en-US" altLang="en-US"/>
          </a:p>
        </p:txBody>
      </p:sp>
    </p:spTree>
    <p:extLst>
      <p:ext uri="{BB962C8B-B14F-4D97-AF65-F5344CB8AC3E}">
        <p14:creationId xmlns:p14="http://schemas.microsoft.com/office/powerpoint/2010/main" val="38810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5B260D-926A-4544-8626-8E0A131D39FC}" type="slidenum">
              <a:rPr lang="en-US" altLang="en-US" smtClean="0"/>
              <a:pPr/>
              <a:t>‹#›</a:t>
            </a:fld>
            <a:endParaRPr lang="en-US" altLang="en-US"/>
          </a:p>
        </p:txBody>
      </p:sp>
    </p:spTree>
    <p:extLst>
      <p:ext uri="{BB962C8B-B14F-4D97-AF65-F5344CB8AC3E}">
        <p14:creationId xmlns:p14="http://schemas.microsoft.com/office/powerpoint/2010/main" val="2738878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B47F987-2578-4856-B151-645BC93167AA}" type="slidenum">
              <a:rPr lang="en-US" altLang="en-US" smtClean="0"/>
              <a:pPr/>
              <a:t>‹#›</a:t>
            </a:fld>
            <a:endParaRPr lang="en-US" altLang="en-US"/>
          </a:p>
        </p:txBody>
      </p:sp>
    </p:spTree>
    <p:extLst>
      <p:ext uri="{BB962C8B-B14F-4D97-AF65-F5344CB8AC3E}">
        <p14:creationId xmlns:p14="http://schemas.microsoft.com/office/powerpoint/2010/main" val="3329329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8627A53-CF90-464C-923C-64EE4F84FB04}" type="slidenum">
              <a:rPr lang="en-US" altLang="en-US" smtClean="0"/>
              <a:pPr/>
              <a:t>‹#›</a:t>
            </a:fld>
            <a:endParaRPr lang="en-US" altLang="en-US"/>
          </a:p>
        </p:txBody>
      </p:sp>
    </p:spTree>
    <p:extLst>
      <p:ext uri="{BB962C8B-B14F-4D97-AF65-F5344CB8AC3E}">
        <p14:creationId xmlns:p14="http://schemas.microsoft.com/office/powerpoint/2010/main" val="73612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117A24B-EF76-4D6C-B222-473D1711C5C1}" type="slidenum">
              <a:rPr lang="en-US" altLang="en-US" smtClean="0"/>
              <a:pPr/>
              <a:t>‹#›</a:t>
            </a:fld>
            <a:endParaRPr lang="en-US" altLang="en-US"/>
          </a:p>
        </p:txBody>
      </p:sp>
    </p:spTree>
    <p:extLst>
      <p:ext uri="{BB962C8B-B14F-4D97-AF65-F5344CB8AC3E}">
        <p14:creationId xmlns:p14="http://schemas.microsoft.com/office/powerpoint/2010/main" val="2870788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A7B0FC8-BF10-4BD2-A149-E23A9F422DE6}" type="slidenum">
              <a:rPr lang="en-US" altLang="en-US" smtClean="0"/>
              <a:pPr/>
              <a:t>‹#›</a:t>
            </a:fld>
            <a:endParaRPr lang="en-US" altLang="en-US"/>
          </a:p>
        </p:txBody>
      </p:sp>
    </p:spTree>
    <p:extLst>
      <p:ext uri="{BB962C8B-B14F-4D97-AF65-F5344CB8AC3E}">
        <p14:creationId xmlns:p14="http://schemas.microsoft.com/office/powerpoint/2010/main" val="77768279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pd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Requirements Modelling</a:t>
            </a: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207518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39595" y="49073"/>
            <a:ext cx="6168573" cy="6648462"/>
          </a:xfrm>
          <a:prstGeom prst="rect">
            <a:avLst/>
          </a:prstGeom>
        </p:spPr>
      </p:pic>
      <p:sp>
        <p:nvSpPr>
          <p:cNvPr id="7" name="TextBox 6"/>
          <p:cNvSpPr txBox="1"/>
          <p:nvPr/>
        </p:nvSpPr>
        <p:spPr>
          <a:xfrm>
            <a:off x="8077200" y="7034"/>
            <a:ext cx="19050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a:ea typeface="+mn-ea"/>
                <a:cs typeface="+mn-cs"/>
              </a:rPr>
              <a:t>ATM Transaction</a:t>
            </a:r>
          </a:p>
        </p:txBody>
      </p:sp>
    </p:spTree>
    <p:extLst>
      <p:ext uri="{BB962C8B-B14F-4D97-AF65-F5344CB8AC3E}">
        <p14:creationId xmlns:p14="http://schemas.microsoft.com/office/powerpoint/2010/main" val="4250000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1527175" y="1"/>
            <a:ext cx="780415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65" tIns="46748" rIns="95165" bIns="46748" numCol="1" rtlCol="0" anchor="b" anchorCtr="0" compatLnSpc="1">
            <a:prstTxWarp prst="textNoShape">
              <a:avLst/>
            </a:prstTxWarp>
            <a:normAutofit/>
          </a:bodyPr>
          <a:lstStyle/>
          <a:p>
            <a:pPr algn="ctr" eaLnBrk="0" fontAlgn="base" hangingPunct="0">
              <a:lnSpc>
                <a:spcPct val="100000"/>
              </a:lnSpc>
              <a:spcAft>
                <a:spcPct val="0"/>
              </a:spcAft>
            </a:pPr>
            <a:r>
              <a:rPr lang="en-GB" sz="2800" dirty="0">
                <a:latin typeface="Arial" panose="020B0604020202020204" pitchFamily="34" charset="0"/>
              </a:rPr>
              <a:t>Issue of electronic items sequence diagram</a:t>
            </a:r>
            <a:endParaRPr lang="en-US" sz="3200" dirty="0">
              <a:solidFill>
                <a:schemeClr val="tx2"/>
              </a:solidFill>
              <a:latin typeface="Arial" panose="020B0604020202020204" pitchFamily="34" charset="0"/>
            </a:endParaRPr>
          </a:p>
        </p:txBody>
      </p:sp>
      <p:sp>
        <p:nvSpPr>
          <p:cNvPr id="5" name="Rectangle 3"/>
          <p:cNvSpPr>
            <a:spLocks noChangeArrowheads="1"/>
          </p:cNvSpPr>
          <p:nvPr/>
        </p:nvSpPr>
        <p:spPr bwMode="auto">
          <a:xfrm>
            <a:off x="2209800" y="1293813"/>
            <a:ext cx="7086600" cy="4648200"/>
          </a:xfrm>
          <a:prstGeom prst="rect">
            <a:avLst/>
          </a:prstGeom>
          <a:solidFill>
            <a:srgbClr val="CC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a:ea typeface="+mn-ea"/>
              <a:cs typeface="+mn-cs"/>
            </a:endParaRP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446213"/>
            <a:ext cx="54102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414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 processing sequence diagram</a:t>
            </a:r>
            <a:r>
              <a:rPr lang="en-GB" dirty="0"/>
              <a:t> </a:t>
            </a:r>
            <a:endParaRPr lang="en-US" dirty="0"/>
          </a:p>
        </p:txBody>
      </p:sp>
      <p:pic>
        <p:nvPicPr>
          <p:cNvPr id="4" name="Picture 3" descr="5.15 OrderSeq.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3276600" y="2057400"/>
            <a:ext cx="5920458" cy="3917950"/>
          </a:xfrm>
          <a:prstGeom prst="rect">
            <a:avLst/>
          </a:prstGeom>
        </p:spPr>
      </p:pic>
    </p:spTree>
    <p:extLst>
      <p:ext uri="{BB962C8B-B14F-4D97-AF65-F5344CB8AC3E}">
        <p14:creationId xmlns:p14="http://schemas.microsoft.com/office/powerpoint/2010/main" val="3686380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60648"/>
            <a:ext cx="8911687" cy="1280890"/>
          </a:xfrm>
        </p:spPr>
        <p:txBody>
          <a:bodyPr>
            <a:normAutofit fontScale="90000"/>
          </a:bodyPr>
          <a:lstStyle/>
          <a:p>
            <a:pPr algn="ctr"/>
            <a:r>
              <a:rPr lang="en-GB" dirty="0"/>
              <a:t>Representation Technique for Business process flow	</a:t>
            </a:r>
            <a:br>
              <a:rPr lang="en-GB" dirty="0"/>
            </a:br>
            <a:endParaRPr lang="en-GB" dirty="0"/>
          </a:p>
        </p:txBody>
      </p:sp>
      <p:sp>
        <p:nvSpPr>
          <p:cNvPr id="3" name="Content Placeholder 2"/>
          <p:cNvSpPr>
            <a:spLocks noGrp="1"/>
          </p:cNvSpPr>
          <p:nvPr>
            <p:ph idx="1"/>
          </p:nvPr>
        </p:nvSpPr>
        <p:spPr>
          <a:xfrm>
            <a:off x="2135560" y="1700808"/>
            <a:ext cx="9505056" cy="4680520"/>
          </a:xfrm>
        </p:spPr>
        <p:txBody>
          <a:bodyPr>
            <a:normAutofit/>
          </a:bodyPr>
          <a:lstStyle/>
          <a:p>
            <a:r>
              <a:rPr lang="en-GB" sz="2000" b="1" i="1" dirty="0" err="1"/>
              <a:t>Swimlane</a:t>
            </a:r>
            <a:r>
              <a:rPr lang="en-GB" sz="2000" b="1" i="1" dirty="0"/>
              <a:t> diagrams/ Activity diagram</a:t>
            </a:r>
            <a:r>
              <a:rPr lang="en-GB" sz="2000" i="1" dirty="0"/>
              <a:t> </a:t>
            </a:r>
            <a:r>
              <a:rPr lang="en-GB" sz="2000" dirty="0"/>
              <a:t>show the roles that participate in executing the various steps in a business process flow.</a:t>
            </a:r>
          </a:p>
          <a:p>
            <a:r>
              <a:rPr lang="en-GB" sz="2000" dirty="0" err="1"/>
              <a:t>Swimlane</a:t>
            </a:r>
            <a:r>
              <a:rPr lang="en-GB" sz="2000" dirty="0"/>
              <a:t> diagrams can contain additional shapes, but the most commonly used elements are:</a:t>
            </a:r>
          </a:p>
          <a:p>
            <a:pPr lvl="1"/>
            <a:r>
              <a:rPr lang="en-GB" sz="1800" dirty="0"/>
              <a:t>Process steps, shown as rectangles.</a:t>
            </a:r>
          </a:p>
          <a:p>
            <a:pPr lvl="1"/>
            <a:r>
              <a:rPr lang="en-GB" sz="1800" dirty="0"/>
              <a:t>Transitions between process steps, shown as arrows connecting pairs of rectangles.</a:t>
            </a:r>
          </a:p>
          <a:p>
            <a:pPr lvl="1"/>
            <a:r>
              <a:rPr lang="en-GB" sz="1800" dirty="0"/>
              <a:t>Decisions, shown as diamonds with multiple branches leaving each diamond. The decision choices are shown as text labels on each arrow leaving a diamond.</a:t>
            </a:r>
          </a:p>
          <a:p>
            <a:pPr lvl="1"/>
            <a:r>
              <a:rPr lang="en-GB" sz="1800" dirty="0" err="1"/>
              <a:t>Swimlanes</a:t>
            </a:r>
            <a:r>
              <a:rPr lang="en-GB" sz="1800" dirty="0"/>
              <a:t> to subdivide the process, shown as horizontal or vertical lines on the page. The lanes are most commonly roles, departments, or systems. They show who or what is executing the steps in a given lane.	</a:t>
            </a:r>
          </a:p>
          <a:p>
            <a:endParaRPr lang="en-GB" sz="2000" dirty="0"/>
          </a:p>
        </p:txBody>
      </p:sp>
    </p:spTree>
    <p:extLst>
      <p:ext uri="{BB962C8B-B14F-4D97-AF65-F5344CB8AC3E}">
        <p14:creationId xmlns:p14="http://schemas.microsoft.com/office/powerpoint/2010/main" val="4183129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74774" y="0"/>
            <a:ext cx="7791619" cy="6858000"/>
          </a:xfrm>
          <a:prstGeom prst="rect">
            <a:avLst/>
          </a:prstGeom>
        </p:spPr>
      </p:pic>
      <p:sp>
        <p:nvSpPr>
          <p:cNvPr id="4" name="TextBox 3"/>
          <p:cNvSpPr txBox="1"/>
          <p:nvPr/>
        </p:nvSpPr>
        <p:spPr>
          <a:xfrm rot="5400000">
            <a:off x="7318299" y="2675864"/>
            <a:ext cx="6175716"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0000"/>
                </a:solidFill>
                <a:effectLst/>
                <a:uLnTx/>
                <a:uFillTx/>
                <a:latin typeface="Times New Roman"/>
                <a:ea typeface="+mn-ea"/>
                <a:cs typeface="+mn-cs"/>
              </a:rPr>
              <a:t>Activity/Swim line diagram for order chemical process</a:t>
            </a:r>
          </a:p>
        </p:txBody>
      </p:sp>
    </p:spTree>
    <p:extLst>
      <p:ext uri="{BB962C8B-B14F-4D97-AF65-F5344CB8AC3E}">
        <p14:creationId xmlns:p14="http://schemas.microsoft.com/office/powerpoint/2010/main" val="987938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a:t>Representation Technique for Structural Perspective:</a:t>
            </a:r>
            <a:br>
              <a:rPr lang="en-GB" sz="2400" b="1" dirty="0"/>
            </a:br>
            <a:r>
              <a:rPr lang="en-GB" sz="2400" b="1" dirty="0"/>
              <a:t>Class diagram</a:t>
            </a:r>
          </a:p>
        </p:txBody>
      </p:sp>
      <p:sp>
        <p:nvSpPr>
          <p:cNvPr id="5" name="Content Placeholder 4"/>
          <p:cNvSpPr>
            <a:spLocks noGrp="1"/>
          </p:cNvSpPr>
          <p:nvPr>
            <p:ph idx="1"/>
          </p:nvPr>
        </p:nvSpPr>
        <p:spPr>
          <a:xfrm>
            <a:off x="2207568" y="1916832"/>
            <a:ext cx="8915400" cy="3777622"/>
          </a:xfrm>
        </p:spPr>
        <p:txBody>
          <a:bodyPr>
            <a:normAutofit lnSpcReduction="10000"/>
          </a:bodyPr>
          <a:lstStyle/>
          <a:p>
            <a:r>
              <a:rPr lang="en-US" sz="2400" dirty="0"/>
              <a:t>Class diagrams are used when developing an object-oriented system model to show the </a:t>
            </a:r>
            <a:r>
              <a:rPr lang="en-US" sz="2400" b="1" dirty="0"/>
              <a:t>classes</a:t>
            </a:r>
            <a:r>
              <a:rPr lang="en-US" sz="2400" dirty="0"/>
              <a:t> in a system and the </a:t>
            </a:r>
            <a:r>
              <a:rPr lang="en-US" sz="2400" b="1" dirty="0"/>
              <a:t>associations</a:t>
            </a:r>
            <a:r>
              <a:rPr lang="en-US" sz="2400" dirty="0"/>
              <a:t> between these classes. </a:t>
            </a:r>
          </a:p>
          <a:p>
            <a:r>
              <a:rPr lang="en-US" sz="2400" dirty="0"/>
              <a:t>An object class can be thought of as a general definition of one kind of system object. </a:t>
            </a:r>
          </a:p>
          <a:p>
            <a:r>
              <a:rPr lang="en-US" sz="2400" dirty="0"/>
              <a:t>When you are developing models</a:t>
            </a:r>
            <a:r>
              <a:rPr lang="en-US" sz="2400" b="1" dirty="0"/>
              <a:t>, objects represent something in the real world</a:t>
            </a:r>
            <a:r>
              <a:rPr lang="en-US" sz="2400" dirty="0"/>
              <a:t>, such as a patient, a prescription, doctor, etc. </a:t>
            </a:r>
          </a:p>
          <a:p>
            <a:r>
              <a:rPr lang="en-US" sz="2400" dirty="0"/>
              <a:t>An association is a link between classes that indicates that there is some relationship between these classes.</a:t>
            </a:r>
            <a:r>
              <a:rPr lang="en-GB" sz="2400" dirty="0"/>
              <a:t> </a:t>
            </a:r>
          </a:p>
        </p:txBody>
      </p:sp>
    </p:spTree>
    <p:extLst>
      <p:ext uri="{BB962C8B-B14F-4D97-AF65-F5344CB8AC3E}">
        <p14:creationId xmlns:p14="http://schemas.microsoft.com/office/powerpoint/2010/main" val="82755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Nouns as objects</a:t>
            </a:r>
          </a:p>
        </p:txBody>
      </p:sp>
      <p:sp>
        <p:nvSpPr>
          <p:cNvPr id="3" name="Content Placeholder 2"/>
          <p:cNvSpPr>
            <a:spLocks noGrp="1"/>
          </p:cNvSpPr>
          <p:nvPr>
            <p:ph idx="1"/>
          </p:nvPr>
        </p:nvSpPr>
        <p:spPr>
          <a:xfrm>
            <a:off x="838200" y="1676400"/>
            <a:ext cx="9631363" cy="4114800"/>
          </a:xfrm>
        </p:spPr>
        <p:txBody>
          <a:bodyPr>
            <a:normAutofit/>
          </a:bodyPr>
          <a:lstStyle/>
          <a:p>
            <a:pPr algn="just"/>
            <a:r>
              <a:rPr lang="en-US" sz="2400" dirty="0"/>
              <a:t> If a </a:t>
            </a:r>
            <a:r>
              <a:rPr lang="en-US" sz="2400" b="1" dirty="0"/>
              <a:t>customer</a:t>
            </a:r>
            <a:r>
              <a:rPr lang="en-US" sz="2400" dirty="0"/>
              <a:t> </a:t>
            </a:r>
            <a:r>
              <a:rPr lang="en-US" sz="2400" i="1" dirty="0"/>
              <a:t>enters</a:t>
            </a:r>
            <a:r>
              <a:rPr lang="en-US" sz="2400" dirty="0"/>
              <a:t> a </a:t>
            </a:r>
            <a:r>
              <a:rPr lang="en-US" sz="2400" b="1" dirty="0"/>
              <a:t>store</a:t>
            </a:r>
            <a:r>
              <a:rPr lang="en-US" sz="2400" dirty="0"/>
              <a:t> with the intention of </a:t>
            </a:r>
            <a:r>
              <a:rPr lang="en-US" sz="2400" i="1" dirty="0"/>
              <a:t>buying</a:t>
            </a:r>
            <a:r>
              <a:rPr lang="en-US" sz="2400" dirty="0"/>
              <a:t> a </a:t>
            </a:r>
            <a:r>
              <a:rPr lang="en-US" sz="2400" b="1" dirty="0"/>
              <a:t>toy</a:t>
            </a:r>
            <a:r>
              <a:rPr lang="en-US" sz="2400" dirty="0"/>
              <a:t> </a:t>
            </a:r>
            <a:r>
              <a:rPr lang="en-US" sz="2400" u="sng" dirty="0"/>
              <a:t>for</a:t>
            </a:r>
            <a:r>
              <a:rPr lang="en-US" sz="2400" dirty="0"/>
              <a:t> a </a:t>
            </a:r>
            <a:r>
              <a:rPr lang="en-US" sz="2400" b="1" dirty="0"/>
              <a:t>child</a:t>
            </a:r>
            <a:r>
              <a:rPr lang="en-US" sz="2400" dirty="0"/>
              <a:t>, then advice must </a:t>
            </a:r>
            <a:r>
              <a:rPr lang="en-US" sz="2400" i="1" dirty="0"/>
              <a:t>be available</a:t>
            </a:r>
            <a:r>
              <a:rPr lang="en-US" sz="2400" dirty="0"/>
              <a:t> within a reasonable time concerning the suitability of the toy for the </a:t>
            </a:r>
            <a:r>
              <a:rPr lang="en-US" sz="2400" b="1" dirty="0"/>
              <a:t>child</a:t>
            </a:r>
            <a:r>
              <a:rPr lang="en-US" sz="2400" dirty="0"/>
              <a:t>. This will depend on the age range of the child and the attributes of the toy. If the toy is a </a:t>
            </a:r>
            <a:r>
              <a:rPr lang="en-US" sz="2400" b="1" dirty="0"/>
              <a:t>dangerous item</a:t>
            </a:r>
            <a:r>
              <a:rPr lang="en-US" sz="2400" dirty="0"/>
              <a:t>, then it is unsuitable. ...</a:t>
            </a:r>
          </a:p>
        </p:txBody>
      </p:sp>
    </p:spTree>
    <p:extLst>
      <p:ext uri="{BB962C8B-B14F-4D97-AF65-F5344CB8AC3E}">
        <p14:creationId xmlns:p14="http://schemas.microsoft.com/office/powerpoint/2010/main" val="4113162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1775520" y="413792"/>
            <a:ext cx="10363200" cy="1143000"/>
          </a:xfrm>
        </p:spPr>
        <p:txBody>
          <a:bodyPr/>
          <a:lstStyle/>
          <a:p>
            <a:r>
              <a:rPr lang="en-US" altLang="en-US" dirty="0"/>
              <a:t>Problem Description</a:t>
            </a:r>
          </a:p>
        </p:txBody>
      </p:sp>
      <p:sp>
        <p:nvSpPr>
          <p:cNvPr id="238595" name="Rectangle 3"/>
          <p:cNvSpPr>
            <a:spLocks noGrp="1" noChangeArrowheads="1"/>
          </p:cNvSpPr>
          <p:nvPr>
            <p:ph idx="1"/>
          </p:nvPr>
        </p:nvSpPr>
        <p:spPr>
          <a:xfrm>
            <a:off x="1127448" y="1402432"/>
            <a:ext cx="10363200" cy="4114800"/>
          </a:xfrm>
        </p:spPr>
        <p:txBody>
          <a:bodyPr>
            <a:noAutofit/>
          </a:bodyPr>
          <a:lstStyle/>
          <a:p>
            <a:pPr>
              <a:lnSpc>
                <a:spcPct val="120000"/>
              </a:lnSpc>
            </a:pPr>
            <a:r>
              <a:rPr lang="en-US" altLang="en-US" sz="2000" dirty="0"/>
              <a:t>A </a:t>
            </a:r>
            <a:r>
              <a:rPr lang="en-US" altLang="en-US" sz="2000" b="1" dirty="0"/>
              <a:t>bank</a:t>
            </a:r>
            <a:r>
              <a:rPr lang="en-US" altLang="en-US" sz="2000" dirty="0"/>
              <a:t> has several automated teller machines (</a:t>
            </a:r>
            <a:r>
              <a:rPr lang="en-US" altLang="en-US" sz="2000" b="1" dirty="0"/>
              <a:t>ATMs</a:t>
            </a:r>
            <a:r>
              <a:rPr lang="en-US" altLang="en-US" sz="2000" dirty="0"/>
              <a:t>), which are geographically distributed and connected via a wide area network to a central server. By using the ATM machine, a </a:t>
            </a:r>
            <a:r>
              <a:rPr lang="en-US" altLang="en-US" sz="2000" b="1" dirty="0"/>
              <a:t>customer</a:t>
            </a:r>
            <a:r>
              <a:rPr lang="en-US" altLang="en-US" sz="2000" dirty="0"/>
              <a:t> can make </a:t>
            </a:r>
            <a:r>
              <a:rPr lang="en-US" altLang="en-US" sz="2000" b="1" dirty="0"/>
              <a:t>transaction</a:t>
            </a:r>
            <a:r>
              <a:rPr lang="en-US" altLang="en-US" sz="2000" dirty="0"/>
              <a:t> via his </a:t>
            </a:r>
            <a:r>
              <a:rPr lang="en-US" altLang="en-US" sz="2000" b="1" dirty="0"/>
              <a:t>account</a:t>
            </a:r>
            <a:r>
              <a:rPr lang="en-US" altLang="en-US" sz="2000" dirty="0"/>
              <a:t>.  A transaction is initiated when a customer inserts an </a:t>
            </a:r>
            <a:r>
              <a:rPr lang="en-US" altLang="en-US" sz="2000" b="1" dirty="0"/>
              <a:t>ATM card</a:t>
            </a:r>
            <a:r>
              <a:rPr lang="en-US" altLang="en-US" sz="2000" dirty="0"/>
              <a:t> into the card reader. Assuming the card is recognized, the system validates the ATM card to determine that the expiration date has not passed, that the user-entered PIN (personal identification number) matches the PIN maintained by the system, and that the card is not lost or stolen. If the PIN is validated satisfactorily, the customer is prompted for a withdrawal, query, or transfer transaction.</a:t>
            </a:r>
          </a:p>
        </p:txBody>
      </p:sp>
      <p:sp>
        <p:nvSpPr>
          <p:cNvPr id="2" name="Rectangle 1"/>
          <p:cNvSpPr/>
          <p:nvPr/>
        </p:nvSpPr>
        <p:spPr>
          <a:xfrm>
            <a:off x="1343472" y="5807005"/>
            <a:ext cx="10147176" cy="646331"/>
          </a:xfrm>
          <a:prstGeom prst="rect">
            <a:avLst/>
          </a:prstGeom>
        </p:spPr>
        <p:txBody>
          <a:bodyPr wrap="square">
            <a:spAutoFit/>
          </a:bodyPr>
          <a:lstStyle/>
          <a:p>
            <a:r>
              <a:rPr lang="en-US" altLang="en-US" dirty="0"/>
              <a:t>‘Designing Concurrent, Distributed, and Real-Time Applications with UML’ by H. </a:t>
            </a:r>
            <a:r>
              <a:rPr lang="en-US" altLang="en-US" dirty="0" err="1"/>
              <a:t>Gomaa</a:t>
            </a:r>
            <a:r>
              <a:rPr lang="en-US" altLang="en-US" dirty="0"/>
              <a:t>, Addison-Wesley, 2000</a:t>
            </a:r>
          </a:p>
        </p:txBody>
      </p:sp>
    </p:spTree>
    <p:extLst>
      <p:ext uri="{BB962C8B-B14F-4D97-AF65-F5344CB8AC3E}">
        <p14:creationId xmlns:p14="http://schemas.microsoft.com/office/powerpoint/2010/main" val="2589192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Classes and associations in Bank </a:t>
            </a:r>
          </a:p>
        </p:txBody>
      </p:sp>
      <p:sp>
        <p:nvSpPr>
          <p:cNvPr id="4" name="Rectangle 3"/>
          <p:cNvSpPr/>
          <p:nvPr/>
        </p:nvSpPr>
        <p:spPr bwMode="auto">
          <a:xfrm>
            <a:off x="2514600" y="1905000"/>
            <a:ext cx="12954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Bank</a:t>
            </a:r>
          </a:p>
        </p:txBody>
      </p:sp>
      <p:sp>
        <p:nvSpPr>
          <p:cNvPr id="5" name="Rectangle 4"/>
          <p:cNvSpPr/>
          <p:nvPr/>
        </p:nvSpPr>
        <p:spPr bwMode="auto">
          <a:xfrm>
            <a:off x="5859464" y="1981200"/>
            <a:ext cx="1303337"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ATM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p:txBody>
      </p:sp>
      <p:cxnSp>
        <p:nvCxnSpPr>
          <p:cNvPr id="7" name="Straight Connector 6"/>
          <p:cNvCxnSpPr>
            <a:stCxn id="4" idx="3"/>
            <a:endCxn id="5" idx="1"/>
          </p:cNvCxnSpPr>
          <p:nvPr/>
        </p:nvCxnSpPr>
        <p:spPr bwMode="auto">
          <a:xfrm>
            <a:off x="3810001" y="2133600"/>
            <a:ext cx="2049463" cy="762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p:cNvSpPr txBox="1"/>
          <p:nvPr/>
        </p:nvSpPr>
        <p:spPr>
          <a:xfrm>
            <a:off x="3886200" y="1981201"/>
            <a:ext cx="3048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a:ea typeface="+mn-ea"/>
                <a:cs typeface="+mn-cs"/>
              </a:rPr>
              <a:t>1</a:t>
            </a:r>
          </a:p>
        </p:txBody>
      </p:sp>
      <p:sp>
        <p:nvSpPr>
          <p:cNvPr id="9" name="TextBox 8"/>
          <p:cNvSpPr txBox="1"/>
          <p:nvPr/>
        </p:nvSpPr>
        <p:spPr>
          <a:xfrm>
            <a:off x="5562600" y="1981201"/>
            <a:ext cx="3048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a:ea typeface="+mn-ea"/>
                <a:cs typeface="+mn-cs"/>
              </a:rPr>
              <a:t>1</a:t>
            </a:r>
          </a:p>
        </p:txBody>
      </p:sp>
      <p:sp>
        <p:nvSpPr>
          <p:cNvPr id="10" name="TextBox 9"/>
          <p:cNvSpPr txBox="1"/>
          <p:nvPr/>
        </p:nvSpPr>
        <p:spPr>
          <a:xfrm>
            <a:off x="4343401" y="1905001"/>
            <a:ext cx="98266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maintains</a:t>
            </a:r>
          </a:p>
        </p:txBody>
      </p:sp>
      <p:sp>
        <p:nvSpPr>
          <p:cNvPr id="11" name="Rectangle 10"/>
          <p:cNvSpPr/>
          <p:nvPr/>
        </p:nvSpPr>
        <p:spPr bwMode="auto">
          <a:xfrm>
            <a:off x="4191000" y="3200400"/>
            <a:ext cx="13716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Customer</a:t>
            </a:r>
          </a:p>
        </p:txBody>
      </p:sp>
      <p:cxnSp>
        <p:nvCxnSpPr>
          <p:cNvPr id="13" name="Straight Connector 12"/>
          <p:cNvCxnSpPr>
            <a:stCxn id="4" idx="2"/>
          </p:cNvCxnSpPr>
          <p:nvPr/>
        </p:nvCxnSpPr>
        <p:spPr bwMode="auto">
          <a:xfrm>
            <a:off x="3162300" y="2362200"/>
            <a:ext cx="1638300" cy="762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2971800" y="2466202"/>
            <a:ext cx="3048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a:ea typeface="+mn-ea"/>
                <a:cs typeface="+mn-cs"/>
              </a:rPr>
              <a:t>1</a:t>
            </a:r>
          </a:p>
        </p:txBody>
      </p:sp>
      <p:sp>
        <p:nvSpPr>
          <p:cNvPr id="15" name="TextBox 14"/>
          <p:cNvSpPr txBox="1"/>
          <p:nvPr/>
        </p:nvSpPr>
        <p:spPr>
          <a:xfrm>
            <a:off x="4724400" y="2923402"/>
            <a:ext cx="60166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a:ea typeface="+mn-ea"/>
                <a:cs typeface="+mn-cs"/>
              </a:rPr>
              <a:t>1…*</a:t>
            </a:r>
          </a:p>
        </p:txBody>
      </p:sp>
      <p:sp>
        <p:nvSpPr>
          <p:cNvPr id="16" name="Rectangle 15"/>
          <p:cNvSpPr/>
          <p:nvPr/>
        </p:nvSpPr>
        <p:spPr bwMode="auto">
          <a:xfrm>
            <a:off x="4267200" y="4495800"/>
            <a:ext cx="13716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Account</a:t>
            </a:r>
          </a:p>
        </p:txBody>
      </p:sp>
      <p:cxnSp>
        <p:nvCxnSpPr>
          <p:cNvPr id="22" name="Straight Connector 21"/>
          <p:cNvCxnSpPr>
            <a:stCxn id="11" idx="2"/>
            <a:endCxn id="16" idx="0"/>
          </p:cNvCxnSpPr>
          <p:nvPr/>
        </p:nvCxnSpPr>
        <p:spPr bwMode="auto">
          <a:xfrm>
            <a:off x="4876800" y="3657600"/>
            <a:ext cx="76200" cy="8382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p:cNvSpPr txBox="1"/>
          <p:nvPr/>
        </p:nvSpPr>
        <p:spPr>
          <a:xfrm>
            <a:off x="4960938" y="3657601"/>
            <a:ext cx="60166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a:ea typeface="+mn-ea"/>
                <a:cs typeface="+mn-cs"/>
              </a:rPr>
              <a:t>1</a:t>
            </a:r>
          </a:p>
        </p:txBody>
      </p:sp>
      <p:sp>
        <p:nvSpPr>
          <p:cNvPr id="24" name="TextBox 23"/>
          <p:cNvSpPr txBox="1"/>
          <p:nvPr/>
        </p:nvSpPr>
        <p:spPr>
          <a:xfrm>
            <a:off x="4427538" y="4267201"/>
            <a:ext cx="60166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a:ea typeface="+mn-ea"/>
                <a:cs typeface="+mn-cs"/>
              </a:rPr>
              <a:t>1…*</a:t>
            </a:r>
          </a:p>
        </p:txBody>
      </p:sp>
      <p:sp>
        <p:nvSpPr>
          <p:cNvPr id="25" name="TextBox 24"/>
          <p:cNvSpPr txBox="1"/>
          <p:nvPr/>
        </p:nvSpPr>
        <p:spPr>
          <a:xfrm>
            <a:off x="3894138" y="2514601"/>
            <a:ext cx="98266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has</a:t>
            </a:r>
          </a:p>
        </p:txBody>
      </p:sp>
      <p:sp>
        <p:nvSpPr>
          <p:cNvPr id="26" name="Rectangle 25"/>
          <p:cNvSpPr/>
          <p:nvPr/>
        </p:nvSpPr>
        <p:spPr bwMode="auto">
          <a:xfrm>
            <a:off x="8001000" y="4495800"/>
            <a:ext cx="16002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400" dirty="0">
                <a:solidFill>
                  <a:schemeClr val="bg1"/>
                </a:solidFill>
                <a:latin typeface="Times New Roman" panose="02020603050405020304" pitchFamily="18" charset="0"/>
              </a:rPr>
              <a:t>ATM</a:t>
            </a: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 card</a:t>
            </a:r>
          </a:p>
        </p:txBody>
      </p:sp>
      <p:cxnSp>
        <p:nvCxnSpPr>
          <p:cNvPr id="28" name="Straight Connector 27"/>
          <p:cNvCxnSpPr>
            <a:stCxn id="16" idx="3"/>
            <a:endCxn id="26" idx="1"/>
          </p:cNvCxnSpPr>
          <p:nvPr/>
        </p:nvCxnSpPr>
        <p:spPr bwMode="auto">
          <a:xfrm>
            <a:off x="5638800" y="4724400"/>
            <a:ext cx="23622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Box 28"/>
          <p:cNvSpPr txBox="1"/>
          <p:nvPr/>
        </p:nvSpPr>
        <p:spPr>
          <a:xfrm>
            <a:off x="5722938" y="4800602"/>
            <a:ext cx="37306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a:ea typeface="+mn-ea"/>
                <a:cs typeface="+mn-cs"/>
              </a:rPr>
              <a:t>1</a:t>
            </a:r>
          </a:p>
        </p:txBody>
      </p:sp>
      <p:sp>
        <p:nvSpPr>
          <p:cNvPr id="31" name="TextBox 30"/>
          <p:cNvSpPr txBox="1"/>
          <p:nvPr/>
        </p:nvSpPr>
        <p:spPr>
          <a:xfrm>
            <a:off x="7627938" y="4800601"/>
            <a:ext cx="37306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a:ea typeface="+mn-ea"/>
                <a:cs typeface="+mn-cs"/>
              </a:rPr>
              <a:t>1</a:t>
            </a:r>
          </a:p>
        </p:txBody>
      </p:sp>
      <p:sp>
        <p:nvSpPr>
          <p:cNvPr id="33" name="TextBox 32"/>
          <p:cNvSpPr txBox="1"/>
          <p:nvPr/>
        </p:nvSpPr>
        <p:spPr>
          <a:xfrm>
            <a:off x="5951538" y="4416624"/>
            <a:ext cx="174466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Provide access to</a:t>
            </a:r>
          </a:p>
        </p:txBody>
      </p:sp>
      <p:sp>
        <p:nvSpPr>
          <p:cNvPr id="35" name="Rectangle 34"/>
          <p:cNvSpPr/>
          <p:nvPr/>
        </p:nvSpPr>
        <p:spPr bwMode="auto">
          <a:xfrm>
            <a:off x="8907464" y="1828800"/>
            <a:ext cx="1684337" cy="7620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ATM transaction </a:t>
            </a:r>
          </a:p>
        </p:txBody>
      </p:sp>
      <p:cxnSp>
        <p:nvCxnSpPr>
          <p:cNvPr id="37" name="Straight Connector 36"/>
          <p:cNvCxnSpPr>
            <a:stCxn id="5" idx="3"/>
            <a:endCxn id="35" idx="1"/>
          </p:cNvCxnSpPr>
          <p:nvPr/>
        </p:nvCxnSpPr>
        <p:spPr bwMode="auto">
          <a:xfrm>
            <a:off x="7162801" y="2209800"/>
            <a:ext cx="1744663"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TextBox 37"/>
          <p:cNvSpPr txBox="1"/>
          <p:nvPr/>
        </p:nvSpPr>
        <p:spPr>
          <a:xfrm>
            <a:off x="7627938" y="2283024"/>
            <a:ext cx="98266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performs</a:t>
            </a:r>
          </a:p>
        </p:txBody>
      </p:sp>
      <p:sp>
        <p:nvSpPr>
          <p:cNvPr id="39" name="TextBox 38"/>
          <p:cNvSpPr txBox="1"/>
          <p:nvPr/>
        </p:nvSpPr>
        <p:spPr>
          <a:xfrm>
            <a:off x="7162801" y="1932802"/>
            <a:ext cx="37306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a:ea typeface="+mn-ea"/>
                <a:cs typeface="+mn-cs"/>
              </a:rPr>
              <a:t>1</a:t>
            </a:r>
          </a:p>
        </p:txBody>
      </p:sp>
      <p:sp>
        <p:nvSpPr>
          <p:cNvPr id="40" name="TextBox 39"/>
          <p:cNvSpPr txBox="1"/>
          <p:nvPr/>
        </p:nvSpPr>
        <p:spPr>
          <a:xfrm>
            <a:off x="8374064" y="1905001"/>
            <a:ext cx="54133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a:ea typeface="+mn-ea"/>
                <a:cs typeface="+mn-cs"/>
              </a:rPr>
              <a:t>0..*</a:t>
            </a:r>
          </a:p>
        </p:txBody>
      </p:sp>
    </p:spTree>
    <p:extLst>
      <p:ext uri="{BB962C8B-B14F-4D97-AF65-F5344CB8AC3E}">
        <p14:creationId xmlns:p14="http://schemas.microsoft.com/office/powerpoint/2010/main" val="2728452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UML classes and association</a:t>
            </a:r>
            <a:r>
              <a:rPr lang="en-GB" dirty="0"/>
              <a:t> </a:t>
            </a:r>
            <a:endParaRPr lang="en-US" dirty="0"/>
          </a:p>
        </p:txBody>
      </p:sp>
      <p:sp>
        <p:nvSpPr>
          <p:cNvPr id="3" name="Rectangle 2"/>
          <p:cNvSpPr/>
          <p:nvPr/>
        </p:nvSpPr>
        <p:spPr bwMode="auto">
          <a:xfrm>
            <a:off x="2362200" y="2362200"/>
            <a:ext cx="1447800" cy="41338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Teacher</a:t>
            </a:r>
          </a:p>
        </p:txBody>
      </p:sp>
      <p:sp>
        <p:nvSpPr>
          <p:cNvPr id="8" name="Rectangle 7"/>
          <p:cNvSpPr/>
          <p:nvPr/>
        </p:nvSpPr>
        <p:spPr bwMode="auto">
          <a:xfrm>
            <a:off x="7086600" y="2362200"/>
            <a:ext cx="1447800" cy="41338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Student</a:t>
            </a:r>
          </a:p>
        </p:txBody>
      </p:sp>
      <p:cxnSp>
        <p:nvCxnSpPr>
          <p:cNvPr id="11" name="Straight Connector 10"/>
          <p:cNvCxnSpPr>
            <a:stCxn id="3" idx="3"/>
            <a:endCxn id="8" idx="1"/>
          </p:cNvCxnSpPr>
          <p:nvPr/>
        </p:nvCxnSpPr>
        <p:spPr bwMode="auto">
          <a:xfrm>
            <a:off x="3810000" y="2568891"/>
            <a:ext cx="3276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3810000" y="2218609"/>
            <a:ext cx="457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1</a:t>
            </a:r>
          </a:p>
        </p:txBody>
      </p:sp>
      <p:sp>
        <p:nvSpPr>
          <p:cNvPr id="13" name="TextBox 12"/>
          <p:cNvSpPr txBox="1"/>
          <p:nvPr/>
        </p:nvSpPr>
        <p:spPr>
          <a:xfrm>
            <a:off x="6629400" y="2209800"/>
            <a:ext cx="457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a:t>
            </a:r>
          </a:p>
        </p:txBody>
      </p:sp>
      <p:sp>
        <p:nvSpPr>
          <p:cNvPr id="14" name="TextBox 13"/>
          <p:cNvSpPr txBox="1"/>
          <p:nvPr/>
        </p:nvSpPr>
        <p:spPr>
          <a:xfrm>
            <a:off x="4648200" y="2218609"/>
            <a:ext cx="10374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teaches</a:t>
            </a:r>
          </a:p>
        </p:txBody>
      </p:sp>
      <p:sp>
        <p:nvSpPr>
          <p:cNvPr id="15" name="Rectangle 14"/>
          <p:cNvSpPr/>
          <p:nvPr/>
        </p:nvSpPr>
        <p:spPr bwMode="auto">
          <a:xfrm>
            <a:off x="2362200" y="3549018"/>
            <a:ext cx="1447800" cy="41338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Tricycle</a:t>
            </a:r>
          </a:p>
        </p:txBody>
      </p:sp>
      <p:sp>
        <p:nvSpPr>
          <p:cNvPr id="16" name="Rectangle 15"/>
          <p:cNvSpPr/>
          <p:nvPr/>
        </p:nvSpPr>
        <p:spPr bwMode="auto">
          <a:xfrm>
            <a:off x="7086600" y="3549018"/>
            <a:ext cx="1447800" cy="41338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wheels</a:t>
            </a:r>
          </a:p>
        </p:txBody>
      </p:sp>
      <p:cxnSp>
        <p:nvCxnSpPr>
          <p:cNvPr id="17" name="Straight Connector 16"/>
          <p:cNvCxnSpPr>
            <a:stCxn id="15" idx="3"/>
            <a:endCxn id="16" idx="1"/>
          </p:cNvCxnSpPr>
          <p:nvPr/>
        </p:nvCxnSpPr>
        <p:spPr bwMode="auto">
          <a:xfrm>
            <a:off x="3810000" y="3755709"/>
            <a:ext cx="3276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17"/>
          <p:cNvSpPr txBox="1"/>
          <p:nvPr/>
        </p:nvSpPr>
        <p:spPr>
          <a:xfrm>
            <a:off x="3810000" y="3405427"/>
            <a:ext cx="457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1</a:t>
            </a:r>
          </a:p>
        </p:txBody>
      </p:sp>
      <p:sp>
        <p:nvSpPr>
          <p:cNvPr id="19" name="TextBox 18"/>
          <p:cNvSpPr txBox="1"/>
          <p:nvPr/>
        </p:nvSpPr>
        <p:spPr>
          <a:xfrm>
            <a:off x="6629400" y="3396618"/>
            <a:ext cx="457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3</a:t>
            </a:r>
          </a:p>
        </p:txBody>
      </p:sp>
      <p:sp>
        <p:nvSpPr>
          <p:cNvPr id="20" name="TextBox 19"/>
          <p:cNvSpPr txBox="1"/>
          <p:nvPr/>
        </p:nvSpPr>
        <p:spPr>
          <a:xfrm>
            <a:off x="4648200" y="3405427"/>
            <a:ext cx="10374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has</a:t>
            </a:r>
          </a:p>
        </p:txBody>
      </p:sp>
      <p:sp>
        <p:nvSpPr>
          <p:cNvPr id="21" name="Rectangle 20"/>
          <p:cNvSpPr/>
          <p:nvPr/>
        </p:nvSpPr>
        <p:spPr bwMode="auto">
          <a:xfrm>
            <a:off x="2362200" y="4844418"/>
            <a:ext cx="1447800" cy="41338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Eggbox</a:t>
            </a:r>
          </a:p>
        </p:txBody>
      </p:sp>
      <p:sp>
        <p:nvSpPr>
          <p:cNvPr id="22" name="Rectangle 21"/>
          <p:cNvSpPr/>
          <p:nvPr/>
        </p:nvSpPr>
        <p:spPr bwMode="auto">
          <a:xfrm>
            <a:off x="7086600" y="4844418"/>
            <a:ext cx="1447800" cy="41338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Egg</a:t>
            </a:r>
          </a:p>
        </p:txBody>
      </p:sp>
      <p:cxnSp>
        <p:nvCxnSpPr>
          <p:cNvPr id="23" name="Straight Connector 22"/>
          <p:cNvCxnSpPr>
            <a:stCxn id="21" idx="3"/>
            <a:endCxn id="22" idx="1"/>
          </p:cNvCxnSpPr>
          <p:nvPr/>
        </p:nvCxnSpPr>
        <p:spPr bwMode="auto">
          <a:xfrm>
            <a:off x="3810000" y="5051109"/>
            <a:ext cx="3276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Box 23"/>
          <p:cNvSpPr txBox="1"/>
          <p:nvPr/>
        </p:nvSpPr>
        <p:spPr>
          <a:xfrm>
            <a:off x="3810000" y="4700827"/>
            <a:ext cx="457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1</a:t>
            </a:r>
          </a:p>
        </p:txBody>
      </p:sp>
      <p:sp>
        <p:nvSpPr>
          <p:cNvPr id="25" name="TextBox 24"/>
          <p:cNvSpPr txBox="1"/>
          <p:nvPr/>
        </p:nvSpPr>
        <p:spPr>
          <a:xfrm>
            <a:off x="6324600" y="4692018"/>
            <a:ext cx="76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12,24</a:t>
            </a:r>
          </a:p>
        </p:txBody>
      </p:sp>
      <p:sp>
        <p:nvSpPr>
          <p:cNvPr id="26" name="TextBox 25"/>
          <p:cNvSpPr txBox="1"/>
          <p:nvPr/>
        </p:nvSpPr>
        <p:spPr>
          <a:xfrm>
            <a:off x="4648200" y="4700827"/>
            <a:ext cx="10374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holds</a:t>
            </a:r>
          </a:p>
        </p:txBody>
      </p:sp>
      <p:sp>
        <p:nvSpPr>
          <p:cNvPr id="27" name="TextBox 26"/>
          <p:cNvSpPr txBox="1"/>
          <p:nvPr/>
        </p:nvSpPr>
        <p:spPr>
          <a:xfrm>
            <a:off x="8686800" y="2362200"/>
            <a:ext cx="16820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One- to-many</a:t>
            </a:r>
          </a:p>
        </p:txBody>
      </p:sp>
      <p:sp>
        <p:nvSpPr>
          <p:cNvPr id="28" name="TextBox 27"/>
          <p:cNvSpPr txBox="1"/>
          <p:nvPr/>
        </p:nvSpPr>
        <p:spPr>
          <a:xfrm>
            <a:off x="8686800" y="3593068"/>
            <a:ext cx="16820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One -to -three</a:t>
            </a:r>
          </a:p>
        </p:txBody>
      </p:sp>
      <p:sp>
        <p:nvSpPr>
          <p:cNvPr id="29" name="TextBox 28"/>
          <p:cNvSpPr txBox="1"/>
          <p:nvPr/>
        </p:nvSpPr>
        <p:spPr>
          <a:xfrm>
            <a:off x="8610600" y="4888468"/>
            <a:ext cx="1905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One- to-12 or 24 </a:t>
            </a:r>
          </a:p>
        </p:txBody>
      </p:sp>
    </p:spTree>
    <p:extLst>
      <p:ext uri="{BB962C8B-B14F-4D97-AF65-F5344CB8AC3E}">
        <p14:creationId xmlns:p14="http://schemas.microsoft.com/office/powerpoint/2010/main" val="375652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500" fill="hold"/>
                                        <p:tgtEl>
                                          <p:spTgt spid="20"/>
                                        </p:tgtEl>
                                        <p:attrNameLst>
                                          <p:attrName>ppt_x</p:attrName>
                                        </p:attrNameLst>
                                      </p:cBhvr>
                                      <p:tavLst>
                                        <p:tav tm="0">
                                          <p:val>
                                            <p:strVal val="#ppt_x"/>
                                          </p:val>
                                        </p:tav>
                                        <p:tav tm="100000">
                                          <p:val>
                                            <p:strVal val="#ppt_x"/>
                                          </p:val>
                                        </p:tav>
                                      </p:tavLst>
                                    </p:anim>
                                    <p:anim calcmode="lin" valueType="num">
                                      <p:cBhvr additive="base">
                                        <p:cTn id="58" dur="500" fill="hold"/>
                                        <p:tgtEl>
                                          <p:spTgt spid="20"/>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additive="base">
                                        <p:cTn id="71" dur="500" fill="hold"/>
                                        <p:tgtEl>
                                          <p:spTgt spid="22"/>
                                        </p:tgtEl>
                                        <p:attrNameLst>
                                          <p:attrName>ppt_x</p:attrName>
                                        </p:attrNameLst>
                                      </p:cBhvr>
                                      <p:tavLst>
                                        <p:tav tm="0">
                                          <p:val>
                                            <p:strVal val="#ppt_x"/>
                                          </p:val>
                                        </p:tav>
                                        <p:tav tm="100000">
                                          <p:val>
                                            <p:strVal val="#ppt_x"/>
                                          </p:val>
                                        </p:tav>
                                      </p:tavLst>
                                    </p:anim>
                                    <p:anim calcmode="lin" valueType="num">
                                      <p:cBhvr additive="base">
                                        <p:cTn id="72" dur="500" fill="hold"/>
                                        <p:tgtEl>
                                          <p:spTgt spid="22"/>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3"/>
                                        </p:tgtEl>
                                        <p:attrNameLst>
                                          <p:attrName>style.visibility</p:attrName>
                                        </p:attrNameLst>
                                      </p:cBhvr>
                                      <p:to>
                                        <p:strVal val="visible"/>
                                      </p:to>
                                    </p:set>
                                    <p:anim calcmode="lin" valueType="num">
                                      <p:cBhvr additive="base">
                                        <p:cTn id="75" dur="500" fill="hold"/>
                                        <p:tgtEl>
                                          <p:spTgt spid="23"/>
                                        </p:tgtEl>
                                        <p:attrNameLst>
                                          <p:attrName>ppt_x</p:attrName>
                                        </p:attrNameLst>
                                      </p:cBhvr>
                                      <p:tavLst>
                                        <p:tav tm="0">
                                          <p:val>
                                            <p:strVal val="#ppt_x"/>
                                          </p:val>
                                        </p:tav>
                                        <p:tav tm="100000">
                                          <p:val>
                                            <p:strVal val="#ppt_x"/>
                                          </p:val>
                                        </p:tav>
                                      </p:tavLst>
                                    </p:anim>
                                    <p:anim calcmode="lin" valueType="num">
                                      <p:cBhvr additive="base">
                                        <p:cTn id="76" dur="500" fill="hold"/>
                                        <p:tgtEl>
                                          <p:spTgt spid="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500" fill="hold"/>
                                        <p:tgtEl>
                                          <p:spTgt spid="24"/>
                                        </p:tgtEl>
                                        <p:attrNameLst>
                                          <p:attrName>ppt_x</p:attrName>
                                        </p:attrNameLst>
                                      </p:cBhvr>
                                      <p:tavLst>
                                        <p:tav tm="0">
                                          <p:val>
                                            <p:strVal val="#ppt_x"/>
                                          </p:val>
                                        </p:tav>
                                        <p:tav tm="100000">
                                          <p:val>
                                            <p:strVal val="#ppt_x"/>
                                          </p:val>
                                        </p:tav>
                                      </p:tavLst>
                                    </p:anim>
                                    <p:anim calcmode="lin" valueType="num">
                                      <p:cBhvr additive="base">
                                        <p:cTn id="80" dur="500" fill="hold"/>
                                        <p:tgtEl>
                                          <p:spTgt spid="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additive="base">
                                        <p:cTn id="83" dur="500" fill="hold"/>
                                        <p:tgtEl>
                                          <p:spTgt spid="25"/>
                                        </p:tgtEl>
                                        <p:attrNameLst>
                                          <p:attrName>ppt_x</p:attrName>
                                        </p:attrNameLst>
                                      </p:cBhvr>
                                      <p:tavLst>
                                        <p:tav tm="0">
                                          <p:val>
                                            <p:strVal val="#ppt_x"/>
                                          </p:val>
                                        </p:tav>
                                        <p:tav tm="100000">
                                          <p:val>
                                            <p:strVal val="#ppt_x"/>
                                          </p:val>
                                        </p:tav>
                                      </p:tavLst>
                                    </p:anim>
                                    <p:anim calcmode="lin" valueType="num">
                                      <p:cBhvr additive="base">
                                        <p:cTn id="84" dur="500" fill="hold"/>
                                        <p:tgtEl>
                                          <p:spTgt spid="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6"/>
                                        </p:tgtEl>
                                        <p:attrNameLst>
                                          <p:attrName>style.visibility</p:attrName>
                                        </p:attrNameLst>
                                      </p:cBhvr>
                                      <p:to>
                                        <p:strVal val="visible"/>
                                      </p:to>
                                    </p:set>
                                    <p:anim calcmode="lin" valueType="num">
                                      <p:cBhvr additive="base">
                                        <p:cTn id="87" dur="500" fill="hold"/>
                                        <p:tgtEl>
                                          <p:spTgt spid="26"/>
                                        </p:tgtEl>
                                        <p:attrNameLst>
                                          <p:attrName>ppt_x</p:attrName>
                                        </p:attrNameLst>
                                      </p:cBhvr>
                                      <p:tavLst>
                                        <p:tav tm="0">
                                          <p:val>
                                            <p:strVal val="#ppt_x"/>
                                          </p:val>
                                        </p:tav>
                                        <p:tav tm="100000">
                                          <p:val>
                                            <p:strVal val="#ppt_x"/>
                                          </p:val>
                                        </p:tav>
                                      </p:tavLst>
                                    </p:anim>
                                    <p:anim calcmode="lin" valueType="num">
                                      <p:cBhvr additive="base">
                                        <p:cTn id="88" dur="500" fill="hold"/>
                                        <p:tgtEl>
                                          <p:spTgt spid="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500" fill="hold"/>
                                        <p:tgtEl>
                                          <p:spTgt spid="29"/>
                                        </p:tgtEl>
                                        <p:attrNameLst>
                                          <p:attrName>ppt_x</p:attrName>
                                        </p:attrNameLst>
                                      </p:cBhvr>
                                      <p:tavLst>
                                        <p:tav tm="0">
                                          <p:val>
                                            <p:strVal val="#ppt_x"/>
                                          </p:val>
                                        </p:tav>
                                        <p:tav tm="100000">
                                          <p:val>
                                            <p:strVal val="#ppt_x"/>
                                          </p:val>
                                        </p:tav>
                                      </p:tavLst>
                                    </p:anim>
                                    <p:anim calcmode="lin" valueType="num">
                                      <p:cBhvr additive="base">
                                        <p:cTn id="9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2" grpId="0"/>
      <p:bldP spid="13" grpId="0"/>
      <p:bldP spid="14" grpId="0"/>
      <p:bldP spid="15" grpId="0" animBg="1"/>
      <p:bldP spid="16" grpId="0" animBg="1"/>
      <p:bldP spid="18" grpId="0"/>
      <p:bldP spid="19" grpId="0"/>
      <p:bldP spid="20" grpId="0"/>
      <p:bldP spid="21" grpId="0" animBg="1"/>
      <p:bldP spid="22" grpId="0" animBg="1"/>
      <p:bldP spid="24" grpId="0"/>
      <p:bldP spid="25" grpId="0"/>
      <p:bldP spid="26"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362200" y="57868"/>
            <a:ext cx="7315200" cy="6604666"/>
          </a:xfrm>
          <a:prstGeom prst="rect">
            <a:avLst/>
          </a:prstGeom>
        </p:spPr>
      </p:pic>
    </p:spTree>
    <p:extLst>
      <p:ext uri="{BB962C8B-B14F-4D97-AF65-F5344CB8AC3E}">
        <p14:creationId xmlns:p14="http://schemas.microsoft.com/office/powerpoint/2010/main" val="1798188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83776" y="834918"/>
            <a:ext cx="2383425" cy="4270483"/>
          </a:xfrm>
          <a:prstGeom prst="rect">
            <a:avLst/>
          </a:prstGeom>
        </p:spPr>
      </p:pic>
      <p:pic>
        <p:nvPicPr>
          <p:cNvPr id="6" name="Picture 5"/>
          <p:cNvPicPr>
            <a:picLocks noChangeAspect="1"/>
          </p:cNvPicPr>
          <p:nvPr/>
        </p:nvPicPr>
        <p:blipFill>
          <a:blip r:embed="rId3"/>
          <a:stretch>
            <a:fillRect/>
          </a:stretch>
        </p:blipFill>
        <p:spPr>
          <a:xfrm>
            <a:off x="4800601" y="762000"/>
            <a:ext cx="4655939" cy="2514600"/>
          </a:xfrm>
          <a:prstGeom prst="rect">
            <a:avLst/>
          </a:prstGeom>
        </p:spPr>
      </p:pic>
      <p:sp>
        <p:nvSpPr>
          <p:cNvPr id="7" name="Title 1"/>
          <p:cNvSpPr txBox="1">
            <a:spLocks/>
          </p:cNvSpPr>
          <p:nvPr/>
        </p:nvSpPr>
        <p:spPr bwMode="auto">
          <a:xfrm>
            <a:off x="2743200" y="-152400"/>
            <a:ext cx="7620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4400" kern="12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Times New Roman" panose="02020603050405020304" pitchFamily="18" charset="0"/>
              </a:defRPr>
            </a:lvl2pPr>
            <a:lvl3pPr algn="l" rtl="0" eaLnBrk="1" fontAlgn="base" hangingPunct="1">
              <a:spcBef>
                <a:spcPct val="0"/>
              </a:spcBef>
              <a:spcAft>
                <a:spcPct val="0"/>
              </a:spcAft>
              <a:defRPr kumimoji="1" sz="4400">
                <a:solidFill>
                  <a:schemeClr val="tx2"/>
                </a:solidFill>
                <a:latin typeface="Times New Roman" panose="02020603050405020304" pitchFamily="18" charset="0"/>
              </a:defRPr>
            </a:lvl3pPr>
            <a:lvl4pPr algn="l" rtl="0" eaLnBrk="1" fontAlgn="base" hangingPunct="1">
              <a:spcBef>
                <a:spcPct val="0"/>
              </a:spcBef>
              <a:spcAft>
                <a:spcPct val="0"/>
              </a:spcAft>
              <a:defRPr kumimoji="1" sz="4400">
                <a:solidFill>
                  <a:schemeClr val="tx2"/>
                </a:solidFill>
                <a:latin typeface="Times New Roman" panose="02020603050405020304" pitchFamily="18" charset="0"/>
              </a:defRPr>
            </a:lvl4pPr>
            <a:lvl5pPr algn="l" rtl="0" eaLnBrk="1" fontAlgn="base" hangingPunct="1">
              <a:spcBef>
                <a:spcPct val="0"/>
              </a:spcBef>
              <a:spcAft>
                <a:spcPct val="0"/>
              </a:spcAft>
              <a:defRPr kumimoji="1" sz="4400">
                <a:solidFill>
                  <a:schemeClr val="tx2"/>
                </a:solidFill>
                <a:latin typeface="Times New Roman" panose="02020603050405020304" pitchFamily="18" charset="0"/>
              </a:defRPr>
            </a:lvl5pPr>
            <a:lvl6pPr marL="457200" algn="l" rtl="0" eaLnBrk="1" fontAlgn="base" hangingPunct="1">
              <a:spcBef>
                <a:spcPct val="0"/>
              </a:spcBef>
              <a:spcAft>
                <a:spcPct val="0"/>
              </a:spcAft>
              <a:defRPr kumimoji="1" sz="4400">
                <a:solidFill>
                  <a:schemeClr val="tx2"/>
                </a:solidFill>
                <a:latin typeface="Times New Roman" panose="02020603050405020304" pitchFamily="18" charset="0"/>
              </a:defRPr>
            </a:lvl6pPr>
            <a:lvl7pPr marL="914400" algn="l" rtl="0" eaLnBrk="1" fontAlgn="base" hangingPunct="1">
              <a:spcBef>
                <a:spcPct val="0"/>
              </a:spcBef>
              <a:spcAft>
                <a:spcPct val="0"/>
              </a:spcAft>
              <a:defRPr kumimoji="1" sz="4400">
                <a:solidFill>
                  <a:schemeClr val="tx2"/>
                </a:solidFill>
                <a:latin typeface="Times New Roman" panose="02020603050405020304" pitchFamily="18" charset="0"/>
              </a:defRPr>
            </a:lvl7pPr>
            <a:lvl8pPr marL="1371600" algn="l" rtl="0" eaLnBrk="1" fontAlgn="base" hangingPunct="1">
              <a:spcBef>
                <a:spcPct val="0"/>
              </a:spcBef>
              <a:spcAft>
                <a:spcPct val="0"/>
              </a:spcAft>
              <a:defRPr kumimoji="1" sz="4400">
                <a:solidFill>
                  <a:schemeClr val="tx2"/>
                </a:solidFill>
                <a:latin typeface="Times New Roman" panose="02020603050405020304" pitchFamily="18" charset="0"/>
              </a:defRPr>
            </a:lvl8pPr>
            <a:lvl9pPr marL="1828800" algn="l" rtl="0" eaLnBrk="1" fontAlgn="base" hangingPunct="1">
              <a:spcBef>
                <a:spcPct val="0"/>
              </a:spcBef>
              <a:spcAft>
                <a:spcPct val="0"/>
              </a:spcAft>
              <a:defRPr kumimoji="1" sz="4400">
                <a:solidFill>
                  <a:schemeClr val="tx2"/>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2800" b="0" i="0" u="none" strike="noStrike" kern="1200" cap="none" spc="0" normalizeH="0" baseline="0" noProof="0" dirty="0">
                <a:ln>
                  <a:noFill/>
                </a:ln>
                <a:solidFill>
                  <a:srgbClr val="000000"/>
                </a:solidFill>
                <a:effectLst/>
                <a:uLnTx/>
                <a:uFillTx/>
                <a:latin typeface="Times New Roman"/>
                <a:ea typeface="+mj-ea"/>
                <a:cs typeface="+mj-cs"/>
              </a:rPr>
              <a:t>UML class examples with attributes and operations</a:t>
            </a:r>
          </a:p>
        </p:txBody>
      </p:sp>
      <p:pic>
        <p:nvPicPr>
          <p:cNvPr id="8" name="Picture 7"/>
          <p:cNvPicPr>
            <a:picLocks noChangeAspect="1"/>
          </p:cNvPicPr>
          <p:nvPr/>
        </p:nvPicPr>
        <p:blipFill>
          <a:blip r:embed="rId4"/>
          <a:stretch>
            <a:fillRect/>
          </a:stretch>
        </p:blipFill>
        <p:spPr>
          <a:xfrm>
            <a:off x="5867400" y="3352801"/>
            <a:ext cx="2286000" cy="3026067"/>
          </a:xfrm>
          <a:prstGeom prst="rect">
            <a:avLst/>
          </a:prstGeom>
        </p:spPr>
      </p:pic>
    </p:spTree>
    <p:extLst>
      <p:ext uri="{BB962C8B-B14F-4D97-AF65-F5344CB8AC3E}">
        <p14:creationId xmlns:p14="http://schemas.microsoft.com/office/powerpoint/2010/main" val="160924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7496" y="557808"/>
            <a:ext cx="10363200" cy="1143000"/>
          </a:xfrm>
        </p:spPr>
        <p:txBody>
          <a:bodyPr/>
          <a:lstStyle/>
          <a:p>
            <a:r>
              <a:rPr lang="en-US" dirty="0"/>
              <a:t>Generalization</a:t>
            </a:r>
          </a:p>
        </p:txBody>
      </p:sp>
      <p:sp>
        <p:nvSpPr>
          <p:cNvPr id="3" name="Content Placeholder 2"/>
          <p:cNvSpPr>
            <a:spLocks noGrp="1"/>
          </p:cNvSpPr>
          <p:nvPr>
            <p:ph idx="1"/>
          </p:nvPr>
        </p:nvSpPr>
        <p:spPr>
          <a:xfrm>
            <a:off x="1620715" y="1556792"/>
            <a:ext cx="8950569" cy="4114800"/>
          </a:xfrm>
        </p:spPr>
        <p:txBody>
          <a:bodyPr>
            <a:normAutofit/>
          </a:bodyPr>
          <a:lstStyle/>
          <a:p>
            <a:r>
              <a:rPr lang="en-US" sz="2000" dirty="0"/>
              <a:t>Generalization is an everyday technique that we use to manage complexity. </a:t>
            </a:r>
          </a:p>
          <a:p>
            <a:r>
              <a:rPr lang="en-US" sz="2000" dirty="0"/>
              <a:t>Rather than learn the detailed characteristics of every entity that we experience, we place these entities in more general classes (animals, cars, houses, etc.) and learn the characteristics of these classes. </a:t>
            </a:r>
          </a:p>
          <a:p>
            <a:r>
              <a:rPr lang="en-US" sz="2000" dirty="0"/>
              <a:t>This allows us to infer that different members of these classes have some common characteristics </a:t>
            </a:r>
          </a:p>
          <a:p>
            <a:endParaRPr lang="en-US" sz="2000" dirty="0"/>
          </a:p>
        </p:txBody>
      </p:sp>
    </p:spTree>
    <p:extLst>
      <p:ext uri="{BB962C8B-B14F-4D97-AF65-F5344CB8AC3E}">
        <p14:creationId xmlns:p14="http://schemas.microsoft.com/office/powerpoint/2010/main" val="55783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Generalization</a:t>
            </a:r>
          </a:p>
        </p:txBody>
      </p:sp>
      <p:sp>
        <p:nvSpPr>
          <p:cNvPr id="3" name="Content Placeholder 2"/>
          <p:cNvSpPr>
            <a:spLocks noGrp="1"/>
          </p:cNvSpPr>
          <p:nvPr>
            <p:ph idx="1"/>
          </p:nvPr>
        </p:nvSpPr>
        <p:spPr>
          <a:xfrm>
            <a:off x="1420837" y="1903828"/>
            <a:ext cx="8789963" cy="4114800"/>
          </a:xfrm>
        </p:spPr>
        <p:txBody>
          <a:bodyPr>
            <a:normAutofit lnSpcReduction="10000"/>
          </a:bodyPr>
          <a:lstStyle/>
          <a:p>
            <a:pPr algn="just"/>
            <a:r>
              <a:rPr lang="en-US" sz="2400" dirty="0"/>
              <a:t>One class (the </a:t>
            </a:r>
            <a:r>
              <a:rPr lang="en-US" sz="2400" b="1" dirty="0"/>
              <a:t>child class</a:t>
            </a:r>
            <a:r>
              <a:rPr lang="en-US" sz="2400" dirty="0"/>
              <a:t> or subclass) can inherit attributes and operations from another (the </a:t>
            </a:r>
            <a:r>
              <a:rPr lang="en-US" sz="2400" b="1" dirty="0"/>
              <a:t>parent class</a:t>
            </a:r>
            <a:r>
              <a:rPr lang="en-US" sz="2400" dirty="0"/>
              <a:t> or superclass). The parent class is more general than the child class.</a:t>
            </a:r>
          </a:p>
          <a:p>
            <a:pPr algn="just"/>
            <a:r>
              <a:rPr lang="en-US" sz="2400" dirty="0"/>
              <a:t>The lower-level classes are subclasses inherit the attributes and operations from their </a:t>
            </a:r>
            <a:r>
              <a:rPr lang="en-US" sz="2400" dirty="0" err="1"/>
              <a:t>superclasses</a:t>
            </a:r>
            <a:r>
              <a:rPr lang="en-US" sz="2400" dirty="0"/>
              <a:t>. These lower-level classes then add more specific attributes and operations.</a:t>
            </a:r>
          </a:p>
          <a:p>
            <a:pPr algn="just"/>
            <a:r>
              <a:rPr lang="en-US" sz="2400" dirty="0"/>
              <a:t>The inheritance hierarchy doesn't have to end at two levels: A child class can be a parent class for still another child class. </a:t>
            </a:r>
          </a:p>
        </p:txBody>
      </p:sp>
    </p:spTree>
    <p:extLst>
      <p:ext uri="{BB962C8B-B14F-4D97-AF65-F5344CB8AC3E}">
        <p14:creationId xmlns:p14="http://schemas.microsoft.com/office/powerpoint/2010/main" val="312855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4624"/>
            <a:ext cx="10363200" cy="1143000"/>
          </a:xfrm>
        </p:spPr>
        <p:txBody>
          <a:bodyPr/>
          <a:lstStyle/>
          <a:p>
            <a:r>
              <a:rPr lang="en-US" dirty="0"/>
              <a:t>Generalization example</a:t>
            </a:r>
          </a:p>
        </p:txBody>
      </p:sp>
      <p:pic>
        <p:nvPicPr>
          <p:cNvPr id="4" name="Picture 3"/>
          <p:cNvPicPr>
            <a:picLocks noChangeAspect="1"/>
          </p:cNvPicPr>
          <p:nvPr/>
        </p:nvPicPr>
        <p:blipFill>
          <a:blip r:embed="rId2"/>
          <a:stretch>
            <a:fillRect/>
          </a:stretch>
        </p:blipFill>
        <p:spPr>
          <a:xfrm>
            <a:off x="2071492" y="1909762"/>
            <a:ext cx="7592531" cy="3881438"/>
          </a:xfrm>
          <a:prstGeom prst="rect">
            <a:avLst/>
          </a:prstGeom>
        </p:spPr>
      </p:pic>
      <p:sp>
        <p:nvSpPr>
          <p:cNvPr id="5" name="TextBox 4"/>
          <p:cNvSpPr txBox="1"/>
          <p:nvPr/>
        </p:nvSpPr>
        <p:spPr>
          <a:xfrm>
            <a:off x="2000144" y="1879768"/>
            <a:ext cx="561047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a:ea typeface="+mn-ea"/>
                <a:cs typeface="+mn-cs"/>
              </a:rPr>
              <a:t>Attributes: </a:t>
            </a: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Weight, passenger capacity, fuel tank capacity, </a:t>
            </a:r>
            <a:r>
              <a:rPr kumimoji="0" lang="en-US" sz="1800" b="0" i="0" u="none" strike="noStrike" kern="1200" cap="none" spc="0" normalizeH="0" baseline="0" noProof="0" dirty="0" err="1">
                <a:ln>
                  <a:noFill/>
                </a:ln>
                <a:solidFill>
                  <a:srgbClr val="000000"/>
                </a:solidFill>
                <a:effectLst/>
                <a:uLnTx/>
                <a:uFillTx/>
                <a:latin typeface="Times New Roman"/>
                <a:ea typeface="+mn-ea"/>
                <a:cs typeface="+mn-cs"/>
              </a:rPr>
              <a:t>colour</a:t>
            </a:r>
            <a:r>
              <a:rPr kumimoji="0" lang="en-US" sz="1800" b="0" i="0" u="none" strike="noStrike" kern="1200" cap="none" spc="0" normalizeH="0" baseline="0" noProof="0" dirty="0">
                <a:ln>
                  <a:noFill/>
                </a:ln>
                <a:solidFill>
                  <a:srgbClr val="000000"/>
                </a:solidFill>
                <a:effectLst/>
                <a:uLnTx/>
                <a:uFillTx/>
                <a:latin typeface="Times New Roman"/>
                <a:ea typeface="+mn-ea"/>
                <a:cs typeface="+mn-cs"/>
              </a:rPr>
              <a:t>, registration number, engine properties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a:ea typeface="+mn-ea"/>
                <a:cs typeface="+mn-cs"/>
              </a:rPr>
              <a:t>Operation: </a:t>
            </a:r>
            <a:r>
              <a:rPr kumimoji="0" lang="en-US" sz="1800" b="0" i="0" u="none" strike="noStrike" kern="1200" cap="none" spc="0" normalizeH="0" baseline="0" noProof="0" dirty="0" err="1">
                <a:ln>
                  <a:noFill/>
                </a:ln>
                <a:solidFill>
                  <a:srgbClr val="000000"/>
                </a:solidFill>
                <a:effectLst/>
                <a:uLnTx/>
                <a:uFillTx/>
                <a:latin typeface="Times New Roman"/>
                <a:ea typeface="+mn-ea"/>
                <a:cs typeface="+mn-cs"/>
              </a:rPr>
              <a:t>startEngine</a:t>
            </a:r>
            <a:r>
              <a:rPr kumimoji="0" lang="en-US" sz="1800" b="0" i="0" u="none" strike="noStrike" kern="1200" cap="none" spc="0" normalizeH="0" baseline="0" noProof="0" dirty="0">
                <a:ln>
                  <a:noFill/>
                </a:ln>
                <a:solidFill>
                  <a:srgbClr val="000000"/>
                </a:solidFill>
                <a:effectLst/>
                <a:uLnTx/>
                <a:uFillTx/>
                <a:latin typeface="Times New Roman"/>
                <a:ea typeface="+mn-ea"/>
                <a:cs typeface="+mn-cs"/>
              </a:rPr>
              <a:t>(), </a:t>
            </a:r>
            <a:r>
              <a:rPr kumimoji="0" lang="en-US" sz="1800" b="0" i="0" u="none" strike="noStrike" kern="1200" cap="none" spc="0" normalizeH="0" baseline="0" noProof="0" dirty="0" err="1">
                <a:ln>
                  <a:noFill/>
                </a:ln>
                <a:solidFill>
                  <a:srgbClr val="000000"/>
                </a:solidFill>
                <a:effectLst/>
                <a:uLnTx/>
                <a:uFillTx/>
                <a:latin typeface="Times New Roman"/>
                <a:ea typeface="+mn-ea"/>
                <a:cs typeface="+mn-cs"/>
              </a:rPr>
              <a:t>stopEngine</a:t>
            </a:r>
            <a:r>
              <a:rPr kumimoji="0" lang="en-US" sz="1800" b="0" i="0" u="none" strike="noStrike" kern="1200" cap="none" spc="0" normalizeH="0" baseline="0" noProof="0" dirty="0">
                <a:ln>
                  <a:noFill/>
                </a:ln>
                <a:solidFill>
                  <a:srgbClr val="000000"/>
                </a:solidFill>
                <a:effectLst/>
                <a:uLnTx/>
                <a:uFillTx/>
                <a:latin typeface="Times New Roman"/>
                <a:ea typeface="+mn-ea"/>
                <a:cs typeface="+mn-cs"/>
              </a:rPr>
              <a:t>(), </a:t>
            </a:r>
            <a:r>
              <a:rPr kumimoji="0" lang="en-US" sz="1800" b="0" i="0" u="none" strike="noStrike" kern="1200" cap="none" spc="0" normalizeH="0" baseline="0" noProof="0" dirty="0" err="1">
                <a:ln>
                  <a:noFill/>
                </a:ln>
                <a:solidFill>
                  <a:srgbClr val="000000"/>
                </a:solidFill>
                <a:effectLst/>
                <a:uLnTx/>
                <a:uFillTx/>
                <a:latin typeface="Times New Roman"/>
                <a:ea typeface="+mn-ea"/>
                <a:cs typeface="+mn-cs"/>
              </a:rPr>
              <a:t>applyBrake</a:t>
            </a:r>
            <a:r>
              <a:rPr kumimoji="0" lang="en-US" sz="1800" b="0" i="0" u="none" strike="noStrike" kern="1200" cap="none" spc="0" normalizeH="0" baseline="0" noProof="0" dirty="0">
                <a:ln>
                  <a:noFill/>
                </a:ln>
                <a:solidFill>
                  <a:srgbClr val="000000"/>
                </a:solidFill>
                <a:effectLst/>
                <a:uLnTx/>
                <a:uFillTx/>
                <a:latin typeface="Times New Roman"/>
                <a:ea typeface="+mn-ea"/>
                <a:cs typeface="+mn-cs"/>
              </a:rPr>
              <a:t>(), accelerate()</a:t>
            </a:r>
          </a:p>
        </p:txBody>
      </p:sp>
      <p:sp>
        <p:nvSpPr>
          <p:cNvPr id="6" name="TextBox 5"/>
          <p:cNvSpPr txBox="1"/>
          <p:nvPr/>
        </p:nvSpPr>
        <p:spPr>
          <a:xfrm>
            <a:off x="2514600" y="3276600"/>
            <a:ext cx="2362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Number of wheels</a:t>
            </a:r>
          </a:p>
        </p:txBody>
      </p:sp>
      <p:cxnSp>
        <p:nvCxnSpPr>
          <p:cNvPr id="8" name="Straight Arrow Connector 7"/>
          <p:cNvCxnSpPr/>
          <p:nvPr/>
        </p:nvCxnSpPr>
        <p:spPr bwMode="auto">
          <a:xfrm>
            <a:off x="5981701" y="2286000"/>
            <a:ext cx="1087185"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p:nvPr/>
        </p:nvSpPr>
        <p:spPr>
          <a:xfrm>
            <a:off x="8806376" y="2438401"/>
            <a:ext cx="117316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Land(), Takeoff()</a:t>
            </a:r>
          </a:p>
        </p:txBody>
      </p:sp>
      <p:cxnSp>
        <p:nvCxnSpPr>
          <p:cNvPr id="11" name="Straight Arrow Connector 10"/>
          <p:cNvCxnSpPr/>
          <p:nvPr/>
        </p:nvCxnSpPr>
        <p:spPr bwMode="auto">
          <a:xfrm>
            <a:off x="9664022" y="3110092"/>
            <a:ext cx="0" cy="16650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p:cNvCxnSpPr/>
          <p:nvPr/>
        </p:nvCxnSpPr>
        <p:spPr bwMode="auto">
          <a:xfrm>
            <a:off x="4572000" y="3429000"/>
            <a:ext cx="533400"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3276600" y="5791200"/>
            <a:ext cx="21336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Times New Roman"/>
                <a:ea typeface="+mn-ea"/>
                <a:cs typeface="+mn-cs"/>
              </a:rPr>
              <a:t>NumOfdoors</a:t>
            </a:r>
            <a:endParaRPr kumimoji="0" lang="en-US" sz="18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Times New Roman"/>
                <a:ea typeface="+mn-ea"/>
                <a:cs typeface="+mn-cs"/>
              </a:rPr>
              <a:t>SwitchACON</a:t>
            </a:r>
            <a:r>
              <a:rPr kumimoji="0" lang="en-US" sz="1800" b="0" i="0" u="none" strike="noStrike" kern="1200" cap="none" spc="0" normalizeH="0" baseline="0" noProof="0" dirty="0">
                <a:ln>
                  <a:noFill/>
                </a:ln>
                <a:solidFill>
                  <a:srgbClr val="000000"/>
                </a:solidFill>
                <a:effectLst/>
                <a:uLnTx/>
                <a:uFillTx/>
                <a:latin typeface="Times New Roman"/>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Times New Roman"/>
                <a:ea typeface="+mn-ea"/>
                <a:cs typeface="+mn-cs"/>
              </a:rPr>
              <a:t>SwitchACOFF</a:t>
            </a:r>
            <a:r>
              <a:rPr kumimoji="0" lang="en-US" sz="1800" b="0" i="0" u="none" strike="noStrike" kern="1200" cap="none" spc="0" normalizeH="0" baseline="0" noProof="0" dirty="0">
                <a:ln>
                  <a:noFill/>
                </a:ln>
                <a:solidFill>
                  <a:srgbClr val="000000"/>
                </a:solidFill>
                <a:effectLst/>
                <a:uLnTx/>
                <a:uFillTx/>
                <a:latin typeface="Times New Roman"/>
                <a:ea typeface="+mn-ea"/>
                <a:cs typeface="+mn-cs"/>
              </a:rPr>
              <a:t>()</a:t>
            </a:r>
          </a:p>
        </p:txBody>
      </p:sp>
      <p:sp>
        <p:nvSpPr>
          <p:cNvPr id="15" name="TextBox 14"/>
          <p:cNvSpPr txBox="1"/>
          <p:nvPr/>
        </p:nvSpPr>
        <p:spPr>
          <a:xfrm>
            <a:off x="6466331" y="4648200"/>
            <a:ext cx="12051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Reverse()</a:t>
            </a:r>
          </a:p>
        </p:txBody>
      </p:sp>
      <p:sp>
        <p:nvSpPr>
          <p:cNvPr id="21" name="TextBox 20"/>
          <p:cNvSpPr txBox="1"/>
          <p:nvPr/>
        </p:nvSpPr>
        <p:spPr>
          <a:xfrm>
            <a:off x="5228808" y="4685290"/>
            <a:ext cx="12051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Reverse()</a:t>
            </a:r>
          </a:p>
        </p:txBody>
      </p:sp>
      <p:sp>
        <p:nvSpPr>
          <p:cNvPr id="22" name="TextBox 21"/>
          <p:cNvSpPr txBox="1"/>
          <p:nvPr/>
        </p:nvSpPr>
        <p:spPr>
          <a:xfrm>
            <a:off x="4967092" y="6107668"/>
            <a:ext cx="12051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Reverse()</a:t>
            </a:r>
          </a:p>
        </p:txBody>
      </p:sp>
      <p:sp>
        <p:nvSpPr>
          <p:cNvPr id="16" name="TextBox 15"/>
          <p:cNvSpPr txBox="1"/>
          <p:nvPr/>
        </p:nvSpPr>
        <p:spPr>
          <a:xfrm>
            <a:off x="5638801" y="5334000"/>
            <a:ext cx="12051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Reverse()</a:t>
            </a:r>
          </a:p>
        </p:txBody>
      </p:sp>
    </p:spTree>
    <p:extLst>
      <p:ext uri="{BB962C8B-B14F-4D97-AF65-F5344CB8AC3E}">
        <p14:creationId xmlns:p14="http://schemas.microsoft.com/office/powerpoint/2010/main" val="252676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ppt_x"/>
                                          </p:val>
                                        </p:tav>
                                        <p:tav tm="100000">
                                          <p:val>
                                            <p:strVal val="#ppt_x"/>
                                          </p:val>
                                        </p:tav>
                                      </p:tavLst>
                                    </p:anim>
                                    <p:anim calcmode="lin" valueType="num">
                                      <p:cBhvr additive="base">
                                        <p:cTn id="52" dur="5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4" grpId="0"/>
      <p:bldP spid="15" grpId="0"/>
      <p:bldP spid="21" grpId="0"/>
      <p:bldP spid="22"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Generalization example</a:t>
            </a:r>
          </a:p>
        </p:txBody>
      </p:sp>
      <p:pic>
        <p:nvPicPr>
          <p:cNvPr id="5" name="Picture 4"/>
          <p:cNvPicPr>
            <a:picLocks noChangeAspect="1"/>
          </p:cNvPicPr>
          <p:nvPr/>
        </p:nvPicPr>
        <p:blipFill>
          <a:blip r:embed="rId2"/>
          <a:stretch>
            <a:fillRect/>
          </a:stretch>
        </p:blipFill>
        <p:spPr>
          <a:xfrm>
            <a:off x="3074276" y="1934980"/>
            <a:ext cx="6069725" cy="2514600"/>
          </a:xfrm>
          <a:prstGeom prst="rect">
            <a:avLst/>
          </a:prstGeom>
        </p:spPr>
      </p:pic>
    </p:spTree>
    <p:extLst>
      <p:ext uri="{BB962C8B-B14F-4D97-AF65-F5344CB8AC3E}">
        <p14:creationId xmlns:p14="http://schemas.microsoft.com/office/powerpoint/2010/main" val="3455880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generalization hierarchy with added detail</a:t>
            </a:r>
            <a:r>
              <a:rPr lang="en-GB" dirty="0"/>
              <a:t> </a:t>
            </a:r>
            <a:endParaRPr lang="en-US" dirty="0"/>
          </a:p>
        </p:txBody>
      </p:sp>
      <p:pic>
        <p:nvPicPr>
          <p:cNvPr id="4" name="Picture 3"/>
          <p:cNvPicPr>
            <a:picLocks noChangeAspect="1"/>
          </p:cNvPicPr>
          <p:nvPr/>
        </p:nvPicPr>
        <p:blipFill>
          <a:blip r:embed="rId2"/>
          <a:stretch>
            <a:fillRect/>
          </a:stretch>
        </p:blipFill>
        <p:spPr>
          <a:xfrm>
            <a:off x="3493222" y="1981201"/>
            <a:ext cx="4964979" cy="4069989"/>
          </a:xfrm>
          <a:prstGeom prst="rect">
            <a:avLst/>
          </a:prstGeom>
        </p:spPr>
      </p:pic>
    </p:spTree>
    <p:extLst>
      <p:ext uri="{BB962C8B-B14F-4D97-AF65-F5344CB8AC3E}">
        <p14:creationId xmlns:p14="http://schemas.microsoft.com/office/powerpoint/2010/main" val="3230898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1527175" y="457201"/>
            <a:ext cx="780415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65" tIns="46748" rIns="95165" bIns="46748" numCol="1" rtlCol="0" anchor="b" anchorCtr="0" compatLnSpc="1">
            <a:prstTxWarp prst="textNoShape">
              <a:avLst/>
            </a:prstTxWarp>
            <a:normAutofit/>
          </a:bodyPr>
          <a:lstStyle/>
          <a:p>
            <a:pPr algn="ctr" eaLnBrk="0" fontAlgn="base" hangingPunct="0">
              <a:lnSpc>
                <a:spcPct val="100000"/>
              </a:lnSpc>
              <a:spcAft>
                <a:spcPct val="0"/>
              </a:spcAft>
            </a:pPr>
            <a:r>
              <a:rPr lang="en-GB" sz="4000" dirty="0">
                <a:latin typeface="Arial" panose="020B0604020202020204" pitchFamily="34" charset="0"/>
              </a:rPr>
              <a:t>Library User class hierarchy</a:t>
            </a:r>
            <a:endParaRPr lang="en-US" dirty="0">
              <a:solidFill>
                <a:schemeClr val="tx2"/>
              </a:solidFill>
              <a:latin typeface="Arial" panose="020B0604020202020204" pitchFamily="34" charset="0"/>
            </a:endParaRPr>
          </a:p>
        </p:txBody>
      </p:sp>
      <p:sp>
        <p:nvSpPr>
          <p:cNvPr id="5" name="Rectangle 3"/>
          <p:cNvSpPr>
            <a:spLocks noChangeArrowheads="1"/>
          </p:cNvSpPr>
          <p:nvPr/>
        </p:nvSpPr>
        <p:spPr bwMode="auto">
          <a:xfrm>
            <a:off x="2000250" y="1751013"/>
            <a:ext cx="7162800" cy="4648200"/>
          </a:xfrm>
          <a:prstGeom prst="rect">
            <a:avLst/>
          </a:prstGeom>
          <a:solidFill>
            <a:srgbClr val="CC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8450" y="1903414"/>
            <a:ext cx="5257800" cy="4192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040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Aggregation</a:t>
            </a:r>
          </a:p>
        </p:txBody>
      </p:sp>
      <p:sp>
        <p:nvSpPr>
          <p:cNvPr id="3" name="Content Placeholder 2"/>
          <p:cNvSpPr>
            <a:spLocks noGrp="1"/>
          </p:cNvSpPr>
          <p:nvPr>
            <p:ph idx="1"/>
          </p:nvPr>
        </p:nvSpPr>
        <p:spPr>
          <a:xfrm>
            <a:off x="1139483" y="1752600"/>
            <a:ext cx="9330081" cy="4114800"/>
          </a:xfrm>
        </p:spPr>
        <p:txBody>
          <a:bodyPr>
            <a:normAutofit/>
          </a:bodyPr>
          <a:lstStyle/>
          <a:p>
            <a:r>
              <a:rPr lang="en-US" sz="2400" dirty="0"/>
              <a:t>Aggregation is a "has a" association relationship</a:t>
            </a:r>
          </a:p>
          <a:p>
            <a:r>
              <a:rPr lang="en-US" sz="2400" dirty="0"/>
              <a:t>It is an association that represents a part-whole or part-of relationship.</a:t>
            </a:r>
          </a:p>
          <a:p>
            <a:r>
              <a:rPr lang="en-US" sz="2400" dirty="0"/>
              <a:t>In UML, it is graphically represented as a hollow diamond shape on the containing class with a single line that connects it to the contained class. </a:t>
            </a:r>
          </a:p>
        </p:txBody>
      </p:sp>
    </p:spTree>
    <p:extLst>
      <p:ext uri="{BB962C8B-B14F-4D97-AF65-F5344CB8AC3E}">
        <p14:creationId xmlns:p14="http://schemas.microsoft.com/office/powerpoint/2010/main" val="174957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Aggregation example</a:t>
            </a:r>
          </a:p>
        </p:txBody>
      </p:sp>
      <p:sp>
        <p:nvSpPr>
          <p:cNvPr id="4" name="Rectangle 3"/>
          <p:cNvSpPr/>
          <p:nvPr/>
        </p:nvSpPr>
        <p:spPr bwMode="auto">
          <a:xfrm>
            <a:off x="2743200" y="2362200"/>
            <a:ext cx="1447800" cy="41338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Pond</a:t>
            </a:r>
          </a:p>
        </p:txBody>
      </p:sp>
      <p:sp>
        <p:nvSpPr>
          <p:cNvPr id="5" name="Rectangle 4"/>
          <p:cNvSpPr/>
          <p:nvPr/>
        </p:nvSpPr>
        <p:spPr bwMode="auto">
          <a:xfrm>
            <a:off x="6629400" y="2329818"/>
            <a:ext cx="1447800" cy="41338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Duck</a:t>
            </a:r>
          </a:p>
        </p:txBody>
      </p:sp>
      <p:cxnSp>
        <p:nvCxnSpPr>
          <p:cNvPr id="9" name="Straight Connector 8"/>
          <p:cNvCxnSpPr>
            <a:stCxn id="5" idx="1"/>
          </p:cNvCxnSpPr>
          <p:nvPr/>
        </p:nvCxnSpPr>
        <p:spPr bwMode="auto">
          <a:xfrm flipH="1">
            <a:off x="4724400" y="2536509"/>
            <a:ext cx="1905000" cy="3238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Diamond 9"/>
          <p:cNvSpPr/>
          <p:nvPr/>
        </p:nvSpPr>
        <p:spPr bwMode="auto">
          <a:xfrm>
            <a:off x="4203342" y="2362200"/>
            <a:ext cx="571500" cy="424818"/>
          </a:xfrm>
          <a:prstGeom prst="diamond">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 name="Rectangle 13"/>
          <p:cNvSpPr/>
          <p:nvPr/>
        </p:nvSpPr>
        <p:spPr bwMode="auto">
          <a:xfrm>
            <a:off x="2743200" y="3537582"/>
            <a:ext cx="1447800" cy="41338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Office</a:t>
            </a:r>
          </a:p>
        </p:txBody>
      </p:sp>
      <p:sp>
        <p:nvSpPr>
          <p:cNvPr id="15" name="Rectangle 14"/>
          <p:cNvSpPr/>
          <p:nvPr/>
        </p:nvSpPr>
        <p:spPr bwMode="auto">
          <a:xfrm>
            <a:off x="6629400" y="3505200"/>
            <a:ext cx="1447800" cy="41338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Chair</a:t>
            </a:r>
          </a:p>
        </p:txBody>
      </p:sp>
      <p:cxnSp>
        <p:nvCxnSpPr>
          <p:cNvPr id="16" name="Straight Connector 15"/>
          <p:cNvCxnSpPr>
            <a:stCxn id="15" idx="1"/>
          </p:cNvCxnSpPr>
          <p:nvPr/>
        </p:nvCxnSpPr>
        <p:spPr bwMode="auto">
          <a:xfrm flipH="1">
            <a:off x="4724400" y="3711891"/>
            <a:ext cx="1905000" cy="3238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Diamond 16"/>
          <p:cNvSpPr/>
          <p:nvPr/>
        </p:nvSpPr>
        <p:spPr bwMode="auto">
          <a:xfrm>
            <a:off x="4203342" y="3537582"/>
            <a:ext cx="571500" cy="424818"/>
          </a:xfrm>
          <a:prstGeom prst="diamond">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13192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4"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Composition</a:t>
            </a:r>
          </a:p>
        </p:txBody>
      </p:sp>
      <p:sp>
        <p:nvSpPr>
          <p:cNvPr id="3" name="Content Placeholder 2"/>
          <p:cNvSpPr>
            <a:spLocks noGrp="1"/>
          </p:cNvSpPr>
          <p:nvPr>
            <p:ph idx="1"/>
          </p:nvPr>
        </p:nvSpPr>
        <p:spPr>
          <a:xfrm>
            <a:off x="1730326" y="1690688"/>
            <a:ext cx="8593015" cy="4114800"/>
          </a:xfrm>
        </p:spPr>
        <p:txBody>
          <a:bodyPr>
            <a:normAutofit/>
          </a:bodyPr>
          <a:lstStyle/>
          <a:p>
            <a:r>
              <a:rPr lang="en-US" sz="2400" dirty="0"/>
              <a:t>The composition relationship is just another form of the aggregation relationship, </a:t>
            </a:r>
          </a:p>
          <a:p>
            <a:r>
              <a:rPr lang="en-US" sz="2400" dirty="0"/>
              <a:t>However in composition the part class instance lifecycle is dependent on the whole class's instance lifecycle.</a:t>
            </a:r>
          </a:p>
          <a:p>
            <a:r>
              <a:rPr lang="en-US" sz="2400" dirty="0"/>
              <a:t>Composition relationship is drawn like the aggregation relationship, but this time the diamond shape is filled</a:t>
            </a:r>
          </a:p>
          <a:p>
            <a:endParaRPr lang="en-US" sz="2400" dirty="0"/>
          </a:p>
        </p:txBody>
      </p:sp>
    </p:spTree>
    <p:extLst>
      <p:ext uri="{BB962C8B-B14F-4D97-AF65-F5344CB8AC3E}">
        <p14:creationId xmlns:p14="http://schemas.microsoft.com/office/powerpoint/2010/main" val="1808543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1" y="76200"/>
            <a:ext cx="8183563" cy="1143000"/>
          </a:xfrm>
        </p:spPr>
        <p:txBody>
          <a:bodyPr/>
          <a:lstStyle/>
          <a:p>
            <a:r>
              <a:rPr lang="en-US" dirty="0"/>
              <a:t>Pictures Are Easy, Words Are Hard</a:t>
            </a:r>
          </a:p>
        </p:txBody>
      </p:sp>
      <p:sp>
        <p:nvSpPr>
          <p:cNvPr id="3" name="Content Placeholder 2"/>
          <p:cNvSpPr>
            <a:spLocks noGrp="1"/>
          </p:cNvSpPr>
          <p:nvPr>
            <p:ph idx="1"/>
          </p:nvPr>
        </p:nvSpPr>
        <p:spPr>
          <a:xfrm>
            <a:off x="2057400" y="1219200"/>
            <a:ext cx="8305800" cy="4114800"/>
          </a:xfrm>
        </p:spPr>
        <p:txBody>
          <a:bodyPr/>
          <a:lstStyle/>
          <a:p>
            <a:pPr algn="just"/>
            <a:r>
              <a:rPr lang="en-US" dirty="0"/>
              <a:t>Where is elevator??</a:t>
            </a:r>
          </a:p>
          <a:p>
            <a:pPr algn="just"/>
            <a:r>
              <a:rPr lang="en-US" dirty="0"/>
              <a:t>“From here you are going to go out to the right, then follow the path to the left, pass the bar, pass the slots, at the fountain go right, you’ll go past a restaurant, and another, then you will reach a hall where you can turn left by some shops, and at the end of that you’ll find elevators near the pool entrance.”</a:t>
            </a:r>
          </a:p>
        </p:txBody>
      </p:sp>
      <p:pic>
        <p:nvPicPr>
          <p:cNvPr id="4" name="Picture 3"/>
          <p:cNvPicPr>
            <a:picLocks noChangeAspect="1"/>
          </p:cNvPicPr>
          <p:nvPr/>
        </p:nvPicPr>
        <p:blipFill>
          <a:blip r:embed="rId2"/>
          <a:stretch>
            <a:fillRect/>
          </a:stretch>
        </p:blipFill>
        <p:spPr>
          <a:xfrm>
            <a:off x="1951037" y="1066800"/>
            <a:ext cx="8412163" cy="5760052"/>
          </a:xfrm>
          <a:prstGeom prst="rect">
            <a:avLst/>
          </a:prstGeom>
        </p:spPr>
      </p:pic>
    </p:spTree>
    <p:extLst>
      <p:ext uri="{BB962C8B-B14F-4D97-AF65-F5344CB8AC3E}">
        <p14:creationId xmlns:p14="http://schemas.microsoft.com/office/powerpoint/2010/main" val="270756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7163" y="-152400"/>
            <a:ext cx="7772400" cy="1143000"/>
          </a:xfrm>
        </p:spPr>
        <p:txBody>
          <a:bodyPr/>
          <a:lstStyle/>
          <a:p>
            <a:r>
              <a:rPr lang="en-US" dirty="0"/>
              <a:t>Composition example</a:t>
            </a:r>
          </a:p>
        </p:txBody>
      </p:sp>
      <p:sp>
        <p:nvSpPr>
          <p:cNvPr id="5" name="Rectangle 4"/>
          <p:cNvSpPr/>
          <p:nvPr/>
        </p:nvSpPr>
        <p:spPr bwMode="auto">
          <a:xfrm>
            <a:off x="4578439" y="1339218"/>
            <a:ext cx="1447800" cy="41338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Person</a:t>
            </a:r>
          </a:p>
        </p:txBody>
      </p:sp>
      <p:sp>
        <p:nvSpPr>
          <p:cNvPr id="6" name="Rectangle 5"/>
          <p:cNvSpPr/>
          <p:nvPr/>
        </p:nvSpPr>
        <p:spPr bwMode="auto">
          <a:xfrm>
            <a:off x="3733800" y="3503971"/>
            <a:ext cx="1447800" cy="41338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Leg</a:t>
            </a:r>
          </a:p>
        </p:txBody>
      </p:sp>
      <p:cxnSp>
        <p:nvCxnSpPr>
          <p:cNvPr id="7" name="Straight Connector 6"/>
          <p:cNvCxnSpPr>
            <a:stCxn id="8" idx="2"/>
            <a:endCxn id="6" idx="0"/>
          </p:cNvCxnSpPr>
          <p:nvPr/>
        </p:nvCxnSpPr>
        <p:spPr bwMode="auto">
          <a:xfrm flipH="1">
            <a:off x="4457701" y="2290513"/>
            <a:ext cx="362353" cy="121345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Diamond 7"/>
          <p:cNvSpPr/>
          <p:nvPr/>
        </p:nvSpPr>
        <p:spPr bwMode="auto">
          <a:xfrm rot="1397655">
            <a:off x="4775306" y="1757837"/>
            <a:ext cx="309093" cy="555309"/>
          </a:xfrm>
          <a:prstGeom prst="diamond">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3" name="Rectangle 12"/>
          <p:cNvSpPr/>
          <p:nvPr/>
        </p:nvSpPr>
        <p:spPr bwMode="auto">
          <a:xfrm>
            <a:off x="5638800" y="3537219"/>
            <a:ext cx="1447800" cy="41338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Hand</a:t>
            </a:r>
          </a:p>
        </p:txBody>
      </p:sp>
      <p:cxnSp>
        <p:nvCxnSpPr>
          <p:cNvPr id="14" name="Straight Connector 13"/>
          <p:cNvCxnSpPr>
            <a:endCxn id="13" idx="0"/>
          </p:cNvCxnSpPr>
          <p:nvPr/>
        </p:nvCxnSpPr>
        <p:spPr bwMode="auto">
          <a:xfrm>
            <a:off x="5874480" y="2217195"/>
            <a:ext cx="488221" cy="132002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Diamond 14"/>
          <p:cNvSpPr/>
          <p:nvPr/>
        </p:nvSpPr>
        <p:spPr bwMode="auto">
          <a:xfrm rot="19765311">
            <a:off x="5582678" y="1715307"/>
            <a:ext cx="309093" cy="555309"/>
          </a:xfrm>
          <a:prstGeom prst="diamond">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8" name="Rectangle 17"/>
          <p:cNvSpPr/>
          <p:nvPr/>
        </p:nvSpPr>
        <p:spPr bwMode="auto">
          <a:xfrm>
            <a:off x="2743200" y="5137782"/>
            <a:ext cx="1447800" cy="41338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Company</a:t>
            </a:r>
          </a:p>
        </p:txBody>
      </p:sp>
      <p:sp>
        <p:nvSpPr>
          <p:cNvPr id="19" name="Rectangle 18"/>
          <p:cNvSpPr/>
          <p:nvPr/>
        </p:nvSpPr>
        <p:spPr bwMode="auto">
          <a:xfrm>
            <a:off x="6629400" y="5105400"/>
            <a:ext cx="1676400" cy="41338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Department</a:t>
            </a:r>
          </a:p>
        </p:txBody>
      </p:sp>
      <p:cxnSp>
        <p:nvCxnSpPr>
          <p:cNvPr id="20" name="Straight Connector 19"/>
          <p:cNvCxnSpPr>
            <a:stCxn id="19" idx="1"/>
          </p:cNvCxnSpPr>
          <p:nvPr/>
        </p:nvCxnSpPr>
        <p:spPr bwMode="auto">
          <a:xfrm flipH="1">
            <a:off x="4724400" y="5312091"/>
            <a:ext cx="1905000" cy="3238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Diamond 20"/>
          <p:cNvSpPr/>
          <p:nvPr/>
        </p:nvSpPr>
        <p:spPr bwMode="auto">
          <a:xfrm>
            <a:off x="4203342" y="5137782"/>
            <a:ext cx="571500" cy="424818"/>
          </a:xfrm>
          <a:prstGeom prst="diamond">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64450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60648"/>
            <a:ext cx="8911687" cy="1280890"/>
          </a:xfrm>
        </p:spPr>
        <p:txBody>
          <a:bodyPr>
            <a:normAutofit/>
          </a:bodyPr>
          <a:lstStyle/>
          <a:p>
            <a:r>
              <a:rPr lang="en-US" sz="3200" dirty="0"/>
              <a:t>Representation techniques for Behavioral perspective</a:t>
            </a:r>
          </a:p>
        </p:txBody>
      </p:sp>
      <p:sp>
        <p:nvSpPr>
          <p:cNvPr id="3" name="Content Placeholder 2"/>
          <p:cNvSpPr>
            <a:spLocks noGrp="1"/>
          </p:cNvSpPr>
          <p:nvPr>
            <p:ph idx="1"/>
          </p:nvPr>
        </p:nvSpPr>
        <p:spPr>
          <a:xfrm>
            <a:off x="2514600" y="1752600"/>
            <a:ext cx="7772400" cy="4114800"/>
          </a:xfrm>
        </p:spPr>
        <p:txBody>
          <a:bodyPr>
            <a:normAutofit fontScale="92500"/>
          </a:bodyPr>
          <a:lstStyle/>
          <a:p>
            <a:pPr algn="just"/>
            <a:r>
              <a:rPr lang="en-US" sz="2400" dirty="0"/>
              <a:t>Behavioral models are models of the </a:t>
            </a:r>
            <a:r>
              <a:rPr lang="en-US" sz="2400" b="1" dirty="0"/>
              <a:t>dynamic behavior of a system </a:t>
            </a:r>
            <a:r>
              <a:rPr lang="en-US" sz="2400" dirty="0"/>
              <a:t>as it is executing. They show what happens or what is supposed to happen when a system responds to a stimulus from its environment. </a:t>
            </a:r>
          </a:p>
          <a:p>
            <a:pPr algn="just"/>
            <a:r>
              <a:rPr lang="en-US" sz="2400" dirty="0"/>
              <a:t>You can think of these stimuli as being of two types:</a:t>
            </a:r>
            <a:endParaRPr lang="en-GB" sz="2400" dirty="0"/>
          </a:p>
          <a:p>
            <a:pPr lvl="1" algn="just"/>
            <a:r>
              <a:rPr lang="en-US" sz="2400" dirty="0">
                <a:solidFill>
                  <a:srgbClr val="FF0000"/>
                </a:solidFill>
              </a:rPr>
              <a:t>Data </a:t>
            </a:r>
            <a:r>
              <a:rPr lang="en-US" sz="2400" dirty="0"/>
              <a:t>Some data arrives that has to be processed by the system.</a:t>
            </a:r>
            <a:endParaRPr lang="en-GB" sz="2400" dirty="0"/>
          </a:p>
          <a:p>
            <a:pPr lvl="1" algn="just"/>
            <a:r>
              <a:rPr lang="en-US" sz="2400" dirty="0">
                <a:solidFill>
                  <a:srgbClr val="FF0000"/>
                </a:solidFill>
              </a:rPr>
              <a:t>Events </a:t>
            </a:r>
            <a:r>
              <a:rPr lang="en-US" sz="2400" dirty="0"/>
              <a:t>Some event happens that triggers system processing. Events may have associated data, although this is not always the case.</a:t>
            </a:r>
            <a:endParaRPr lang="en-GB" sz="2400" dirty="0"/>
          </a:p>
          <a:p>
            <a:pPr algn="just"/>
            <a:endParaRPr lang="en-US" sz="2400" dirty="0"/>
          </a:p>
        </p:txBody>
      </p:sp>
    </p:spTree>
    <p:extLst>
      <p:ext uri="{BB962C8B-B14F-4D97-AF65-F5344CB8AC3E}">
        <p14:creationId xmlns:p14="http://schemas.microsoft.com/office/powerpoint/2010/main" val="174453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251586"/>
            <a:ext cx="10081119" cy="944628"/>
          </a:xfrm>
        </p:spPr>
        <p:txBody>
          <a:bodyPr>
            <a:noAutofit/>
          </a:bodyPr>
          <a:lstStyle/>
          <a:p>
            <a:r>
              <a:rPr lang="en-US" sz="2800" b="1" dirty="0"/>
              <a:t>Representation techniques for Behavioral perspective: </a:t>
            </a:r>
            <a:br>
              <a:rPr lang="en-US" sz="2800" b="1" dirty="0"/>
            </a:br>
            <a:r>
              <a:rPr lang="en-US" sz="2800" b="1" dirty="0"/>
              <a:t>1-Data Flow diagrams</a:t>
            </a:r>
          </a:p>
        </p:txBody>
      </p:sp>
      <p:sp>
        <p:nvSpPr>
          <p:cNvPr id="3" name="Content Placeholder 2"/>
          <p:cNvSpPr>
            <a:spLocks noGrp="1"/>
          </p:cNvSpPr>
          <p:nvPr>
            <p:ph idx="1"/>
          </p:nvPr>
        </p:nvSpPr>
        <p:spPr>
          <a:xfrm>
            <a:off x="2423592" y="1700808"/>
            <a:ext cx="7772400" cy="4114800"/>
          </a:xfrm>
        </p:spPr>
        <p:txBody>
          <a:bodyPr>
            <a:noAutofit/>
          </a:bodyPr>
          <a:lstStyle/>
          <a:p>
            <a:pPr algn="just"/>
            <a:r>
              <a:rPr lang="en-US" sz="2400" dirty="0"/>
              <a:t>Many business systems are </a:t>
            </a:r>
            <a:r>
              <a:rPr lang="en-US" sz="2400" b="1" dirty="0"/>
              <a:t>data-processing systems</a:t>
            </a:r>
            <a:r>
              <a:rPr lang="en-US" sz="2400" dirty="0"/>
              <a:t> that are primarily driven by data. They are controlled by the </a:t>
            </a:r>
            <a:r>
              <a:rPr lang="en-US" sz="2400" b="1" dirty="0"/>
              <a:t>data input</a:t>
            </a:r>
            <a:r>
              <a:rPr lang="en-US" sz="2400" dirty="0"/>
              <a:t> to the system, with relatively little external event processing. </a:t>
            </a:r>
          </a:p>
          <a:p>
            <a:pPr algn="just"/>
            <a:r>
              <a:rPr lang="en-US" sz="2400" dirty="0"/>
              <a:t>Data driven models </a:t>
            </a:r>
            <a:r>
              <a:rPr lang="en-US" sz="2400" b="1" dirty="0"/>
              <a:t>show the entire sequence of actions </a:t>
            </a:r>
            <a:r>
              <a:rPr lang="en-US" sz="2400" dirty="0"/>
              <a:t>that take place from an input being processed to the corresponding output, which is the system’s response.</a:t>
            </a:r>
          </a:p>
          <a:p>
            <a:pPr algn="just"/>
            <a:r>
              <a:rPr lang="en-US" sz="2400" dirty="0"/>
              <a:t>They are particularly useful during the analysis of requirements as they can be used </a:t>
            </a:r>
            <a:r>
              <a:rPr lang="en-US" sz="2400" b="1" dirty="0"/>
              <a:t>to show end-to-end processing</a:t>
            </a:r>
            <a:r>
              <a:rPr lang="en-US" sz="2400" dirty="0"/>
              <a:t> in a system. </a:t>
            </a:r>
          </a:p>
          <a:p>
            <a:pPr algn="just"/>
            <a:endParaRPr lang="en-US" sz="2400" dirty="0"/>
          </a:p>
          <a:p>
            <a:pPr algn="just"/>
            <a:endParaRPr lang="en-US" sz="2400" dirty="0"/>
          </a:p>
        </p:txBody>
      </p:sp>
    </p:spTree>
    <p:extLst>
      <p:ext uri="{BB962C8B-B14F-4D97-AF65-F5344CB8AC3E}">
        <p14:creationId xmlns:p14="http://schemas.microsoft.com/office/powerpoint/2010/main" val="140307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2" y="0"/>
            <a:ext cx="8534399" cy="1143000"/>
          </a:xfrm>
        </p:spPr>
        <p:txBody>
          <a:bodyPr/>
          <a:lstStyle/>
          <a:p>
            <a:r>
              <a:rPr lang="en-US" sz="2800" dirty="0"/>
              <a:t>Data Flow Diagram of equipment procurement process</a:t>
            </a:r>
          </a:p>
        </p:txBody>
      </p:sp>
      <p:pic>
        <p:nvPicPr>
          <p:cNvPr id="4" name="Picture 3"/>
          <p:cNvPicPr>
            <a:picLocks noChangeAspect="1"/>
          </p:cNvPicPr>
          <p:nvPr/>
        </p:nvPicPr>
        <p:blipFill>
          <a:blip r:embed="rId2"/>
          <a:stretch>
            <a:fillRect/>
          </a:stretch>
        </p:blipFill>
        <p:spPr>
          <a:xfrm>
            <a:off x="2005366" y="1143000"/>
            <a:ext cx="7764639" cy="5410200"/>
          </a:xfrm>
          <a:prstGeom prst="rect">
            <a:avLst/>
          </a:prstGeom>
        </p:spPr>
      </p:pic>
    </p:spTree>
    <p:extLst>
      <p:ext uri="{BB962C8B-B14F-4D97-AF65-F5344CB8AC3E}">
        <p14:creationId xmlns:p14="http://schemas.microsoft.com/office/powerpoint/2010/main" val="17260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7163" y="228600"/>
            <a:ext cx="7772400" cy="1143000"/>
          </a:xfrm>
        </p:spPr>
        <p:txBody>
          <a:bodyPr/>
          <a:lstStyle/>
          <a:p>
            <a:r>
              <a:rPr lang="en-US" sz="3200" dirty="0"/>
              <a:t>Data Flow Diagram of place equipment order</a:t>
            </a:r>
          </a:p>
        </p:txBody>
      </p:sp>
      <p:pic>
        <p:nvPicPr>
          <p:cNvPr id="4" name="Picture 3"/>
          <p:cNvPicPr>
            <a:picLocks noChangeAspect="1"/>
          </p:cNvPicPr>
          <p:nvPr/>
        </p:nvPicPr>
        <p:blipFill>
          <a:blip r:embed="rId2"/>
          <a:stretch>
            <a:fillRect/>
          </a:stretch>
        </p:blipFill>
        <p:spPr>
          <a:xfrm>
            <a:off x="2005713" y="1981200"/>
            <a:ext cx="8323159" cy="3505200"/>
          </a:xfrm>
          <a:prstGeom prst="rect">
            <a:avLst/>
          </a:prstGeom>
        </p:spPr>
      </p:pic>
    </p:spTree>
    <p:extLst>
      <p:ext uri="{BB962C8B-B14F-4D97-AF65-F5344CB8AC3E}">
        <p14:creationId xmlns:p14="http://schemas.microsoft.com/office/powerpoint/2010/main" val="37118515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Event-driven modeling</a:t>
            </a:r>
          </a:p>
        </p:txBody>
      </p:sp>
      <p:sp>
        <p:nvSpPr>
          <p:cNvPr id="3" name="Content Placeholder 2"/>
          <p:cNvSpPr>
            <a:spLocks noGrp="1"/>
          </p:cNvSpPr>
          <p:nvPr>
            <p:ph idx="1"/>
          </p:nvPr>
        </p:nvSpPr>
        <p:spPr>
          <a:xfrm>
            <a:off x="2438400" y="1752600"/>
            <a:ext cx="7772400" cy="4114800"/>
          </a:xfrm>
        </p:spPr>
        <p:txBody>
          <a:bodyPr>
            <a:normAutofit lnSpcReduction="10000"/>
          </a:bodyPr>
          <a:lstStyle/>
          <a:p>
            <a:pPr algn="just"/>
            <a:r>
              <a:rPr lang="en-US" sz="2400" b="1" dirty="0"/>
              <a:t>Real-time systems</a:t>
            </a:r>
            <a:r>
              <a:rPr lang="en-US" sz="2400" dirty="0"/>
              <a:t> are often </a:t>
            </a:r>
            <a:r>
              <a:rPr lang="en-US" sz="2400" b="1" dirty="0"/>
              <a:t>event-driven</a:t>
            </a:r>
            <a:r>
              <a:rPr lang="en-US" sz="2400" dirty="0"/>
              <a:t>, with minimal data processing. For example, a landline phone switching system responds to events such as ‘receiver off hook’ by</a:t>
            </a:r>
            <a:r>
              <a:rPr lang="en-GB" sz="2400" dirty="0"/>
              <a:t> </a:t>
            </a:r>
            <a:r>
              <a:rPr lang="en-US" sz="2400" dirty="0"/>
              <a:t>generating a dial tone.</a:t>
            </a:r>
            <a:r>
              <a:rPr lang="en-GB" sz="2400" dirty="0"/>
              <a:t> </a:t>
            </a:r>
            <a:endParaRPr lang="en-US" sz="2400" dirty="0"/>
          </a:p>
          <a:p>
            <a:pPr algn="just"/>
            <a:r>
              <a:rPr lang="en-US" sz="2400" dirty="0"/>
              <a:t>Event-driven modeling shows how a system responds to external and internal events. </a:t>
            </a:r>
          </a:p>
          <a:p>
            <a:pPr algn="just"/>
            <a:r>
              <a:rPr lang="en-US" sz="2400" dirty="0"/>
              <a:t>It is based on the assumption that a system has a finite number of states and that events (stimuli) may cause a transition from one state to another. </a:t>
            </a:r>
          </a:p>
          <a:p>
            <a:pPr algn="just"/>
            <a:endParaRPr lang="en-US" sz="2400" dirty="0"/>
          </a:p>
        </p:txBody>
      </p:sp>
    </p:spTree>
    <p:extLst>
      <p:ext uri="{BB962C8B-B14F-4D97-AF65-F5344CB8AC3E}">
        <p14:creationId xmlns:p14="http://schemas.microsoft.com/office/powerpoint/2010/main" val="285571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116632"/>
            <a:ext cx="10416480" cy="1280890"/>
          </a:xfrm>
        </p:spPr>
        <p:txBody>
          <a:bodyPr>
            <a:noAutofit/>
          </a:bodyPr>
          <a:lstStyle/>
          <a:p>
            <a:pPr algn="ctr"/>
            <a:r>
              <a:rPr lang="en-US" sz="2800" b="1" dirty="0"/>
              <a:t>Representation techniques for Behavioral perspective: </a:t>
            </a:r>
            <a:br>
              <a:rPr lang="en-US" sz="2800" b="1" dirty="0"/>
            </a:br>
            <a:r>
              <a:rPr lang="en-US" sz="2800" b="1" dirty="0"/>
              <a:t>2-</a:t>
            </a:r>
            <a:r>
              <a:rPr lang="en-GB" sz="2800" b="1" dirty="0"/>
              <a:t>State machine models</a:t>
            </a:r>
            <a:endParaRPr lang="en-US" sz="2800" b="1" dirty="0"/>
          </a:p>
        </p:txBody>
      </p:sp>
      <p:sp>
        <p:nvSpPr>
          <p:cNvPr id="3" name="Content Placeholder 2"/>
          <p:cNvSpPr>
            <a:spLocks noGrp="1"/>
          </p:cNvSpPr>
          <p:nvPr>
            <p:ph idx="1"/>
          </p:nvPr>
        </p:nvSpPr>
        <p:spPr>
          <a:xfrm>
            <a:off x="2438400" y="1752600"/>
            <a:ext cx="7772400" cy="4114800"/>
          </a:xfrm>
        </p:spPr>
        <p:txBody>
          <a:bodyPr>
            <a:normAutofit lnSpcReduction="10000"/>
          </a:bodyPr>
          <a:lstStyle/>
          <a:p>
            <a:pPr algn="just"/>
            <a:r>
              <a:rPr lang="en-GB" sz="2400" dirty="0"/>
              <a:t>They model the behaviour of the system in response to external and internal events.</a:t>
            </a:r>
          </a:p>
          <a:p>
            <a:pPr algn="just"/>
            <a:r>
              <a:rPr lang="en-GB" sz="2400" dirty="0"/>
              <a:t>They show the system’s responses to stimuli, so are often used for modelling real-time systems.</a:t>
            </a:r>
          </a:p>
          <a:p>
            <a:pPr algn="just"/>
            <a:r>
              <a:rPr lang="en-GB" sz="2400" dirty="0"/>
              <a:t>State machine models show </a:t>
            </a:r>
            <a:r>
              <a:rPr lang="en-GB" sz="2400" b="1" dirty="0"/>
              <a:t>system states as nodes</a:t>
            </a:r>
            <a:r>
              <a:rPr lang="en-GB" sz="2400" dirty="0"/>
              <a:t> and </a:t>
            </a:r>
            <a:r>
              <a:rPr lang="en-GB" sz="2400" b="1" dirty="0"/>
              <a:t>events as arcs</a:t>
            </a:r>
            <a:r>
              <a:rPr lang="en-GB" sz="2400" dirty="0"/>
              <a:t> between these nodes.</a:t>
            </a:r>
          </a:p>
          <a:p>
            <a:pPr lvl="1" algn="just"/>
            <a:r>
              <a:rPr lang="en-GB" sz="2000" dirty="0"/>
              <a:t>When an event occurs, the system moves from one state to another.</a:t>
            </a:r>
          </a:p>
          <a:p>
            <a:pPr algn="just"/>
            <a:r>
              <a:rPr lang="en-GB" sz="2400" dirty="0"/>
              <a:t>State diagrams are an integral part of the UML and are used to represent state machine models.</a:t>
            </a:r>
          </a:p>
          <a:p>
            <a:pPr algn="just"/>
            <a:endParaRPr lang="en-US" sz="2400" dirty="0"/>
          </a:p>
        </p:txBody>
      </p:sp>
    </p:spTree>
    <p:extLst>
      <p:ext uri="{BB962C8B-B14F-4D97-AF65-F5344CB8AC3E}">
        <p14:creationId xmlns:p14="http://schemas.microsoft.com/office/powerpoint/2010/main" val="367937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7163" y="-76200"/>
            <a:ext cx="7772400" cy="1143000"/>
          </a:xfrm>
        </p:spPr>
        <p:txBody>
          <a:bodyPr/>
          <a:lstStyle/>
          <a:p>
            <a:r>
              <a:rPr lang="en-US" sz="3200" dirty="0"/>
              <a:t>State diagram of a microwave oven</a:t>
            </a:r>
            <a:r>
              <a:rPr lang="en-GB" sz="3200" dirty="0"/>
              <a:t> </a:t>
            </a:r>
            <a:endParaRPr lang="en-US" sz="3200" dirty="0"/>
          </a:p>
        </p:txBody>
      </p:sp>
      <p:grpSp>
        <p:nvGrpSpPr>
          <p:cNvPr id="4" name="Group 3"/>
          <p:cNvGrpSpPr/>
          <p:nvPr/>
        </p:nvGrpSpPr>
        <p:grpSpPr>
          <a:xfrm>
            <a:off x="1905000" y="1046878"/>
            <a:ext cx="8298242" cy="5049122"/>
            <a:chOff x="381000" y="819835"/>
            <a:chExt cx="8298242" cy="5049122"/>
          </a:xfrm>
        </p:grpSpPr>
        <p:pic>
          <p:nvPicPr>
            <p:cNvPr id="3" name="Picture 2"/>
            <p:cNvPicPr>
              <a:picLocks noChangeAspect="1"/>
            </p:cNvPicPr>
            <p:nvPr/>
          </p:nvPicPr>
          <p:blipFill>
            <a:blip r:embed="rId2"/>
            <a:stretch>
              <a:fillRect/>
            </a:stretch>
          </p:blipFill>
          <p:spPr>
            <a:xfrm>
              <a:off x="593051" y="1219200"/>
              <a:ext cx="8086191" cy="4649757"/>
            </a:xfrm>
            <a:prstGeom prst="rect">
              <a:avLst/>
            </a:prstGeom>
          </p:spPr>
        </p:pic>
        <p:sp>
          <p:nvSpPr>
            <p:cNvPr id="5" name="Rectangle 4"/>
            <p:cNvSpPr/>
            <p:nvPr/>
          </p:nvSpPr>
          <p:spPr bwMode="auto">
            <a:xfrm>
              <a:off x="685800" y="5334000"/>
              <a:ext cx="1752600" cy="5334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Times New Roman" panose="02020603050405020304" pitchFamily="18" charset="0"/>
              </a:endParaRPr>
            </a:p>
          </p:txBody>
        </p:sp>
        <p:sp>
          <p:nvSpPr>
            <p:cNvPr id="6" name="TextBox 5"/>
            <p:cNvSpPr txBox="1"/>
            <p:nvPr/>
          </p:nvSpPr>
          <p:spPr>
            <a:xfrm>
              <a:off x="4411663" y="819835"/>
              <a:ext cx="1295400" cy="646331"/>
            </a:xfrm>
            <a:prstGeom prst="rect">
              <a:avLst/>
            </a:prstGeom>
            <a:noFill/>
          </p:spPr>
          <p:txBody>
            <a:bodyPr wrap="square" rtlCol="0">
              <a:spAutoFit/>
            </a:bodyPr>
            <a:lstStyle/>
            <a:p>
              <a:r>
                <a:rPr lang="en-US" dirty="0"/>
                <a:t>System state</a:t>
              </a:r>
            </a:p>
          </p:txBody>
        </p:sp>
        <p:cxnSp>
          <p:nvCxnSpPr>
            <p:cNvPr id="8" name="Straight Arrow Connector 7"/>
            <p:cNvCxnSpPr/>
            <p:nvPr/>
          </p:nvCxnSpPr>
          <p:spPr bwMode="auto">
            <a:xfrm flipH="1">
              <a:off x="3733800" y="1143000"/>
              <a:ext cx="677863" cy="32316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p:nvPr/>
          </p:nvSpPr>
          <p:spPr>
            <a:xfrm>
              <a:off x="381000" y="1329750"/>
              <a:ext cx="921958" cy="369332"/>
            </a:xfrm>
            <a:prstGeom prst="rect">
              <a:avLst/>
            </a:prstGeom>
            <a:noFill/>
          </p:spPr>
          <p:txBody>
            <a:bodyPr wrap="square" rtlCol="0">
              <a:spAutoFit/>
            </a:bodyPr>
            <a:lstStyle/>
            <a:p>
              <a:r>
                <a:rPr lang="en-US" dirty="0"/>
                <a:t>Event</a:t>
              </a:r>
            </a:p>
          </p:txBody>
        </p:sp>
        <p:cxnSp>
          <p:nvCxnSpPr>
            <p:cNvPr id="11" name="Straight Arrow Connector 10"/>
            <p:cNvCxnSpPr>
              <a:cxnSpLocks/>
              <a:stCxn id="9" idx="3"/>
            </p:cNvCxnSpPr>
            <p:nvPr/>
          </p:nvCxnSpPr>
          <p:spPr bwMode="auto">
            <a:xfrm>
              <a:off x="1302958" y="1514416"/>
              <a:ext cx="449642" cy="16198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4572000" y="1459468"/>
              <a:ext cx="1676400" cy="369332"/>
            </a:xfrm>
            <a:prstGeom prst="rect">
              <a:avLst/>
            </a:prstGeom>
            <a:noFill/>
          </p:spPr>
          <p:txBody>
            <a:bodyPr wrap="square" rtlCol="0">
              <a:spAutoFit/>
            </a:bodyPr>
            <a:lstStyle/>
            <a:p>
              <a:r>
                <a:rPr lang="en-US" dirty="0"/>
                <a:t>Action taken </a:t>
              </a:r>
            </a:p>
          </p:txBody>
        </p:sp>
        <p:cxnSp>
          <p:nvCxnSpPr>
            <p:cNvPr id="16" name="Straight Arrow Connector 15"/>
            <p:cNvCxnSpPr/>
            <p:nvPr/>
          </p:nvCxnSpPr>
          <p:spPr bwMode="auto">
            <a:xfrm flipH="1">
              <a:off x="3733800" y="1650832"/>
              <a:ext cx="889914" cy="25568"/>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8489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50490" y="0"/>
            <a:ext cx="7091019" cy="6858000"/>
          </a:xfrm>
          <a:prstGeom prst="rect">
            <a:avLst/>
          </a:prstGeom>
        </p:spPr>
      </p:pic>
      <p:sp>
        <p:nvSpPr>
          <p:cNvPr id="5" name="Rectangle 4"/>
          <p:cNvSpPr/>
          <p:nvPr/>
        </p:nvSpPr>
        <p:spPr>
          <a:xfrm rot="5400000">
            <a:off x="7311374" y="3184100"/>
            <a:ext cx="646003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Segoe"/>
                <a:ea typeface="+mn-ea"/>
                <a:cs typeface="+mn-cs"/>
              </a:rPr>
              <a:t>State-transition diagram for meal order status.</a:t>
            </a:r>
            <a:endParaRPr kumimoji="0" lang="en-GB" sz="2400" b="0" i="0" u="none" strike="noStrike" kern="1200" cap="none" spc="0" normalizeH="0" baseline="0" noProof="0" dirty="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2976136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67207" y="0"/>
            <a:ext cx="7237942" cy="6858000"/>
          </a:xfrm>
          <a:prstGeom prst="rect">
            <a:avLst/>
          </a:prstGeom>
        </p:spPr>
      </p:pic>
      <p:sp>
        <p:nvSpPr>
          <p:cNvPr id="4" name="Rectangle 3"/>
          <p:cNvSpPr/>
          <p:nvPr/>
        </p:nvSpPr>
        <p:spPr>
          <a:xfrm rot="5400000">
            <a:off x="6563751" y="3013503"/>
            <a:ext cx="685800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Segoe"/>
                <a:ea typeface="+mn-ea"/>
                <a:cs typeface="+mn-cs"/>
              </a:rPr>
              <a:t>A partial state-transition diagram for a chemical request in the Chemical Tracking System.</a:t>
            </a:r>
            <a:endParaRPr kumimoji="0" lang="en-GB" sz="2400" b="0" i="0" u="none" strike="noStrike" kern="1200" cap="none" spc="0" normalizeH="0" baseline="0" noProof="0" dirty="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518005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45361"/>
            <a:ext cx="10363200" cy="1143000"/>
          </a:xfrm>
        </p:spPr>
        <p:txBody>
          <a:bodyPr/>
          <a:lstStyle/>
          <a:p>
            <a:r>
              <a:rPr lang="en-GB" dirty="0"/>
              <a:t>Requirements Modelling</a:t>
            </a:r>
          </a:p>
        </p:txBody>
      </p:sp>
      <p:sp>
        <p:nvSpPr>
          <p:cNvPr id="3" name="Content Placeholder 2"/>
          <p:cNvSpPr>
            <a:spLocks noGrp="1"/>
          </p:cNvSpPr>
          <p:nvPr>
            <p:ph idx="1"/>
          </p:nvPr>
        </p:nvSpPr>
        <p:spPr>
          <a:xfrm>
            <a:off x="914400" y="1628800"/>
            <a:ext cx="10363200" cy="4114800"/>
          </a:xfrm>
        </p:spPr>
        <p:txBody>
          <a:bodyPr>
            <a:noAutofit/>
          </a:bodyPr>
          <a:lstStyle/>
          <a:p>
            <a:r>
              <a:rPr lang="en-GB" sz="2800" dirty="0"/>
              <a:t>Visual requirements models can help you identify </a:t>
            </a:r>
            <a:r>
              <a:rPr lang="en-GB" sz="2800" b="1" dirty="0"/>
              <a:t>missing, irrelevant, and inconsistent</a:t>
            </a:r>
            <a:r>
              <a:rPr lang="en-GB" sz="2800" dirty="0"/>
              <a:t> requirements. </a:t>
            </a:r>
          </a:p>
          <a:p>
            <a:r>
              <a:rPr lang="en-GB" sz="2800" dirty="0"/>
              <a:t>Given the limitations of human short-term memory, </a:t>
            </a:r>
            <a:r>
              <a:rPr lang="en-GB" sz="2800" dirty="0" err="1"/>
              <a:t>analyzing</a:t>
            </a:r>
            <a:r>
              <a:rPr lang="en-GB" sz="2800" dirty="0"/>
              <a:t> a list of one thousand requirements for inconsistencies, duplication, and irrelevant requirements is nearly impossible. </a:t>
            </a:r>
          </a:p>
          <a:p>
            <a:r>
              <a:rPr lang="en-GB" sz="2800" dirty="0"/>
              <a:t>By the time you reach the fifteenth requirement, you have likely forgotten the first few that you read. You’re unlikely to find all of the errors simply by reviewing the textual requirements.</a:t>
            </a:r>
          </a:p>
        </p:txBody>
      </p:sp>
    </p:spTree>
    <p:extLst>
      <p:ext uri="{BB962C8B-B14F-4D97-AF65-F5344CB8AC3E}">
        <p14:creationId xmlns:p14="http://schemas.microsoft.com/office/powerpoint/2010/main" val="407658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Complex logic	</a:t>
            </a:r>
            <a:br>
              <a:rPr lang="en-GB" dirty="0"/>
            </a:br>
            <a:endParaRPr lang="en-GB" dirty="0"/>
          </a:p>
        </p:txBody>
      </p:sp>
      <p:sp>
        <p:nvSpPr>
          <p:cNvPr id="3" name="Content Placeholder 2"/>
          <p:cNvSpPr>
            <a:spLocks noGrp="1"/>
          </p:cNvSpPr>
          <p:nvPr>
            <p:ph idx="1"/>
          </p:nvPr>
        </p:nvSpPr>
        <p:spPr>
          <a:xfrm>
            <a:off x="1012874" y="1348154"/>
            <a:ext cx="10363200" cy="4114800"/>
          </a:xfrm>
        </p:spPr>
        <p:txBody>
          <a:bodyPr/>
          <a:lstStyle/>
          <a:p>
            <a:endParaRPr lang="en-GB" dirty="0"/>
          </a:p>
          <a:p>
            <a:r>
              <a:rPr lang="en-GB" dirty="0"/>
              <a:t>A </a:t>
            </a:r>
            <a:r>
              <a:rPr lang="en-GB" i="1" dirty="0"/>
              <a:t>decision tree </a:t>
            </a:r>
            <a:r>
              <a:rPr lang="en-GB" dirty="0"/>
              <a:t>shows the possible outcomes from a set of related decisions or conditions. </a:t>
            </a:r>
          </a:p>
          <a:p>
            <a:r>
              <a:rPr lang="en-GB" dirty="0"/>
              <a:t>Figure on next slide shows a decision tree that represents this same logic. The five boxes indicate the five possible outcomes of either accepting or rejecting the chemical request. </a:t>
            </a:r>
          </a:p>
          <a:p>
            <a:pPr marL="0" indent="0">
              <a:buNone/>
            </a:pPr>
            <a:endParaRPr lang="en-GB" dirty="0"/>
          </a:p>
        </p:txBody>
      </p:sp>
    </p:spTree>
    <p:extLst>
      <p:ext uri="{BB962C8B-B14F-4D97-AF65-F5344CB8AC3E}">
        <p14:creationId xmlns:p14="http://schemas.microsoft.com/office/powerpoint/2010/main" val="1367713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77195" y="559119"/>
            <a:ext cx="9227988" cy="5152364"/>
          </a:xfrm>
          <a:prstGeom prst="rect">
            <a:avLst/>
          </a:prstGeom>
        </p:spPr>
      </p:pic>
      <p:sp>
        <p:nvSpPr>
          <p:cNvPr id="4" name="Rectangle 3"/>
          <p:cNvSpPr/>
          <p:nvPr/>
        </p:nvSpPr>
        <p:spPr>
          <a:xfrm rot="5400000">
            <a:off x="8297014" y="3407408"/>
            <a:ext cx="4564955"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Segoe"/>
                <a:ea typeface="+mn-ea"/>
                <a:cs typeface="+mn-cs"/>
              </a:rPr>
              <a:t>Sample decision tree for the Chemical Tracking System</a:t>
            </a:r>
            <a:endParaRPr kumimoji="0" lang="en-GB" sz="2400" b="0" i="0" u="none" strike="noStrike" kern="1200" cap="none" spc="0" normalizeH="0" baseline="0" noProof="0" dirty="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604354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User interfaces	</a:t>
            </a:r>
            <a:br>
              <a:rPr lang="en-GB" dirty="0"/>
            </a:br>
            <a:endParaRPr lang="en-GB" dirty="0"/>
          </a:p>
        </p:txBody>
      </p:sp>
      <p:sp>
        <p:nvSpPr>
          <p:cNvPr id="3" name="Content Placeholder 2"/>
          <p:cNvSpPr>
            <a:spLocks noGrp="1"/>
          </p:cNvSpPr>
          <p:nvPr>
            <p:ph idx="1"/>
          </p:nvPr>
        </p:nvSpPr>
        <p:spPr>
          <a:xfrm>
            <a:off x="914400" y="1484784"/>
            <a:ext cx="10363200" cy="4114800"/>
          </a:xfrm>
        </p:spPr>
        <p:txBody>
          <a:bodyPr>
            <a:normAutofit/>
          </a:bodyPr>
          <a:lstStyle/>
          <a:p>
            <a:endParaRPr lang="en-GB" dirty="0"/>
          </a:p>
          <a:p>
            <a:r>
              <a:rPr lang="en-GB" dirty="0"/>
              <a:t>The </a:t>
            </a:r>
            <a:r>
              <a:rPr lang="en-GB" i="1" dirty="0"/>
              <a:t>dialog map </a:t>
            </a:r>
            <a:r>
              <a:rPr lang="en-GB" dirty="0"/>
              <a:t>provides a high-level view of a proposed or actual user interface, showing the various display elements and possible navigation pathways between them.</a:t>
            </a:r>
          </a:p>
          <a:p>
            <a:endParaRPr lang="en-GB" dirty="0"/>
          </a:p>
          <a:p>
            <a:endParaRPr lang="en-GB" dirty="0"/>
          </a:p>
        </p:txBody>
      </p:sp>
    </p:spTree>
    <p:extLst>
      <p:ext uri="{BB962C8B-B14F-4D97-AF65-F5344CB8AC3E}">
        <p14:creationId xmlns:p14="http://schemas.microsoft.com/office/powerpoint/2010/main" val="13359276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444886" y="-14068"/>
            <a:ext cx="5302228" cy="6858000"/>
          </a:xfrm>
          <a:prstGeom prst="rect">
            <a:avLst/>
          </a:prstGeom>
        </p:spPr>
      </p:pic>
      <p:sp>
        <p:nvSpPr>
          <p:cNvPr id="6" name="Rectangle 5"/>
          <p:cNvSpPr/>
          <p:nvPr/>
        </p:nvSpPr>
        <p:spPr>
          <a:xfrm rot="5400000">
            <a:off x="7082304" y="3148036"/>
            <a:ext cx="6096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Segoe"/>
                <a:ea typeface="+mn-ea"/>
                <a:cs typeface="+mn-cs"/>
              </a:rPr>
              <a:t>A partial dialog map for the “Request a Chemical” use case from the Chemical Tracking System</a:t>
            </a:r>
            <a:endParaRPr kumimoji="0" lang="en-GB" sz="1800" b="0" i="0" u="none" strike="noStrike" kern="1200" cap="none" spc="0" normalizeH="0" baseline="0" noProof="0" dirty="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16392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1" y="152400"/>
            <a:ext cx="8123237" cy="1143000"/>
          </a:xfrm>
        </p:spPr>
        <p:txBody>
          <a:bodyPr/>
          <a:lstStyle/>
          <a:p>
            <a:r>
              <a:rPr lang="en-US" dirty="0"/>
              <a:t>Pictures Are Easy, Words Are Hard</a:t>
            </a:r>
          </a:p>
        </p:txBody>
      </p:sp>
      <p:sp>
        <p:nvSpPr>
          <p:cNvPr id="3" name="Content Placeholder 2"/>
          <p:cNvSpPr>
            <a:spLocks noGrp="1"/>
          </p:cNvSpPr>
          <p:nvPr>
            <p:ph idx="1"/>
          </p:nvPr>
        </p:nvSpPr>
        <p:spPr>
          <a:xfrm>
            <a:off x="1991544" y="1379570"/>
            <a:ext cx="8915400" cy="3777622"/>
          </a:xfrm>
        </p:spPr>
        <p:txBody>
          <a:bodyPr>
            <a:noAutofit/>
          </a:bodyPr>
          <a:lstStyle/>
          <a:p>
            <a:r>
              <a:rPr lang="en-US" sz="2200" dirty="0"/>
              <a:t>A picture is worth a thousand words</a:t>
            </a:r>
          </a:p>
          <a:p>
            <a:r>
              <a:rPr lang="en-US" sz="2200" b="1" i="1" dirty="0"/>
              <a:t>Models</a:t>
            </a:r>
            <a:r>
              <a:rPr lang="en-US" sz="2200" i="1" dirty="0"/>
              <a:t> </a:t>
            </a:r>
            <a:r>
              <a:rPr lang="en-US" sz="2200" dirty="0"/>
              <a:t>are </a:t>
            </a:r>
            <a:r>
              <a:rPr lang="en-US" sz="2200" b="1" dirty="0"/>
              <a:t>visual representations (pictures)</a:t>
            </a:r>
            <a:r>
              <a:rPr lang="en-US" sz="2200" dirty="0"/>
              <a:t> of information related to the processes, data, and interactions within and surrounding the solution being developed.</a:t>
            </a:r>
          </a:p>
          <a:p>
            <a:r>
              <a:rPr lang="en-GB" sz="2200" dirty="0"/>
              <a:t>Diagrams communicate certain types of information more efficiently than text can. Pictures help bridge language and vocabulary barriers among team members. </a:t>
            </a:r>
          </a:p>
          <a:p>
            <a:r>
              <a:rPr lang="en-GB" sz="2200" dirty="0"/>
              <a:t>The Requirement Engineer initially might need to explain the purpose of the models and the notations used to other stakeholders. </a:t>
            </a:r>
          </a:p>
          <a:p>
            <a:r>
              <a:rPr lang="en-GB" sz="2200" dirty="0"/>
              <a:t>There are many different diagrams and </a:t>
            </a:r>
            <a:r>
              <a:rPr lang="en-GB" sz="2200" dirty="0" err="1"/>
              <a:t>modeling</a:t>
            </a:r>
            <a:r>
              <a:rPr lang="en-GB" sz="2200" dirty="0"/>
              <a:t> techniques to choose from to create visual representations of the requirements. </a:t>
            </a:r>
            <a:endParaRPr lang="en-US" sz="2200" dirty="0"/>
          </a:p>
          <a:p>
            <a:endParaRPr lang="en-US" sz="2200" dirty="0"/>
          </a:p>
        </p:txBody>
      </p:sp>
    </p:spTree>
    <p:extLst>
      <p:ext uri="{BB962C8B-B14F-4D97-AF65-F5344CB8AC3E}">
        <p14:creationId xmlns:p14="http://schemas.microsoft.com/office/powerpoint/2010/main" val="36189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7163" y="152400"/>
            <a:ext cx="7772400" cy="1143000"/>
          </a:xfrm>
        </p:spPr>
        <p:txBody>
          <a:bodyPr/>
          <a:lstStyle/>
          <a:p>
            <a:r>
              <a:rPr lang="en-US" dirty="0"/>
              <a:t>Types of System perspectives</a:t>
            </a:r>
          </a:p>
        </p:txBody>
      </p:sp>
      <p:sp>
        <p:nvSpPr>
          <p:cNvPr id="3" name="Content Placeholder 2"/>
          <p:cNvSpPr>
            <a:spLocks noGrp="1"/>
          </p:cNvSpPr>
          <p:nvPr>
            <p:ph idx="1"/>
          </p:nvPr>
        </p:nvSpPr>
        <p:spPr>
          <a:xfrm>
            <a:off x="2514600" y="1676400"/>
            <a:ext cx="7772400" cy="4114800"/>
          </a:xfrm>
        </p:spPr>
        <p:txBody>
          <a:bodyPr>
            <a:normAutofit fontScale="92500" lnSpcReduction="10000"/>
          </a:bodyPr>
          <a:lstStyle/>
          <a:p>
            <a:r>
              <a:rPr lang="en-US" sz="2400" dirty="0"/>
              <a:t>An </a:t>
            </a:r>
            <a:r>
              <a:rPr lang="en-US" sz="2400" b="1" dirty="0"/>
              <a:t>external perspective</a:t>
            </a:r>
            <a:r>
              <a:rPr lang="en-US" sz="2400" dirty="0"/>
              <a:t>, where you model the </a:t>
            </a:r>
            <a:r>
              <a:rPr lang="en-US" sz="2400" b="1" dirty="0"/>
              <a:t>context</a:t>
            </a:r>
            <a:r>
              <a:rPr lang="en-US" sz="2400" dirty="0"/>
              <a:t> or environment of the system.</a:t>
            </a:r>
            <a:endParaRPr lang="en-GB" sz="2400" dirty="0"/>
          </a:p>
          <a:p>
            <a:r>
              <a:rPr lang="en-US" sz="2400" dirty="0"/>
              <a:t>An </a:t>
            </a:r>
            <a:r>
              <a:rPr lang="en-US" sz="2400" b="1" dirty="0"/>
              <a:t>interaction perspective</a:t>
            </a:r>
            <a:r>
              <a:rPr lang="en-US" sz="2400" dirty="0"/>
              <a:t>, where you model the </a:t>
            </a:r>
            <a:r>
              <a:rPr lang="en-US" sz="2400" b="1" dirty="0"/>
              <a:t>interactions</a:t>
            </a:r>
            <a:r>
              <a:rPr lang="en-US" sz="2400" dirty="0"/>
              <a:t> between a system and its environment, or between the components of a system.</a:t>
            </a:r>
            <a:endParaRPr lang="en-GB" sz="2400" dirty="0"/>
          </a:p>
          <a:p>
            <a:r>
              <a:rPr lang="en-US" sz="2400" dirty="0"/>
              <a:t>A </a:t>
            </a:r>
            <a:r>
              <a:rPr lang="en-US" sz="2400" b="1" dirty="0"/>
              <a:t>structural perspective</a:t>
            </a:r>
            <a:r>
              <a:rPr lang="en-US" sz="2400" dirty="0"/>
              <a:t>, where you model the </a:t>
            </a:r>
            <a:r>
              <a:rPr lang="en-US" sz="2400" b="1" i="1" dirty="0"/>
              <a:t>organization of a system</a:t>
            </a:r>
            <a:r>
              <a:rPr lang="en-US" sz="2400" b="1" dirty="0"/>
              <a:t> </a:t>
            </a:r>
            <a:r>
              <a:rPr lang="en-US" sz="2400" dirty="0"/>
              <a:t>or the structure of the data that is processed by the system.</a:t>
            </a:r>
            <a:endParaRPr lang="en-GB" sz="2400" dirty="0"/>
          </a:p>
          <a:p>
            <a:r>
              <a:rPr lang="en-US" sz="2400" dirty="0"/>
              <a:t>A </a:t>
            </a:r>
            <a:r>
              <a:rPr lang="en-US" sz="2400" b="1" dirty="0"/>
              <a:t>behavioral perspective</a:t>
            </a:r>
            <a:r>
              <a:rPr lang="en-US" sz="2400" dirty="0"/>
              <a:t>, where you model the dynamic behavior of the system and how it responds to events. </a:t>
            </a:r>
            <a:endParaRPr lang="en-GB" sz="2400" dirty="0"/>
          </a:p>
          <a:p>
            <a:endParaRPr lang="en-US" sz="2400" dirty="0"/>
          </a:p>
        </p:txBody>
      </p:sp>
    </p:spTree>
    <p:extLst>
      <p:ext uri="{BB962C8B-B14F-4D97-AF65-F5344CB8AC3E}">
        <p14:creationId xmlns:p14="http://schemas.microsoft.com/office/powerpoint/2010/main" val="284967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7163" y="0"/>
            <a:ext cx="7772400" cy="1143000"/>
          </a:xfrm>
        </p:spPr>
        <p:txBody>
          <a:bodyPr/>
          <a:lstStyle/>
          <a:p>
            <a:r>
              <a:rPr lang="en-US" dirty="0"/>
              <a:t>UML diagram types</a:t>
            </a:r>
          </a:p>
        </p:txBody>
      </p:sp>
      <p:sp>
        <p:nvSpPr>
          <p:cNvPr id="3" name="Content Placeholder 2"/>
          <p:cNvSpPr>
            <a:spLocks noGrp="1"/>
          </p:cNvSpPr>
          <p:nvPr>
            <p:ph idx="1"/>
          </p:nvPr>
        </p:nvSpPr>
        <p:spPr>
          <a:xfrm>
            <a:off x="2135560" y="908720"/>
            <a:ext cx="8151440" cy="4337519"/>
          </a:xfrm>
        </p:spPr>
        <p:txBody>
          <a:bodyPr>
            <a:noAutofit/>
          </a:bodyPr>
          <a:lstStyle/>
          <a:p>
            <a:r>
              <a:rPr lang="en-US" b="1" dirty="0"/>
              <a:t>external perspective</a:t>
            </a:r>
          </a:p>
          <a:p>
            <a:pPr lvl="1"/>
            <a:r>
              <a:rPr lang="en-US" b="1" dirty="0"/>
              <a:t>Context Diagram</a:t>
            </a:r>
            <a:r>
              <a:rPr lang="en-US" dirty="0"/>
              <a:t> </a:t>
            </a:r>
          </a:p>
          <a:p>
            <a:r>
              <a:rPr lang="en-US" b="1" dirty="0"/>
              <a:t>Interactive perspective</a:t>
            </a:r>
          </a:p>
          <a:p>
            <a:pPr lvl="1"/>
            <a:r>
              <a:rPr lang="en-US" b="1" dirty="0"/>
              <a:t>Use case diagrams</a:t>
            </a:r>
            <a:r>
              <a:rPr lang="en-US" dirty="0"/>
              <a:t>, which show the interactions between a system and its environment. </a:t>
            </a:r>
            <a:endParaRPr lang="en-GB" dirty="0"/>
          </a:p>
          <a:p>
            <a:pPr lvl="1"/>
            <a:r>
              <a:rPr lang="en-US" b="1" dirty="0"/>
              <a:t>Sequence diagrams</a:t>
            </a:r>
            <a:r>
              <a:rPr lang="en-US" dirty="0"/>
              <a:t>, which show interactions between actors and the system and between system components.</a:t>
            </a:r>
          </a:p>
          <a:p>
            <a:r>
              <a:rPr lang="en-US" b="1" dirty="0"/>
              <a:t>structural perspective</a:t>
            </a:r>
          </a:p>
          <a:p>
            <a:pPr lvl="1"/>
            <a:r>
              <a:rPr lang="en-US" b="1" dirty="0"/>
              <a:t>Class diagrams</a:t>
            </a:r>
            <a:r>
              <a:rPr lang="en-US" dirty="0"/>
              <a:t>, which show the object classes in the system and the associations between these classes.</a:t>
            </a:r>
            <a:endParaRPr lang="en-GB" dirty="0"/>
          </a:p>
          <a:p>
            <a:r>
              <a:rPr lang="en-US" b="1" dirty="0"/>
              <a:t>behavioral perspective</a:t>
            </a:r>
          </a:p>
          <a:p>
            <a:pPr lvl="1"/>
            <a:r>
              <a:rPr lang="en-US" b="1" dirty="0"/>
              <a:t>State diagrams</a:t>
            </a:r>
            <a:r>
              <a:rPr lang="en-US" dirty="0"/>
              <a:t>, which show how the system reacts to internal and external events.</a:t>
            </a:r>
          </a:p>
          <a:p>
            <a:pPr lvl="1"/>
            <a:r>
              <a:rPr lang="en-GB" b="1" i="1" dirty="0"/>
              <a:t>data flow diagrams </a:t>
            </a:r>
            <a:r>
              <a:rPr lang="en-GB" dirty="0"/>
              <a:t>illustrate the system inputs and outputs at a high level of abstraction</a:t>
            </a:r>
            <a:endParaRPr lang="en-US" dirty="0"/>
          </a:p>
          <a:p>
            <a:r>
              <a:rPr lang="en-US" sz="1600" b="1" dirty="0"/>
              <a:t>Activity diagrams</a:t>
            </a:r>
            <a:r>
              <a:rPr lang="en-US" sz="1600" dirty="0"/>
              <a:t>, which show the activities involved in a process or in data processing . </a:t>
            </a:r>
            <a:endParaRPr lang="en-GB" sz="1600" dirty="0"/>
          </a:p>
          <a:p>
            <a:endParaRPr lang="en-US" sz="1600" dirty="0"/>
          </a:p>
        </p:txBody>
      </p:sp>
    </p:spTree>
    <p:extLst>
      <p:ext uri="{BB962C8B-B14F-4D97-AF65-F5344CB8AC3E}">
        <p14:creationId xmlns:p14="http://schemas.microsoft.com/office/powerpoint/2010/main" val="406233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2702" y="44624"/>
            <a:ext cx="9129932" cy="1325563"/>
          </a:xfrm>
        </p:spPr>
        <p:txBody>
          <a:bodyPr>
            <a:noAutofit/>
          </a:bodyPr>
          <a:lstStyle/>
          <a:p>
            <a:pPr algn="ctr"/>
            <a:r>
              <a:rPr lang="en-GB" sz="2000" b="1" dirty="0"/>
              <a:t>Representation Technique for System external interfaces:</a:t>
            </a:r>
            <a:br>
              <a:rPr lang="en-GB" sz="2000" b="1" dirty="0"/>
            </a:br>
            <a:r>
              <a:rPr lang="en-GB" sz="2000" b="1" dirty="0"/>
              <a:t>1- Context Diagram	</a:t>
            </a:r>
            <a:br>
              <a:rPr lang="en-GB" sz="2000" b="1" dirty="0"/>
            </a:br>
            <a:endParaRPr lang="en-GB" sz="2000" b="1" dirty="0"/>
          </a:p>
        </p:txBody>
      </p:sp>
      <p:pic>
        <p:nvPicPr>
          <p:cNvPr id="6" name="Picture 5"/>
          <p:cNvPicPr>
            <a:picLocks noChangeAspect="1"/>
          </p:cNvPicPr>
          <p:nvPr/>
        </p:nvPicPr>
        <p:blipFill>
          <a:blip r:embed="rId2"/>
          <a:stretch>
            <a:fillRect/>
          </a:stretch>
        </p:blipFill>
        <p:spPr>
          <a:xfrm>
            <a:off x="2465801" y="692696"/>
            <a:ext cx="8179382" cy="6165304"/>
          </a:xfrm>
          <a:prstGeom prst="rect">
            <a:avLst/>
          </a:prstGeom>
        </p:spPr>
      </p:pic>
    </p:spTree>
    <p:extLst>
      <p:ext uri="{BB962C8B-B14F-4D97-AF65-F5344CB8AC3E}">
        <p14:creationId xmlns:p14="http://schemas.microsoft.com/office/powerpoint/2010/main" val="2901238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697163" y="228600"/>
            <a:ext cx="7772400" cy="1143000"/>
          </a:xfrm>
        </p:spPr>
        <p:txBody>
          <a:bodyPr>
            <a:normAutofit fontScale="90000"/>
          </a:bodyPr>
          <a:lstStyle/>
          <a:p>
            <a:r>
              <a:rPr lang="en-US" dirty="0"/>
              <a:t>Interactive Perspective:</a:t>
            </a:r>
            <a:br>
              <a:rPr lang="en-US" dirty="0"/>
            </a:br>
            <a:r>
              <a:rPr lang="en-US" dirty="0"/>
              <a:t>Sequence diagrams</a:t>
            </a:r>
          </a:p>
        </p:txBody>
      </p:sp>
      <p:sp>
        <p:nvSpPr>
          <p:cNvPr id="3" name="Content Placeholder 2"/>
          <p:cNvSpPr>
            <a:spLocks noGrp="1"/>
          </p:cNvSpPr>
          <p:nvPr>
            <p:ph idx="1"/>
          </p:nvPr>
        </p:nvSpPr>
        <p:spPr>
          <a:xfrm>
            <a:off x="1252025" y="1524000"/>
            <a:ext cx="8806375" cy="4114800"/>
          </a:xfrm>
        </p:spPr>
        <p:txBody>
          <a:bodyPr>
            <a:normAutofit fontScale="92500" lnSpcReduction="20000"/>
          </a:bodyPr>
          <a:lstStyle/>
          <a:p>
            <a:pPr algn="just"/>
            <a:r>
              <a:rPr lang="en-US" sz="2000" dirty="0"/>
              <a:t>Sequence diagrams in the UML are used to model the </a:t>
            </a:r>
            <a:r>
              <a:rPr lang="en-US" sz="2000" b="1" dirty="0"/>
              <a:t>interactions</a:t>
            </a:r>
            <a:r>
              <a:rPr lang="en-US" sz="2000" dirty="0"/>
              <a:t> between the </a:t>
            </a:r>
            <a:r>
              <a:rPr lang="en-US" sz="2000" b="1" dirty="0"/>
              <a:t>actors</a:t>
            </a:r>
            <a:r>
              <a:rPr lang="en-US" sz="2000" dirty="0"/>
              <a:t> and the </a:t>
            </a:r>
            <a:r>
              <a:rPr lang="en-US" sz="2000" b="1" dirty="0"/>
              <a:t>objects</a:t>
            </a:r>
            <a:r>
              <a:rPr lang="en-US" sz="2000" dirty="0"/>
              <a:t> in a system and the interactions between the </a:t>
            </a:r>
            <a:r>
              <a:rPr lang="en-US" sz="2000" b="1" dirty="0"/>
              <a:t>objects themselves</a:t>
            </a:r>
            <a:r>
              <a:rPr lang="en-US" sz="2000" dirty="0"/>
              <a:t>.</a:t>
            </a:r>
          </a:p>
          <a:p>
            <a:pPr algn="just"/>
            <a:r>
              <a:rPr lang="en-US" sz="2000" dirty="0"/>
              <a:t>A sequence diagram shows the sequence of interactions that take place during a particular use case.</a:t>
            </a:r>
          </a:p>
          <a:p>
            <a:pPr algn="just"/>
            <a:r>
              <a:rPr lang="en-US" sz="2000" dirty="0"/>
              <a:t>The objects and actors involved are listed along the </a:t>
            </a:r>
            <a:r>
              <a:rPr lang="en-US" sz="2000" b="1" dirty="0"/>
              <a:t>top of the diagram</a:t>
            </a:r>
            <a:r>
              <a:rPr lang="en-US" sz="2000" dirty="0"/>
              <a:t>, with a </a:t>
            </a:r>
            <a:r>
              <a:rPr lang="en-US" sz="2000" b="1" dirty="0"/>
              <a:t>dotted line drawn vertically</a:t>
            </a:r>
            <a:r>
              <a:rPr lang="en-US" sz="2000" dirty="0"/>
              <a:t> from these. </a:t>
            </a:r>
          </a:p>
          <a:p>
            <a:pPr algn="just"/>
            <a:r>
              <a:rPr lang="en-US" sz="2000" dirty="0"/>
              <a:t>Interactions between objects are indicated by </a:t>
            </a:r>
            <a:r>
              <a:rPr lang="en-US" sz="2000" b="1" dirty="0"/>
              <a:t>annotated arrows</a:t>
            </a:r>
            <a:r>
              <a:rPr lang="en-US" sz="2000" dirty="0"/>
              <a:t>.</a:t>
            </a:r>
          </a:p>
          <a:p>
            <a:pPr algn="just"/>
            <a:r>
              <a:rPr lang="en-US" sz="2000" dirty="0"/>
              <a:t>The annotations on the arrows indicate the calls to the objects, and their parameters.  </a:t>
            </a:r>
          </a:p>
          <a:p>
            <a:r>
              <a:rPr lang="en-US" sz="2000" dirty="0"/>
              <a:t>The rectangle on the dotted lines indicates the lifeline of the object concerned</a:t>
            </a:r>
          </a:p>
          <a:p>
            <a:r>
              <a:rPr lang="en-US" sz="2000" dirty="0"/>
              <a:t>You read the sequence of interactions from top to bottom. </a:t>
            </a:r>
          </a:p>
        </p:txBody>
      </p:sp>
    </p:spTree>
    <p:extLst>
      <p:ext uri="{BB962C8B-B14F-4D97-AF65-F5344CB8AC3E}">
        <p14:creationId xmlns:p14="http://schemas.microsoft.com/office/powerpoint/2010/main" val="390952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6403</TotalTime>
  <Pages>1</Pages>
  <Words>1826</Words>
  <Characters>0</Characters>
  <Application>Microsoft Office PowerPoint</Application>
  <DocSecurity>0</DocSecurity>
  <PresentationFormat>Custom</PresentationFormat>
  <Lines>0</Lines>
  <Paragraphs>181</Paragraphs>
  <Slides>43</Slides>
  <Notes>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Wisp</vt:lpstr>
      <vt:lpstr>Requirements Modelling</vt:lpstr>
      <vt:lpstr>PowerPoint Presentation</vt:lpstr>
      <vt:lpstr>Pictures Are Easy, Words Are Hard</vt:lpstr>
      <vt:lpstr>Requirements Modelling</vt:lpstr>
      <vt:lpstr>Pictures Are Easy, Words Are Hard</vt:lpstr>
      <vt:lpstr>Types of System perspectives</vt:lpstr>
      <vt:lpstr>UML diagram types</vt:lpstr>
      <vt:lpstr>Representation Technique for System external interfaces: 1- Context Diagram  </vt:lpstr>
      <vt:lpstr>Interactive Perspective: Sequence diagrams</vt:lpstr>
      <vt:lpstr>PowerPoint Presentation</vt:lpstr>
      <vt:lpstr>Issue of electronic items sequence diagram</vt:lpstr>
      <vt:lpstr>Order processing sequence diagram </vt:lpstr>
      <vt:lpstr>Representation Technique for Business process flow  </vt:lpstr>
      <vt:lpstr>PowerPoint Presentation</vt:lpstr>
      <vt:lpstr>Representation Technique for Structural Perspective: Class diagram</vt:lpstr>
      <vt:lpstr>Nouns as objects</vt:lpstr>
      <vt:lpstr>Problem Description</vt:lpstr>
      <vt:lpstr>Classes and associations in Bank </vt:lpstr>
      <vt:lpstr>UML classes and association </vt:lpstr>
      <vt:lpstr>PowerPoint Presentation</vt:lpstr>
      <vt:lpstr>Generalization</vt:lpstr>
      <vt:lpstr>Generalization</vt:lpstr>
      <vt:lpstr>Generalization example</vt:lpstr>
      <vt:lpstr>Generalization example</vt:lpstr>
      <vt:lpstr>A generalization hierarchy with added detail </vt:lpstr>
      <vt:lpstr>Library User class hierarchy</vt:lpstr>
      <vt:lpstr>Aggregation</vt:lpstr>
      <vt:lpstr>Aggregation example</vt:lpstr>
      <vt:lpstr>Composition</vt:lpstr>
      <vt:lpstr>Composition example</vt:lpstr>
      <vt:lpstr>Representation techniques for Behavioral perspective</vt:lpstr>
      <vt:lpstr>Representation techniques for Behavioral perspective:  1-Data Flow diagrams</vt:lpstr>
      <vt:lpstr>Data Flow Diagram of equipment procurement process</vt:lpstr>
      <vt:lpstr>Data Flow Diagram of place equipment order</vt:lpstr>
      <vt:lpstr>Event-driven modeling</vt:lpstr>
      <vt:lpstr>Representation techniques for Behavioral perspective:  2-State machine models</vt:lpstr>
      <vt:lpstr>State diagram of a microwave oven </vt:lpstr>
      <vt:lpstr>PowerPoint Presentation</vt:lpstr>
      <vt:lpstr>PowerPoint Presentation</vt:lpstr>
      <vt:lpstr>Complex logic  </vt:lpstr>
      <vt:lpstr>PowerPoint Presentation</vt:lpstr>
      <vt:lpstr>User interfaces  </vt:lpstr>
      <vt:lpstr>PowerPoint Presentation</vt:lpstr>
    </vt:vector>
  </TitlesOfParts>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Polaris Office</dc:creator>
  <cp:lastModifiedBy>Qaisra</cp:lastModifiedBy>
  <cp:revision>32</cp:revision>
  <dcterms:modified xsi:type="dcterms:W3CDTF">2018-11-27T07:35:56Z</dcterms:modified>
</cp:coreProperties>
</file>