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D2B59-D1E9-410C-84EC-6D2C3489B2C8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80BC4-323C-4858-A491-28D99453B6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63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8151F6E0-AACC-4611-908C-6BE8F58ED0D2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6C906B03-F550-4ABC-9653-5FCB71A10774}" type="slidenum">
              <a:rPr lang="en-GB" sz="1200"/>
              <a:pPr eaLnBrk="1" hangingPunct="1"/>
              <a:t>16</a:t>
            </a:fld>
            <a:endParaRPr lang="en-GB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7AF703F2-E0D4-4A6F-9791-DC1BB80BD013}" type="slidenum">
              <a:rPr lang="en-GB" sz="1200"/>
              <a:pPr eaLnBrk="1" hangingPunct="1"/>
              <a:t>17</a:t>
            </a:fld>
            <a:endParaRPr lang="en-GB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0471227-8C81-4209-880B-39A6EDA4EE67}" type="slidenum">
              <a:rPr lang="en-GB" sz="1200"/>
              <a:pPr eaLnBrk="1" hangingPunct="1"/>
              <a:t>18</a:t>
            </a:fld>
            <a:endParaRPr lang="en-GB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ABA57D1-7190-4E91-AF6B-7EAB5B9BCF21}" type="slidenum">
              <a:rPr lang="en-GB" sz="1200"/>
              <a:pPr eaLnBrk="1" hangingPunct="1"/>
              <a:t>19</a:t>
            </a:fld>
            <a:endParaRPr lang="en-GB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1CAA9AB2-0726-49E3-9AAB-F26ECF1C811D}" type="slidenum">
              <a:rPr lang="en-GB" sz="1200"/>
              <a:pPr eaLnBrk="1" hangingPunct="1"/>
              <a:t>20</a:t>
            </a:fld>
            <a:endParaRPr lang="en-GB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2F6A5C1-D46E-456C-A9B9-E3ABF30BAC02}" type="slidenum">
              <a:rPr lang="en-GB" sz="1200"/>
              <a:pPr eaLnBrk="1" hangingPunct="1"/>
              <a:t>21</a:t>
            </a:fld>
            <a:endParaRPr lang="en-GB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66C7F2F-9F30-42CD-9CC0-5A00B3DE49F0}" type="slidenum">
              <a:rPr lang="en-GB" sz="1200"/>
              <a:pPr eaLnBrk="1" hangingPunct="1"/>
              <a:t>22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F3CE502-7EB5-4C74-9EB0-2D16F8B0D401}" type="slidenum">
              <a:rPr lang="en-GB" sz="1200"/>
              <a:pPr eaLnBrk="1" hangingPunct="1"/>
              <a:t>23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59019C8-75F2-49DA-BBBA-18BC031B512C}" type="slidenum">
              <a:rPr lang="en-GB" sz="1200"/>
              <a:pPr eaLnBrk="1" hangingPunct="1"/>
              <a:t>24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b="1" dirty="0">
              <a:solidFill>
                <a:srgbClr val="FF3300"/>
              </a:solidFill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4DCC67D-0E9D-4C19-9515-FD6100F88214}" type="slidenum">
              <a:rPr lang="en-GB" sz="1200"/>
              <a:pPr eaLnBrk="1" hangingPunct="1"/>
              <a:t>26</a:t>
            </a:fld>
            <a:endParaRPr lang="en-GB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B38E658-2B93-479F-98F7-B003912B9E6C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C99CB75-C253-41D7-8185-1916FA8277B9}" type="slidenum">
              <a:rPr lang="en-GB" sz="1200"/>
              <a:pPr eaLnBrk="1" hangingPunct="1"/>
              <a:t>27</a:t>
            </a:fld>
            <a:endParaRPr lang="en-GB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83B59FCB-81ED-496B-A9BD-8BA9CD458142}" type="slidenum">
              <a:rPr lang="en-GB" sz="1200"/>
              <a:pPr eaLnBrk="1" hangingPunct="1"/>
              <a:t>28</a:t>
            </a:fld>
            <a:endParaRPr lang="en-GB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66C6BE8-A20B-453B-AC63-4B6F684D9E78}" type="slidenum">
              <a:rPr lang="en-GB" sz="1200"/>
              <a:pPr eaLnBrk="1" hangingPunct="1"/>
              <a:t>29</a:t>
            </a:fld>
            <a:endParaRPr lang="en-GB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7843950-8E31-4958-AFA9-60C6B880534E}" type="slidenum">
              <a:rPr lang="en-GB" sz="1200"/>
              <a:pPr eaLnBrk="1" hangingPunct="1"/>
              <a:t>30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F894A6F-3618-4509-96EA-34C5A8117EFF}" type="slidenum">
              <a:rPr lang="en-GB" sz="1200"/>
              <a:pPr eaLnBrk="1" hangingPunct="1"/>
              <a:t>31</a:t>
            </a:fld>
            <a:endParaRPr lang="en-GB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AA63DC36-ADBE-4C98-8BEA-780BEDB14201}" type="slidenum">
              <a:rPr lang="en-GB" sz="1200"/>
              <a:pPr eaLnBrk="1" hangingPunct="1"/>
              <a:t>32</a:t>
            </a:fld>
            <a:endParaRPr lang="en-GB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83367D3-8129-4373-9C43-E4FE9CC8516C}" type="slidenum">
              <a:rPr lang="en-GB" sz="1200"/>
              <a:pPr eaLnBrk="1" hangingPunct="1"/>
              <a:t>33</a:t>
            </a:fld>
            <a:endParaRPr lang="en-GB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C7CA642-71BA-4D48-9979-850A4770E84C}" type="slidenum">
              <a:rPr lang="en-GB" sz="1200"/>
              <a:pPr eaLnBrk="1" hangingPunct="1"/>
              <a:t>34</a:t>
            </a:fld>
            <a:endParaRPr lang="en-GB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44EBCB3-D975-4DD2-AA42-59EEF33D9D0A}" type="slidenum">
              <a:rPr lang="en-GB" sz="1200"/>
              <a:pPr eaLnBrk="1" hangingPunct="1"/>
              <a:t>37</a:t>
            </a:fld>
            <a:endParaRPr lang="en-GB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1CCC731-D7C2-45EC-B25D-FD7B73245808}" type="slidenum">
              <a:rPr lang="en-GB" sz="1200"/>
              <a:pPr eaLnBrk="1" hangingPunct="1"/>
              <a:t>39</a:t>
            </a:fld>
            <a:endParaRPr lang="en-GB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b="1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B091DE66-6189-4DC4-BC3C-5DE791194112}" type="slidenum">
              <a:rPr lang="en-GB" sz="1200"/>
              <a:pPr eaLnBrk="1" hangingPunct="1"/>
              <a:t>6</a:t>
            </a:fld>
            <a:endParaRPr lang="en-GB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B92539D-2AC9-4199-B82C-A52759E52B16}" type="slidenum">
              <a:rPr lang="en-GB" sz="1200"/>
              <a:pPr eaLnBrk="1" hangingPunct="1"/>
              <a:t>40</a:t>
            </a:fld>
            <a:endParaRPr lang="en-GB" sz="12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b="1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072D107-5B1D-42A3-9CFE-FA4F9F6B3123}" type="slidenum">
              <a:rPr lang="en-GB" sz="1200"/>
              <a:pPr eaLnBrk="1" hangingPunct="1"/>
              <a:t>41</a:t>
            </a:fld>
            <a:endParaRPr lang="en-GB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F5DF1AE-D440-4DCC-BA30-8C2282E4101F}" type="slidenum">
              <a:rPr lang="en-GB" sz="1200"/>
              <a:pPr eaLnBrk="1" hangingPunct="1"/>
              <a:t>42</a:t>
            </a:fld>
            <a:endParaRPr lang="en-GB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2D118D7-5346-4EEE-8E34-AD3370C88812}" type="slidenum">
              <a:rPr lang="en-GB" sz="1200"/>
              <a:pPr eaLnBrk="1" hangingPunct="1"/>
              <a:t>43</a:t>
            </a:fld>
            <a:endParaRPr lang="en-GB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854D9D4-E611-447C-AE8B-C122B150AD73}" type="slidenum">
              <a:rPr lang="en-GB" sz="1200"/>
              <a:pPr eaLnBrk="1" hangingPunct="1"/>
              <a:t>44</a:t>
            </a:fld>
            <a:endParaRPr lang="en-GB" sz="12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6CA874DA-F486-49E1-AB3B-D4CF07179C9A}" type="slidenum">
              <a:rPr lang="en-GB" sz="1200"/>
              <a:pPr eaLnBrk="1" hangingPunct="1"/>
              <a:t>45</a:t>
            </a:fld>
            <a:endParaRPr lang="en-GB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FB51F3BD-8BDB-4BDE-8E9A-771816868F2F}" type="slidenum">
              <a:rPr lang="en-GB" sz="1200"/>
              <a:pPr eaLnBrk="1" hangingPunct="1"/>
              <a:t>46</a:t>
            </a:fld>
            <a:endParaRPr lang="en-GB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b="1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D4075E6-FDE5-497C-90AD-5AECE76E4623}" type="slidenum">
              <a:rPr lang="en-GB" sz="1200"/>
              <a:pPr eaLnBrk="1" hangingPunct="1"/>
              <a:t>47</a:t>
            </a:fld>
            <a:endParaRPr lang="en-GB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A0E2995-1194-40E7-9D9A-23BF99071289}" type="slidenum">
              <a:rPr lang="en-GB" sz="1200"/>
              <a:pPr eaLnBrk="1" hangingPunct="1"/>
              <a:t>48</a:t>
            </a:fld>
            <a:endParaRPr lang="en-GB" sz="120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64DC416A-AD9C-49E8-8493-A86CAA3CE8C9}" type="slidenum">
              <a:rPr lang="en-GB" sz="1200"/>
              <a:pPr eaLnBrk="1" hangingPunct="1"/>
              <a:t>49</a:t>
            </a:fld>
            <a:endParaRPr lang="en-GB" sz="120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B98DD28-3480-4484-89FF-23223BD748EF}" type="slidenum">
              <a:rPr lang="en-GB" sz="1200"/>
              <a:pPr eaLnBrk="1" hangingPunct="1"/>
              <a:t>7</a:t>
            </a:fld>
            <a:endParaRPr lang="en-GB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07E11112-C4A0-4A17-9F61-6EBA7E053FE1}" type="slidenum">
              <a:rPr lang="en-GB" sz="1200"/>
              <a:pPr eaLnBrk="1" hangingPunct="1"/>
              <a:t>51</a:t>
            </a:fld>
            <a:endParaRPr lang="en-GB" sz="120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6699B29-BC3E-47AB-9DC0-4C73D1FB6632}" type="slidenum">
              <a:rPr lang="en-GB" sz="1200"/>
              <a:pPr eaLnBrk="1" hangingPunct="1"/>
              <a:t>52</a:t>
            </a:fld>
            <a:endParaRPr lang="en-GB" sz="120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BCB396E-5F6B-4B1D-865F-3F3AED016163}" type="slidenum">
              <a:rPr lang="en-GB" sz="1200"/>
              <a:pPr eaLnBrk="1" hangingPunct="1"/>
              <a:t>8</a:t>
            </a:fld>
            <a:endParaRPr lang="en-GB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814FE89-E318-4F4F-A307-EE3C86C4C4C4}" type="slidenum">
              <a:rPr lang="en-GB" sz="1200"/>
              <a:pPr eaLnBrk="1" hangingPunct="1"/>
              <a:t>9</a:t>
            </a:fld>
            <a:endParaRPr lang="en-GB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CC04EFD1-2CC0-473E-9F0E-E1BCC0166987}" type="slidenum">
              <a:rPr lang="en-GB" sz="1200"/>
              <a:pPr eaLnBrk="1" hangingPunct="1"/>
              <a:t>10</a:t>
            </a:fld>
            <a:endParaRPr lang="en-GB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9F4524A6-F696-40F3-87BF-8144429E5C9E}" type="slidenum">
              <a:rPr lang="en-GB" sz="1200"/>
              <a:pPr eaLnBrk="1" hangingPunct="1"/>
              <a:t>14</a:t>
            </a:fld>
            <a:endParaRPr lang="en-GB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DE151A40-926F-42B0-A20D-181065CE16C9}" type="slidenum">
              <a:rPr lang="en-GB" sz="1200"/>
              <a:pPr eaLnBrk="1" hangingPunct="1"/>
              <a:t>15</a:t>
            </a:fld>
            <a:endParaRPr lang="en-GB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dirty="0">
              <a:latin typeface="Times New Roman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66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08987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2F56B7-F3EE-4C7C-AF73-BBD0D677A213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97AC38-B72D-447E-B73B-074C0D7F0D91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9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3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22.bin"/><Relationship Id="rId39" Type="http://schemas.openxmlformats.org/officeDocument/2006/relationships/oleObject" Target="../embeddings/oleObject35.bin"/><Relationship Id="rId21" Type="http://schemas.openxmlformats.org/officeDocument/2006/relationships/oleObject" Target="../embeddings/oleObject17.bin"/><Relationship Id="rId34" Type="http://schemas.openxmlformats.org/officeDocument/2006/relationships/oleObject" Target="../embeddings/oleObject30.bin"/><Relationship Id="rId42" Type="http://schemas.openxmlformats.org/officeDocument/2006/relationships/oleObject" Target="../embeddings/oleObject38.bin"/><Relationship Id="rId47" Type="http://schemas.openxmlformats.org/officeDocument/2006/relationships/oleObject" Target="../embeddings/oleObject43.bin"/><Relationship Id="rId50" Type="http://schemas.openxmlformats.org/officeDocument/2006/relationships/oleObject" Target="../embeddings/oleObject46.bin"/><Relationship Id="rId55" Type="http://schemas.openxmlformats.org/officeDocument/2006/relationships/oleObject" Target="../embeddings/oleObject51.bin"/><Relationship Id="rId63" Type="http://schemas.openxmlformats.org/officeDocument/2006/relationships/oleObject" Target="../embeddings/oleObject59.bin"/><Relationship Id="rId68" Type="http://schemas.openxmlformats.org/officeDocument/2006/relationships/oleObject" Target="../embeddings/oleObject64.bin"/><Relationship Id="rId76" Type="http://schemas.openxmlformats.org/officeDocument/2006/relationships/oleObject" Target="../embeddings/oleObject72.bin"/><Relationship Id="rId84" Type="http://schemas.openxmlformats.org/officeDocument/2006/relationships/oleObject" Target="../embeddings/oleObject80.bin"/><Relationship Id="rId89" Type="http://schemas.openxmlformats.org/officeDocument/2006/relationships/oleObject" Target="../embeddings/oleObject85.bin"/><Relationship Id="rId7" Type="http://schemas.openxmlformats.org/officeDocument/2006/relationships/oleObject" Target="../embeddings/oleObject3.bin"/><Relationship Id="rId71" Type="http://schemas.openxmlformats.org/officeDocument/2006/relationships/oleObject" Target="../embeddings/oleObject67.bin"/><Relationship Id="rId92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29" Type="http://schemas.openxmlformats.org/officeDocument/2006/relationships/oleObject" Target="../embeddings/oleObject25.bin"/><Relationship Id="rId11" Type="http://schemas.openxmlformats.org/officeDocument/2006/relationships/oleObject" Target="../embeddings/oleObject7.bin"/><Relationship Id="rId24" Type="http://schemas.openxmlformats.org/officeDocument/2006/relationships/oleObject" Target="../embeddings/oleObject20.bin"/><Relationship Id="rId32" Type="http://schemas.openxmlformats.org/officeDocument/2006/relationships/oleObject" Target="../embeddings/oleObject28.bin"/><Relationship Id="rId37" Type="http://schemas.openxmlformats.org/officeDocument/2006/relationships/oleObject" Target="../embeddings/oleObject33.bin"/><Relationship Id="rId40" Type="http://schemas.openxmlformats.org/officeDocument/2006/relationships/oleObject" Target="../embeddings/oleObject36.bin"/><Relationship Id="rId45" Type="http://schemas.openxmlformats.org/officeDocument/2006/relationships/oleObject" Target="../embeddings/oleObject41.bin"/><Relationship Id="rId53" Type="http://schemas.openxmlformats.org/officeDocument/2006/relationships/oleObject" Target="../embeddings/oleObject49.bin"/><Relationship Id="rId58" Type="http://schemas.openxmlformats.org/officeDocument/2006/relationships/oleObject" Target="../embeddings/oleObject54.bin"/><Relationship Id="rId66" Type="http://schemas.openxmlformats.org/officeDocument/2006/relationships/oleObject" Target="../embeddings/oleObject62.bin"/><Relationship Id="rId74" Type="http://schemas.openxmlformats.org/officeDocument/2006/relationships/oleObject" Target="../embeddings/oleObject70.bin"/><Relationship Id="rId79" Type="http://schemas.openxmlformats.org/officeDocument/2006/relationships/oleObject" Target="../embeddings/oleObject75.bin"/><Relationship Id="rId87" Type="http://schemas.openxmlformats.org/officeDocument/2006/relationships/oleObject" Target="../embeddings/oleObject83.bin"/><Relationship Id="rId5" Type="http://schemas.openxmlformats.org/officeDocument/2006/relationships/image" Target="../media/image2.png"/><Relationship Id="rId61" Type="http://schemas.openxmlformats.org/officeDocument/2006/relationships/oleObject" Target="../embeddings/oleObject57.bin"/><Relationship Id="rId82" Type="http://schemas.openxmlformats.org/officeDocument/2006/relationships/oleObject" Target="../embeddings/oleObject78.bin"/><Relationship Id="rId90" Type="http://schemas.openxmlformats.org/officeDocument/2006/relationships/oleObject" Target="../embeddings/oleObject86.bin"/><Relationship Id="rId19" Type="http://schemas.openxmlformats.org/officeDocument/2006/relationships/oleObject" Target="../embeddings/oleObject15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8.bin"/><Relationship Id="rId27" Type="http://schemas.openxmlformats.org/officeDocument/2006/relationships/oleObject" Target="../embeddings/oleObject23.bin"/><Relationship Id="rId30" Type="http://schemas.openxmlformats.org/officeDocument/2006/relationships/oleObject" Target="../embeddings/oleObject26.bin"/><Relationship Id="rId35" Type="http://schemas.openxmlformats.org/officeDocument/2006/relationships/oleObject" Target="../embeddings/oleObject31.bin"/><Relationship Id="rId43" Type="http://schemas.openxmlformats.org/officeDocument/2006/relationships/oleObject" Target="../embeddings/oleObject39.bin"/><Relationship Id="rId48" Type="http://schemas.openxmlformats.org/officeDocument/2006/relationships/oleObject" Target="../embeddings/oleObject44.bin"/><Relationship Id="rId56" Type="http://schemas.openxmlformats.org/officeDocument/2006/relationships/oleObject" Target="../embeddings/oleObject52.bin"/><Relationship Id="rId64" Type="http://schemas.openxmlformats.org/officeDocument/2006/relationships/oleObject" Target="../embeddings/oleObject60.bin"/><Relationship Id="rId69" Type="http://schemas.openxmlformats.org/officeDocument/2006/relationships/oleObject" Target="../embeddings/oleObject65.bin"/><Relationship Id="rId77" Type="http://schemas.openxmlformats.org/officeDocument/2006/relationships/oleObject" Target="../embeddings/oleObject73.bin"/><Relationship Id="rId8" Type="http://schemas.openxmlformats.org/officeDocument/2006/relationships/oleObject" Target="../embeddings/oleObject4.bin"/><Relationship Id="rId51" Type="http://schemas.openxmlformats.org/officeDocument/2006/relationships/oleObject" Target="../embeddings/oleObject47.bin"/><Relationship Id="rId72" Type="http://schemas.openxmlformats.org/officeDocument/2006/relationships/oleObject" Target="../embeddings/oleObject68.bin"/><Relationship Id="rId80" Type="http://schemas.openxmlformats.org/officeDocument/2006/relationships/oleObject" Target="../embeddings/oleObject76.bin"/><Relationship Id="rId85" Type="http://schemas.openxmlformats.org/officeDocument/2006/relationships/oleObject" Target="../embeddings/oleObject81.bin"/><Relationship Id="rId3" Type="http://schemas.openxmlformats.org/officeDocument/2006/relationships/notesSlide" Target="../notesSlides/notesSlide1.xml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21.bin"/><Relationship Id="rId33" Type="http://schemas.openxmlformats.org/officeDocument/2006/relationships/oleObject" Target="../embeddings/oleObject29.bin"/><Relationship Id="rId38" Type="http://schemas.openxmlformats.org/officeDocument/2006/relationships/oleObject" Target="../embeddings/oleObject34.bin"/><Relationship Id="rId46" Type="http://schemas.openxmlformats.org/officeDocument/2006/relationships/oleObject" Target="../embeddings/oleObject42.bin"/><Relationship Id="rId59" Type="http://schemas.openxmlformats.org/officeDocument/2006/relationships/oleObject" Target="../embeddings/oleObject55.bin"/><Relationship Id="rId67" Type="http://schemas.openxmlformats.org/officeDocument/2006/relationships/oleObject" Target="../embeddings/oleObject63.bin"/><Relationship Id="rId20" Type="http://schemas.openxmlformats.org/officeDocument/2006/relationships/oleObject" Target="../embeddings/oleObject16.bin"/><Relationship Id="rId41" Type="http://schemas.openxmlformats.org/officeDocument/2006/relationships/oleObject" Target="../embeddings/oleObject37.bin"/><Relationship Id="rId54" Type="http://schemas.openxmlformats.org/officeDocument/2006/relationships/oleObject" Target="../embeddings/oleObject50.bin"/><Relationship Id="rId62" Type="http://schemas.openxmlformats.org/officeDocument/2006/relationships/oleObject" Target="../embeddings/oleObject58.bin"/><Relationship Id="rId70" Type="http://schemas.openxmlformats.org/officeDocument/2006/relationships/oleObject" Target="../embeddings/oleObject66.bin"/><Relationship Id="rId75" Type="http://schemas.openxmlformats.org/officeDocument/2006/relationships/oleObject" Target="../embeddings/oleObject71.bin"/><Relationship Id="rId83" Type="http://schemas.openxmlformats.org/officeDocument/2006/relationships/oleObject" Target="../embeddings/oleObject79.bin"/><Relationship Id="rId88" Type="http://schemas.openxmlformats.org/officeDocument/2006/relationships/oleObject" Target="../embeddings/oleObject84.bin"/><Relationship Id="rId91" Type="http://schemas.openxmlformats.org/officeDocument/2006/relationships/oleObject" Target="../embeddings/oleObject8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9.bin"/><Relationship Id="rId28" Type="http://schemas.openxmlformats.org/officeDocument/2006/relationships/oleObject" Target="../embeddings/oleObject24.bin"/><Relationship Id="rId36" Type="http://schemas.openxmlformats.org/officeDocument/2006/relationships/oleObject" Target="../embeddings/oleObject32.bin"/><Relationship Id="rId49" Type="http://schemas.openxmlformats.org/officeDocument/2006/relationships/oleObject" Target="../embeddings/oleObject45.bin"/><Relationship Id="rId57" Type="http://schemas.openxmlformats.org/officeDocument/2006/relationships/oleObject" Target="../embeddings/oleObject53.bin"/><Relationship Id="rId10" Type="http://schemas.openxmlformats.org/officeDocument/2006/relationships/oleObject" Target="../embeddings/oleObject6.bin"/><Relationship Id="rId31" Type="http://schemas.openxmlformats.org/officeDocument/2006/relationships/oleObject" Target="../embeddings/oleObject27.bin"/><Relationship Id="rId44" Type="http://schemas.openxmlformats.org/officeDocument/2006/relationships/oleObject" Target="../embeddings/oleObject40.bin"/><Relationship Id="rId52" Type="http://schemas.openxmlformats.org/officeDocument/2006/relationships/oleObject" Target="../embeddings/oleObject48.bin"/><Relationship Id="rId60" Type="http://schemas.openxmlformats.org/officeDocument/2006/relationships/oleObject" Target="../embeddings/oleObject56.bin"/><Relationship Id="rId65" Type="http://schemas.openxmlformats.org/officeDocument/2006/relationships/oleObject" Target="../embeddings/oleObject61.bin"/><Relationship Id="rId73" Type="http://schemas.openxmlformats.org/officeDocument/2006/relationships/oleObject" Target="../embeddings/oleObject69.bin"/><Relationship Id="rId78" Type="http://schemas.openxmlformats.org/officeDocument/2006/relationships/oleObject" Target="../embeddings/oleObject74.bin"/><Relationship Id="rId81" Type="http://schemas.openxmlformats.org/officeDocument/2006/relationships/oleObject" Target="../embeddings/oleObject77.bin"/><Relationship Id="rId86" Type="http://schemas.openxmlformats.org/officeDocument/2006/relationships/oleObject" Target="../embeddings/oleObject8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95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8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9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1803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4400" b="1" smtClean="0"/>
              <a:t>Hypothesis Testing</a:t>
            </a:r>
          </a:p>
        </p:txBody>
      </p:sp>
      <p:sp>
        <p:nvSpPr>
          <p:cNvPr id="2051" name="Text Box 12"/>
          <p:cNvSpPr txBox="1">
            <a:spLocks noChangeArrowheads="1"/>
          </p:cNvSpPr>
          <p:nvPr/>
        </p:nvSpPr>
        <p:spPr bwMode="auto">
          <a:xfrm>
            <a:off x="1169876" y="3833203"/>
            <a:ext cx="680424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dirty="0" smtClean="0"/>
              <a:t>Introduction to Study Skills &amp; Research Methods</a:t>
            </a:r>
            <a:endParaRPr lang="en-GB" dirty="0" smtClean="0"/>
          </a:p>
        </p:txBody>
      </p:sp>
      <p:sp>
        <p:nvSpPr>
          <p:cNvPr id="2052" name="Text Box 13"/>
          <p:cNvSpPr txBox="1">
            <a:spLocks noChangeArrowheads="1"/>
          </p:cNvSpPr>
          <p:nvPr/>
        </p:nvSpPr>
        <p:spPr bwMode="auto">
          <a:xfrm>
            <a:off x="0" y="479425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37801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50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Statistical Errors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638" y="741363"/>
            <a:ext cx="8675687" cy="45259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Type 1 Errors</a:t>
            </a:r>
          </a:p>
          <a:p>
            <a:pPr eaLnBrk="1" hangingPunct="1">
              <a:buFontTx/>
              <a:buNone/>
              <a:defRPr/>
            </a:pPr>
            <a:r>
              <a:rPr lang="en-GB">
                <a:ea typeface="ＭＳ Ｐゴシック" charset="0"/>
                <a:cs typeface="+mn-cs"/>
              </a:rPr>
              <a:t>-</a:t>
            </a:r>
            <a:r>
              <a:rPr lang="en-GB" sz="2800">
                <a:ea typeface="ＭＳ Ｐゴシック" charset="0"/>
                <a:cs typeface="+mn-cs"/>
              </a:rPr>
              <a:t>Rejecting H</a:t>
            </a:r>
            <a:r>
              <a:rPr lang="en-GB" sz="2800" baseline="-25000">
                <a:ea typeface="ＭＳ Ｐゴシック" charset="0"/>
                <a:cs typeface="+mn-cs"/>
              </a:rPr>
              <a:t>0</a:t>
            </a:r>
            <a:r>
              <a:rPr lang="en-GB" sz="2800">
                <a:ea typeface="ＭＳ Ｐゴシック" charset="0"/>
                <a:cs typeface="+mn-cs"/>
              </a:rPr>
              <a:t> when it is actually true     </a:t>
            </a:r>
          </a:p>
          <a:p>
            <a:pPr eaLnBrk="1" hangingPunct="1">
              <a:buFontTx/>
              <a:buNone/>
              <a:defRPr/>
            </a:pPr>
            <a:r>
              <a:rPr lang="en-GB" sz="2800">
                <a:ea typeface="ＭＳ Ｐゴシック" charset="0"/>
                <a:cs typeface="+mn-cs"/>
              </a:rPr>
              <a:t>-Concluding a difference when one does not actually exist</a:t>
            </a:r>
          </a:p>
          <a:p>
            <a:pPr eaLnBrk="1" hangingPunct="1">
              <a:defRPr/>
            </a:pPr>
            <a:endParaRPr lang="en-GB" sz="2800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Type 2 Errors</a:t>
            </a:r>
          </a:p>
          <a:p>
            <a:pPr eaLnBrk="1" hangingPunct="1">
              <a:buFontTx/>
              <a:buNone/>
              <a:defRPr/>
            </a:pPr>
            <a:r>
              <a:rPr lang="en-GB">
                <a:ea typeface="ＭＳ Ｐゴシック" charset="0"/>
                <a:cs typeface="+mn-cs"/>
              </a:rPr>
              <a:t>-</a:t>
            </a:r>
            <a:r>
              <a:rPr lang="en-GB" sz="2800">
                <a:ea typeface="ＭＳ Ｐゴシック" charset="0"/>
                <a:cs typeface="+mn-cs"/>
              </a:rPr>
              <a:t>Accepting H</a:t>
            </a:r>
            <a:r>
              <a:rPr lang="en-GB" sz="2800" baseline="-25000">
                <a:ea typeface="ＭＳ Ｐゴシック" charset="0"/>
                <a:cs typeface="+mn-cs"/>
              </a:rPr>
              <a:t>0</a:t>
            </a:r>
            <a:r>
              <a:rPr lang="en-GB" sz="2800">
                <a:ea typeface="ＭＳ Ｐゴシック" charset="0"/>
                <a:cs typeface="+mn-cs"/>
              </a:rPr>
              <a:t> when it is actually false (e.g. previous slide)</a:t>
            </a:r>
          </a:p>
          <a:p>
            <a:pPr eaLnBrk="1" hangingPunct="1">
              <a:buFontTx/>
              <a:buNone/>
              <a:defRPr/>
            </a:pPr>
            <a:r>
              <a:rPr lang="en-GB" sz="2800">
                <a:ea typeface="ＭＳ Ｐゴシック" charset="0"/>
                <a:cs typeface="+mn-cs"/>
              </a:rPr>
              <a:t>-Concluding no difference when one does exist</a:t>
            </a:r>
          </a:p>
          <a:p>
            <a:pPr eaLnBrk="1" hangingPunct="1">
              <a:buFontTx/>
              <a:buNone/>
              <a:defRPr/>
            </a:pPr>
            <a:r>
              <a:rPr lang="en-GB">
                <a:ea typeface="ＭＳ Ｐゴシック" charset="0"/>
                <a:cs typeface="+mn-cs"/>
              </a:rPr>
              <a:t>	</a:t>
            </a:r>
          </a:p>
        </p:txBody>
      </p:sp>
      <p:sp>
        <p:nvSpPr>
          <p:cNvPr id="465924" name="Text Box 4"/>
          <p:cNvSpPr txBox="1">
            <a:spLocks noChangeArrowheads="1"/>
          </p:cNvSpPr>
          <p:nvPr/>
        </p:nvSpPr>
        <p:spPr bwMode="auto">
          <a:xfrm>
            <a:off x="611188" y="4568825"/>
            <a:ext cx="8208962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600" i="1" smtClean="0">
                <a:solidFill>
                  <a:srgbClr val="FF3300"/>
                </a:solidFill>
              </a:rPr>
              <a:t>Errors can occur due to biased/inadequate sampling, poor experimental design or the use of inappropriate/non-parametric tests.</a:t>
            </a:r>
          </a:p>
        </p:txBody>
      </p:sp>
    </p:spTree>
    <p:extLst>
      <p:ext uri="{BB962C8B-B14F-4D97-AF65-F5344CB8AC3E}">
        <p14:creationId xmlns:p14="http://schemas.microsoft.com/office/powerpoint/2010/main" val="1228993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65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65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8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Back to Study Design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45259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Independent Measures</a:t>
            </a:r>
          </a:p>
          <a:p>
            <a:pPr lvl="1" eaLnBrk="1" hangingPunct="1">
              <a:defRPr/>
            </a:pPr>
            <a:r>
              <a:rPr lang="en-GB">
                <a:ea typeface="ＭＳ Ｐゴシック" charset="0"/>
              </a:rPr>
              <a:t>Individual scores in each data set are independent of one another</a:t>
            </a: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Repeated Measures</a:t>
            </a:r>
          </a:p>
          <a:p>
            <a:pPr lvl="1" eaLnBrk="1" hangingPunct="1">
              <a:defRPr/>
            </a:pPr>
            <a:r>
              <a:rPr lang="en-GB">
                <a:ea typeface="ＭＳ Ｐゴシック" charset="0"/>
              </a:rPr>
              <a:t>Individual scores in each data set are dependent/paired/correlated</a:t>
            </a:r>
          </a:p>
        </p:txBody>
      </p:sp>
    </p:spTree>
    <p:extLst>
      <p:ext uri="{BB962C8B-B14F-4D97-AF65-F5344CB8AC3E}">
        <p14:creationId xmlns:p14="http://schemas.microsoft.com/office/powerpoint/2010/main" val="17072988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8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Back to Study Design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4525962"/>
          </a:xfrm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Independent Measures</a:t>
            </a:r>
          </a:p>
          <a:p>
            <a:pPr lvl="1" eaLnBrk="1" hangingPunct="1">
              <a:defRPr/>
            </a:pPr>
            <a:r>
              <a:rPr lang="en-GB">
                <a:solidFill>
                  <a:schemeClr val="bg1"/>
                </a:solidFill>
                <a:ea typeface="ＭＳ Ｐゴシック" charset="0"/>
              </a:rPr>
              <a:t>Individual scores in each data set are independent of one another</a:t>
            </a: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Repeated Measures</a:t>
            </a:r>
          </a:p>
          <a:p>
            <a:pPr lvl="1" eaLnBrk="1" hangingPunct="1">
              <a:defRPr/>
            </a:pPr>
            <a:r>
              <a:rPr lang="en-GB">
                <a:solidFill>
                  <a:schemeClr val="bg1"/>
                </a:solidFill>
                <a:ea typeface="ＭＳ Ｐゴシック" charset="0"/>
              </a:rPr>
              <a:t>Individual scores in each data set are dependent/paired/correlated</a:t>
            </a:r>
          </a:p>
        </p:txBody>
      </p:sp>
      <p:grpSp>
        <p:nvGrpSpPr>
          <p:cNvPr id="22531" name="Group 20"/>
          <p:cNvGrpSpPr>
            <a:grpSpLocks/>
          </p:cNvGrpSpPr>
          <p:nvPr/>
        </p:nvGrpSpPr>
        <p:grpSpPr bwMode="auto">
          <a:xfrm>
            <a:off x="395288" y="3789363"/>
            <a:ext cx="5761037" cy="1728787"/>
            <a:chOff x="68" y="1720"/>
            <a:chExt cx="5670" cy="1529"/>
          </a:xfrm>
        </p:grpSpPr>
        <p:sp>
          <p:nvSpPr>
            <p:cNvPr id="16423" name="AutoShape 4"/>
            <p:cNvSpPr>
              <a:spLocks noChangeArrowheads="1"/>
            </p:cNvSpPr>
            <p:nvPr/>
          </p:nvSpPr>
          <p:spPr bwMode="auto">
            <a:xfrm>
              <a:off x="2926" y="1766"/>
              <a:ext cx="1405" cy="364"/>
            </a:xfrm>
            <a:prstGeom prst="rightArrow">
              <a:avLst>
                <a:gd name="adj1" fmla="val 50000"/>
                <a:gd name="adj2" fmla="val 96832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22567" name="Group 5"/>
            <p:cNvGrpSpPr>
              <a:grpSpLocks/>
            </p:cNvGrpSpPr>
            <p:nvPr/>
          </p:nvGrpSpPr>
          <p:grpSpPr bwMode="auto">
            <a:xfrm>
              <a:off x="2608" y="1722"/>
              <a:ext cx="680" cy="1225"/>
              <a:chOff x="2608" y="1722"/>
              <a:chExt cx="680" cy="1225"/>
            </a:xfrm>
          </p:grpSpPr>
          <p:grpSp>
            <p:nvGrpSpPr>
              <p:cNvPr id="22575" name="Group 6"/>
              <p:cNvGrpSpPr>
                <a:grpSpLocks/>
              </p:cNvGrpSpPr>
              <p:nvPr/>
            </p:nvGrpSpPr>
            <p:grpSpPr bwMode="auto">
              <a:xfrm>
                <a:off x="2789" y="2040"/>
                <a:ext cx="499" cy="907"/>
                <a:chOff x="2290" y="1298"/>
                <a:chExt cx="828" cy="1444"/>
              </a:xfrm>
            </p:grpSpPr>
            <p:pic>
              <p:nvPicPr>
                <p:cNvPr id="22577" name="Picture 7" descr="Ultra Size by Beverly International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0" y="1298"/>
                  <a:ext cx="828" cy="1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2578" name="Freeform 8"/>
                <p:cNvSpPr>
                  <a:spLocks/>
                </p:cNvSpPr>
                <p:nvPr/>
              </p:nvSpPr>
              <p:spPr bwMode="auto">
                <a:xfrm>
                  <a:off x="2419" y="1753"/>
                  <a:ext cx="597" cy="231"/>
                </a:xfrm>
                <a:custGeom>
                  <a:avLst/>
                  <a:gdLst>
                    <a:gd name="T0" fmla="*/ 21 w 597"/>
                    <a:gd name="T1" fmla="*/ 117 h 231"/>
                    <a:gd name="T2" fmla="*/ 23 w 597"/>
                    <a:gd name="T3" fmla="*/ 165 h 231"/>
                    <a:gd name="T4" fmla="*/ 71 w 597"/>
                    <a:gd name="T5" fmla="*/ 199 h 231"/>
                    <a:gd name="T6" fmla="*/ 369 w 597"/>
                    <a:gd name="T7" fmla="*/ 201 h 231"/>
                    <a:gd name="T8" fmla="*/ 551 w 597"/>
                    <a:gd name="T9" fmla="*/ 197 h 231"/>
                    <a:gd name="T10" fmla="*/ 559 w 597"/>
                    <a:gd name="T11" fmla="*/ 185 h 231"/>
                    <a:gd name="T12" fmla="*/ 567 w 597"/>
                    <a:gd name="T13" fmla="*/ 163 h 231"/>
                    <a:gd name="T14" fmla="*/ 577 w 597"/>
                    <a:gd name="T15" fmla="*/ 143 h 231"/>
                    <a:gd name="T16" fmla="*/ 63 w 597"/>
                    <a:gd name="T17" fmla="*/ 121 h 231"/>
                    <a:gd name="T18" fmla="*/ 43 w 597"/>
                    <a:gd name="T19" fmla="*/ 113 h 231"/>
                    <a:gd name="T20" fmla="*/ 31 w 597"/>
                    <a:gd name="T21" fmla="*/ 109 h 231"/>
                    <a:gd name="T22" fmla="*/ 21 w 597"/>
                    <a:gd name="T23" fmla="*/ 117 h 23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597" h="231">
                      <a:moveTo>
                        <a:pt x="21" y="117"/>
                      </a:moveTo>
                      <a:cubicBezTo>
                        <a:pt x="0" y="122"/>
                        <a:pt x="7" y="155"/>
                        <a:pt x="23" y="165"/>
                      </a:cubicBezTo>
                      <a:cubicBezTo>
                        <a:pt x="32" y="191"/>
                        <a:pt x="43" y="194"/>
                        <a:pt x="71" y="199"/>
                      </a:cubicBezTo>
                      <a:cubicBezTo>
                        <a:pt x="170" y="195"/>
                        <a:pt x="270" y="193"/>
                        <a:pt x="369" y="201"/>
                      </a:cubicBezTo>
                      <a:cubicBezTo>
                        <a:pt x="428" y="213"/>
                        <a:pt x="500" y="231"/>
                        <a:pt x="551" y="197"/>
                      </a:cubicBezTo>
                      <a:cubicBezTo>
                        <a:pt x="553" y="192"/>
                        <a:pt x="557" y="190"/>
                        <a:pt x="559" y="185"/>
                      </a:cubicBezTo>
                      <a:cubicBezTo>
                        <a:pt x="567" y="161"/>
                        <a:pt x="554" y="172"/>
                        <a:pt x="567" y="163"/>
                      </a:cubicBezTo>
                      <a:cubicBezTo>
                        <a:pt x="585" y="166"/>
                        <a:pt x="597" y="156"/>
                        <a:pt x="577" y="143"/>
                      </a:cubicBezTo>
                      <a:cubicBezTo>
                        <a:pt x="482" y="0"/>
                        <a:pt x="234" y="122"/>
                        <a:pt x="63" y="121"/>
                      </a:cubicBezTo>
                      <a:cubicBezTo>
                        <a:pt x="55" y="119"/>
                        <a:pt x="50" y="116"/>
                        <a:pt x="43" y="113"/>
                      </a:cubicBezTo>
                      <a:cubicBezTo>
                        <a:pt x="39" y="111"/>
                        <a:pt x="31" y="109"/>
                        <a:pt x="31" y="109"/>
                      </a:cubicBezTo>
                      <a:cubicBezTo>
                        <a:pt x="21" y="112"/>
                        <a:pt x="24" y="108"/>
                        <a:pt x="21" y="11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79" name="Freeform 9"/>
                <p:cNvSpPr>
                  <a:spLocks/>
                </p:cNvSpPr>
                <p:nvPr/>
              </p:nvSpPr>
              <p:spPr bwMode="auto">
                <a:xfrm>
                  <a:off x="2332" y="1790"/>
                  <a:ext cx="740" cy="144"/>
                </a:xfrm>
                <a:custGeom>
                  <a:avLst/>
                  <a:gdLst>
                    <a:gd name="T0" fmla="*/ 62 w 740"/>
                    <a:gd name="T1" fmla="*/ 140 h 144"/>
                    <a:gd name="T2" fmla="*/ 46 w 740"/>
                    <a:gd name="T3" fmla="*/ 136 h 144"/>
                    <a:gd name="T4" fmla="*/ 34 w 740"/>
                    <a:gd name="T5" fmla="*/ 128 h 144"/>
                    <a:gd name="T6" fmla="*/ 28 w 740"/>
                    <a:gd name="T7" fmla="*/ 110 h 144"/>
                    <a:gd name="T8" fmla="*/ 50 w 740"/>
                    <a:gd name="T9" fmla="*/ 0 h 144"/>
                    <a:gd name="T10" fmla="*/ 254 w 740"/>
                    <a:gd name="T11" fmla="*/ 6 h 144"/>
                    <a:gd name="T12" fmla="*/ 272 w 740"/>
                    <a:gd name="T13" fmla="*/ 12 h 144"/>
                    <a:gd name="T14" fmla="*/ 708 w 740"/>
                    <a:gd name="T15" fmla="*/ 10 h 144"/>
                    <a:gd name="T16" fmla="*/ 716 w 740"/>
                    <a:gd name="T17" fmla="*/ 12 h 144"/>
                    <a:gd name="T18" fmla="*/ 674 w 740"/>
                    <a:gd name="T19" fmla="*/ 144 h 144"/>
                    <a:gd name="T20" fmla="*/ 520 w 740"/>
                    <a:gd name="T21" fmla="*/ 114 h 144"/>
                    <a:gd name="T22" fmla="*/ 342 w 740"/>
                    <a:gd name="T23" fmla="*/ 124 h 144"/>
                    <a:gd name="T24" fmla="*/ 256 w 740"/>
                    <a:gd name="T25" fmla="*/ 144 h 144"/>
                    <a:gd name="T26" fmla="*/ 92 w 740"/>
                    <a:gd name="T27" fmla="*/ 136 h 144"/>
                    <a:gd name="T28" fmla="*/ 62 w 740"/>
                    <a:gd name="T29" fmla="*/ 140 h 14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740" h="144">
                      <a:moveTo>
                        <a:pt x="62" y="140"/>
                      </a:moveTo>
                      <a:cubicBezTo>
                        <a:pt x="59" y="139"/>
                        <a:pt x="49" y="138"/>
                        <a:pt x="46" y="136"/>
                      </a:cubicBezTo>
                      <a:cubicBezTo>
                        <a:pt x="42" y="134"/>
                        <a:pt x="34" y="128"/>
                        <a:pt x="34" y="128"/>
                      </a:cubicBezTo>
                      <a:cubicBezTo>
                        <a:pt x="32" y="122"/>
                        <a:pt x="28" y="110"/>
                        <a:pt x="28" y="110"/>
                      </a:cubicBezTo>
                      <a:cubicBezTo>
                        <a:pt x="30" y="14"/>
                        <a:pt x="0" y="13"/>
                        <a:pt x="50" y="0"/>
                      </a:cubicBezTo>
                      <a:cubicBezTo>
                        <a:pt x="118" y="3"/>
                        <a:pt x="186" y="2"/>
                        <a:pt x="254" y="6"/>
                      </a:cubicBezTo>
                      <a:cubicBezTo>
                        <a:pt x="260" y="8"/>
                        <a:pt x="272" y="12"/>
                        <a:pt x="272" y="12"/>
                      </a:cubicBezTo>
                      <a:cubicBezTo>
                        <a:pt x="417" y="11"/>
                        <a:pt x="563" y="10"/>
                        <a:pt x="708" y="10"/>
                      </a:cubicBezTo>
                      <a:cubicBezTo>
                        <a:pt x="711" y="10"/>
                        <a:pt x="716" y="9"/>
                        <a:pt x="716" y="12"/>
                      </a:cubicBezTo>
                      <a:cubicBezTo>
                        <a:pt x="721" y="115"/>
                        <a:pt x="740" y="127"/>
                        <a:pt x="674" y="144"/>
                      </a:cubicBezTo>
                      <a:cubicBezTo>
                        <a:pt x="621" y="141"/>
                        <a:pt x="573" y="122"/>
                        <a:pt x="520" y="114"/>
                      </a:cubicBezTo>
                      <a:cubicBezTo>
                        <a:pt x="379" y="118"/>
                        <a:pt x="412" y="112"/>
                        <a:pt x="342" y="124"/>
                      </a:cubicBezTo>
                      <a:cubicBezTo>
                        <a:pt x="315" y="135"/>
                        <a:pt x="285" y="141"/>
                        <a:pt x="256" y="144"/>
                      </a:cubicBezTo>
                      <a:cubicBezTo>
                        <a:pt x="195" y="143"/>
                        <a:pt x="148" y="144"/>
                        <a:pt x="92" y="136"/>
                      </a:cubicBezTo>
                      <a:cubicBezTo>
                        <a:pt x="63" y="138"/>
                        <a:pt x="71" y="131"/>
                        <a:pt x="62" y="14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80" name="Freeform 10"/>
                <p:cNvSpPr>
                  <a:spLocks/>
                </p:cNvSpPr>
                <p:nvPr/>
              </p:nvSpPr>
              <p:spPr bwMode="auto">
                <a:xfrm>
                  <a:off x="2359" y="2204"/>
                  <a:ext cx="674" cy="333"/>
                </a:xfrm>
                <a:custGeom>
                  <a:avLst/>
                  <a:gdLst>
                    <a:gd name="T0" fmla="*/ 47 w 674"/>
                    <a:gd name="T1" fmla="*/ 4 h 333"/>
                    <a:gd name="T2" fmla="*/ 109 w 674"/>
                    <a:gd name="T3" fmla="*/ 12 h 333"/>
                    <a:gd name="T4" fmla="*/ 199 w 674"/>
                    <a:gd name="T5" fmla="*/ 38 h 333"/>
                    <a:gd name="T6" fmla="*/ 387 w 674"/>
                    <a:gd name="T7" fmla="*/ 50 h 333"/>
                    <a:gd name="T8" fmla="*/ 569 w 674"/>
                    <a:gd name="T9" fmla="*/ 48 h 333"/>
                    <a:gd name="T10" fmla="*/ 585 w 674"/>
                    <a:gd name="T11" fmla="*/ 34 h 333"/>
                    <a:gd name="T12" fmla="*/ 619 w 674"/>
                    <a:gd name="T13" fmla="*/ 18 h 333"/>
                    <a:gd name="T14" fmla="*/ 657 w 674"/>
                    <a:gd name="T15" fmla="*/ 32 h 333"/>
                    <a:gd name="T16" fmla="*/ 671 w 674"/>
                    <a:gd name="T17" fmla="*/ 72 h 333"/>
                    <a:gd name="T18" fmla="*/ 649 w 674"/>
                    <a:gd name="T19" fmla="*/ 114 h 333"/>
                    <a:gd name="T20" fmla="*/ 621 w 674"/>
                    <a:gd name="T21" fmla="*/ 216 h 333"/>
                    <a:gd name="T22" fmla="*/ 607 w 674"/>
                    <a:gd name="T23" fmla="*/ 236 h 333"/>
                    <a:gd name="T24" fmla="*/ 617 w 674"/>
                    <a:gd name="T25" fmla="*/ 246 h 333"/>
                    <a:gd name="T26" fmla="*/ 539 w 674"/>
                    <a:gd name="T27" fmla="*/ 248 h 333"/>
                    <a:gd name="T28" fmla="*/ 531 w 674"/>
                    <a:gd name="T29" fmla="*/ 250 h 333"/>
                    <a:gd name="T30" fmla="*/ 575 w 674"/>
                    <a:gd name="T31" fmla="*/ 240 h 333"/>
                    <a:gd name="T32" fmla="*/ 591 w 674"/>
                    <a:gd name="T33" fmla="*/ 230 h 333"/>
                    <a:gd name="T34" fmla="*/ 597 w 674"/>
                    <a:gd name="T35" fmla="*/ 228 h 333"/>
                    <a:gd name="T36" fmla="*/ 623 w 674"/>
                    <a:gd name="T37" fmla="*/ 248 h 333"/>
                    <a:gd name="T38" fmla="*/ 577 w 674"/>
                    <a:gd name="T39" fmla="*/ 252 h 333"/>
                    <a:gd name="T40" fmla="*/ 567 w 674"/>
                    <a:gd name="T41" fmla="*/ 254 h 333"/>
                    <a:gd name="T42" fmla="*/ 551 w 674"/>
                    <a:gd name="T43" fmla="*/ 256 h 333"/>
                    <a:gd name="T44" fmla="*/ 535 w 674"/>
                    <a:gd name="T45" fmla="*/ 260 h 333"/>
                    <a:gd name="T46" fmla="*/ 519 w 674"/>
                    <a:gd name="T47" fmla="*/ 280 h 333"/>
                    <a:gd name="T48" fmla="*/ 165 w 674"/>
                    <a:gd name="T49" fmla="*/ 270 h 333"/>
                    <a:gd name="T50" fmla="*/ 105 w 674"/>
                    <a:gd name="T51" fmla="*/ 252 h 333"/>
                    <a:gd name="T52" fmla="*/ 69 w 674"/>
                    <a:gd name="T53" fmla="*/ 244 h 333"/>
                    <a:gd name="T54" fmla="*/ 11 w 674"/>
                    <a:gd name="T55" fmla="*/ 222 h 333"/>
                    <a:gd name="T56" fmla="*/ 23 w 674"/>
                    <a:gd name="T57" fmla="*/ 80 h 333"/>
                    <a:gd name="T58" fmla="*/ 47 w 674"/>
                    <a:gd name="T59" fmla="*/ 46 h 333"/>
                    <a:gd name="T60" fmla="*/ 47 w 674"/>
                    <a:gd name="T61" fmla="*/ 4 h 333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674" h="333">
                      <a:moveTo>
                        <a:pt x="47" y="4"/>
                      </a:moveTo>
                      <a:cubicBezTo>
                        <a:pt x="68" y="8"/>
                        <a:pt x="91" y="0"/>
                        <a:pt x="109" y="12"/>
                      </a:cubicBezTo>
                      <a:cubicBezTo>
                        <a:pt x="127" y="39"/>
                        <a:pt x="172" y="37"/>
                        <a:pt x="199" y="38"/>
                      </a:cubicBezTo>
                      <a:cubicBezTo>
                        <a:pt x="249" y="51"/>
                        <a:pt x="343" y="49"/>
                        <a:pt x="387" y="50"/>
                      </a:cubicBezTo>
                      <a:cubicBezTo>
                        <a:pt x="446" y="65"/>
                        <a:pt x="509" y="58"/>
                        <a:pt x="569" y="48"/>
                      </a:cubicBezTo>
                      <a:cubicBezTo>
                        <a:pt x="573" y="42"/>
                        <a:pt x="585" y="34"/>
                        <a:pt x="585" y="34"/>
                      </a:cubicBezTo>
                      <a:cubicBezTo>
                        <a:pt x="593" y="22"/>
                        <a:pt x="606" y="22"/>
                        <a:pt x="619" y="18"/>
                      </a:cubicBezTo>
                      <a:cubicBezTo>
                        <a:pt x="661" y="21"/>
                        <a:pt x="644" y="13"/>
                        <a:pt x="657" y="32"/>
                      </a:cubicBezTo>
                      <a:cubicBezTo>
                        <a:pt x="660" y="46"/>
                        <a:pt x="667" y="59"/>
                        <a:pt x="671" y="72"/>
                      </a:cubicBezTo>
                      <a:cubicBezTo>
                        <a:pt x="669" y="102"/>
                        <a:pt x="674" y="108"/>
                        <a:pt x="649" y="114"/>
                      </a:cubicBezTo>
                      <a:cubicBezTo>
                        <a:pt x="647" y="168"/>
                        <a:pt x="654" y="183"/>
                        <a:pt x="621" y="216"/>
                      </a:cubicBezTo>
                      <a:cubicBezTo>
                        <a:pt x="619" y="224"/>
                        <a:pt x="607" y="236"/>
                        <a:pt x="607" y="236"/>
                      </a:cubicBezTo>
                      <a:cubicBezTo>
                        <a:pt x="611" y="249"/>
                        <a:pt x="613" y="233"/>
                        <a:pt x="617" y="246"/>
                      </a:cubicBezTo>
                      <a:cubicBezTo>
                        <a:pt x="591" y="247"/>
                        <a:pt x="565" y="246"/>
                        <a:pt x="539" y="248"/>
                      </a:cubicBezTo>
                      <a:cubicBezTo>
                        <a:pt x="532" y="248"/>
                        <a:pt x="492" y="256"/>
                        <a:pt x="531" y="250"/>
                      </a:cubicBezTo>
                      <a:cubicBezTo>
                        <a:pt x="546" y="248"/>
                        <a:pt x="561" y="245"/>
                        <a:pt x="575" y="240"/>
                      </a:cubicBezTo>
                      <a:cubicBezTo>
                        <a:pt x="581" y="230"/>
                        <a:pt x="577" y="235"/>
                        <a:pt x="591" y="230"/>
                      </a:cubicBezTo>
                      <a:cubicBezTo>
                        <a:pt x="593" y="229"/>
                        <a:pt x="597" y="228"/>
                        <a:pt x="597" y="228"/>
                      </a:cubicBezTo>
                      <a:cubicBezTo>
                        <a:pt x="608" y="229"/>
                        <a:pt x="635" y="227"/>
                        <a:pt x="623" y="248"/>
                      </a:cubicBezTo>
                      <a:cubicBezTo>
                        <a:pt x="615" y="261"/>
                        <a:pt x="592" y="251"/>
                        <a:pt x="577" y="252"/>
                      </a:cubicBezTo>
                      <a:cubicBezTo>
                        <a:pt x="574" y="253"/>
                        <a:pt x="570" y="253"/>
                        <a:pt x="567" y="254"/>
                      </a:cubicBezTo>
                      <a:cubicBezTo>
                        <a:pt x="562" y="255"/>
                        <a:pt x="556" y="255"/>
                        <a:pt x="551" y="256"/>
                      </a:cubicBezTo>
                      <a:cubicBezTo>
                        <a:pt x="546" y="257"/>
                        <a:pt x="535" y="260"/>
                        <a:pt x="535" y="260"/>
                      </a:cubicBezTo>
                      <a:cubicBezTo>
                        <a:pt x="526" y="266"/>
                        <a:pt x="528" y="274"/>
                        <a:pt x="519" y="280"/>
                      </a:cubicBezTo>
                      <a:cubicBezTo>
                        <a:pt x="484" y="333"/>
                        <a:pt x="261" y="273"/>
                        <a:pt x="165" y="270"/>
                      </a:cubicBezTo>
                      <a:cubicBezTo>
                        <a:pt x="146" y="264"/>
                        <a:pt x="125" y="256"/>
                        <a:pt x="105" y="252"/>
                      </a:cubicBezTo>
                      <a:cubicBezTo>
                        <a:pt x="95" y="250"/>
                        <a:pt x="78" y="250"/>
                        <a:pt x="69" y="244"/>
                      </a:cubicBezTo>
                      <a:cubicBezTo>
                        <a:pt x="52" y="232"/>
                        <a:pt x="32" y="225"/>
                        <a:pt x="11" y="222"/>
                      </a:cubicBezTo>
                      <a:cubicBezTo>
                        <a:pt x="2" y="194"/>
                        <a:pt x="0" y="111"/>
                        <a:pt x="23" y="80"/>
                      </a:cubicBezTo>
                      <a:cubicBezTo>
                        <a:pt x="28" y="73"/>
                        <a:pt x="47" y="55"/>
                        <a:pt x="47" y="46"/>
                      </a:cubicBezTo>
                      <a:cubicBezTo>
                        <a:pt x="47" y="32"/>
                        <a:pt x="47" y="18"/>
                        <a:pt x="47" y="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6433" name="Text Box 11"/>
              <p:cNvSpPr txBox="1">
                <a:spLocks noChangeArrowheads="1"/>
              </p:cNvSpPr>
              <p:nvPr/>
            </p:nvSpPr>
            <p:spPr bwMode="auto">
              <a:xfrm>
                <a:off x="2608" y="1720"/>
                <a:ext cx="498" cy="5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T</a:t>
                </a:r>
              </a:p>
            </p:txBody>
          </p:sp>
        </p:grpSp>
        <p:grpSp>
          <p:nvGrpSpPr>
            <p:cNvPr id="22568" name="Group 12"/>
            <p:cNvGrpSpPr>
              <a:grpSpLocks/>
            </p:cNvGrpSpPr>
            <p:nvPr/>
          </p:nvGrpSpPr>
          <p:grpSpPr bwMode="auto">
            <a:xfrm>
              <a:off x="68" y="1741"/>
              <a:ext cx="1315" cy="1508"/>
              <a:chOff x="68" y="1741"/>
              <a:chExt cx="1315" cy="1508"/>
            </a:xfrm>
          </p:grpSpPr>
          <p:pic>
            <p:nvPicPr>
              <p:cNvPr id="22573" name="Picture 1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" y="2175"/>
                <a:ext cx="1050" cy="10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431" name="Text Box 14"/>
              <p:cNvSpPr txBox="1">
                <a:spLocks noChangeArrowheads="1"/>
              </p:cNvSpPr>
              <p:nvPr/>
            </p:nvSpPr>
            <p:spPr bwMode="auto">
              <a:xfrm>
                <a:off x="612" y="1741"/>
                <a:ext cx="773" cy="5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1</a:t>
                </a:r>
                <a:endParaRPr lang="en-GB" sz="3200" smtClean="0"/>
              </a:p>
            </p:txBody>
          </p:sp>
        </p:grpSp>
        <p:grpSp>
          <p:nvGrpSpPr>
            <p:cNvPr id="22569" name="Group 15"/>
            <p:cNvGrpSpPr>
              <a:grpSpLocks/>
            </p:cNvGrpSpPr>
            <p:nvPr/>
          </p:nvGrpSpPr>
          <p:grpSpPr bwMode="auto">
            <a:xfrm>
              <a:off x="4604" y="1720"/>
              <a:ext cx="1134" cy="1526"/>
              <a:chOff x="4604" y="1720"/>
              <a:chExt cx="1134" cy="1526"/>
            </a:xfrm>
          </p:grpSpPr>
          <p:pic>
            <p:nvPicPr>
              <p:cNvPr id="22571" name="Picture 1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2" y="2160"/>
                <a:ext cx="966" cy="1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429" name="Text Box 17"/>
              <p:cNvSpPr txBox="1">
                <a:spLocks noChangeArrowheads="1"/>
              </p:cNvSpPr>
              <p:nvPr/>
            </p:nvSpPr>
            <p:spPr bwMode="auto">
              <a:xfrm>
                <a:off x="4604" y="1720"/>
                <a:ext cx="772" cy="5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2</a:t>
                </a:r>
                <a:endParaRPr lang="en-GB" sz="3200" smtClean="0"/>
              </a:p>
            </p:txBody>
          </p:sp>
        </p:grpSp>
        <p:sp>
          <p:nvSpPr>
            <p:cNvPr id="16427" name="AutoShape 18"/>
            <p:cNvSpPr>
              <a:spLocks noChangeArrowheads="1"/>
            </p:cNvSpPr>
            <p:nvPr/>
          </p:nvSpPr>
          <p:spPr bwMode="auto">
            <a:xfrm>
              <a:off x="1066" y="1813"/>
              <a:ext cx="1406" cy="364"/>
            </a:xfrm>
            <a:prstGeom prst="rightArrow">
              <a:avLst>
                <a:gd name="adj1" fmla="val 50000"/>
                <a:gd name="adj2" fmla="val 96832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22532" name="Group 47"/>
          <p:cNvGrpSpPr>
            <a:grpSpLocks/>
          </p:cNvGrpSpPr>
          <p:nvPr/>
        </p:nvGrpSpPr>
        <p:grpSpPr bwMode="auto">
          <a:xfrm>
            <a:off x="4581525" y="901700"/>
            <a:ext cx="4289425" cy="2520950"/>
            <a:chOff x="1247" y="1207"/>
            <a:chExt cx="3545" cy="2481"/>
          </a:xfrm>
        </p:grpSpPr>
        <p:sp>
          <p:nvSpPr>
            <p:cNvPr id="16397" name="AutoShape 21"/>
            <p:cNvSpPr>
              <a:spLocks noChangeArrowheads="1"/>
            </p:cNvSpPr>
            <p:nvPr/>
          </p:nvSpPr>
          <p:spPr bwMode="auto">
            <a:xfrm>
              <a:off x="2147" y="2887"/>
              <a:ext cx="1179" cy="362"/>
            </a:xfrm>
            <a:prstGeom prst="rightArrow">
              <a:avLst>
                <a:gd name="adj1" fmla="val 50000"/>
                <a:gd name="adj2" fmla="val 81198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22541" name="Group 22"/>
            <p:cNvGrpSpPr>
              <a:grpSpLocks/>
            </p:cNvGrpSpPr>
            <p:nvPr/>
          </p:nvGrpSpPr>
          <p:grpSpPr bwMode="auto">
            <a:xfrm>
              <a:off x="1247" y="1207"/>
              <a:ext cx="704" cy="1134"/>
              <a:chOff x="1247" y="1207"/>
              <a:chExt cx="704" cy="1134"/>
            </a:xfrm>
          </p:grpSpPr>
          <p:grpSp>
            <p:nvGrpSpPr>
              <p:cNvPr id="22560" name="Group 23"/>
              <p:cNvGrpSpPr>
                <a:grpSpLocks/>
              </p:cNvGrpSpPr>
              <p:nvPr/>
            </p:nvGrpSpPr>
            <p:grpSpPr bwMode="auto">
              <a:xfrm>
                <a:off x="1452" y="1434"/>
                <a:ext cx="499" cy="907"/>
                <a:chOff x="2290" y="1298"/>
                <a:chExt cx="828" cy="1444"/>
              </a:xfrm>
            </p:grpSpPr>
            <p:pic>
              <p:nvPicPr>
                <p:cNvPr id="22562" name="Picture 24" descr="Ultra Size by Beverly International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0" y="1298"/>
                  <a:ext cx="828" cy="1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2563" name="Freeform 25"/>
                <p:cNvSpPr>
                  <a:spLocks/>
                </p:cNvSpPr>
                <p:nvPr/>
              </p:nvSpPr>
              <p:spPr bwMode="auto">
                <a:xfrm>
                  <a:off x="2419" y="1753"/>
                  <a:ext cx="597" cy="231"/>
                </a:xfrm>
                <a:custGeom>
                  <a:avLst/>
                  <a:gdLst>
                    <a:gd name="T0" fmla="*/ 21 w 597"/>
                    <a:gd name="T1" fmla="*/ 117 h 231"/>
                    <a:gd name="T2" fmla="*/ 23 w 597"/>
                    <a:gd name="T3" fmla="*/ 165 h 231"/>
                    <a:gd name="T4" fmla="*/ 71 w 597"/>
                    <a:gd name="T5" fmla="*/ 199 h 231"/>
                    <a:gd name="T6" fmla="*/ 369 w 597"/>
                    <a:gd name="T7" fmla="*/ 201 h 231"/>
                    <a:gd name="T8" fmla="*/ 551 w 597"/>
                    <a:gd name="T9" fmla="*/ 197 h 231"/>
                    <a:gd name="T10" fmla="*/ 559 w 597"/>
                    <a:gd name="T11" fmla="*/ 185 h 231"/>
                    <a:gd name="T12" fmla="*/ 567 w 597"/>
                    <a:gd name="T13" fmla="*/ 163 h 231"/>
                    <a:gd name="T14" fmla="*/ 577 w 597"/>
                    <a:gd name="T15" fmla="*/ 143 h 231"/>
                    <a:gd name="T16" fmla="*/ 63 w 597"/>
                    <a:gd name="T17" fmla="*/ 121 h 231"/>
                    <a:gd name="T18" fmla="*/ 43 w 597"/>
                    <a:gd name="T19" fmla="*/ 113 h 231"/>
                    <a:gd name="T20" fmla="*/ 31 w 597"/>
                    <a:gd name="T21" fmla="*/ 109 h 231"/>
                    <a:gd name="T22" fmla="*/ 21 w 597"/>
                    <a:gd name="T23" fmla="*/ 117 h 23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597" h="231">
                      <a:moveTo>
                        <a:pt x="21" y="117"/>
                      </a:moveTo>
                      <a:cubicBezTo>
                        <a:pt x="0" y="122"/>
                        <a:pt x="7" y="155"/>
                        <a:pt x="23" y="165"/>
                      </a:cubicBezTo>
                      <a:cubicBezTo>
                        <a:pt x="32" y="191"/>
                        <a:pt x="43" y="194"/>
                        <a:pt x="71" y="199"/>
                      </a:cubicBezTo>
                      <a:cubicBezTo>
                        <a:pt x="170" y="195"/>
                        <a:pt x="270" y="193"/>
                        <a:pt x="369" y="201"/>
                      </a:cubicBezTo>
                      <a:cubicBezTo>
                        <a:pt x="428" y="213"/>
                        <a:pt x="500" y="231"/>
                        <a:pt x="551" y="197"/>
                      </a:cubicBezTo>
                      <a:cubicBezTo>
                        <a:pt x="553" y="192"/>
                        <a:pt x="557" y="190"/>
                        <a:pt x="559" y="185"/>
                      </a:cubicBezTo>
                      <a:cubicBezTo>
                        <a:pt x="567" y="161"/>
                        <a:pt x="554" y="172"/>
                        <a:pt x="567" y="163"/>
                      </a:cubicBezTo>
                      <a:cubicBezTo>
                        <a:pt x="585" y="166"/>
                        <a:pt x="597" y="156"/>
                        <a:pt x="577" y="143"/>
                      </a:cubicBezTo>
                      <a:cubicBezTo>
                        <a:pt x="482" y="0"/>
                        <a:pt x="234" y="122"/>
                        <a:pt x="63" y="121"/>
                      </a:cubicBezTo>
                      <a:cubicBezTo>
                        <a:pt x="55" y="119"/>
                        <a:pt x="50" y="116"/>
                        <a:pt x="43" y="113"/>
                      </a:cubicBezTo>
                      <a:cubicBezTo>
                        <a:pt x="39" y="111"/>
                        <a:pt x="31" y="109"/>
                        <a:pt x="31" y="109"/>
                      </a:cubicBezTo>
                      <a:cubicBezTo>
                        <a:pt x="21" y="112"/>
                        <a:pt x="24" y="108"/>
                        <a:pt x="21" y="11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64" name="Freeform 26"/>
                <p:cNvSpPr>
                  <a:spLocks/>
                </p:cNvSpPr>
                <p:nvPr/>
              </p:nvSpPr>
              <p:spPr bwMode="auto">
                <a:xfrm>
                  <a:off x="2332" y="1790"/>
                  <a:ext cx="740" cy="144"/>
                </a:xfrm>
                <a:custGeom>
                  <a:avLst/>
                  <a:gdLst>
                    <a:gd name="T0" fmla="*/ 62 w 740"/>
                    <a:gd name="T1" fmla="*/ 140 h 144"/>
                    <a:gd name="T2" fmla="*/ 46 w 740"/>
                    <a:gd name="T3" fmla="*/ 136 h 144"/>
                    <a:gd name="T4" fmla="*/ 34 w 740"/>
                    <a:gd name="T5" fmla="*/ 128 h 144"/>
                    <a:gd name="T6" fmla="*/ 28 w 740"/>
                    <a:gd name="T7" fmla="*/ 110 h 144"/>
                    <a:gd name="T8" fmla="*/ 50 w 740"/>
                    <a:gd name="T9" fmla="*/ 0 h 144"/>
                    <a:gd name="T10" fmla="*/ 254 w 740"/>
                    <a:gd name="T11" fmla="*/ 6 h 144"/>
                    <a:gd name="T12" fmla="*/ 272 w 740"/>
                    <a:gd name="T13" fmla="*/ 12 h 144"/>
                    <a:gd name="T14" fmla="*/ 708 w 740"/>
                    <a:gd name="T15" fmla="*/ 10 h 144"/>
                    <a:gd name="T16" fmla="*/ 716 w 740"/>
                    <a:gd name="T17" fmla="*/ 12 h 144"/>
                    <a:gd name="T18" fmla="*/ 674 w 740"/>
                    <a:gd name="T19" fmla="*/ 144 h 144"/>
                    <a:gd name="T20" fmla="*/ 520 w 740"/>
                    <a:gd name="T21" fmla="*/ 114 h 144"/>
                    <a:gd name="T22" fmla="*/ 342 w 740"/>
                    <a:gd name="T23" fmla="*/ 124 h 144"/>
                    <a:gd name="T24" fmla="*/ 256 w 740"/>
                    <a:gd name="T25" fmla="*/ 144 h 144"/>
                    <a:gd name="T26" fmla="*/ 92 w 740"/>
                    <a:gd name="T27" fmla="*/ 136 h 144"/>
                    <a:gd name="T28" fmla="*/ 62 w 740"/>
                    <a:gd name="T29" fmla="*/ 140 h 14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740" h="144">
                      <a:moveTo>
                        <a:pt x="62" y="140"/>
                      </a:moveTo>
                      <a:cubicBezTo>
                        <a:pt x="59" y="139"/>
                        <a:pt x="49" y="138"/>
                        <a:pt x="46" y="136"/>
                      </a:cubicBezTo>
                      <a:cubicBezTo>
                        <a:pt x="42" y="134"/>
                        <a:pt x="34" y="128"/>
                        <a:pt x="34" y="128"/>
                      </a:cubicBezTo>
                      <a:cubicBezTo>
                        <a:pt x="32" y="122"/>
                        <a:pt x="28" y="110"/>
                        <a:pt x="28" y="110"/>
                      </a:cubicBezTo>
                      <a:cubicBezTo>
                        <a:pt x="30" y="14"/>
                        <a:pt x="0" y="13"/>
                        <a:pt x="50" y="0"/>
                      </a:cubicBezTo>
                      <a:cubicBezTo>
                        <a:pt x="118" y="3"/>
                        <a:pt x="186" y="2"/>
                        <a:pt x="254" y="6"/>
                      </a:cubicBezTo>
                      <a:cubicBezTo>
                        <a:pt x="260" y="8"/>
                        <a:pt x="272" y="12"/>
                        <a:pt x="272" y="12"/>
                      </a:cubicBezTo>
                      <a:cubicBezTo>
                        <a:pt x="417" y="11"/>
                        <a:pt x="563" y="10"/>
                        <a:pt x="708" y="10"/>
                      </a:cubicBezTo>
                      <a:cubicBezTo>
                        <a:pt x="711" y="10"/>
                        <a:pt x="716" y="9"/>
                        <a:pt x="716" y="12"/>
                      </a:cubicBezTo>
                      <a:cubicBezTo>
                        <a:pt x="721" y="115"/>
                        <a:pt x="740" y="127"/>
                        <a:pt x="674" y="144"/>
                      </a:cubicBezTo>
                      <a:cubicBezTo>
                        <a:pt x="621" y="141"/>
                        <a:pt x="573" y="122"/>
                        <a:pt x="520" y="114"/>
                      </a:cubicBezTo>
                      <a:cubicBezTo>
                        <a:pt x="379" y="118"/>
                        <a:pt x="412" y="112"/>
                        <a:pt x="342" y="124"/>
                      </a:cubicBezTo>
                      <a:cubicBezTo>
                        <a:pt x="315" y="135"/>
                        <a:pt x="285" y="141"/>
                        <a:pt x="256" y="144"/>
                      </a:cubicBezTo>
                      <a:cubicBezTo>
                        <a:pt x="195" y="143"/>
                        <a:pt x="148" y="144"/>
                        <a:pt x="92" y="136"/>
                      </a:cubicBezTo>
                      <a:cubicBezTo>
                        <a:pt x="63" y="138"/>
                        <a:pt x="71" y="131"/>
                        <a:pt x="62" y="14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65" name="Freeform 27"/>
                <p:cNvSpPr>
                  <a:spLocks/>
                </p:cNvSpPr>
                <p:nvPr/>
              </p:nvSpPr>
              <p:spPr bwMode="auto">
                <a:xfrm>
                  <a:off x="2359" y="2204"/>
                  <a:ext cx="674" cy="333"/>
                </a:xfrm>
                <a:custGeom>
                  <a:avLst/>
                  <a:gdLst>
                    <a:gd name="T0" fmla="*/ 47 w 674"/>
                    <a:gd name="T1" fmla="*/ 4 h 333"/>
                    <a:gd name="T2" fmla="*/ 109 w 674"/>
                    <a:gd name="T3" fmla="*/ 12 h 333"/>
                    <a:gd name="T4" fmla="*/ 199 w 674"/>
                    <a:gd name="T5" fmla="*/ 38 h 333"/>
                    <a:gd name="T6" fmla="*/ 387 w 674"/>
                    <a:gd name="T7" fmla="*/ 50 h 333"/>
                    <a:gd name="T8" fmla="*/ 569 w 674"/>
                    <a:gd name="T9" fmla="*/ 48 h 333"/>
                    <a:gd name="T10" fmla="*/ 585 w 674"/>
                    <a:gd name="T11" fmla="*/ 34 h 333"/>
                    <a:gd name="T12" fmla="*/ 619 w 674"/>
                    <a:gd name="T13" fmla="*/ 18 h 333"/>
                    <a:gd name="T14" fmla="*/ 657 w 674"/>
                    <a:gd name="T15" fmla="*/ 32 h 333"/>
                    <a:gd name="T16" fmla="*/ 671 w 674"/>
                    <a:gd name="T17" fmla="*/ 72 h 333"/>
                    <a:gd name="T18" fmla="*/ 649 w 674"/>
                    <a:gd name="T19" fmla="*/ 114 h 333"/>
                    <a:gd name="T20" fmla="*/ 621 w 674"/>
                    <a:gd name="T21" fmla="*/ 216 h 333"/>
                    <a:gd name="T22" fmla="*/ 607 w 674"/>
                    <a:gd name="T23" fmla="*/ 236 h 333"/>
                    <a:gd name="T24" fmla="*/ 617 w 674"/>
                    <a:gd name="T25" fmla="*/ 246 h 333"/>
                    <a:gd name="T26" fmla="*/ 539 w 674"/>
                    <a:gd name="T27" fmla="*/ 248 h 333"/>
                    <a:gd name="T28" fmla="*/ 531 w 674"/>
                    <a:gd name="T29" fmla="*/ 250 h 333"/>
                    <a:gd name="T30" fmla="*/ 575 w 674"/>
                    <a:gd name="T31" fmla="*/ 240 h 333"/>
                    <a:gd name="T32" fmla="*/ 591 w 674"/>
                    <a:gd name="T33" fmla="*/ 230 h 333"/>
                    <a:gd name="T34" fmla="*/ 597 w 674"/>
                    <a:gd name="T35" fmla="*/ 228 h 333"/>
                    <a:gd name="T36" fmla="*/ 623 w 674"/>
                    <a:gd name="T37" fmla="*/ 248 h 333"/>
                    <a:gd name="T38" fmla="*/ 577 w 674"/>
                    <a:gd name="T39" fmla="*/ 252 h 333"/>
                    <a:gd name="T40" fmla="*/ 567 w 674"/>
                    <a:gd name="T41" fmla="*/ 254 h 333"/>
                    <a:gd name="T42" fmla="*/ 551 w 674"/>
                    <a:gd name="T43" fmla="*/ 256 h 333"/>
                    <a:gd name="T44" fmla="*/ 535 w 674"/>
                    <a:gd name="T45" fmla="*/ 260 h 333"/>
                    <a:gd name="T46" fmla="*/ 519 w 674"/>
                    <a:gd name="T47" fmla="*/ 280 h 333"/>
                    <a:gd name="T48" fmla="*/ 165 w 674"/>
                    <a:gd name="T49" fmla="*/ 270 h 333"/>
                    <a:gd name="T50" fmla="*/ 105 w 674"/>
                    <a:gd name="T51" fmla="*/ 252 h 333"/>
                    <a:gd name="T52" fmla="*/ 69 w 674"/>
                    <a:gd name="T53" fmla="*/ 244 h 333"/>
                    <a:gd name="T54" fmla="*/ 11 w 674"/>
                    <a:gd name="T55" fmla="*/ 222 h 333"/>
                    <a:gd name="T56" fmla="*/ 23 w 674"/>
                    <a:gd name="T57" fmla="*/ 80 h 333"/>
                    <a:gd name="T58" fmla="*/ 47 w 674"/>
                    <a:gd name="T59" fmla="*/ 46 h 333"/>
                    <a:gd name="T60" fmla="*/ 47 w 674"/>
                    <a:gd name="T61" fmla="*/ 4 h 333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674" h="333">
                      <a:moveTo>
                        <a:pt x="47" y="4"/>
                      </a:moveTo>
                      <a:cubicBezTo>
                        <a:pt x="68" y="8"/>
                        <a:pt x="91" y="0"/>
                        <a:pt x="109" y="12"/>
                      </a:cubicBezTo>
                      <a:cubicBezTo>
                        <a:pt x="127" y="39"/>
                        <a:pt x="172" y="37"/>
                        <a:pt x="199" y="38"/>
                      </a:cubicBezTo>
                      <a:cubicBezTo>
                        <a:pt x="249" y="51"/>
                        <a:pt x="343" y="49"/>
                        <a:pt x="387" y="50"/>
                      </a:cubicBezTo>
                      <a:cubicBezTo>
                        <a:pt x="446" y="65"/>
                        <a:pt x="509" y="58"/>
                        <a:pt x="569" y="48"/>
                      </a:cubicBezTo>
                      <a:cubicBezTo>
                        <a:pt x="573" y="42"/>
                        <a:pt x="585" y="34"/>
                        <a:pt x="585" y="34"/>
                      </a:cubicBezTo>
                      <a:cubicBezTo>
                        <a:pt x="593" y="22"/>
                        <a:pt x="606" y="22"/>
                        <a:pt x="619" y="18"/>
                      </a:cubicBezTo>
                      <a:cubicBezTo>
                        <a:pt x="661" y="21"/>
                        <a:pt x="644" y="13"/>
                        <a:pt x="657" y="32"/>
                      </a:cubicBezTo>
                      <a:cubicBezTo>
                        <a:pt x="660" y="46"/>
                        <a:pt x="667" y="59"/>
                        <a:pt x="671" y="72"/>
                      </a:cubicBezTo>
                      <a:cubicBezTo>
                        <a:pt x="669" y="102"/>
                        <a:pt x="674" y="108"/>
                        <a:pt x="649" y="114"/>
                      </a:cubicBezTo>
                      <a:cubicBezTo>
                        <a:pt x="647" y="168"/>
                        <a:pt x="654" y="183"/>
                        <a:pt x="621" y="216"/>
                      </a:cubicBezTo>
                      <a:cubicBezTo>
                        <a:pt x="619" y="224"/>
                        <a:pt x="607" y="236"/>
                        <a:pt x="607" y="236"/>
                      </a:cubicBezTo>
                      <a:cubicBezTo>
                        <a:pt x="611" y="249"/>
                        <a:pt x="613" y="233"/>
                        <a:pt x="617" y="246"/>
                      </a:cubicBezTo>
                      <a:cubicBezTo>
                        <a:pt x="591" y="247"/>
                        <a:pt x="565" y="246"/>
                        <a:pt x="539" y="248"/>
                      </a:cubicBezTo>
                      <a:cubicBezTo>
                        <a:pt x="532" y="248"/>
                        <a:pt x="492" y="256"/>
                        <a:pt x="531" y="250"/>
                      </a:cubicBezTo>
                      <a:cubicBezTo>
                        <a:pt x="546" y="248"/>
                        <a:pt x="561" y="245"/>
                        <a:pt x="575" y="240"/>
                      </a:cubicBezTo>
                      <a:cubicBezTo>
                        <a:pt x="581" y="230"/>
                        <a:pt x="577" y="235"/>
                        <a:pt x="591" y="230"/>
                      </a:cubicBezTo>
                      <a:cubicBezTo>
                        <a:pt x="593" y="229"/>
                        <a:pt x="597" y="228"/>
                        <a:pt x="597" y="228"/>
                      </a:cubicBezTo>
                      <a:cubicBezTo>
                        <a:pt x="608" y="229"/>
                        <a:pt x="635" y="227"/>
                        <a:pt x="623" y="248"/>
                      </a:cubicBezTo>
                      <a:cubicBezTo>
                        <a:pt x="615" y="261"/>
                        <a:pt x="592" y="251"/>
                        <a:pt x="577" y="252"/>
                      </a:cubicBezTo>
                      <a:cubicBezTo>
                        <a:pt x="574" y="253"/>
                        <a:pt x="570" y="253"/>
                        <a:pt x="567" y="254"/>
                      </a:cubicBezTo>
                      <a:cubicBezTo>
                        <a:pt x="562" y="255"/>
                        <a:pt x="556" y="255"/>
                        <a:pt x="551" y="256"/>
                      </a:cubicBezTo>
                      <a:cubicBezTo>
                        <a:pt x="546" y="257"/>
                        <a:pt x="535" y="260"/>
                        <a:pt x="535" y="260"/>
                      </a:cubicBezTo>
                      <a:cubicBezTo>
                        <a:pt x="526" y="266"/>
                        <a:pt x="528" y="274"/>
                        <a:pt x="519" y="280"/>
                      </a:cubicBezTo>
                      <a:cubicBezTo>
                        <a:pt x="484" y="333"/>
                        <a:pt x="261" y="273"/>
                        <a:pt x="165" y="270"/>
                      </a:cubicBezTo>
                      <a:cubicBezTo>
                        <a:pt x="146" y="264"/>
                        <a:pt x="125" y="256"/>
                        <a:pt x="105" y="252"/>
                      </a:cubicBezTo>
                      <a:cubicBezTo>
                        <a:pt x="95" y="250"/>
                        <a:pt x="78" y="250"/>
                        <a:pt x="69" y="244"/>
                      </a:cubicBezTo>
                      <a:cubicBezTo>
                        <a:pt x="52" y="232"/>
                        <a:pt x="32" y="225"/>
                        <a:pt x="11" y="222"/>
                      </a:cubicBezTo>
                      <a:cubicBezTo>
                        <a:pt x="2" y="194"/>
                        <a:pt x="0" y="111"/>
                        <a:pt x="23" y="80"/>
                      </a:cubicBezTo>
                      <a:cubicBezTo>
                        <a:pt x="28" y="73"/>
                        <a:pt x="47" y="55"/>
                        <a:pt x="47" y="46"/>
                      </a:cubicBezTo>
                      <a:cubicBezTo>
                        <a:pt x="47" y="32"/>
                        <a:pt x="47" y="18"/>
                        <a:pt x="47" y="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6418" name="Text Box 28"/>
              <p:cNvSpPr txBox="1">
                <a:spLocks noChangeArrowheads="1"/>
              </p:cNvSpPr>
              <p:nvPr/>
            </p:nvSpPr>
            <p:spPr bwMode="auto">
              <a:xfrm>
                <a:off x="1247" y="1207"/>
                <a:ext cx="497" cy="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T</a:t>
                </a:r>
              </a:p>
            </p:txBody>
          </p:sp>
        </p:grpSp>
        <p:grpSp>
          <p:nvGrpSpPr>
            <p:cNvPr id="22542" name="Group 29"/>
            <p:cNvGrpSpPr>
              <a:grpSpLocks/>
            </p:cNvGrpSpPr>
            <p:nvPr/>
          </p:nvGrpSpPr>
          <p:grpSpPr bwMode="auto">
            <a:xfrm>
              <a:off x="3379" y="1226"/>
              <a:ext cx="1361" cy="1251"/>
              <a:chOff x="3379" y="1226"/>
              <a:chExt cx="1361" cy="1251"/>
            </a:xfrm>
          </p:grpSpPr>
          <p:pic>
            <p:nvPicPr>
              <p:cNvPr id="22558" name="Picture 3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74" y="1391"/>
                <a:ext cx="966" cy="1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416" name="Text Box 31"/>
              <p:cNvSpPr txBox="1">
                <a:spLocks noChangeArrowheads="1"/>
              </p:cNvSpPr>
              <p:nvPr/>
            </p:nvSpPr>
            <p:spPr bwMode="auto">
              <a:xfrm>
                <a:off x="3379" y="1226"/>
                <a:ext cx="769" cy="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1</a:t>
                </a:r>
                <a:endParaRPr lang="en-GB" sz="3200" smtClean="0"/>
              </a:p>
            </p:txBody>
          </p:sp>
        </p:grpSp>
        <p:grpSp>
          <p:nvGrpSpPr>
            <p:cNvPr id="22543" name="Group 32"/>
            <p:cNvGrpSpPr>
              <a:grpSpLocks/>
            </p:cNvGrpSpPr>
            <p:nvPr/>
          </p:nvGrpSpPr>
          <p:grpSpPr bwMode="auto">
            <a:xfrm>
              <a:off x="3372" y="2614"/>
              <a:ext cx="1420" cy="1074"/>
              <a:chOff x="3372" y="2614"/>
              <a:chExt cx="1420" cy="1074"/>
            </a:xfrm>
          </p:grpSpPr>
          <p:pic>
            <p:nvPicPr>
              <p:cNvPr id="22556" name="Picture 3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42" y="2614"/>
                <a:ext cx="1050" cy="10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414" name="Text Box 34"/>
              <p:cNvSpPr txBox="1">
                <a:spLocks noChangeArrowheads="1"/>
              </p:cNvSpPr>
              <p:nvPr/>
            </p:nvSpPr>
            <p:spPr bwMode="auto">
              <a:xfrm>
                <a:off x="3372" y="2816"/>
                <a:ext cx="770" cy="5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a</a:t>
                </a:r>
                <a:endParaRPr lang="en-GB" sz="3200" smtClean="0"/>
              </a:p>
            </p:txBody>
          </p:sp>
        </p:grpSp>
        <p:sp>
          <p:nvSpPr>
            <p:cNvPr id="16401" name="AutoShape 35"/>
            <p:cNvSpPr>
              <a:spLocks noChangeArrowheads="1"/>
            </p:cNvSpPr>
            <p:nvPr/>
          </p:nvSpPr>
          <p:spPr bwMode="auto">
            <a:xfrm>
              <a:off x="1973" y="1298"/>
              <a:ext cx="1406" cy="364"/>
            </a:xfrm>
            <a:prstGeom prst="rightArrow">
              <a:avLst>
                <a:gd name="adj1" fmla="val 50000"/>
                <a:gd name="adj2" fmla="val 96832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22545" name="Group 36"/>
            <p:cNvGrpSpPr>
              <a:grpSpLocks/>
            </p:cNvGrpSpPr>
            <p:nvPr/>
          </p:nvGrpSpPr>
          <p:grpSpPr bwMode="auto">
            <a:xfrm>
              <a:off x="1247" y="2523"/>
              <a:ext cx="680" cy="1134"/>
              <a:chOff x="1247" y="2523"/>
              <a:chExt cx="680" cy="1134"/>
            </a:xfrm>
          </p:grpSpPr>
          <p:grpSp>
            <p:nvGrpSpPr>
              <p:cNvPr id="22546" name="Group 37"/>
              <p:cNvGrpSpPr>
                <a:grpSpLocks/>
              </p:cNvGrpSpPr>
              <p:nvPr/>
            </p:nvGrpSpPr>
            <p:grpSpPr bwMode="auto">
              <a:xfrm>
                <a:off x="1428" y="2750"/>
                <a:ext cx="499" cy="907"/>
                <a:chOff x="657" y="2704"/>
                <a:chExt cx="499" cy="907"/>
              </a:xfrm>
            </p:grpSpPr>
            <p:grpSp>
              <p:nvGrpSpPr>
                <p:cNvPr id="22548" name="Group 38"/>
                <p:cNvGrpSpPr>
                  <a:grpSpLocks/>
                </p:cNvGrpSpPr>
                <p:nvPr/>
              </p:nvGrpSpPr>
              <p:grpSpPr bwMode="auto">
                <a:xfrm>
                  <a:off x="657" y="2704"/>
                  <a:ext cx="499" cy="907"/>
                  <a:chOff x="2290" y="1298"/>
                  <a:chExt cx="828" cy="1444"/>
                </a:xfrm>
              </p:grpSpPr>
              <p:pic>
                <p:nvPicPr>
                  <p:cNvPr id="22552" name="Picture 39" descr="Ultra Size by Beverly International"/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290" y="1298"/>
                    <a:ext cx="828" cy="14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2553" name="Freeform 40"/>
                  <p:cNvSpPr>
                    <a:spLocks/>
                  </p:cNvSpPr>
                  <p:nvPr/>
                </p:nvSpPr>
                <p:spPr bwMode="auto">
                  <a:xfrm>
                    <a:off x="2419" y="1753"/>
                    <a:ext cx="597" cy="231"/>
                  </a:xfrm>
                  <a:custGeom>
                    <a:avLst/>
                    <a:gdLst>
                      <a:gd name="T0" fmla="*/ 21 w 597"/>
                      <a:gd name="T1" fmla="*/ 117 h 231"/>
                      <a:gd name="T2" fmla="*/ 23 w 597"/>
                      <a:gd name="T3" fmla="*/ 165 h 231"/>
                      <a:gd name="T4" fmla="*/ 71 w 597"/>
                      <a:gd name="T5" fmla="*/ 199 h 231"/>
                      <a:gd name="T6" fmla="*/ 369 w 597"/>
                      <a:gd name="T7" fmla="*/ 201 h 231"/>
                      <a:gd name="T8" fmla="*/ 551 w 597"/>
                      <a:gd name="T9" fmla="*/ 197 h 231"/>
                      <a:gd name="T10" fmla="*/ 559 w 597"/>
                      <a:gd name="T11" fmla="*/ 185 h 231"/>
                      <a:gd name="T12" fmla="*/ 567 w 597"/>
                      <a:gd name="T13" fmla="*/ 163 h 231"/>
                      <a:gd name="T14" fmla="*/ 577 w 597"/>
                      <a:gd name="T15" fmla="*/ 143 h 231"/>
                      <a:gd name="T16" fmla="*/ 63 w 597"/>
                      <a:gd name="T17" fmla="*/ 121 h 231"/>
                      <a:gd name="T18" fmla="*/ 43 w 597"/>
                      <a:gd name="T19" fmla="*/ 113 h 231"/>
                      <a:gd name="T20" fmla="*/ 31 w 597"/>
                      <a:gd name="T21" fmla="*/ 109 h 231"/>
                      <a:gd name="T22" fmla="*/ 21 w 597"/>
                      <a:gd name="T23" fmla="*/ 117 h 23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597" h="231">
                        <a:moveTo>
                          <a:pt x="21" y="117"/>
                        </a:moveTo>
                        <a:cubicBezTo>
                          <a:pt x="0" y="122"/>
                          <a:pt x="7" y="155"/>
                          <a:pt x="23" y="165"/>
                        </a:cubicBezTo>
                        <a:cubicBezTo>
                          <a:pt x="32" y="191"/>
                          <a:pt x="43" y="194"/>
                          <a:pt x="71" y="199"/>
                        </a:cubicBezTo>
                        <a:cubicBezTo>
                          <a:pt x="170" y="195"/>
                          <a:pt x="270" y="193"/>
                          <a:pt x="369" y="201"/>
                        </a:cubicBezTo>
                        <a:cubicBezTo>
                          <a:pt x="428" y="213"/>
                          <a:pt x="500" y="231"/>
                          <a:pt x="551" y="197"/>
                        </a:cubicBezTo>
                        <a:cubicBezTo>
                          <a:pt x="553" y="192"/>
                          <a:pt x="557" y="190"/>
                          <a:pt x="559" y="185"/>
                        </a:cubicBezTo>
                        <a:cubicBezTo>
                          <a:pt x="567" y="161"/>
                          <a:pt x="554" y="172"/>
                          <a:pt x="567" y="163"/>
                        </a:cubicBezTo>
                        <a:cubicBezTo>
                          <a:pt x="585" y="166"/>
                          <a:pt x="597" y="156"/>
                          <a:pt x="577" y="143"/>
                        </a:cubicBezTo>
                        <a:cubicBezTo>
                          <a:pt x="482" y="0"/>
                          <a:pt x="234" y="122"/>
                          <a:pt x="63" y="121"/>
                        </a:cubicBezTo>
                        <a:cubicBezTo>
                          <a:pt x="55" y="119"/>
                          <a:pt x="50" y="116"/>
                          <a:pt x="43" y="113"/>
                        </a:cubicBezTo>
                        <a:cubicBezTo>
                          <a:pt x="39" y="111"/>
                          <a:pt x="31" y="109"/>
                          <a:pt x="31" y="109"/>
                        </a:cubicBezTo>
                        <a:cubicBezTo>
                          <a:pt x="21" y="112"/>
                          <a:pt x="24" y="108"/>
                          <a:pt x="21" y="117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2554" name="Freeform 41"/>
                  <p:cNvSpPr>
                    <a:spLocks/>
                  </p:cNvSpPr>
                  <p:nvPr/>
                </p:nvSpPr>
                <p:spPr bwMode="auto">
                  <a:xfrm>
                    <a:off x="2332" y="1790"/>
                    <a:ext cx="740" cy="144"/>
                  </a:xfrm>
                  <a:custGeom>
                    <a:avLst/>
                    <a:gdLst>
                      <a:gd name="T0" fmla="*/ 62 w 740"/>
                      <a:gd name="T1" fmla="*/ 140 h 144"/>
                      <a:gd name="T2" fmla="*/ 46 w 740"/>
                      <a:gd name="T3" fmla="*/ 136 h 144"/>
                      <a:gd name="T4" fmla="*/ 34 w 740"/>
                      <a:gd name="T5" fmla="*/ 128 h 144"/>
                      <a:gd name="T6" fmla="*/ 28 w 740"/>
                      <a:gd name="T7" fmla="*/ 110 h 144"/>
                      <a:gd name="T8" fmla="*/ 50 w 740"/>
                      <a:gd name="T9" fmla="*/ 0 h 144"/>
                      <a:gd name="T10" fmla="*/ 254 w 740"/>
                      <a:gd name="T11" fmla="*/ 6 h 144"/>
                      <a:gd name="T12" fmla="*/ 272 w 740"/>
                      <a:gd name="T13" fmla="*/ 12 h 144"/>
                      <a:gd name="T14" fmla="*/ 708 w 740"/>
                      <a:gd name="T15" fmla="*/ 10 h 144"/>
                      <a:gd name="T16" fmla="*/ 716 w 740"/>
                      <a:gd name="T17" fmla="*/ 12 h 144"/>
                      <a:gd name="T18" fmla="*/ 674 w 740"/>
                      <a:gd name="T19" fmla="*/ 144 h 144"/>
                      <a:gd name="T20" fmla="*/ 520 w 740"/>
                      <a:gd name="T21" fmla="*/ 114 h 144"/>
                      <a:gd name="T22" fmla="*/ 342 w 740"/>
                      <a:gd name="T23" fmla="*/ 124 h 144"/>
                      <a:gd name="T24" fmla="*/ 256 w 740"/>
                      <a:gd name="T25" fmla="*/ 144 h 144"/>
                      <a:gd name="T26" fmla="*/ 92 w 740"/>
                      <a:gd name="T27" fmla="*/ 136 h 144"/>
                      <a:gd name="T28" fmla="*/ 62 w 740"/>
                      <a:gd name="T29" fmla="*/ 140 h 14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740" h="144">
                        <a:moveTo>
                          <a:pt x="62" y="140"/>
                        </a:moveTo>
                        <a:cubicBezTo>
                          <a:pt x="59" y="139"/>
                          <a:pt x="49" y="138"/>
                          <a:pt x="46" y="136"/>
                        </a:cubicBezTo>
                        <a:cubicBezTo>
                          <a:pt x="42" y="134"/>
                          <a:pt x="34" y="128"/>
                          <a:pt x="34" y="128"/>
                        </a:cubicBezTo>
                        <a:cubicBezTo>
                          <a:pt x="32" y="122"/>
                          <a:pt x="28" y="110"/>
                          <a:pt x="28" y="110"/>
                        </a:cubicBezTo>
                        <a:cubicBezTo>
                          <a:pt x="30" y="14"/>
                          <a:pt x="0" y="13"/>
                          <a:pt x="50" y="0"/>
                        </a:cubicBezTo>
                        <a:cubicBezTo>
                          <a:pt x="118" y="3"/>
                          <a:pt x="186" y="2"/>
                          <a:pt x="254" y="6"/>
                        </a:cubicBezTo>
                        <a:cubicBezTo>
                          <a:pt x="260" y="8"/>
                          <a:pt x="272" y="12"/>
                          <a:pt x="272" y="12"/>
                        </a:cubicBezTo>
                        <a:cubicBezTo>
                          <a:pt x="417" y="11"/>
                          <a:pt x="563" y="10"/>
                          <a:pt x="708" y="10"/>
                        </a:cubicBezTo>
                        <a:cubicBezTo>
                          <a:pt x="711" y="10"/>
                          <a:pt x="716" y="9"/>
                          <a:pt x="716" y="12"/>
                        </a:cubicBezTo>
                        <a:cubicBezTo>
                          <a:pt x="721" y="115"/>
                          <a:pt x="740" y="127"/>
                          <a:pt x="674" y="144"/>
                        </a:cubicBezTo>
                        <a:cubicBezTo>
                          <a:pt x="621" y="141"/>
                          <a:pt x="573" y="122"/>
                          <a:pt x="520" y="114"/>
                        </a:cubicBezTo>
                        <a:cubicBezTo>
                          <a:pt x="379" y="118"/>
                          <a:pt x="412" y="112"/>
                          <a:pt x="342" y="124"/>
                        </a:cubicBezTo>
                        <a:cubicBezTo>
                          <a:pt x="315" y="135"/>
                          <a:pt x="285" y="141"/>
                          <a:pt x="256" y="144"/>
                        </a:cubicBezTo>
                        <a:cubicBezTo>
                          <a:pt x="195" y="143"/>
                          <a:pt x="148" y="144"/>
                          <a:pt x="92" y="136"/>
                        </a:cubicBezTo>
                        <a:cubicBezTo>
                          <a:pt x="63" y="138"/>
                          <a:pt x="71" y="131"/>
                          <a:pt x="62" y="14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2555" name="Freeform 42"/>
                  <p:cNvSpPr>
                    <a:spLocks/>
                  </p:cNvSpPr>
                  <p:nvPr/>
                </p:nvSpPr>
                <p:spPr bwMode="auto">
                  <a:xfrm>
                    <a:off x="2359" y="2204"/>
                    <a:ext cx="674" cy="333"/>
                  </a:xfrm>
                  <a:custGeom>
                    <a:avLst/>
                    <a:gdLst>
                      <a:gd name="T0" fmla="*/ 47 w 674"/>
                      <a:gd name="T1" fmla="*/ 4 h 333"/>
                      <a:gd name="T2" fmla="*/ 109 w 674"/>
                      <a:gd name="T3" fmla="*/ 12 h 333"/>
                      <a:gd name="T4" fmla="*/ 199 w 674"/>
                      <a:gd name="T5" fmla="*/ 38 h 333"/>
                      <a:gd name="T6" fmla="*/ 387 w 674"/>
                      <a:gd name="T7" fmla="*/ 50 h 333"/>
                      <a:gd name="T8" fmla="*/ 569 w 674"/>
                      <a:gd name="T9" fmla="*/ 48 h 333"/>
                      <a:gd name="T10" fmla="*/ 585 w 674"/>
                      <a:gd name="T11" fmla="*/ 34 h 333"/>
                      <a:gd name="T12" fmla="*/ 619 w 674"/>
                      <a:gd name="T13" fmla="*/ 18 h 333"/>
                      <a:gd name="T14" fmla="*/ 657 w 674"/>
                      <a:gd name="T15" fmla="*/ 32 h 333"/>
                      <a:gd name="T16" fmla="*/ 671 w 674"/>
                      <a:gd name="T17" fmla="*/ 72 h 333"/>
                      <a:gd name="T18" fmla="*/ 649 w 674"/>
                      <a:gd name="T19" fmla="*/ 114 h 333"/>
                      <a:gd name="T20" fmla="*/ 621 w 674"/>
                      <a:gd name="T21" fmla="*/ 216 h 333"/>
                      <a:gd name="T22" fmla="*/ 607 w 674"/>
                      <a:gd name="T23" fmla="*/ 236 h 333"/>
                      <a:gd name="T24" fmla="*/ 617 w 674"/>
                      <a:gd name="T25" fmla="*/ 246 h 333"/>
                      <a:gd name="T26" fmla="*/ 539 w 674"/>
                      <a:gd name="T27" fmla="*/ 248 h 333"/>
                      <a:gd name="T28" fmla="*/ 531 w 674"/>
                      <a:gd name="T29" fmla="*/ 250 h 333"/>
                      <a:gd name="T30" fmla="*/ 575 w 674"/>
                      <a:gd name="T31" fmla="*/ 240 h 333"/>
                      <a:gd name="T32" fmla="*/ 591 w 674"/>
                      <a:gd name="T33" fmla="*/ 230 h 333"/>
                      <a:gd name="T34" fmla="*/ 597 w 674"/>
                      <a:gd name="T35" fmla="*/ 228 h 333"/>
                      <a:gd name="T36" fmla="*/ 623 w 674"/>
                      <a:gd name="T37" fmla="*/ 248 h 333"/>
                      <a:gd name="T38" fmla="*/ 577 w 674"/>
                      <a:gd name="T39" fmla="*/ 252 h 333"/>
                      <a:gd name="T40" fmla="*/ 567 w 674"/>
                      <a:gd name="T41" fmla="*/ 254 h 333"/>
                      <a:gd name="T42" fmla="*/ 551 w 674"/>
                      <a:gd name="T43" fmla="*/ 256 h 333"/>
                      <a:gd name="T44" fmla="*/ 535 w 674"/>
                      <a:gd name="T45" fmla="*/ 260 h 333"/>
                      <a:gd name="T46" fmla="*/ 519 w 674"/>
                      <a:gd name="T47" fmla="*/ 280 h 333"/>
                      <a:gd name="T48" fmla="*/ 165 w 674"/>
                      <a:gd name="T49" fmla="*/ 270 h 333"/>
                      <a:gd name="T50" fmla="*/ 105 w 674"/>
                      <a:gd name="T51" fmla="*/ 252 h 333"/>
                      <a:gd name="T52" fmla="*/ 69 w 674"/>
                      <a:gd name="T53" fmla="*/ 244 h 333"/>
                      <a:gd name="T54" fmla="*/ 11 w 674"/>
                      <a:gd name="T55" fmla="*/ 222 h 333"/>
                      <a:gd name="T56" fmla="*/ 23 w 674"/>
                      <a:gd name="T57" fmla="*/ 80 h 333"/>
                      <a:gd name="T58" fmla="*/ 47 w 674"/>
                      <a:gd name="T59" fmla="*/ 46 h 333"/>
                      <a:gd name="T60" fmla="*/ 47 w 674"/>
                      <a:gd name="T61" fmla="*/ 4 h 333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0" t="0" r="r" b="b"/>
                    <a:pathLst>
                      <a:path w="674" h="333">
                        <a:moveTo>
                          <a:pt x="47" y="4"/>
                        </a:moveTo>
                        <a:cubicBezTo>
                          <a:pt x="68" y="8"/>
                          <a:pt x="91" y="0"/>
                          <a:pt x="109" y="12"/>
                        </a:cubicBezTo>
                        <a:cubicBezTo>
                          <a:pt x="127" y="39"/>
                          <a:pt x="172" y="37"/>
                          <a:pt x="199" y="38"/>
                        </a:cubicBezTo>
                        <a:cubicBezTo>
                          <a:pt x="249" y="51"/>
                          <a:pt x="343" y="49"/>
                          <a:pt x="387" y="50"/>
                        </a:cubicBezTo>
                        <a:cubicBezTo>
                          <a:pt x="446" y="65"/>
                          <a:pt x="509" y="58"/>
                          <a:pt x="569" y="48"/>
                        </a:cubicBezTo>
                        <a:cubicBezTo>
                          <a:pt x="573" y="42"/>
                          <a:pt x="585" y="34"/>
                          <a:pt x="585" y="34"/>
                        </a:cubicBezTo>
                        <a:cubicBezTo>
                          <a:pt x="593" y="22"/>
                          <a:pt x="606" y="22"/>
                          <a:pt x="619" y="18"/>
                        </a:cubicBezTo>
                        <a:cubicBezTo>
                          <a:pt x="661" y="21"/>
                          <a:pt x="644" y="13"/>
                          <a:pt x="657" y="32"/>
                        </a:cubicBezTo>
                        <a:cubicBezTo>
                          <a:pt x="660" y="46"/>
                          <a:pt x="667" y="59"/>
                          <a:pt x="671" y="72"/>
                        </a:cubicBezTo>
                        <a:cubicBezTo>
                          <a:pt x="669" y="102"/>
                          <a:pt x="674" y="108"/>
                          <a:pt x="649" y="114"/>
                        </a:cubicBezTo>
                        <a:cubicBezTo>
                          <a:pt x="647" y="168"/>
                          <a:pt x="654" y="183"/>
                          <a:pt x="621" y="216"/>
                        </a:cubicBezTo>
                        <a:cubicBezTo>
                          <a:pt x="619" y="224"/>
                          <a:pt x="607" y="236"/>
                          <a:pt x="607" y="236"/>
                        </a:cubicBezTo>
                        <a:cubicBezTo>
                          <a:pt x="611" y="249"/>
                          <a:pt x="613" y="233"/>
                          <a:pt x="617" y="246"/>
                        </a:cubicBezTo>
                        <a:cubicBezTo>
                          <a:pt x="591" y="247"/>
                          <a:pt x="565" y="246"/>
                          <a:pt x="539" y="248"/>
                        </a:cubicBezTo>
                        <a:cubicBezTo>
                          <a:pt x="532" y="248"/>
                          <a:pt x="492" y="256"/>
                          <a:pt x="531" y="250"/>
                        </a:cubicBezTo>
                        <a:cubicBezTo>
                          <a:pt x="546" y="248"/>
                          <a:pt x="561" y="245"/>
                          <a:pt x="575" y="240"/>
                        </a:cubicBezTo>
                        <a:cubicBezTo>
                          <a:pt x="581" y="230"/>
                          <a:pt x="577" y="235"/>
                          <a:pt x="591" y="230"/>
                        </a:cubicBezTo>
                        <a:cubicBezTo>
                          <a:pt x="593" y="229"/>
                          <a:pt x="597" y="228"/>
                          <a:pt x="597" y="228"/>
                        </a:cubicBezTo>
                        <a:cubicBezTo>
                          <a:pt x="608" y="229"/>
                          <a:pt x="635" y="227"/>
                          <a:pt x="623" y="248"/>
                        </a:cubicBezTo>
                        <a:cubicBezTo>
                          <a:pt x="615" y="261"/>
                          <a:pt x="592" y="251"/>
                          <a:pt x="577" y="252"/>
                        </a:cubicBezTo>
                        <a:cubicBezTo>
                          <a:pt x="574" y="253"/>
                          <a:pt x="570" y="253"/>
                          <a:pt x="567" y="254"/>
                        </a:cubicBezTo>
                        <a:cubicBezTo>
                          <a:pt x="562" y="255"/>
                          <a:pt x="556" y="255"/>
                          <a:pt x="551" y="256"/>
                        </a:cubicBezTo>
                        <a:cubicBezTo>
                          <a:pt x="546" y="257"/>
                          <a:pt x="535" y="260"/>
                          <a:pt x="535" y="260"/>
                        </a:cubicBezTo>
                        <a:cubicBezTo>
                          <a:pt x="526" y="266"/>
                          <a:pt x="528" y="274"/>
                          <a:pt x="519" y="280"/>
                        </a:cubicBezTo>
                        <a:cubicBezTo>
                          <a:pt x="484" y="333"/>
                          <a:pt x="261" y="273"/>
                          <a:pt x="165" y="270"/>
                        </a:cubicBezTo>
                        <a:cubicBezTo>
                          <a:pt x="146" y="264"/>
                          <a:pt x="125" y="256"/>
                          <a:pt x="105" y="252"/>
                        </a:cubicBezTo>
                        <a:cubicBezTo>
                          <a:pt x="95" y="250"/>
                          <a:pt x="78" y="250"/>
                          <a:pt x="69" y="244"/>
                        </a:cubicBezTo>
                        <a:cubicBezTo>
                          <a:pt x="52" y="232"/>
                          <a:pt x="32" y="225"/>
                          <a:pt x="11" y="222"/>
                        </a:cubicBezTo>
                        <a:cubicBezTo>
                          <a:pt x="2" y="194"/>
                          <a:pt x="0" y="111"/>
                          <a:pt x="23" y="80"/>
                        </a:cubicBezTo>
                        <a:cubicBezTo>
                          <a:pt x="28" y="73"/>
                          <a:pt x="47" y="55"/>
                          <a:pt x="47" y="46"/>
                        </a:cubicBezTo>
                        <a:cubicBezTo>
                          <a:pt x="47" y="32"/>
                          <a:pt x="47" y="18"/>
                          <a:pt x="47" y="4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22549" name="Freeform 43"/>
                <p:cNvSpPr>
                  <a:spLocks/>
                </p:cNvSpPr>
                <p:nvPr/>
              </p:nvSpPr>
              <p:spPr bwMode="auto">
                <a:xfrm>
                  <a:off x="709" y="3060"/>
                  <a:ext cx="414" cy="300"/>
                </a:xfrm>
                <a:custGeom>
                  <a:avLst/>
                  <a:gdLst>
                    <a:gd name="T0" fmla="*/ 127 w 414"/>
                    <a:gd name="T1" fmla="*/ 300 h 300"/>
                    <a:gd name="T2" fmla="*/ 55 w 414"/>
                    <a:gd name="T3" fmla="*/ 240 h 300"/>
                    <a:gd name="T4" fmla="*/ 33 w 414"/>
                    <a:gd name="T5" fmla="*/ 218 h 300"/>
                    <a:gd name="T6" fmla="*/ 19 w 414"/>
                    <a:gd name="T7" fmla="*/ 192 h 300"/>
                    <a:gd name="T8" fmla="*/ 35 w 414"/>
                    <a:gd name="T9" fmla="*/ 52 h 300"/>
                    <a:gd name="T10" fmla="*/ 93 w 414"/>
                    <a:gd name="T11" fmla="*/ 8 h 300"/>
                    <a:gd name="T12" fmla="*/ 127 w 414"/>
                    <a:gd name="T13" fmla="*/ 0 h 300"/>
                    <a:gd name="T14" fmla="*/ 225 w 414"/>
                    <a:gd name="T15" fmla="*/ 2 h 300"/>
                    <a:gd name="T16" fmla="*/ 277 w 414"/>
                    <a:gd name="T17" fmla="*/ 14 h 300"/>
                    <a:gd name="T18" fmla="*/ 323 w 414"/>
                    <a:gd name="T19" fmla="*/ 20 h 300"/>
                    <a:gd name="T20" fmla="*/ 359 w 414"/>
                    <a:gd name="T21" fmla="*/ 44 h 300"/>
                    <a:gd name="T22" fmla="*/ 365 w 414"/>
                    <a:gd name="T23" fmla="*/ 82 h 300"/>
                    <a:gd name="T24" fmla="*/ 367 w 414"/>
                    <a:gd name="T25" fmla="*/ 142 h 300"/>
                    <a:gd name="T26" fmla="*/ 371 w 414"/>
                    <a:gd name="T27" fmla="*/ 136 h 300"/>
                    <a:gd name="T28" fmla="*/ 369 w 414"/>
                    <a:gd name="T29" fmla="*/ 120 h 300"/>
                    <a:gd name="T30" fmla="*/ 349 w 414"/>
                    <a:gd name="T31" fmla="*/ 110 h 300"/>
                    <a:gd name="T32" fmla="*/ 375 w 414"/>
                    <a:gd name="T33" fmla="*/ 96 h 300"/>
                    <a:gd name="T34" fmla="*/ 371 w 414"/>
                    <a:gd name="T35" fmla="*/ 198 h 300"/>
                    <a:gd name="T36" fmla="*/ 345 w 414"/>
                    <a:gd name="T37" fmla="*/ 220 h 300"/>
                    <a:gd name="T38" fmla="*/ 271 w 414"/>
                    <a:gd name="T39" fmla="*/ 280 h 300"/>
                    <a:gd name="T40" fmla="*/ 163 w 414"/>
                    <a:gd name="T41" fmla="*/ 278 h 300"/>
                    <a:gd name="T42" fmla="*/ 127 w 414"/>
                    <a:gd name="T43" fmla="*/ 300 h 30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414" h="300">
                      <a:moveTo>
                        <a:pt x="127" y="300"/>
                      </a:moveTo>
                      <a:cubicBezTo>
                        <a:pt x="116" y="283"/>
                        <a:pt x="74" y="253"/>
                        <a:pt x="55" y="240"/>
                      </a:cubicBezTo>
                      <a:cubicBezTo>
                        <a:pt x="50" y="232"/>
                        <a:pt x="41" y="223"/>
                        <a:pt x="33" y="218"/>
                      </a:cubicBezTo>
                      <a:cubicBezTo>
                        <a:pt x="28" y="210"/>
                        <a:pt x="22" y="201"/>
                        <a:pt x="19" y="192"/>
                      </a:cubicBezTo>
                      <a:cubicBezTo>
                        <a:pt x="16" y="167"/>
                        <a:pt x="0" y="64"/>
                        <a:pt x="35" y="52"/>
                      </a:cubicBezTo>
                      <a:cubicBezTo>
                        <a:pt x="48" y="32"/>
                        <a:pt x="70" y="17"/>
                        <a:pt x="93" y="8"/>
                      </a:cubicBezTo>
                      <a:cubicBezTo>
                        <a:pt x="104" y="4"/>
                        <a:pt x="127" y="0"/>
                        <a:pt x="127" y="0"/>
                      </a:cubicBezTo>
                      <a:cubicBezTo>
                        <a:pt x="160" y="1"/>
                        <a:pt x="192" y="1"/>
                        <a:pt x="225" y="2"/>
                      </a:cubicBezTo>
                      <a:cubicBezTo>
                        <a:pt x="243" y="3"/>
                        <a:pt x="259" y="12"/>
                        <a:pt x="277" y="14"/>
                      </a:cubicBezTo>
                      <a:cubicBezTo>
                        <a:pt x="303" y="20"/>
                        <a:pt x="288" y="18"/>
                        <a:pt x="323" y="20"/>
                      </a:cubicBezTo>
                      <a:cubicBezTo>
                        <a:pt x="331" y="45"/>
                        <a:pt x="323" y="42"/>
                        <a:pt x="359" y="44"/>
                      </a:cubicBezTo>
                      <a:cubicBezTo>
                        <a:pt x="363" y="58"/>
                        <a:pt x="364" y="65"/>
                        <a:pt x="365" y="82"/>
                      </a:cubicBezTo>
                      <a:cubicBezTo>
                        <a:pt x="366" y="102"/>
                        <a:pt x="365" y="122"/>
                        <a:pt x="367" y="142"/>
                      </a:cubicBezTo>
                      <a:cubicBezTo>
                        <a:pt x="367" y="144"/>
                        <a:pt x="371" y="138"/>
                        <a:pt x="371" y="136"/>
                      </a:cubicBezTo>
                      <a:cubicBezTo>
                        <a:pt x="371" y="131"/>
                        <a:pt x="370" y="125"/>
                        <a:pt x="369" y="120"/>
                      </a:cubicBezTo>
                      <a:cubicBezTo>
                        <a:pt x="367" y="111"/>
                        <a:pt x="356" y="111"/>
                        <a:pt x="349" y="110"/>
                      </a:cubicBezTo>
                      <a:cubicBezTo>
                        <a:pt x="355" y="100"/>
                        <a:pt x="364" y="99"/>
                        <a:pt x="375" y="96"/>
                      </a:cubicBezTo>
                      <a:cubicBezTo>
                        <a:pt x="414" y="104"/>
                        <a:pt x="390" y="172"/>
                        <a:pt x="371" y="198"/>
                      </a:cubicBezTo>
                      <a:cubicBezTo>
                        <a:pt x="368" y="208"/>
                        <a:pt x="355" y="217"/>
                        <a:pt x="345" y="220"/>
                      </a:cubicBezTo>
                      <a:cubicBezTo>
                        <a:pt x="320" y="245"/>
                        <a:pt x="309" y="275"/>
                        <a:pt x="271" y="280"/>
                      </a:cubicBezTo>
                      <a:cubicBezTo>
                        <a:pt x="238" y="291"/>
                        <a:pt x="198" y="281"/>
                        <a:pt x="163" y="278"/>
                      </a:cubicBezTo>
                      <a:cubicBezTo>
                        <a:pt x="124" y="280"/>
                        <a:pt x="127" y="273"/>
                        <a:pt x="127" y="3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50" name="Freeform 44"/>
                <p:cNvSpPr>
                  <a:spLocks/>
                </p:cNvSpPr>
                <p:nvPr/>
              </p:nvSpPr>
              <p:spPr bwMode="auto">
                <a:xfrm>
                  <a:off x="1030" y="3130"/>
                  <a:ext cx="64" cy="57"/>
                </a:xfrm>
                <a:custGeom>
                  <a:avLst/>
                  <a:gdLst>
                    <a:gd name="T0" fmla="*/ 8 w 64"/>
                    <a:gd name="T1" fmla="*/ 0 h 57"/>
                    <a:gd name="T2" fmla="*/ 48 w 64"/>
                    <a:gd name="T3" fmla="*/ 8 h 57"/>
                    <a:gd name="T4" fmla="*/ 64 w 64"/>
                    <a:gd name="T5" fmla="*/ 28 h 57"/>
                    <a:gd name="T6" fmla="*/ 44 w 64"/>
                    <a:gd name="T7" fmla="*/ 50 h 57"/>
                    <a:gd name="T8" fmla="*/ 18 w 64"/>
                    <a:gd name="T9" fmla="*/ 54 h 57"/>
                    <a:gd name="T10" fmla="*/ 8 w 64"/>
                    <a:gd name="T11" fmla="*/ 0 h 5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64" h="57">
                      <a:moveTo>
                        <a:pt x="8" y="0"/>
                      </a:moveTo>
                      <a:cubicBezTo>
                        <a:pt x="23" y="1"/>
                        <a:pt x="34" y="5"/>
                        <a:pt x="48" y="8"/>
                      </a:cubicBezTo>
                      <a:cubicBezTo>
                        <a:pt x="59" y="15"/>
                        <a:pt x="61" y="14"/>
                        <a:pt x="64" y="28"/>
                      </a:cubicBezTo>
                      <a:cubicBezTo>
                        <a:pt x="62" y="47"/>
                        <a:pt x="62" y="47"/>
                        <a:pt x="44" y="50"/>
                      </a:cubicBezTo>
                      <a:cubicBezTo>
                        <a:pt x="33" y="57"/>
                        <a:pt x="32" y="56"/>
                        <a:pt x="18" y="54"/>
                      </a:cubicBezTo>
                      <a:cubicBezTo>
                        <a:pt x="0" y="42"/>
                        <a:pt x="7" y="20"/>
                        <a:pt x="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51" name="WordArt 4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5" y="3147"/>
                  <a:ext cx="390" cy="181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fromWordArt="1">
                  <a:prstTxWarp prst="textCanDown">
                    <a:avLst>
                      <a:gd name="adj" fmla="val 16574"/>
                    </a:avLst>
                  </a:prstTxWarp>
                </a:bodyPr>
                <a:lstStyle/>
                <a:p>
                  <a:r>
                    <a:rPr lang="en-GB" sz="3600" kern="10">
                      <a:solidFill>
                        <a:srgbClr val="D0CB00"/>
                      </a:solidFill>
                      <a:latin typeface="Impact"/>
                    </a:rPr>
                    <a:t>PLACEBO</a:t>
                  </a:r>
                </a:p>
              </p:txBody>
            </p:sp>
          </p:grpSp>
          <p:sp>
            <p:nvSpPr>
              <p:cNvPr id="16404" name="Text Box 46"/>
              <p:cNvSpPr txBox="1">
                <a:spLocks noChangeArrowheads="1"/>
              </p:cNvSpPr>
              <p:nvPr/>
            </p:nvSpPr>
            <p:spPr bwMode="auto">
              <a:xfrm>
                <a:off x="1247" y="2521"/>
                <a:ext cx="497" cy="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P</a:t>
                </a:r>
              </a:p>
            </p:txBody>
          </p:sp>
        </p:grpSp>
      </p:grpSp>
      <p:sp>
        <p:nvSpPr>
          <p:cNvPr id="16390" name="Text Box 48"/>
          <p:cNvSpPr txBox="1">
            <a:spLocks noChangeArrowheads="1"/>
          </p:cNvSpPr>
          <p:nvPr/>
        </p:nvSpPr>
        <p:spPr bwMode="auto">
          <a:xfrm>
            <a:off x="6107113" y="4194175"/>
            <a:ext cx="295275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600" i="1" smtClean="0">
                <a:solidFill>
                  <a:srgbClr val="FF3300"/>
                </a:solidFill>
              </a:rPr>
              <a:t>Pre-Experimental designs.</a:t>
            </a:r>
          </a:p>
        </p:txBody>
      </p:sp>
      <p:sp>
        <p:nvSpPr>
          <p:cNvPr id="469041" name="Text Box 49"/>
          <p:cNvSpPr txBox="1">
            <a:spLocks noChangeArrowheads="1"/>
          </p:cNvSpPr>
          <p:nvPr/>
        </p:nvSpPr>
        <p:spPr bwMode="auto">
          <a:xfrm>
            <a:off x="5718175" y="1644650"/>
            <a:ext cx="2016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smtClean="0">
                <a:solidFill>
                  <a:srgbClr val="FF3300"/>
                </a:solidFill>
              </a:rPr>
              <a:t>2 Distinct Groups</a:t>
            </a:r>
          </a:p>
        </p:txBody>
      </p:sp>
      <p:sp>
        <p:nvSpPr>
          <p:cNvPr id="469042" name="Line 50"/>
          <p:cNvSpPr>
            <a:spLocks noChangeShapeType="1"/>
          </p:cNvSpPr>
          <p:nvPr/>
        </p:nvSpPr>
        <p:spPr bwMode="auto">
          <a:xfrm flipV="1">
            <a:off x="7164388" y="1484313"/>
            <a:ext cx="287337" cy="288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69043" name="Line 51"/>
          <p:cNvSpPr>
            <a:spLocks noChangeShapeType="1"/>
          </p:cNvSpPr>
          <p:nvPr/>
        </p:nvSpPr>
        <p:spPr bwMode="auto">
          <a:xfrm>
            <a:off x="7092950" y="2422525"/>
            <a:ext cx="358775" cy="2143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69044" name="Text Box 52"/>
          <p:cNvSpPr txBox="1">
            <a:spLocks noChangeArrowheads="1"/>
          </p:cNvSpPr>
          <p:nvPr/>
        </p:nvSpPr>
        <p:spPr bwMode="auto">
          <a:xfrm>
            <a:off x="1979613" y="5080000"/>
            <a:ext cx="2736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smtClean="0">
                <a:solidFill>
                  <a:srgbClr val="FF3300"/>
                </a:solidFill>
              </a:rPr>
              <a:t>Same individuals tested twice</a:t>
            </a:r>
          </a:p>
        </p:txBody>
      </p:sp>
      <p:sp>
        <p:nvSpPr>
          <p:cNvPr id="469045" name="Line 53"/>
          <p:cNvSpPr>
            <a:spLocks noChangeShapeType="1"/>
          </p:cNvSpPr>
          <p:nvPr/>
        </p:nvSpPr>
        <p:spPr bwMode="auto">
          <a:xfrm flipV="1">
            <a:off x="4067175" y="4292600"/>
            <a:ext cx="1225550" cy="9382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69046" name="Line 54"/>
          <p:cNvSpPr>
            <a:spLocks noChangeShapeType="1"/>
          </p:cNvSpPr>
          <p:nvPr/>
        </p:nvSpPr>
        <p:spPr bwMode="auto">
          <a:xfrm flipH="1" flipV="1">
            <a:off x="1547813" y="4392613"/>
            <a:ext cx="1223962" cy="793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5093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469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46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46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69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041" grpId="0"/>
      <p:bldP spid="4690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8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Back to Study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4525962"/>
          </a:xfrm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Independent Measures</a:t>
            </a:r>
          </a:p>
          <a:p>
            <a:pPr lvl="1" eaLnBrk="1" hangingPunct="1">
              <a:defRPr/>
            </a:pPr>
            <a:r>
              <a:rPr lang="en-GB">
                <a:solidFill>
                  <a:schemeClr val="bg1"/>
                </a:solidFill>
                <a:ea typeface="ＭＳ Ｐゴシック" charset="0"/>
              </a:rPr>
              <a:t>Individual scores in each data set are independent of one another</a:t>
            </a: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Repeated Measures</a:t>
            </a:r>
            <a:endParaRPr lang="en-GB">
              <a:solidFill>
                <a:schemeClr val="bg1"/>
              </a:solidFill>
              <a:ea typeface="ＭＳ Ｐゴシック" charset="0"/>
              <a:cs typeface="+mn-cs"/>
            </a:endParaRPr>
          </a:p>
        </p:txBody>
      </p:sp>
      <p:sp>
        <p:nvSpPr>
          <p:cNvPr id="17412" name="Text Box 113"/>
          <p:cNvSpPr txBox="1">
            <a:spLocks noChangeArrowheads="1"/>
          </p:cNvSpPr>
          <p:nvPr/>
        </p:nvSpPr>
        <p:spPr bwMode="auto">
          <a:xfrm>
            <a:off x="5003800" y="1063625"/>
            <a:ext cx="4140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600" i="1" smtClean="0">
                <a:solidFill>
                  <a:srgbClr val="FF3300"/>
                </a:solidFill>
              </a:rPr>
              <a:t>True-Experimental design.</a:t>
            </a:r>
          </a:p>
        </p:txBody>
      </p:sp>
      <p:sp>
        <p:nvSpPr>
          <p:cNvPr id="470130" name="Text Box 114"/>
          <p:cNvSpPr txBox="1">
            <a:spLocks noChangeArrowheads="1"/>
          </p:cNvSpPr>
          <p:nvPr/>
        </p:nvSpPr>
        <p:spPr bwMode="auto">
          <a:xfrm>
            <a:off x="211138" y="2632075"/>
            <a:ext cx="19446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>
                <a:solidFill>
                  <a:srgbClr val="FF3300"/>
                </a:solidFill>
              </a:rPr>
              <a:t>Depends on how equivalent groups were achieved</a:t>
            </a:r>
          </a:p>
        </p:txBody>
      </p:sp>
      <p:grpSp>
        <p:nvGrpSpPr>
          <p:cNvPr id="23557" name="Group 112"/>
          <p:cNvGrpSpPr>
            <a:grpSpLocks/>
          </p:cNvGrpSpPr>
          <p:nvPr/>
        </p:nvGrpSpPr>
        <p:grpSpPr bwMode="auto">
          <a:xfrm>
            <a:off x="1979613" y="1644650"/>
            <a:ext cx="6913562" cy="3384550"/>
            <a:chOff x="22" y="1071"/>
            <a:chExt cx="5716" cy="2631"/>
          </a:xfrm>
        </p:grpSpPr>
        <p:sp>
          <p:nvSpPr>
            <p:cNvPr id="17423" name="AutoShape 77"/>
            <p:cNvSpPr>
              <a:spLocks noChangeArrowheads="1"/>
            </p:cNvSpPr>
            <p:nvPr/>
          </p:nvSpPr>
          <p:spPr bwMode="auto">
            <a:xfrm>
              <a:off x="1293" y="2477"/>
              <a:ext cx="1407" cy="363"/>
            </a:xfrm>
            <a:prstGeom prst="rightArrow">
              <a:avLst>
                <a:gd name="adj1" fmla="val 50000"/>
                <a:gd name="adj2" fmla="val 96832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7424" name="AutoShape 78"/>
            <p:cNvSpPr>
              <a:spLocks noChangeArrowheads="1"/>
            </p:cNvSpPr>
            <p:nvPr/>
          </p:nvSpPr>
          <p:spPr bwMode="auto">
            <a:xfrm>
              <a:off x="2971" y="1162"/>
              <a:ext cx="1406" cy="363"/>
            </a:xfrm>
            <a:prstGeom prst="rightArrow">
              <a:avLst>
                <a:gd name="adj1" fmla="val 50000"/>
                <a:gd name="adj2" fmla="val 96832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23568" name="Group 79"/>
            <p:cNvGrpSpPr>
              <a:grpSpLocks/>
            </p:cNvGrpSpPr>
            <p:nvPr/>
          </p:nvGrpSpPr>
          <p:grpSpPr bwMode="auto">
            <a:xfrm>
              <a:off x="476" y="1071"/>
              <a:ext cx="1095" cy="1409"/>
              <a:chOff x="476" y="1071"/>
              <a:chExt cx="1095" cy="1409"/>
            </a:xfrm>
          </p:grpSpPr>
          <p:pic>
            <p:nvPicPr>
              <p:cNvPr id="23599" name="Picture 8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" y="1406"/>
                <a:ext cx="1050" cy="10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457" name="Text Box 81"/>
              <p:cNvSpPr txBox="1">
                <a:spLocks noChangeArrowheads="1"/>
              </p:cNvSpPr>
              <p:nvPr/>
            </p:nvSpPr>
            <p:spPr bwMode="auto">
              <a:xfrm>
                <a:off x="476" y="1071"/>
                <a:ext cx="769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1</a:t>
                </a:r>
                <a:endParaRPr lang="en-GB" sz="3200" smtClean="0"/>
              </a:p>
            </p:txBody>
          </p:sp>
        </p:grpSp>
        <p:sp>
          <p:nvSpPr>
            <p:cNvPr id="17426" name="AutoShape 82"/>
            <p:cNvSpPr>
              <a:spLocks noChangeArrowheads="1"/>
            </p:cNvSpPr>
            <p:nvPr/>
          </p:nvSpPr>
          <p:spPr bwMode="auto">
            <a:xfrm>
              <a:off x="1293" y="1162"/>
              <a:ext cx="1407" cy="363"/>
            </a:xfrm>
            <a:prstGeom prst="rightArrow">
              <a:avLst>
                <a:gd name="adj1" fmla="val 50000"/>
                <a:gd name="adj2" fmla="val 96832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7427" name="AutoShape 83"/>
            <p:cNvSpPr>
              <a:spLocks noChangeArrowheads="1"/>
            </p:cNvSpPr>
            <p:nvPr/>
          </p:nvSpPr>
          <p:spPr bwMode="auto">
            <a:xfrm>
              <a:off x="3144" y="2478"/>
              <a:ext cx="1180" cy="363"/>
            </a:xfrm>
            <a:prstGeom prst="rightArrow">
              <a:avLst>
                <a:gd name="adj1" fmla="val 50000"/>
                <a:gd name="adj2" fmla="val 81198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23571" name="Group 84"/>
            <p:cNvGrpSpPr>
              <a:grpSpLocks/>
            </p:cNvGrpSpPr>
            <p:nvPr/>
          </p:nvGrpSpPr>
          <p:grpSpPr bwMode="auto">
            <a:xfrm>
              <a:off x="2630" y="1071"/>
              <a:ext cx="704" cy="1270"/>
              <a:chOff x="2630" y="1071"/>
              <a:chExt cx="704" cy="1270"/>
            </a:xfrm>
          </p:grpSpPr>
          <p:grpSp>
            <p:nvGrpSpPr>
              <p:cNvPr id="23593" name="Group 85"/>
              <p:cNvGrpSpPr>
                <a:grpSpLocks/>
              </p:cNvGrpSpPr>
              <p:nvPr/>
            </p:nvGrpSpPr>
            <p:grpSpPr bwMode="auto">
              <a:xfrm>
                <a:off x="2835" y="1434"/>
                <a:ext cx="499" cy="907"/>
                <a:chOff x="2290" y="1298"/>
                <a:chExt cx="828" cy="1444"/>
              </a:xfrm>
            </p:grpSpPr>
            <p:pic>
              <p:nvPicPr>
                <p:cNvPr id="23595" name="Picture 86" descr="Ultra Size by Beverly International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0" y="1298"/>
                  <a:ext cx="828" cy="1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3596" name="Freeform 87"/>
                <p:cNvSpPr>
                  <a:spLocks/>
                </p:cNvSpPr>
                <p:nvPr/>
              </p:nvSpPr>
              <p:spPr bwMode="auto">
                <a:xfrm>
                  <a:off x="2419" y="1753"/>
                  <a:ext cx="597" cy="231"/>
                </a:xfrm>
                <a:custGeom>
                  <a:avLst/>
                  <a:gdLst>
                    <a:gd name="T0" fmla="*/ 21 w 597"/>
                    <a:gd name="T1" fmla="*/ 117 h 231"/>
                    <a:gd name="T2" fmla="*/ 23 w 597"/>
                    <a:gd name="T3" fmla="*/ 165 h 231"/>
                    <a:gd name="T4" fmla="*/ 71 w 597"/>
                    <a:gd name="T5" fmla="*/ 199 h 231"/>
                    <a:gd name="T6" fmla="*/ 369 w 597"/>
                    <a:gd name="T7" fmla="*/ 201 h 231"/>
                    <a:gd name="T8" fmla="*/ 551 w 597"/>
                    <a:gd name="T9" fmla="*/ 197 h 231"/>
                    <a:gd name="T10" fmla="*/ 559 w 597"/>
                    <a:gd name="T11" fmla="*/ 185 h 231"/>
                    <a:gd name="T12" fmla="*/ 567 w 597"/>
                    <a:gd name="T13" fmla="*/ 163 h 231"/>
                    <a:gd name="T14" fmla="*/ 577 w 597"/>
                    <a:gd name="T15" fmla="*/ 143 h 231"/>
                    <a:gd name="T16" fmla="*/ 63 w 597"/>
                    <a:gd name="T17" fmla="*/ 121 h 231"/>
                    <a:gd name="T18" fmla="*/ 43 w 597"/>
                    <a:gd name="T19" fmla="*/ 113 h 231"/>
                    <a:gd name="T20" fmla="*/ 31 w 597"/>
                    <a:gd name="T21" fmla="*/ 109 h 231"/>
                    <a:gd name="T22" fmla="*/ 21 w 597"/>
                    <a:gd name="T23" fmla="*/ 117 h 23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597" h="231">
                      <a:moveTo>
                        <a:pt x="21" y="117"/>
                      </a:moveTo>
                      <a:cubicBezTo>
                        <a:pt x="0" y="122"/>
                        <a:pt x="7" y="155"/>
                        <a:pt x="23" y="165"/>
                      </a:cubicBezTo>
                      <a:cubicBezTo>
                        <a:pt x="32" y="191"/>
                        <a:pt x="43" y="194"/>
                        <a:pt x="71" y="199"/>
                      </a:cubicBezTo>
                      <a:cubicBezTo>
                        <a:pt x="170" y="195"/>
                        <a:pt x="270" y="193"/>
                        <a:pt x="369" y="201"/>
                      </a:cubicBezTo>
                      <a:cubicBezTo>
                        <a:pt x="428" y="213"/>
                        <a:pt x="500" y="231"/>
                        <a:pt x="551" y="197"/>
                      </a:cubicBezTo>
                      <a:cubicBezTo>
                        <a:pt x="553" y="192"/>
                        <a:pt x="557" y="190"/>
                        <a:pt x="559" y="185"/>
                      </a:cubicBezTo>
                      <a:cubicBezTo>
                        <a:pt x="567" y="161"/>
                        <a:pt x="554" y="172"/>
                        <a:pt x="567" y="163"/>
                      </a:cubicBezTo>
                      <a:cubicBezTo>
                        <a:pt x="585" y="166"/>
                        <a:pt x="597" y="156"/>
                        <a:pt x="577" y="143"/>
                      </a:cubicBezTo>
                      <a:cubicBezTo>
                        <a:pt x="482" y="0"/>
                        <a:pt x="234" y="122"/>
                        <a:pt x="63" y="121"/>
                      </a:cubicBezTo>
                      <a:cubicBezTo>
                        <a:pt x="55" y="119"/>
                        <a:pt x="50" y="116"/>
                        <a:pt x="43" y="113"/>
                      </a:cubicBezTo>
                      <a:cubicBezTo>
                        <a:pt x="39" y="111"/>
                        <a:pt x="31" y="109"/>
                        <a:pt x="31" y="109"/>
                      </a:cubicBezTo>
                      <a:cubicBezTo>
                        <a:pt x="21" y="112"/>
                        <a:pt x="24" y="108"/>
                        <a:pt x="21" y="11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597" name="Freeform 88"/>
                <p:cNvSpPr>
                  <a:spLocks/>
                </p:cNvSpPr>
                <p:nvPr/>
              </p:nvSpPr>
              <p:spPr bwMode="auto">
                <a:xfrm>
                  <a:off x="2332" y="1790"/>
                  <a:ext cx="740" cy="144"/>
                </a:xfrm>
                <a:custGeom>
                  <a:avLst/>
                  <a:gdLst>
                    <a:gd name="T0" fmla="*/ 62 w 740"/>
                    <a:gd name="T1" fmla="*/ 140 h 144"/>
                    <a:gd name="T2" fmla="*/ 46 w 740"/>
                    <a:gd name="T3" fmla="*/ 136 h 144"/>
                    <a:gd name="T4" fmla="*/ 34 w 740"/>
                    <a:gd name="T5" fmla="*/ 128 h 144"/>
                    <a:gd name="T6" fmla="*/ 28 w 740"/>
                    <a:gd name="T7" fmla="*/ 110 h 144"/>
                    <a:gd name="T8" fmla="*/ 50 w 740"/>
                    <a:gd name="T9" fmla="*/ 0 h 144"/>
                    <a:gd name="T10" fmla="*/ 254 w 740"/>
                    <a:gd name="T11" fmla="*/ 6 h 144"/>
                    <a:gd name="T12" fmla="*/ 272 w 740"/>
                    <a:gd name="T13" fmla="*/ 12 h 144"/>
                    <a:gd name="T14" fmla="*/ 708 w 740"/>
                    <a:gd name="T15" fmla="*/ 10 h 144"/>
                    <a:gd name="T16" fmla="*/ 716 w 740"/>
                    <a:gd name="T17" fmla="*/ 12 h 144"/>
                    <a:gd name="T18" fmla="*/ 674 w 740"/>
                    <a:gd name="T19" fmla="*/ 144 h 144"/>
                    <a:gd name="T20" fmla="*/ 520 w 740"/>
                    <a:gd name="T21" fmla="*/ 114 h 144"/>
                    <a:gd name="T22" fmla="*/ 342 w 740"/>
                    <a:gd name="T23" fmla="*/ 124 h 144"/>
                    <a:gd name="T24" fmla="*/ 256 w 740"/>
                    <a:gd name="T25" fmla="*/ 144 h 144"/>
                    <a:gd name="T26" fmla="*/ 92 w 740"/>
                    <a:gd name="T27" fmla="*/ 136 h 144"/>
                    <a:gd name="T28" fmla="*/ 62 w 740"/>
                    <a:gd name="T29" fmla="*/ 140 h 14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740" h="144">
                      <a:moveTo>
                        <a:pt x="62" y="140"/>
                      </a:moveTo>
                      <a:cubicBezTo>
                        <a:pt x="59" y="139"/>
                        <a:pt x="49" y="138"/>
                        <a:pt x="46" y="136"/>
                      </a:cubicBezTo>
                      <a:cubicBezTo>
                        <a:pt x="42" y="134"/>
                        <a:pt x="34" y="128"/>
                        <a:pt x="34" y="128"/>
                      </a:cubicBezTo>
                      <a:cubicBezTo>
                        <a:pt x="32" y="122"/>
                        <a:pt x="28" y="110"/>
                        <a:pt x="28" y="110"/>
                      </a:cubicBezTo>
                      <a:cubicBezTo>
                        <a:pt x="30" y="14"/>
                        <a:pt x="0" y="13"/>
                        <a:pt x="50" y="0"/>
                      </a:cubicBezTo>
                      <a:cubicBezTo>
                        <a:pt x="118" y="3"/>
                        <a:pt x="186" y="2"/>
                        <a:pt x="254" y="6"/>
                      </a:cubicBezTo>
                      <a:cubicBezTo>
                        <a:pt x="260" y="8"/>
                        <a:pt x="272" y="12"/>
                        <a:pt x="272" y="12"/>
                      </a:cubicBezTo>
                      <a:cubicBezTo>
                        <a:pt x="417" y="11"/>
                        <a:pt x="563" y="10"/>
                        <a:pt x="708" y="10"/>
                      </a:cubicBezTo>
                      <a:cubicBezTo>
                        <a:pt x="711" y="10"/>
                        <a:pt x="716" y="9"/>
                        <a:pt x="716" y="12"/>
                      </a:cubicBezTo>
                      <a:cubicBezTo>
                        <a:pt x="721" y="115"/>
                        <a:pt x="740" y="127"/>
                        <a:pt x="674" y="144"/>
                      </a:cubicBezTo>
                      <a:cubicBezTo>
                        <a:pt x="621" y="141"/>
                        <a:pt x="573" y="122"/>
                        <a:pt x="520" y="114"/>
                      </a:cubicBezTo>
                      <a:cubicBezTo>
                        <a:pt x="379" y="118"/>
                        <a:pt x="412" y="112"/>
                        <a:pt x="342" y="124"/>
                      </a:cubicBezTo>
                      <a:cubicBezTo>
                        <a:pt x="315" y="135"/>
                        <a:pt x="285" y="141"/>
                        <a:pt x="256" y="144"/>
                      </a:cubicBezTo>
                      <a:cubicBezTo>
                        <a:pt x="195" y="143"/>
                        <a:pt x="148" y="144"/>
                        <a:pt x="92" y="136"/>
                      </a:cubicBezTo>
                      <a:cubicBezTo>
                        <a:pt x="63" y="138"/>
                        <a:pt x="71" y="131"/>
                        <a:pt x="62" y="14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598" name="Freeform 89"/>
                <p:cNvSpPr>
                  <a:spLocks/>
                </p:cNvSpPr>
                <p:nvPr/>
              </p:nvSpPr>
              <p:spPr bwMode="auto">
                <a:xfrm>
                  <a:off x="2359" y="2204"/>
                  <a:ext cx="674" cy="333"/>
                </a:xfrm>
                <a:custGeom>
                  <a:avLst/>
                  <a:gdLst>
                    <a:gd name="T0" fmla="*/ 47 w 674"/>
                    <a:gd name="T1" fmla="*/ 4 h 333"/>
                    <a:gd name="T2" fmla="*/ 109 w 674"/>
                    <a:gd name="T3" fmla="*/ 12 h 333"/>
                    <a:gd name="T4" fmla="*/ 199 w 674"/>
                    <a:gd name="T5" fmla="*/ 38 h 333"/>
                    <a:gd name="T6" fmla="*/ 387 w 674"/>
                    <a:gd name="T7" fmla="*/ 50 h 333"/>
                    <a:gd name="T8" fmla="*/ 569 w 674"/>
                    <a:gd name="T9" fmla="*/ 48 h 333"/>
                    <a:gd name="T10" fmla="*/ 585 w 674"/>
                    <a:gd name="T11" fmla="*/ 34 h 333"/>
                    <a:gd name="T12" fmla="*/ 619 w 674"/>
                    <a:gd name="T13" fmla="*/ 18 h 333"/>
                    <a:gd name="T14" fmla="*/ 657 w 674"/>
                    <a:gd name="T15" fmla="*/ 32 h 333"/>
                    <a:gd name="T16" fmla="*/ 671 w 674"/>
                    <a:gd name="T17" fmla="*/ 72 h 333"/>
                    <a:gd name="T18" fmla="*/ 649 w 674"/>
                    <a:gd name="T19" fmla="*/ 114 h 333"/>
                    <a:gd name="T20" fmla="*/ 621 w 674"/>
                    <a:gd name="T21" fmla="*/ 216 h 333"/>
                    <a:gd name="T22" fmla="*/ 607 w 674"/>
                    <a:gd name="T23" fmla="*/ 236 h 333"/>
                    <a:gd name="T24" fmla="*/ 617 w 674"/>
                    <a:gd name="T25" fmla="*/ 246 h 333"/>
                    <a:gd name="T26" fmla="*/ 539 w 674"/>
                    <a:gd name="T27" fmla="*/ 248 h 333"/>
                    <a:gd name="T28" fmla="*/ 531 w 674"/>
                    <a:gd name="T29" fmla="*/ 250 h 333"/>
                    <a:gd name="T30" fmla="*/ 575 w 674"/>
                    <a:gd name="T31" fmla="*/ 240 h 333"/>
                    <a:gd name="T32" fmla="*/ 591 w 674"/>
                    <a:gd name="T33" fmla="*/ 230 h 333"/>
                    <a:gd name="T34" fmla="*/ 597 w 674"/>
                    <a:gd name="T35" fmla="*/ 228 h 333"/>
                    <a:gd name="T36" fmla="*/ 623 w 674"/>
                    <a:gd name="T37" fmla="*/ 248 h 333"/>
                    <a:gd name="T38" fmla="*/ 577 w 674"/>
                    <a:gd name="T39" fmla="*/ 252 h 333"/>
                    <a:gd name="T40" fmla="*/ 567 w 674"/>
                    <a:gd name="T41" fmla="*/ 254 h 333"/>
                    <a:gd name="T42" fmla="*/ 551 w 674"/>
                    <a:gd name="T43" fmla="*/ 256 h 333"/>
                    <a:gd name="T44" fmla="*/ 535 w 674"/>
                    <a:gd name="T45" fmla="*/ 260 h 333"/>
                    <a:gd name="T46" fmla="*/ 519 w 674"/>
                    <a:gd name="T47" fmla="*/ 280 h 333"/>
                    <a:gd name="T48" fmla="*/ 165 w 674"/>
                    <a:gd name="T49" fmla="*/ 270 h 333"/>
                    <a:gd name="T50" fmla="*/ 105 w 674"/>
                    <a:gd name="T51" fmla="*/ 252 h 333"/>
                    <a:gd name="T52" fmla="*/ 69 w 674"/>
                    <a:gd name="T53" fmla="*/ 244 h 333"/>
                    <a:gd name="T54" fmla="*/ 11 w 674"/>
                    <a:gd name="T55" fmla="*/ 222 h 333"/>
                    <a:gd name="T56" fmla="*/ 23 w 674"/>
                    <a:gd name="T57" fmla="*/ 80 h 333"/>
                    <a:gd name="T58" fmla="*/ 47 w 674"/>
                    <a:gd name="T59" fmla="*/ 46 h 333"/>
                    <a:gd name="T60" fmla="*/ 47 w 674"/>
                    <a:gd name="T61" fmla="*/ 4 h 333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674" h="333">
                      <a:moveTo>
                        <a:pt x="47" y="4"/>
                      </a:moveTo>
                      <a:cubicBezTo>
                        <a:pt x="68" y="8"/>
                        <a:pt x="91" y="0"/>
                        <a:pt x="109" y="12"/>
                      </a:cubicBezTo>
                      <a:cubicBezTo>
                        <a:pt x="127" y="39"/>
                        <a:pt x="172" y="37"/>
                        <a:pt x="199" y="38"/>
                      </a:cubicBezTo>
                      <a:cubicBezTo>
                        <a:pt x="249" y="51"/>
                        <a:pt x="343" y="49"/>
                        <a:pt x="387" y="50"/>
                      </a:cubicBezTo>
                      <a:cubicBezTo>
                        <a:pt x="446" y="65"/>
                        <a:pt x="509" y="58"/>
                        <a:pt x="569" y="48"/>
                      </a:cubicBezTo>
                      <a:cubicBezTo>
                        <a:pt x="573" y="42"/>
                        <a:pt x="585" y="34"/>
                        <a:pt x="585" y="34"/>
                      </a:cubicBezTo>
                      <a:cubicBezTo>
                        <a:pt x="593" y="22"/>
                        <a:pt x="606" y="22"/>
                        <a:pt x="619" y="18"/>
                      </a:cubicBezTo>
                      <a:cubicBezTo>
                        <a:pt x="661" y="21"/>
                        <a:pt x="644" y="13"/>
                        <a:pt x="657" y="32"/>
                      </a:cubicBezTo>
                      <a:cubicBezTo>
                        <a:pt x="660" y="46"/>
                        <a:pt x="667" y="59"/>
                        <a:pt x="671" y="72"/>
                      </a:cubicBezTo>
                      <a:cubicBezTo>
                        <a:pt x="669" y="102"/>
                        <a:pt x="674" y="108"/>
                        <a:pt x="649" y="114"/>
                      </a:cubicBezTo>
                      <a:cubicBezTo>
                        <a:pt x="647" y="168"/>
                        <a:pt x="654" y="183"/>
                        <a:pt x="621" y="216"/>
                      </a:cubicBezTo>
                      <a:cubicBezTo>
                        <a:pt x="619" y="224"/>
                        <a:pt x="607" y="236"/>
                        <a:pt x="607" y="236"/>
                      </a:cubicBezTo>
                      <a:cubicBezTo>
                        <a:pt x="611" y="249"/>
                        <a:pt x="613" y="233"/>
                        <a:pt x="617" y="246"/>
                      </a:cubicBezTo>
                      <a:cubicBezTo>
                        <a:pt x="591" y="247"/>
                        <a:pt x="565" y="246"/>
                        <a:pt x="539" y="248"/>
                      </a:cubicBezTo>
                      <a:cubicBezTo>
                        <a:pt x="532" y="248"/>
                        <a:pt x="492" y="256"/>
                        <a:pt x="531" y="250"/>
                      </a:cubicBezTo>
                      <a:cubicBezTo>
                        <a:pt x="546" y="248"/>
                        <a:pt x="561" y="245"/>
                        <a:pt x="575" y="240"/>
                      </a:cubicBezTo>
                      <a:cubicBezTo>
                        <a:pt x="581" y="230"/>
                        <a:pt x="577" y="235"/>
                        <a:pt x="591" y="230"/>
                      </a:cubicBezTo>
                      <a:cubicBezTo>
                        <a:pt x="593" y="229"/>
                        <a:pt x="597" y="228"/>
                        <a:pt x="597" y="228"/>
                      </a:cubicBezTo>
                      <a:cubicBezTo>
                        <a:pt x="608" y="229"/>
                        <a:pt x="635" y="227"/>
                        <a:pt x="623" y="248"/>
                      </a:cubicBezTo>
                      <a:cubicBezTo>
                        <a:pt x="615" y="261"/>
                        <a:pt x="592" y="251"/>
                        <a:pt x="577" y="252"/>
                      </a:cubicBezTo>
                      <a:cubicBezTo>
                        <a:pt x="574" y="253"/>
                        <a:pt x="570" y="253"/>
                        <a:pt x="567" y="254"/>
                      </a:cubicBezTo>
                      <a:cubicBezTo>
                        <a:pt x="562" y="255"/>
                        <a:pt x="556" y="255"/>
                        <a:pt x="551" y="256"/>
                      </a:cubicBezTo>
                      <a:cubicBezTo>
                        <a:pt x="546" y="257"/>
                        <a:pt x="535" y="260"/>
                        <a:pt x="535" y="260"/>
                      </a:cubicBezTo>
                      <a:cubicBezTo>
                        <a:pt x="526" y="266"/>
                        <a:pt x="528" y="274"/>
                        <a:pt x="519" y="280"/>
                      </a:cubicBezTo>
                      <a:cubicBezTo>
                        <a:pt x="484" y="333"/>
                        <a:pt x="261" y="273"/>
                        <a:pt x="165" y="270"/>
                      </a:cubicBezTo>
                      <a:cubicBezTo>
                        <a:pt x="146" y="264"/>
                        <a:pt x="125" y="256"/>
                        <a:pt x="105" y="252"/>
                      </a:cubicBezTo>
                      <a:cubicBezTo>
                        <a:pt x="95" y="250"/>
                        <a:pt x="78" y="250"/>
                        <a:pt x="69" y="244"/>
                      </a:cubicBezTo>
                      <a:cubicBezTo>
                        <a:pt x="52" y="232"/>
                        <a:pt x="32" y="225"/>
                        <a:pt x="11" y="222"/>
                      </a:cubicBezTo>
                      <a:cubicBezTo>
                        <a:pt x="2" y="194"/>
                        <a:pt x="0" y="111"/>
                        <a:pt x="23" y="80"/>
                      </a:cubicBezTo>
                      <a:cubicBezTo>
                        <a:pt x="28" y="73"/>
                        <a:pt x="47" y="55"/>
                        <a:pt x="47" y="46"/>
                      </a:cubicBezTo>
                      <a:cubicBezTo>
                        <a:pt x="47" y="32"/>
                        <a:pt x="47" y="18"/>
                        <a:pt x="47" y="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7451" name="Text Box 90"/>
              <p:cNvSpPr txBox="1">
                <a:spLocks noChangeArrowheads="1"/>
              </p:cNvSpPr>
              <p:nvPr/>
            </p:nvSpPr>
            <p:spPr bwMode="auto">
              <a:xfrm>
                <a:off x="2630" y="1071"/>
                <a:ext cx="499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T</a:t>
                </a:r>
              </a:p>
            </p:txBody>
          </p:sp>
        </p:grpSp>
        <p:grpSp>
          <p:nvGrpSpPr>
            <p:cNvPr id="23572" name="Group 91"/>
            <p:cNvGrpSpPr>
              <a:grpSpLocks/>
            </p:cNvGrpSpPr>
            <p:nvPr/>
          </p:nvGrpSpPr>
          <p:grpSpPr bwMode="auto">
            <a:xfrm>
              <a:off x="4377" y="1071"/>
              <a:ext cx="1361" cy="1268"/>
              <a:chOff x="4377" y="1071"/>
              <a:chExt cx="1361" cy="1268"/>
            </a:xfrm>
          </p:grpSpPr>
          <p:pic>
            <p:nvPicPr>
              <p:cNvPr id="23591" name="Picture 9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2" y="1253"/>
                <a:ext cx="966" cy="1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449" name="Text Box 93"/>
              <p:cNvSpPr txBox="1">
                <a:spLocks noChangeArrowheads="1"/>
              </p:cNvSpPr>
              <p:nvPr/>
            </p:nvSpPr>
            <p:spPr bwMode="auto">
              <a:xfrm>
                <a:off x="4377" y="1071"/>
                <a:ext cx="77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2</a:t>
                </a:r>
                <a:endParaRPr lang="en-GB" sz="3200" smtClean="0"/>
              </a:p>
            </p:txBody>
          </p:sp>
        </p:grpSp>
        <p:grpSp>
          <p:nvGrpSpPr>
            <p:cNvPr id="23573" name="Group 94"/>
            <p:cNvGrpSpPr>
              <a:grpSpLocks/>
            </p:cNvGrpSpPr>
            <p:nvPr/>
          </p:nvGrpSpPr>
          <p:grpSpPr bwMode="auto">
            <a:xfrm>
              <a:off x="2630" y="2387"/>
              <a:ext cx="680" cy="1270"/>
              <a:chOff x="2630" y="2387"/>
              <a:chExt cx="680" cy="1270"/>
            </a:xfrm>
          </p:grpSpPr>
          <p:grpSp>
            <p:nvGrpSpPr>
              <p:cNvPr id="23581" name="Group 95"/>
              <p:cNvGrpSpPr>
                <a:grpSpLocks/>
              </p:cNvGrpSpPr>
              <p:nvPr/>
            </p:nvGrpSpPr>
            <p:grpSpPr bwMode="auto">
              <a:xfrm>
                <a:off x="2811" y="2750"/>
                <a:ext cx="499" cy="907"/>
                <a:chOff x="657" y="2704"/>
                <a:chExt cx="499" cy="907"/>
              </a:xfrm>
            </p:grpSpPr>
            <p:grpSp>
              <p:nvGrpSpPr>
                <p:cNvPr id="23583" name="Group 96"/>
                <p:cNvGrpSpPr>
                  <a:grpSpLocks/>
                </p:cNvGrpSpPr>
                <p:nvPr/>
              </p:nvGrpSpPr>
              <p:grpSpPr bwMode="auto">
                <a:xfrm>
                  <a:off x="657" y="2704"/>
                  <a:ext cx="499" cy="907"/>
                  <a:chOff x="2290" y="1298"/>
                  <a:chExt cx="828" cy="1444"/>
                </a:xfrm>
              </p:grpSpPr>
              <p:pic>
                <p:nvPicPr>
                  <p:cNvPr id="23587" name="Picture 97" descr="Ultra Size by Beverly International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290" y="1298"/>
                    <a:ext cx="828" cy="14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3588" name="Freeform 98"/>
                  <p:cNvSpPr>
                    <a:spLocks/>
                  </p:cNvSpPr>
                  <p:nvPr/>
                </p:nvSpPr>
                <p:spPr bwMode="auto">
                  <a:xfrm>
                    <a:off x="2419" y="1753"/>
                    <a:ext cx="597" cy="231"/>
                  </a:xfrm>
                  <a:custGeom>
                    <a:avLst/>
                    <a:gdLst>
                      <a:gd name="T0" fmla="*/ 21 w 597"/>
                      <a:gd name="T1" fmla="*/ 117 h 231"/>
                      <a:gd name="T2" fmla="*/ 23 w 597"/>
                      <a:gd name="T3" fmla="*/ 165 h 231"/>
                      <a:gd name="T4" fmla="*/ 71 w 597"/>
                      <a:gd name="T5" fmla="*/ 199 h 231"/>
                      <a:gd name="T6" fmla="*/ 369 w 597"/>
                      <a:gd name="T7" fmla="*/ 201 h 231"/>
                      <a:gd name="T8" fmla="*/ 551 w 597"/>
                      <a:gd name="T9" fmla="*/ 197 h 231"/>
                      <a:gd name="T10" fmla="*/ 559 w 597"/>
                      <a:gd name="T11" fmla="*/ 185 h 231"/>
                      <a:gd name="T12" fmla="*/ 567 w 597"/>
                      <a:gd name="T13" fmla="*/ 163 h 231"/>
                      <a:gd name="T14" fmla="*/ 577 w 597"/>
                      <a:gd name="T15" fmla="*/ 143 h 231"/>
                      <a:gd name="T16" fmla="*/ 63 w 597"/>
                      <a:gd name="T17" fmla="*/ 121 h 231"/>
                      <a:gd name="T18" fmla="*/ 43 w 597"/>
                      <a:gd name="T19" fmla="*/ 113 h 231"/>
                      <a:gd name="T20" fmla="*/ 31 w 597"/>
                      <a:gd name="T21" fmla="*/ 109 h 231"/>
                      <a:gd name="T22" fmla="*/ 21 w 597"/>
                      <a:gd name="T23" fmla="*/ 117 h 23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597" h="231">
                        <a:moveTo>
                          <a:pt x="21" y="117"/>
                        </a:moveTo>
                        <a:cubicBezTo>
                          <a:pt x="0" y="122"/>
                          <a:pt x="7" y="155"/>
                          <a:pt x="23" y="165"/>
                        </a:cubicBezTo>
                        <a:cubicBezTo>
                          <a:pt x="32" y="191"/>
                          <a:pt x="43" y="194"/>
                          <a:pt x="71" y="199"/>
                        </a:cubicBezTo>
                        <a:cubicBezTo>
                          <a:pt x="170" y="195"/>
                          <a:pt x="270" y="193"/>
                          <a:pt x="369" y="201"/>
                        </a:cubicBezTo>
                        <a:cubicBezTo>
                          <a:pt x="428" y="213"/>
                          <a:pt x="500" y="231"/>
                          <a:pt x="551" y="197"/>
                        </a:cubicBezTo>
                        <a:cubicBezTo>
                          <a:pt x="553" y="192"/>
                          <a:pt x="557" y="190"/>
                          <a:pt x="559" y="185"/>
                        </a:cubicBezTo>
                        <a:cubicBezTo>
                          <a:pt x="567" y="161"/>
                          <a:pt x="554" y="172"/>
                          <a:pt x="567" y="163"/>
                        </a:cubicBezTo>
                        <a:cubicBezTo>
                          <a:pt x="585" y="166"/>
                          <a:pt x="597" y="156"/>
                          <a:pt x="577" y="143"/>
                        </a:cubicBezTo>
                        <a:cubicBezTo>
                          <a:pt x="482" y="0"/>
                          <a:pt x="234" y="122"/>
                          <a:pt x="63" y="121"/>
                        </a:cubicBezTo>
                        <a:cubicBezTo>
                          <a:pt x="55" y="119"/>
                          <a:pt x="50" y="116"/>
                          <a:pt x="43" y="113"/>
                        </a:cubicBezTo>
                        <a:cubicBezTo>
                          <a:pt x="39" y="111"/>
                          <a:pt x="31" y="109"/>
                          <a:pt x="31" y="109"/>
                        </a:cubicBezTo>
                        <a:cubicBezTo>
                          <a:pt x="21" y="112"/>
                          <a:pt x="24" y="108"/>
                          <a:pt x="21" y="117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3589" name="Freeform 99"/>
                  <p:cNvSpPr>
                    <a:spLocks/>
                  </p:cNvSpPr>
                  <p:nvPr/>
                </p:nvSpPr>
                <p:spPr bwMode="auto">
                  <a:xfrm>
                    <a:off x="2332" y="1790"/>
                    <a:ext cx="740" cy="144"/>
                  </a:xfrm>
                  <a:custGeom>
                    <a:avLst/>
                    <a:gdLst>
                      <a:gd name="T0" fmla="*/ 62 w 740"/>
                      <a:gd name="T1" fmla="*/ 140 h 144"/>
                      <a:gd name="T2" fmla="*/ 46 w 740"/>
                      <a:gd name="T3" fmla="*/ 136 h 144"/>
                      <a:gd name="T4" fmla="*/ 34 w 740"/>
                      <a:gd name="T5" fmla="*/ 128 h 144"/>
                      <a:gd name="T6" fmla="*/ 28 w 740"/>
                      <a:gd name="T7" fmla="*/ 110 h 144"/>
                      <a:gd name="T8" fmla="*/ 50 w 740"/>
                      <a:gd name="T9" fmla="*/ 0 h 144"/>
                      <a:gd name="T10" fmla="*/ 254 w 740"/>
                      <a:gd name="T11" fmla="*/ 6 h 144"/>
                      <a:gd name="T12" fmla="*/ 272 w 740"/>
                      <a:gd name="T13" fmla="*/ 12 h 144"/>
                      <a:gd name="T14" fmla="*/ 708 w 740"/>
                      <a:gd name="T15" fmla="*/ 10 h 144"/>
                      <a:gd name="T16" fmla="*/ 716 w 740"/>
                      <a:gd name="T17" fmla="*/ 12 h 144"/>
                      <a:gd name="T18" fmla="*/ 674 w 740"/>
                      <a:gd name="T19" fmla="*/ 144 h 144"/>
                      <a:gd name="T20" fmla="*/ 520 w 740"/>
                      <a:gd name="T21" fmla="*/ 114 h 144"/>
                      <a:gd name="T22" fmla="*/ 342 w 740"/>
                      <a:gd name="T23" fmla="*/ 124 h 144"/>
                      <a:gd name="T24" fmla="*/ 256 w 740"/>
                      <a:gd name="T25" fmla="*/ 144 h 144"/>
                      <a:gd name="T26" fmla="*/ 92 w 740"/>
                      <a:gd name="T27" fmla="*/ 136 h 144"/>
                      <a:gd name="T28" fmla="*/ 62 w 740"/>
                      <a:gd name="T29" fmla="*/ 140 h 14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740" h="144">
                        <a:moveTo>
                          <a:pt x="62" y="140"/>
                        </a:moveTo>
                        <a:cubicBezTo>
                          <a:pt x="59" y="139"/>
                          <a:pt x="49" y="138"/>
                          <a:pt x="46" y="136"/>
                        </a:cubicBezTo>
                        <a:cubicBezTo>
                          <a:pt x="42" y="134"/>
                          <a:pt x="34" y="128"/>
                          <a:pt x="34" y="128"/>
                        </a:cubicBezTo>
                        <a:cubicBezTo>
                          <a:pt x="32" y="122"/>
                          <a:pt x="28" y="110"/>
                          <a:pt x="28" y="110"/>
                        </a:cubicBezTo>
                        <a:cubicBezTo>
                          <a:pt x="30" y="14"/>
                          <a:pt x="0" y="13"/>
                          <a:pt x="50" y="0"/>
                        </a:cubicBezTo>
                        <a:cubicBezTo>
                          <a:pt x="118" y="3"/>
                          <a:pt x="186" y="2"/>
                          <a:pt x="254" y="6"/>
                        </a:cubicBezTo>
                        <a:cubicBezTo>
                          <a:pt x="260" y="8"/>
                          <a:pt x="272" y="12"/>
                          <a:pt x="272" y="12"/>
                        </a:cubicBezTo>
                        <a:cubicBezTo>
                          <a:pt x="417" y="11"/>
                          <a:pt x="563" y="10"/>
                          <a:pt x="708" y="10"/>
                        </a:cubicBezTo>
                        <a:cubicBezTo>
                          <a:pt x="711" y="10"/>
                          <a:pt x="716" y="9"/>
                          <a:pt x="716" y="12"/>
                        </a:cubicBezTo>
                        <a:cubicBezTo>
                          <a:pt x="721" y="115"/>
                          <a:pt x="740" y="127"/>
                          <a:pt x="674" y="144"/>
                        </a:cubicBezTo>
                        <a:cubicBezTo>
                          <a:pt x="621" y="141"/>
                          <a:pt x="573" y="122"/>
                          <a:pt x="520" y="114"/>
                        </a:cubicBezTo>
                        <a:cubicBezTo>
                          <a:pt x="379" y="118"/>
                          <a:pt x="412" y="112"/>
                          <a:pt x="342" y="124"/>
                        </a:cubicBezTo>
                        <a:cubicBezTo>
                          <a:pt x="315" y="135"/>
                          <a:pt x="285" y="141"/>
                          <a:pt x="256" y="144"/>
                        </a:cubicBezTo>
                        <a:cubicBezTo>
                          <a:pt x="195" y="143"/>
                          <a:pt x="148" y="144"/>
                          <a:pt x="92" y="136"/>
                        </a:cubicBezTo>
                        <a:cubicBezTo>
                          <a:pt x="63" y="138"/>
                          <a:pt x="71" y="131"/>
                          <a:pt x="62" y="14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3590" name="Freeform 100"/>
                  <p:cNvSpPr>
                    <a:spLocks/>
                  </p:cNvSpPr>
                  <p:nvPr/>
                </p:nvSpPr>
                <p:spPr bwMode="auto">
                  <a:xfrm>
                    <a:off x="2359" y="2204"/>
                    <a:ext cx="674" cy="333"/>
                  </a:xfrm>
                  <a:custGeom>
                    <a:avLst/>
                    <a:gdLst>
                      <a:gd name="T0" fmla="*/ 47 w 674"/>
                      <a:gd name="T1" fmla="*/ 4 h 333"/>
                      <a:gd name="T2" fmla="*/ 109 w 674"/>
                      <a:gd name="T3" fmla="*/ 12 h 333"/>
                      <a:gd name="T4" fmla="*/ 199 w 674"/>
                      <a:gd name="T5" fmla="*/ 38 h 333"/>
                      <a:gd name="T6" fmla="*/ 387 w 674"/>
                      <a:gd name="T7" fmla="*/ 50 h 333"/>
                      <a:gd name="T8" fmla="*/ 569 w 674"/>
                      <a:gd name="T9" fmla="*/ 48 h 333"/>
                      <a:gd name="T10" fmla="*/ 585 w 674"/>
                      <a:gd name="T11" fmla="*/ 34 h 333"/>
                      <a:gd name="T12" fmla="*/ 619 w 674"/>
                      <a:gd name="T13" fmla="*/ 18 h 333"/>
                      <a:gd name="T14" fmla="*/ 657 w 674"/>
                      <a:gd name="T15" fmla="*/ 32 h 333"/>
                      <a:gd name="T16" fmla="*/ 671 w 674"/>
                      <a:gd name="T17" fmla="*/ 72 h 333"/>
                      <a:gd name="T18" fmla="*/ 649 w 674"/>
                      <a:gd name="T19" fmla="*/ 114 h 333"/>
                      <a:gd name="T20" fmla="*/ 621 w 674"/>
                      <a:gd name="T21" fmla="*/ 216 h 333"/>
                      <a:gd name="T22" fmla="*/ 607 w 674"/>
                      <a:gd name="T23" fmla="*/ 236 h 333"/>
                      <a:gd name="T24" fmla="*/ 617 w 674"/>
                      <a:gd name="T25" fmla="*/ 246 h 333"/>
                      <a:gd name="T26" fmla="*/ 539 w 674"/>
                      <a:gd name="T27" fmla="*/ 248 h 333"/>
                      <a:gd name="T28" fmla="*/ 531 w 674"/>
                      <a:gd name="T29" fmla="*/ 250 h 333"/>
                      <a:gd name="T30" fmla="*/ 575 w 674"/>
                      <a:gd name="T31" fmla="*/ 240 h 333"/>
                      <a:gd name="T32" fmla="*/ 591 w 674"/>
                      <a:gd name="T33" fmla="*/ 230 h 333"/>
                      <a:gd name="T34" fmla="*/ 597 w 674"/>
                      <a:gd name="T35" fmla="*/ 228 h 333"/>
                      <a:gd name="T36" fmla="*/ 623 w 674"/>
                      <a:gd name="T37" fmla="*/ 248 h 333"/>
                      <a:gd name="T38" fmla="*/ 577 w 674"/>
                      <a:gd name="T39" fmla="*/ 252 h 333"/>
                      <a:gd name="T40" fmla="*/ 567 w 674"/>
                      <a:gd name="T41" fmla="*/ 254 h 333"/>
                      <a:gd name="T42" fmla="*/ 551 w 674"/>
                      <a:gd name="T43" fmla="*/ 256 h 333"/>
                      <a:gd name="T44" fmla="*/ 535 w 674"/>
                      <a:gd name="T45" fmla="*/ 260 h 333"/>
                      <a:gd name="T46" fmla="*/ 519 w 674"/>
                      <a:gd name="T47" fmla="*/ 280 h 333"/>
                      <a:gd name="T48" fmla="*/ 165 w 674"/>
                      <a:gd name="T49" fmla="*/ 270 h 333"/>
                      <a:gd name="T50" fmla="*/ 105 w 674"/>
                      <a:gd name="T51" fmla="*/ 252 h 333"/>
                      <a:gd name="T52" fmla="*/ 69 w 674"/>
                      <a:gd name="T53" fmla="*/ 244 h 333"/>
                      <a:gd name="T54" fmla="*/ 11 w 674"/>
                      <a:gd name="T55" fmla="*/ 222 h 333"/>
                      <a:gd name="T56" fmla="*/ 23 w 674"/>
                      <a:gd name="T57" fmla="*/ 80 h 333"/>
                      <a:gd name="T58" fmla="*/ 47 w 674"/>
                      <a:gd name="T59" fmla="*/ 46 h 333"/>
                      <a:gd name="T60" fmla="*/ 47 w 674"/>
                      <a:gd name="T61" fmla="*/ 4 h 333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0" t="0" r="r" b="b"/>
                    <a:pathLst>
                      <a:path w="674" h="333">
                        <a:moveTo>
                          <a:pt x="47" y="4"/>
                        </a:moveTo>
                        <a:cubicBezTo>
                          <a:pt x="68" y="8"/>
                          <a:pt x="91" y="0"/>
                          <a:pt x="109" y="12"/>
                        </a:cubicBezTo>
                        <a:cubicBezTo>
                          <a:pt x="127" y="39"/>
                          <a:pt x="172" y="37"/>
                          <a:pt x="199" y="38"/>
                        </a:cubicBezTo>
                        <a:cubicBezTo>
                          <a:pt x="249" y="51"/>
                          <a:pt x="343" y="49"/>
                          <a:pt x="387" y="50"/>
                        </a:cubicBezTo>
                        <a:cubicBezTo>
                          <a:pt x="446" y="65"/>
                          <a:pt x="509" y="58"/>
                          <a:pt x="569" y="48"/>
                        </a:cubicBezTo>
                        <a:cubicBezTo>
                          <a:pt x="573" y="42"/>
                          <a:pt x="585" y="34"/>
                          <a:pt x="585" y="34"/>
                        </a:cubicBezTo>
                        <a:cubicBezTo>
                          <a:pt x="593" y="22"/>
                          <a:pt x="606" y="22"/>
                          <a:pt x="619" y="18"/>
                        </a:cubicBezTo>
                        <a:cubicBezTo>
                          <a:pt x="661" y="21"/>
                          <a:pt x="644" y="13"/>
                          <a:pt x="657" y="32"/>
                        </a:cubicBezTo>
                        <a:cubicBezTo>
                          <a:pt x="660" y="46"/>
                          <a:pt x="667" y="59"/>
                          <a:pt x="671" y="72"/>
                        </a:cubicBezTo>
                        <a:cubicBezTo>
                          <a:pt x="669" y="102"/>
                          <a:pt x="674" y="108"/>
                          <a:pt x="649" y="114"/>
                        </a:cubicBezTo>
                        <a:cubicBezTo>
                          <a:pt x="647" y="168"/>
                          <a:pt x="654" y="183"/>
                          <a:pt x="621" y="216"/>
                        </a:cubicBezTo>
                        <a:cubicBezTo>
                          <a:pt x="619" y="224"/>
                          <a:pt x="607" y="236"/>
                          <a:pt x="607" y="236"/>
                        </a:cubicBezTo>
                        <a:cubicBezTo>
                          <a:pt x="611" y="249"/>
                          <a:pt x="613" y="233"/>
                          <a:pt x="617" y="246"/>
                        </a:cubicBezTo>
                        <a:cubicBezTo>
                          <a:pt x="591" y="247"/>
                          <a:pt x="565" y="246"/>
                          <a:pt x="539" y="248"/>
                        </a:cubicBezTo>
                        <a:cubicBezTo>
                          <a:pt x="532" y="248"/>
                          <a:pt x="492" y="256"/>
                          <a:pt x="531" y="250"/>
                        </a:cubicBezTo>
                        <a:cubicBezTo>
                          <a:pt x="546" y="248"/>
                          <a:pt x="561" y="245"/>
                          <a:pt x="575" y="240"/>
                        </a:cubicBezTo>
                        <a:cubicBezTo>
                          <a:pt x="581" y="230"/>
                          <a:pt x="577" y="235"/>
                          <a:pt x="591" y="230"/>
                        </a:cubicBezTo>
                        <a:cubicBezTo>
                          <a:pt x="593" y="229"/>
                          <a:pt x="597" y="228"/>
                          <a:pt x="597" y="228"/>
                        </a:cubicBezTo>
                        <a:cubicBezTo>
                          <a:pt x="608" y="229"/>
                          <a:pt x="635" y="227"/>
                          <a:pt x="623" y="248"/>
                        </a:cubicBezTo>
                        <a:cubicBezTo>
                          <a:pt x="615" y="261"/>
                          <a:pt x="592" y="251"/>
                          <a:pt x="577" y="252"/>
                        </a:cubicBezTo>
                        <a:cubicBezTo>
                          <a:pt x="574" y="253"/>
                          <a:pt x="570" y="253"/>
                          <a:pt x="567" y="254"/>
                        </a:cubicBezTo>
                        <a:cubicBezTo>
                          <a:pt x="562" y="255"/>
                          <a:pt x="556" y="255"/>
                          <a:pt x="551" y="256"/>
                        </a:cubicBezTo>
                        <a:cubicBezTo>
                          <a:pt x="546" y="257"/>
                          <a:pt x="535" y="260"/>
                          <a:pt x="535" y="260"/>
                        </a:cubicBezTo>
                        <a:cubicBezTo>
                          <a:pt x="526" y="266"/>
                          <a:pt x="528" y="274"/>
                          <a:pt x="519" y="280"/>
                        </a:cubicBezTo>
                        <a:cubicBezTo>
                          <a:pt x="484" y="333"/>
                          <a:pt x="261" y="273"/>
                          <a:pt x="165" y="270"/>
                        </a:cubicBezTo>
                        <a:cubicBezTo>
                          <a:pt x="146" y="264"/>
                          <a:pt x="125" y="256"/>
                          <a:pt x="105" y="252"/>
                        </a:cubicBezTo>
                        <a:cubicBezTo>
                          <a:pt x="95" y="250"/>
                          <a:pt x="78" y="250"/>
                          <a:pt x="69" y="244"/>
                        </a:cubicBezTo>
                        <a:cubicBezTo>
                          <a:pt x="52" y="232"/>
                          <a:pt x="32" y="225"/>
                          <a:pt x="11" y="222"/>
                        </a:cubicBezTo>
                        <a:cubicBezTo>
                          <a:pt x="2" y="194"/>
                          <a:pt x="0" y="111"/>
                          <a:pt x="23" y="80"/>
                        </a:cubicBezTo>
                        <a:cubicBezTo>
                          <a:pt x="28" y="73"/>
                          <a:pt x="47" y="55"/>
                          <a:pt x="47" y="46"/>
                        </a:cubicBezTo>
                        <a:cubicBezTo>
                          <a:pt x="47" y="32"/>
                          <a:pt x="47" y="18"/>
                          <a:pt x="47" y="4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23584" name="Freeform 101"/>
                <p:cNvSpPr>
                  <a:spLocks/>
                </p:cNvSpPr>
                <p:nvPr/>
              </p:nvSpPr>
              <p:spPr bwMode="auto">
                <a:xfrm>
                  <a:off x="709" y="3060"/>
                  <a:ext cx="414" cy="300"/>
                </a:xfrm>
                <a:custGeom>
                  <a:avLst/>
                  <a:gdLst>
                    <a:gd name="T0" fmla="*/ 127 w 414"/>
                    <a:gd name="T1" fmla="*/ 300 h 300"/>
                    <a:gd name="T2" fmla="*/ 55 w 414"/>
                    <a:gd name="T3" fmla="*/ 240 h 300"/>
                    <a:gd name="T4" fmla="*/ 33 w 414"/>
                    <a:gd name="T5" fmla="*/ 218 h 300"/>
                    <a:gd name="T6" fmla="*/ 19 w 414"/>
                    <a:gd name="T7" fmla="*/ 192 h 300"/>
                    <a:gd name="T8" fmla="*/ 35 w 414"/>
                    <a:gd name="T9" fmla="*/ 52 h 300"/>
                    <a:gd name="T10" fmla="*/ 93 w 414"/>
                    <a:gd name="T11" fmla="*/ 8 h 300"/>
                    <a:gd name="T12" fmla="*/ 127 w 414"/>
                    <a:gd name="T13" fmla="*/ 0 h 300"/>
                    <a:gd name="T14" fmla="*/ 225 w 414"/>
                    <a:gd name="T15" fmla="*/ 2 h 300"/>
                    <a:gd name="T16" fmla="*/ 277 w 414"/>
                    <a:gd name="T17" fmla="*/ 14 h 300"/>
                    <a:gd name="T18" fmla="*/ 323 w 414"/>
                    <a:gd name="T19" fmla="*/ 20 h 300"/>
                    <a:gd name="T20" fmla="*/ 359 w 414"/>
                    <a:gd name="T21" fmla="*/ 44 h 300"/>
                    <a:gd name="T22" fmla="*/ 365 w 414"/>
                    <a:gd name="T23" fmla="*/ 82 h 300"/>
                    <a:gd name="T24" fmla="*/ 367 w 414"/>
                    <a:gd name="T25" fmla="*/ 142 h 300"/>
                    <a:gd name="T26" fmla="*/ 371 w 414"/>
                    <a:gd name="T27" fmla="*/ 136 h 300"/>
                    <a:gd name="T28" fmla="*/ 369 w 414"/>
                    <a:gd name="T29" fmla="*/ 120 h 300"/>
                    <a:gd name="T30" fmla="*/ 349 w 414"/>
                    <a:gd name="T31" fmla="*/ 110 h 300"/>
                    <a:gd name="T32" fmla="*/ 375 w 414"/>
                    <a:gd name="T33" fmla="*/ 96 h 300"/>
                    <a:gd name="T34" fmla="*/ 371 w 414"/>
                    <a:gd name="T35" fmla="*/ 198 h 300"/>
                    <a:gd name="T36" fmla="*/ 345 w 414"/>
                    <a:gd name="T37" fmla="*/ 220 h 300"/>
                    <a:gd name="T38" fmla="*/ 271 w 414"/>
                    <a:gd name="T39" fmla="*/ 280 h 300"/>
                    <a:gd name="T40" fmla="*/ 163 w 414"/>
                    <a:gd name="T41" fmla="*/ 278 h 300"/>
                    <a:gd name="T42" fmla="*/ 127 w 414"/>
                    <a:gd name="T43" fmla="*/ 300 h 30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414" h="300">
                      <a:moveTo>
                        <a:pt x="127" y="300"/>
                      </a:moveTo>
                      <a:cubicBezTo>
                        <a:pt x="116" y="283"/>
                        <a:pt x="74" y="253"/>
                        <a:pt x="55" y="240"/>
                      </a:cubicBezTo>
                      <a:cubicBezTo>
                        <a:pt x="50" y="232"/>
                        <a:pt x="41" y="223"/>
                        <a:pt x="33" y="218"/>
                      </a:cubicBezTo>
                      <a:cubicBezTo>
                        <a:pt x="28" y="210"/>
                        <a:pt x="22" y="201"/>
                        <a:pt x="19" y="192"/>
                      </a:cubicBezTo>
                      <a:cubicBezTo>
                        <a:pt x="16" y="167"/>
                        <a:pt x="0" y="64"/>
                        <a:pt x="35" y="52"/>
                      </a:cubicBezTo>
                      <a:cubicBezTo>
                        <a:pt x="48" y="32"/>
                        <a:pt x="70" y="17"/>
                        <a:pt x="93" y="8"/>
                      </a:cubicBezTo>
                      <a:cubicBezTo>
                        <a:pt x="104" y="4"/>
                        <a:pt x="127" y="0"/>
                        <a:pt x="127" y="0"/>
                      </a:cubicBezTo>
                      <a:cubicBezTo>
                        <a:pt x="160" y="1"/>
                        <a:pt x="192" y="1"/>
                        <a:pt x="225" y="2"/>
                      </a:cubicBezTo>
                      <a:cubicBezTo>
                        <a:pt x="243" y="3"/>
                        <a:pt x="259" y="12"/>
                        <a:pt x="277" y="14"/>
                      </a:cubicBezTo>
                      <a:cubicBezTo>
                        <a:pt x="303" y="20"/>
                        <a:pt x="288" y="18"/>
                        <a:pt x="323" y="20"/>
                      </a:cubicBezTo>
                      <a:cubicBezTo>
                        <a:pt x="331" y="45"/>
                        <a:pt x="323" y="42"/>
                        <a:pt x="359" y="44"/>
                      </a:cubicBezTo>
                      <a:cubicBezTo>
                        <a:pt x="363" y="58"/>
                        <a:pt x="364" y="65"/>
                        <a:pt x="365" y="82"/>
                      </a:cubicBezTo>
                      <a:cubicBezTo>
                        <a:pt x="366" y="102"/>
                        <a:pt x="365" y="122"/>
                        <a:pt x="367" y="142"/>
                      </a:cubicBezTo>
                      <a:cubicBezTo>
                        <a:pt x="367" y="144"/>
                        <a:pt x="371" y="138"/>
                        <a:pt x="371" y="136"/>
                      </a:cubicBezTo>
                      <a:cubicBezTo>
                        <a:pt x="371" y="131"/>
                        <a:pt x="370" y="125"/>
                        <a:pt x="369" y="120"/>
                      </a:cubicBezTo>
                      <a:cubicBezTo>
                        <a:pt x="367" y="111"/>
                        <a:pt x="356" y="111"/>
                        <a:pt x="349" y="110"/>
                      </a:cubicBezTo>
                      <a:cubicBezTo>
                        <a:pt x="355" y="100"/>
                        <a:pt x="364" y="99"/>
                        <a:pt x="375" y="96"/>
                      </a:cubicBezTo>
                      <a:cubicBezTo>
                        <a:pt x="414" y="104"/>
                        <a:pt x="390" y="172"/>
                        <a:pt x="371" y="198"/>
                      </a:cubicBezTo>
                      <a:cubicBezTo>
                        <a:pt x="368" y="208"/>
                        <a:pt x="355" y="217"/>
                        <a:pt x="345" y="220"/>
                      </a:cubicBezTo>
                      <a:cubicBezTo>
                        <a:pt x="320" y="245"/>
                        <a:pt x="309" y="275"/>
                        <a:pt x="271" y="280"/>
                      </a:cubicBezTo>
                      <a:cubicBezTo>
                        <a:pt x="238" y="291"/>
                        <a:pt x="198" y="281"/>
                        <a:pt x="163" y="278"/>
                      </a:cubicBezTo>
                      <a:cubicBezTo>
                        <a:pt x="124" y="280"/>
                        <a:pt x="127" y="273"/>
                        <a:pt x="127" y="3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585" name="Freeform 102"/>
                <p:cNvSpPr>
                  <a:spLocks/>
                </p:cNvSpPr>
                <p:nvPr/>
              </p:nvSpPr>
              <p:spPr bwMode="auto">
                <a:xfrm>
                  <a:off x="1030" y="3130"/>
                  <a:ext cx="64" cy="57"/>
                </a:xfrm>
                <a:custGeom>
                  <a:avLst/>
                  <a:gdLst>
                    <a:gd name="T0" fmla="*/ 8 w 64"/>
                    <a:gd name="T1" fmla="*/ 0 h 57"/>
                    <a:gd name="T2" fmla="*/ 48 w 64"/>
                    <a:gd name="T3" fmla="*/ 8 h 57"/>
                    <a:gd name="T4" fmla="*/ 64 w 64"/>
                    <a:gd name="T5" fmla="*/ 28 h 57"/>
                    <a:gd name="T6" fmla="*/ 44 w 64"/>
                    <a:gd name="T7" fmla="*/ 50 h 57"/>
                    <a:gd name="T8" fmla="*/ 18 w 64"/>
                    <a:gd name="T9" fmla="*/ 54 h 57"/>
                    <a:gd name="T10" fmla="*/ 8 w 64"/>
                    <a:gd name="T11" fmla="*/ 0 h 5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64" h="57">
                      <a:moveTo>
                        <a:pt x="8" y="0"/>
                      </a:moveTo>
                      <a:cubicBezTo>
                        <a:pt x="23" y="1"/>
                        <a:pt x="34" y="5"/>
                        <a:pt x="48" y="8"/>
                      </a:cubicBezTo>
                      <a:cubicBezTo>
                        <a:pt x="59" y="15"/>
                        <a:pt x="61" y="14"/>
                        <a:pt x="64" y="28"/>
                      </a:cubicBezTo>
                      <a:cubicBezTo>
                        <a:pt x="62" y="47"/>
                        <a:pt x="62" y="47"/>
                        <a:pt x="44" y="50"/>
                      </a:cubicBezTo>
                      <a:cubicBezTo>
                        <a:pt x="33" y="57"/>
                        <a:pt x="32" y="56"/>
                        <a:pt x="18" y="54"/>
                      </a:cubicBezTo>
                      <a:cubicBezTo>
                        <a:pt x="0" y="42"/>
                        <a:pt x="7" y="20"/>
                        <a:pt x="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586" name="WordArt 10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5" y="3147"/>
                  <a:ext cx="390" cy="181"/>
                </a:xfrm>
                <a:prstGeom prst="rect">
                  <a:avLst/>
                </a:prstGeom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fromWordArt="1">
                  <a:prstTxWarp prst="textCanDown">
                    <a:avLst>
                      <a:gd name="adj" fmla="val 16574"/>
                    </a:avLst>
                  </a:prstTxWarp>
                </a:bodyPr>
                <a:lstStyle/>
                <a:p>
                  <a:r>
                    <a:rPr lang="en-GB" sz="3600" kern="10">
                      <a:solidFill>
                        <a:srgbClr val="D0CB00"/>
                      </a:solidFill>
                      <a:latin typeface="Impact"/>
                    </a:rPr>
                    <a:t>PLACEBO</a:t>
                  </a:r>
                </a:p>
              </p:txBody>
            </p:sp>
          </p:grpSp>
          <p:sp>
            <p:nvSpPr>
              <p:cNvPr id="17439" name="Text Box 104"/>
              <p:cNvSpPr txBox="1">
                <a:spLocks noChangeArrowheads="1"/>
              </p:cNvSpPr>
              <p:nvPr/>
            </p:nvSpPr>
            <p:spPr bwMode="auto">
              <a:xfrm>
                <a:off x="2630" y="2387"/>
                <a:ext cx="499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P</a:t>
                </a:r>
              </a:p>
            </p:txBody>
          </p:sp>
        </p:grpSp>
        <p:grpSp>
          <p:nvGrpSpPr>
            <p:cNvPr id="23574" name="Group 105"/>
            <p:cNvGrpSpPr>
              <a:grpSpLocks/>
            </p:cNvGrpSpPr>
            <p:nvPr/>
          </p:nvGrpSpPr>
          <p:grpSpPr bwMode="auto">
            <a:xfrm>
              <a:off x="4370" y="2451"/>
              <a:ext cx="1361" cy="1251"/>
              <a:chOff x="4370" y="2451"/>
              <a:chExt cx="1361" cy="1251"/>
            </a:xfrm>
          </p:grpSpPr>
          <p:sp>
            <p:nvSpPr>
              <p:cNvPr id="17436" name="Text Box 106"/>
              <p:cNvSpPr txBox="1">
                <a:spLocks noChangeArrowheads="1"/>
              </p:cNvSpPr>
              <p:nvPr/>
            </p:nvSpPr>
            <p:spPr bwMode="auto">
              <a:xfrm>
                <a:off x="4370" y="2451"/>
                <a:ext cx="770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4</a:t>
                </a:r>
                <a:endParaRPr lang="en-GB" sz="3200" smtClean="0"/>
              </a:p>
            </p:txBody>
          </p:sp>
          <p:pic>
            <p:nvPicPr>
              <p:cNvPr id="23580" name="Picture 10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5" y="2616"/>
                <a:ext cx="966" cy="1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3575" name="Group 108"/>
            <p:cNvGrpSpPr>
              <a:grpSpLocks/>
            </p:cNvGrpSpPr>
            <p:nvPr/>
          </p:nvGrpSpPr>
          <p:grpSpPr bwMode="auto">
            <a:xfrm>
              <a:off x="476" y="2296"/>
              <a:ext cx="1089" cy="1406"/>
              <a:chOff x="476" y="2296"/>
              <a:chExt cx="1089" cy="1406"/>
            </a:xfrm>
          </p:grpSpPr>
          <p:pic>
            <p:nvPicPr>
              <p:cNvPr id="23577" name="Picture 10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5" y="2628"/>
                <a:ext cx="1050" cy="10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435" name="Text Box 110"/>
              <p:cNvSpPr txBox="1">
                <a:spLocks noChangeArrowheads="1"/>
              </p:cNvSpPr>
              <p:nvPr/>
            </p:nvSpPr>
            <p:spPr bwMode="auto">
              <a:xfrm>
                <a:off x="476" y="2296"/>
                <a:ext cx="772" cy="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3200" smtClean="0"/>
                  <a:t>O</a:t>
                </a:r>
                <a:r>
                  <a:rPr lang="en-GB" sz="3200" baseline="-25000" smtClean="0"/>
                  <a:t>3</a:t>
                </a:r>
                <a:endParaRPr lang="en-GB" sz="3200" smtClean="0"/>
              </a:p>
            </p:txBody>
          </p:sp>
        </p:grpSp>
        <p:sp>
          <p:nvSpPr>
            <p:cNvPr id="17433" name="Text Box 111"/>
            <p:cNvSpPr txBox="1">
              <a:spLocks noChangeArrowheads="1"/>
            </p:cNvSpPr>
            <p:nvPr/>
          </p:nvSpPr>
          <p:spPr bwMode="auto">
            <a:xfrm>
              <a:off x="22" y="2024"/>
              <a:ext cx="499" cy="5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GB" sz="4400" smtClean="0">
                  <a:solidFill>
                    <a:srgbClr val="FF3300"/>
                  </a:solidFill>
                </a:rPr>
                <a:t>R</a:t>
              </a:r>
            </a:p>
          </p:txBody>
        </p:sp>
      </p:grpSp>
      <p:grpSp>
        <p:nvGrpSpPr>
          <p:cNvPr id="470137" name="Group 121"/>
          <p:cNvGrpSpPr>
            <a:grpSpLocks/>
          </p:cNvGrpSpPr>
          <p:nvPr/>
        </p:nvGrpSpPr>
        <p:grpSpPr bwMode="auto">
          <a:xfrm>
            <a:off x="-55563" y="1628775"/>
            <a:ext cx="2771776" cy="1079500"/>
            <a:chOff x="-35" y="1026"/>
            <a:chExt cx="1746" cy="680"/>
          </a:xfrm>
        </p:grpSpPr>
        <p:sp>
          <p:nvSpPr>
            <p:cNvPr id="17420" name="Line 115"/>
            <p:cNvSpPr>
              <a:spLocks noChangeShapeType="1"/>
            </p:cNvSpPr>
            <p:nvPr/>
          </p:nvSpPr>
          <p:spPr bwMode="auto">
            <a:xfrm flipV="1">
              <a:off x="476" y="1026"/>
              <a:ext cx="454" cy="6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7421" name="Text Box 117"/>
            <p:cNvSpPr txBox="1">
              <a:spLocks noChangeArrowheads="1"/>
            </p:cNvSpPr>
            <p:nvPr/>
          </p:nvSpPr>
          <p:spPr bwMode="auto">
            <a:xfrm>
              <a:off x="-35" y="1228"/>
              <a:ext cx="1746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800" i="1" smtClean="0">
                  <a:solidFill>
                    <a:srgbClr val="FF3300"/>
                  </a:solidFill>
                </a:rPr>
                <a:t>Random Group Assignment</a:t>
              </a:r>
              <a:r>
                <a:rPr lang="en-GB" sz="2000" i="1" smtClean="0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7422" name="Rectangle 119"/>
            <p:cNvSpPr>
              <a:spLocks noChangeArrowheads="1"/>
            </p:cNvSpPr>
            <p:nvPr/>
          </p:nvSpPr>
          <p:spPr bwMode="auto">
            <a:xfrm>
              <a:off x="14" y="1246"/>
              <a:ext cx="1655" cy="227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470138" name="Group 122"/>
          <p:cNvGrpSpPr>
            <a:grpSpLocks/>
          </p:cNvGrpSpPr>
          <p:nvPr/>
        </p:nvGrpSpPr>
        <p:grpSpPr bwMode="auto">
          <a:xfrm>
            <a:off x="304800" y="3933825"/>
            <a:ext cx="1989138" cy="1150938"/>
            <a:chOff x="192" y="2478"/>
            <a:chExt cx="1253" cy="725"/>
          </a:xfrm>
        </p:grpSpPr>
        <p:sp>
          <p:nvSpPr>
            <p:cNvPr id="17417" name="Line 116"/>
            <p:cNvSpPr>
              <a:spLocks noChangeShapeType="1"/>
            </p:cNvSpPr>
            <p:nvPr/>
          </p:nvSpPr>
          <p:spPr bwMode="auto">
            <a:xfrm>
              <a:off x="476" y="2478"/>
              <a:ext cx="454" cy="72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7418" name="Text Box 118"/>
            <p:cNvSpPr txBox="1">
              <a:spLocks noChangeArrowheads="1"/>
            </p:cNvSpPr>
            <p:nvPr/>
          </p:nvSpPr>
          <p:spPr bwMode="auto">
            <a:xfrm>
              <a:off x="192" y="2722"/>
              <a:ext cx="125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800" i="1" smtClean="0">
                  <a:solidFill>
                    <a:srgbClr val="FF3300"/>
                  </a:solidFill>
                </a:rPr>
                <a:t>Cross-Over Design</a:t>
              </a:r>
              <a:r>
                <a:rPr lang="en-GB" sz="2000" i="1" smtClean="0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7419" name="Rectangle 120"/>
            <p:cNvSpPr>
              <a:spLocks noChangeArrowheads="1"/>
            </p:cNvSpPr>
            <p:nvPr/>
          </p:nvSpPr>
          <p:spPr bwMode="auto">
            <a:xfrm>
              <a:off x="204" y="2729"/>
              <a:ext cx="1225" cy="227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11808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7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7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1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274638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Example Hypotheses: Isometric Torque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4925" y="1133475"/>
            <a:ext cx="9074150" cy="11811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>
                <a:ea typeface="ＭＳ Ｐゴシック" charset="0"/>
                <a:cs typeface="+mn-cs"/>
              </a:rPr>
              <a:t>Is there any difference in the length of time that males and females can sustain an isometric muscular contraction?</a:t>
            </a:r>
          </a:p>
          <a:p>
            <a:pPr eaLnBrk="1" hangingPunct="1">
              <a:defRPr/>
            </a:pPr>
            <a:endParaRPr lang="en-GB" sz="2800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 sz="2800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 sz="2800">
                <a:ea typeface="ＭＳ Ｐゴシック" charset="0"/>
                <a:cs typeface="+mn-cs"/>
              </a:rPr>
              <a:t>So the above example is an			measures design</a:t>
            </a:r>
          </a:p>
          <a:p>
            <a:pPr eaLnBrk="1" hangingPunct="1">
              <a:defRPr/>
            </a:pPr>
            <a:endParaRPr lang="en-GB" sz="2800">
              <a:ea typeface="ＭＳ Ｐゴシック" charset="0"/>
              <a:cs typeface="+mn-cs"/>
            </a:endParaRPr>
          </a:p>
          <a:p>
            <a:pPr lvl="1" eaLnBrk="1" hangingPunct="1">
              <a:defRPr/>
            </a:pPr>
            <a:r>
              <a:rPr lang="en-GB">
                <a:ea typeface="ＭＳ Ｐゴシック" charset="0"/>
              </a:rPr>
              <a:t>Which therefore requires an </a:t>
            </a:r>
            <a:r>
              <a:rPr lang="en-GB" sz="3600">
                <a:solidFill>
                  <a:srgbClr val="FF3300"/>
                </a:solidFill>
                <a:ea typeface="ＭＳ Ｐゴシック" charset="0"/>
              </a:rPr>
              <a:t>independent </a:t>
            </a:r>
            <a:r>
              <a:rPr lang="en-GB" sz="3600" b="1" i="1">
                <a:solidFill>
                  <a:srgbClr val="FF3300"/>
                </a:solidFill>
                <a:ea typeface="ＭＳ Ｐゴシック" charset="0"/>
              </a:rPr>
              <a:t>t</a:t>
            </a:r>
            <a:r>
              <a:rPr lang="en-GB" sz="3600">
                <a:solidFill>
                  <a:srgbClr val="FF3300"/>
                </a:solidFill>
                <a:ea typeface="ＭＳ Ｐゴシック" charset="0"/>
              </a:rPr>
              <a:t>-test</a:t>
            </a:r>
            <a:r>
              <a:rPr lang="en-GB">
                <a:ea typeface="ＭＳ Ｐゴシック" charset="0"/>
              </a:rPr>
              <a:t>.</a:t>
            </a:r>
          </a:p>
        </p:txBody>
      </p:sp>
      <p:sp>
        <p:nvSpPr>
          <p:cNvPr id="18436" name="Text Box 21"/>
          <p:cNvSpPr txBox="1">
            <a:spLocks noChangeArrowheads="1"/>
          </p:cNvSpPr>
          <p:nvPr/>
        </p:nvSpPr>
        <p:spPr bwMode="auto">
          <a:xfrm>
            <a:off x="3043238" y="3073400"/>
            <a:ext cx="4751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3200" b="1" smtClean="0">
                <a:solidFill>
                  <a:srgbClr val="FF3300"/>
                </a:solidFill>
              </a:rPr>
              <a:t>Independent</a:t>
            </a:r>
          </a:p>
        </p:txBody>
      </p:sp>
      <p:sp>
        <p:nvSpPr>
          <p:cNvPr id="471062" name="Rectangle 22"/>
          <p:cNvSpPr>
            <a:spLocks noChangeArrowheads="1"/>
          </p:cNvSpPr>
          <p:nvPr/>
        </p:nvSpPr>
        <p:spPr bwMode="auto">
          <a:xfrm>
            <a:off x="2195513" y="4941888"/>
            <a:ext cx="6064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b="1" i="1">
                <a:solidFill>
                  <a:srgbClr val="FF3300"/>
                </a:solidFill>
              </a:rPr>
              <a:t>AKA Students</a:t>
            </a:r>
            <a:r>
              <a:rPr lang="ja-JP" altLang="en-GB" sz="3600" b="1" i="1">
                <a:solidFill>
                  <a:srgbClr val="FF3300"/>
                </a:solidFill>
              </a:rPr>
              <a:t>’</a:t>
            </a:r>
            <a:r>
              <a:rPr lang="en-GB" altLang="ja-JP" sz="3600" b="1" i="1">
                <a:solidFill>
                  <a:srgbClr val="FF3300"/>
                </a:solidFill>
              </a:rPr>
              <a:t> (Gosset</a:t>
            </a:r>
            <a:r>
              <a:rPr lang="ja-JP" altLang="en-GB" sz="3600" b="1" i="1">
                <a:solidFill>
                  <a:srgbClr val="FF3300"/>
                </a:solidFill>
              </a:rPr>
              <a:t>’</a:t>
            </a:r>
            <a:r>
              <a:rPr lang="en-GB" altLang="ja-JP" sz="3600" b="1" i="1">
                <a:solidFill>
                  <a:srgbClr val="FF3300"/>
                </a:solidFill>
              </a:rPr>
              <a:t>s) t</a:t>
            </a:r>
            <a:r>
              <a:rPr lang="en-GB" altLang="ja-JP" sz="3600" b="1">
                <a:solidFill>
                  <a:srgbClr val="FF3300"/>
                </a:solidFill>
              </a:rPr>
              <a:t>-test</a:t>
            </a:r>
            <a:endParaRPr lang="en-GB" sz="3600" b="1"/>
          </a:p>
        </p:txBody>
      </p:sp>
    </p:spTree>
    <p:extLst>
      <p:ext uri="{BB962C8B-B14F-4D97-AF65-F5344CB8AC3E}">
        <p14:creationId xmlns:p14="http://schemas.microsoft.com/office/powerpoint/2010/main" val="22706679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7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5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323850" y="361950"/>
          <a:ext cx="8280400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SPW 8.0 Graph" r:id="rId4" imgW="6377760" imgH="4870800" progId="SigmaPlotGraphicObject.7">
                  <p:embed/>
                </p:oleObj>
              </mc:Choice>
              <mc:Fallback>
                <p:oleObj name="SPW 8.0 Graph" r:id="rId4" imgW="6377760" imgH="4870800" progId="SigmaPlotGraphicObject.7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61950"/>
                        <a:ext cx="8280400" cy="363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2079625" y="3584575"/>
            <a:ext cx="5345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smtClean="0"/>
              <a:t>16                 17                  18                  19                  20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1719263" y="3833813"/>
            <a:ext cx="60483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Sustained Isometric Torque (seconds)</a:t>
            </a:r>
          </a:p>
        </p:txBody>
      </p:sp>
      <p:sp>
        <p:nvSpPr>
          <p:cNvPr id="19461" name="Line 14"/>
          <p:cNvSpPr>
            <a:spLocks noChangeShapeType="1"/>
          </p:cNvSpPr>
          <p:nvPr/>
        </p:nvSpPr>
        <p:spPr bwMode="auto">
          <a:xfrm>
            <a:off x="7507288" y="893763"/>
            <a:ext cx="504825" cy="0"/>
          </a:xfrm>
          <a:prstGeom prst="line">
            <a:avLst/>
          </a:prstGeom>
          <a:noFill/>
          <a:ln w="254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9462" name="Line 15"/>
          <p:cNvSpPr>
            <a:spLocks noChangeShapeType="1"/>
          </p:cNvSpPr>
          <p:nvPr/>
        </p:nvSpPr>
        <p:spPr bwMode="auto">
          <a:xfrm>
            <a:off x="7507288" y="1343025"/>
            <a:ext cx="504825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9463" name="Text Box 16"/>
          <p:cNvSpPr txBox="1">
            <a:spLocks noChangeArrowheads="1"/>
          </p:cNvSpPr>
          <p:nvPr/>
        </p:nvSpPr>
        <p:spPr bwMode="auto">
          <a:xfrm>
            <a:off x="6835775" y="1022350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n♂</a:t>
            </a:r>
            <a:endParaRPr lang="en-GB" sz="2800" b="1">
              <a:sym typeface="Symbol" pitchFamily="18" charset="2"/>
            </a:endParaRPr>
          </a:p>
        </p:txBody>
      </p:sp>
      <p:sp>
        <p:nvSpPr>
          <p:cNvPr id="19464" name="Text Box 17"/>
          <p:cNvSpPr txBox="1">
            <a:spLocks noChangeArrowheads="1"/>
          </p:cNvSpPr>
          <p:nvPr/>
        </p:nvSpPr>
        <p:spPr bwMode="auto">
          <a:xfrm>
            <a:off x="6372225" y="650875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ym typeface="Symbol" pitchFamily="18" charset="2"/>
              </a:rPr>
              <a:t>n</a:t>
            </a:r>
            <a:r>
              <a:rPr lang="en-GB" sz="2800">
                <a:sym typeface="Symbol" pitchFamily="18" charset="2"/>
              </a:rPr>
              <a:t>♀</a:t>
            </a:r>
          </a:p>
        </p:txBody>
      </p:sp>
      <p:sp>
        <p:nvSpPr>
          <p:cNvPr id="26632" name="Freeform 18"/>
          <p:cNvSpPr>
            <a:spLocks/>
          </p:cNvSpPr>
          <p:nvPr/>
        </p:nvSpPr>
        <p:spPr bwMode="auto">
          <a:xfrm>
            <a:off x="2484438" y="1370013"/>
            <a:ext cx="3455987" cy="2109787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3" name="Freeform 19"/>
          <p:cNvSpPr>
            <a:spLocks/>
          </p:cNvSpPr>
          <p:nvPr/>
        </p:nvSpPr>
        <p:spPr bwMode="auto">
          <a:xfrm>
            <a:off x="3419475" y="1298575"/>
            <a:ext cx="3889375" cy="2181225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73139" name="Group 51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3142" name="Text Box 54"/>
          <p:cNvSpPr txBox="1">
            <a:spLocks noChangeArrowheads="1"/>
          </p:cNvSpPr>
          <p:nvPr/>
        </p:nvSpPr>
        <p:spPr bwMode="auto">
          <a:xfrm>
            <a:off x="3457575" y="636588"/>
            <a:ext cx="2625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smtClean="0">
                <a:solidFill>
                  <a:srgbClr val="FF3300"/>
                </a:solidFill>
              </a:rPr>
              <a:t>Is this a significant effect?</a:t>
            </a:r>
          </a:p>
        </p:txBody>
      </p:sp>
      <p:grpSp>
        <p:nvGrpSpPr>
          <p:cNvPr id="473147" name="Group 59"/>
          <p:cNvGrpSpPr>
            <a:grpSpLocks/>
          </p:cNvGrpSpPr>
          <p:nvPr/>
        </p:nvGrpSpPr>
        <p:grpSpPr bwMode="auto">
          <a:xfrm>
            <a:off x="4211638" y="1368425"/>
            <a:ext cx="1152525" cy="215900"/>
            <a:chOff x="2653" y="862"/>
            <a:chExt cx="726" cy="136"/>
          </a:xfrm>
        </p:grpSpPr>
        <p:sp>
          <p:nvSpPr>
            <p:cNvPr id="19496" name="Line 55"/>
            <p:cNvSpPr>
              <a:spLocks noChangeShapeType="1"/>
            </p:cNvSpPr>
            <p:nvPr/>
          </p:nvSpPr>
          <p:spPr bwMode="auto">
            <a:xfrm>
              <a:off x="2653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9497" name="Line 5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9498" name="Line 58"/>
            <p:cNvSpPr>
              <a:spLocks noChangeShapeType="1"/>
            </p:cNvSpPr>
            <p:nvPr/>
          </p:nvSpPr>
          <p:spPr bwMode="auto">
            <a:xfrm>
              <a:off x="3379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473148" name="Group 60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19493" name="Line 61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9494" name="Line 62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9495" name="Line 63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76285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7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47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7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1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76172" name="Group 12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8696" name="Group 39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0509" name="Line 40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0510" name="Line 41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0511" name="Line 42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76204" name="Text Box 44"/>
          <p:cNvSpPr txBox="1">
            <a:spLocks noChangeArrowheads="1"/>
          </p:cNvSpPr>
          <p:nvPr/>
        </p:nvSpPr>
        <p:spPr bwMode="auto">
          <a:xfrm>
            <a:off x="539750" y="1052513"/>
            <a:ext cx="8208963" cy="292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b="1"/>
              <a:t>Step 1: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Calculate the Standard Error for Each Mean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		</a:t>
            </a:r>
            <a:r>
              <a:rPr lang="en-GB" sz="2800"/>
              <a:t>SEM</a:t>
            </a:r>
            <a:r>
              <a:rPr lang="en-GB" sz="2800">
                <a:cs typeface="Times New Roman" pitchFamily="18" charset="0"/>
              </a:rPr>
              <a:t>♀ = SD/√n = 1.74/5 = 0.348</a:t>
            </a:r>
          </a:p>
          <a:p>
            <a:pPr algn="l" eaLnBrk="1" hangingPunct="1">
              <a:spcBef>
                <a:spcPct val="50000"/>
              </a:spcBef>
            </a:pPr>
            <a:endParaRPr lang="en-GB" sz="2800"/>
          </a:p>
          <a:p>
            <a:pPr algn="l" eaLnBrk="1" hangingPunct="1">
              <a:spcBef>
                <a:spcPct val="50000"/>
              </a:spcBef>
            </a:pPr>
            <a:r>
              <a:rPr lang="en-GB" sz="2800"/>
              <a:t>		SEM</a:t>
            </a:r>
            <a:r>
              <a:rPr lang="en-GB" sz="2800">
                <a:cs typeface="Times New Roman" pitchFamily="18" charset="0"/>
              </a:rPr>
              <a:t>♂ = </a:t>
            </a:r>
            <a:r>
              <a:rPr lang="en-GB" sz="2800"/>
              <a:t>SD/√n = 1.72/5</a:t>
            </a:r>
            <a:r>
              <a:rPr lang="en-GB" sz="2800">
                <a:cs typeface="Times New Roman" pitchFamily="18" charset="0"/>
              </a:rPr>
              <a:t> = 0.344</a:t>
            </a:r>
            <a:endParaRPr lang="en-GB" sz="2800"/>
          </a:p>
        </p:txBody>
      </p:sp>
      <p:sp>
        <p:nvSpPr>
          <p:cNvPr id="476205" name="Line 45"/>
          <p:cNvSpPr>
            <a:spLocks noChangeShapeType="1"/>
          </p:cNvSpPr>
          <p:nvPr/>
        </p:nvSpPr>
        <p:spPr bwMode="auto">
          <a:xfrm>
            <a:off x="4572000" y="2254250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76206" name="Line 46"/>
          <p:cNvSpPr>
            <a:spLocks noChangeShapeType="1"/>
          </p:cNvSpPr>
          <p:nvPr/>
        </p:nvSpPr>
        <p:spPr bwMode="auto">
          <a:xfrm>
            <a:off x="4583113" y="3540125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74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6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7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76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78211" name="Group 3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0744" name="Group 25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1533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1534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1535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78237" name="Text Box 29"/>
          <p:cNvSpPr txBox="1">
            <a:spLocks noChangeArrowheads="1"/>
          </p:cNvSpPr>
          <p:nvPr/>
        </p:nvSpPr>
        <p:spPr bwMode="auto">
          <a:xfrm>
            <a:off x="539750" y="1052513"/>
            <a:ext cx="8208963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b="1"/>
              <a:t>Step 2: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Calculate the Standard Error for the difference in means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		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 sz="2800" b="1"/>
              <a:t>     SEM</a:t>
            </a:r>
            <a:r>
              <a:rPr lang="en-GB" sz="2800" b="1">
                <a:cs typeface="Times New Roman" pitchFamily="18" charset="0"/>
              </a:rPr>
              <a:t>diff = √ SEM</a:t>
            </a:r>
            <a:r>
              <a:rPr lang="en-GB" sz="2800" b="1"/>
              <a:t>♀</a:t>
            </a:r>
            <a:r>
              <a:rPr lang="en-GB" sz="2800" b="1" baseline="30000"/>
              <a:t>2 </a:t>
            </a:r>
            <a:r>
              <a:rPr lang="en-GB" sz="2800" b="1"/>
              <a:t>+ SEM♂</a:t>
            </a:r>
            <a:r>
              <a:rPr lang="en-GB" sz="2800" b="1" baseline="30000"/>
              <a:t>2</a:t>
            </a:r>
            <a:r>
              <a:rPr lang="en-GB" sz="2800" b="1"/>
              <a:t> </a:t>
            </a:r>
            <a:r>
              <a:rPr lang="en-GB" sz="2800" b="1">
                <a:cs typeface="Times New Roman" pitchFamily="18" charset="0"/>
              </a:rPr>
              <a:t>= </a:t>
            </a:r>
            <a:r>
              <a:rPr lang="en-GB" sz="2800" b="1"/>
              <a:t>√ 0.251 = 0.501</a:t>
            </a:r>
            <a:r>
              <a:rPr lang="en-GB" sz="2800">
                <a:cs typeface="Times New Roman" pitchFamily="18" charset="0"/>
              </a:rPr>
              <a:t> </a:t>
            </a:r>
          </a:p>
        </p:txBody>
      </p:sp>
      <p:sp>
        <p:nvSpPr>
          <p:cNvPr id="478239" name="Line 31"/>
          <p:cNvSpPr>
            <a:spLocks noChangeShapeType="1"/>
          </p:cNvSpPr>
          <p:nvPr/>
        </p:nvSpPr>
        <p:spPr bwMode="auto">
          <a:xfrm>
            <a:off x="2938463" y="2797175"/>
            <a:ext cx="2808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78240" name="Line 32"/>
          <p:cNvSpPr>
            <a:spLocks noChangeShapeType="1"/>
          </p:cNvSpPr>
          <p:nvPr/>
        </p:nvSpPr>
        <p:spPr bwMode="auto">
          <a:xfrm flipV="1">
            <a:off x="6289675" y="2792413"/>
            <a:ext cx="935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269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8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7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7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80259" name="Group 3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792" name="Group 25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2569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2570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2571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80285" name="Text Box 29"/>
          <p:cNvSpPr txBox="1">
            <a:spLocks noChangeArrowheads="1"/>
          </p:cNvSpPr>
          <p:nvPr/>
        </p:nvSpPr>
        <p:spPr bwMode="auto">
          <a:xfrm>
            <a:off x="539750" y="1052513"/>
            <a:ext cx="8208963" cy="183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b="1"/>
              <a:t>Step 3: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Calculate the </a:t>
            </a:r>
            <a:r>
              <a:rPr lang="en-GB" sz="3200" b="1" i="1">
                <a:solidFill>
                  <a:srgbClr val="FF3300"/>
                </a:solidFill>
              </a:rPr>
              <a:t>t</a:t>
            </a:r>
            <a:r>
              <a:rPr lang="en-GB" i="1"/>
              <a:t> s</a:t>
            </a:r>
            <a:r>
              <a:rPr lang="en-GB"/>
              <a:t>tatistic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                </a:t>
            </a:r>
            <a:r>
              <a:rPr lang="en-GB" sz="2800" b="1" i="1"/>
              <a:t>t</a:t>
            </a:r>
            <a:r>
              <a:rPr lang="en-GB" sz="2800" b="1">
                <a:cs typeface="Times New Roman" pitchFamily="18" charset="0"/>
              </a:rPr>
              <a:t> = (Mean</a:t>
            </a:r>
            <a:r>
              <a:rPr lang="en-GB" sz="2800" b="1"/>
              <a:t>♀ - Mean♂) / SEMdiff </a:t>
            </a:r>
            <a:r>
              <a:rPr lang="en-GB" sz="2800" b="1">
                <a:cs typeface="Times New Roman" pitchFamily="18" charset="0"/>
              </a:rPr>
              <a:t>= 2.00  </a:t>
            </a:r>
            <a:endParaRPr lang="en-GB" sz="280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162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0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82307" name="Group 3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4840" name="Group 25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3579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3580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3581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82333" name="Text Box 29"/>
          <p:cNvSpPr txBox="1">
            <a:spLocks noChangeArrowheads="1"/>
          </p:cNvSpPr>
          <p:nvPr/>
        </p:nvSpPr>
        <p:spPr bwMode="auto">
          <a:xfrm>
            <a:off x="539750" y="1052513"/>
            <a:ext cx="8208963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b="1"/>
              <a:t>Step 4: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Calculate the degrees of freedom (df)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                       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                         </a:t>
            </a:r>
            <a:r>
              <a:rPr lang="en-GB" sz="2800" b="1"/>
              <a:t>df = (n</a:t>
            </a:r>
            <a:r>
              <a:rPr lang="en-GB" b="1"/>
              <a:t>♀ - 1)</a:t>
            </a:r>
            <a:r>
              <a:rPr lang="en-GB" sz="2800" b="1">
                <a:cs typeface="Times New Roman" pitchFamily="18" charset="0"/>
              </a:rPr>
              <a:t> + (n</a:t>
            </a:r>
            <a:r>
              <a:rPr lang="en-GB" b="1"/>
              <a:t>♂ - 1) = 48</a:t>
            </a:r>
          </a:p>
        </p:txBody>
      </p:sp>
    </p:spTree>
    <p:extLst>
      <p:ext uri="{BB962C8B-B14F-4D97-AF65-F5344CB8AC3E}">
        <p14:creationId xmlns:p14="http://schemas.microsoft.com/office/powerpoint/2010/main" val="1711048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2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 rot="10800000">
            <a:off x="6732588" y="2124075"/>
            <a:ext cx="1655762" cy="792163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 rot="10800000">
            <a:off x="3868738" y="3276600"/>
            <a:ext cx="1655762" cy="792163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 rot="10800000">
            <a:off x="755650" y="2124075"/>
            <a:ext cx="1655763" cy="792163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3132138" y="1044575"/>
            <a:ext cx="3124200" cy="13684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60 w 21600"/>
              <a:gd name="T13" fmla="*/ 8640 h 21600"/>
              <a:gd name="T14" fmla="*/ 19440 w 21600"/>
              <a:gd name="T15" fmla="*/ 1296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lnTo>
                  <a:pt x="10800" y="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125" name="Group 6"/>
          <p:cNvGrpSpPr>
            <a:grpSpLocks/>
          </p:cNvGrpSpPr>
          <p:nvPr/>
        </p:nvGrpSpPr>
        <p:grpSpPr bwMode="auto">
          <a:xfrm>
            <a:off x="3614738" y="539750"/>
            <a:ext cx="2232025" cy="792163"/>
            <a:chOff x="2154" y="618"/>
            <a:chExt cx="1452" cy="363"/>
          </a:xfrm>
        </p:grpSpPr>
        <p:sp>
          <p:nvSpPr>
            <p:cNvPr id="4120" name="AutoShape 7"/>
            <p:cNvSpPr>
              <a:spLocks noChangeArrowheads="1"/>
            </p:cNvSpPr>
            <p:nvPr/>
          </p:nvSpPr>
          <p:spPr bwMode="auto">
            <a:xfrm>
              <a:off x="2154" y="618"/>
              <a:ext cx="1406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21" name="Text Box 8"/>
            <p:cNvSpPr txBox="1">
              <a:spLocks noChangeArrowheads="1"/>
            </p:cNvSpPr>
            <p:nvPr/>
          </p:nvSpPr>
          <p:spPr bwMode="auto">
            <a:xfrm>
              <a:off x="2155" y="647"/>
              <a:ext cx="1451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GB" sz="4000" b="1" smtClean="0"/>
                <a:t>Statistics</a:t>
              </a:r>
            </a:p>
          </p:txBody>
        </p:sp>
      </p:grpSp>
      <p:grpSp>
        <p:nvGrpSpPr>
          <p:cNvPr id="5126" name="Group 9"/>
          <p:cNvGrpSpPr>
            <a:grpSpLocks/>
          </p:cNvGrpSpPr>
          <p:nvPr/>
        </p:nvGrpSpPr>
        <p:grpSpPr bwMode="auto">
          <a:xfrm>
            <a:off x="395288" y="1331913"/>
            <a:ext cx="2736850" cy="792162"/>
            <a:chOff x="2154" y="618"/>
            <a:chExt cx="1452" cy="363"/>
          </a:xfrm>
        </p:grpSpPr>
        <p:sp>
          <p:nvSpPr>
            <p:cNvPr id="4118" name="AutoShape 10"/>
            <p:cNvSpPr>
              <a:spLocks noChangeArrowheads="1"/>
            </p:cNvSpPr>
            <p:nvPr/>
          </p:nvSpPr>
          <p:spPr bwMode="auto">
            <a:xfrm>
              <a:off x="2154" y="618"/>
              <a:ext cx="1406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19" name="Text Box 11"/>
            <p:cNvSpPr txBox="1">
              <a:spLocks noChangeArrowheads="1"/>
            </p:cNvSpPr>
            <p:nvPr/>
          </p:nvSpPr>
          <p:spPr bwMode="auto">
            <a:xfrm>
              <a:off x="2155" y="647"/>
              <a:ext cx="1451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GB" sz="4000" smtClean="0"/>
                <a:t>Descriptive</a:t>
              </a:r>
            </a:p>
          </p:txBody>
        </p:sp>
      </p:grpSp>
      <p:grpSp>
        <p:nvGrpSpPr>
          <p:cNvPr id="5127" name="Group 12"/>
          <p:cNvGrpSpPr>
            <a:grpSpLocks/>
          </p:cNvGrpSpPr>
          <p:nvPr/>
        </p:nvGrpSpPr>
        <p:grpSpPr bwMode="auto">
          <a:xfrm>
            <a:off x="6373813" y="1331913"/>
            <a:ext cx="2374900" cy="792162"/>
            <a:chOff x="2154" y="618"/>
            <a:chExt cx="1452" cy="363"/>
          </a:xfrm>
        </p:grpSpPr>
        <p:sp>
          <p:nvSpPr>
            <p:cNvPr id="4116" name="AutoShape 13"/>
            <p:cNvSpPr>
              <a:spLocks noChangeArrowheads="1"/>
            </p:cNvSpPr>
            <p:nvPr/>
          </p:nvSpPr>
          <p:spPr bwMode="auto">
            <a:xfrm>
              <a:off x="2154" y="618"/>
              <a:ext cx="1406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17" name="Text Box 14"/>
            <p:cNvSpPr txBox="1">
              <a:spLocks noChangeArrowheads="1"/>
            </p:cNvSpPr>
            <p:nvPr/>
          </p:nvSpPr>
          <p:spPr bwMode="auto">
            <a:xfrm>
              <a:off x="2155" y="647"/>
              <a:ext cx="1451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GB" sz="4000" smtClean="0"/>
                <a:t>Inferential</a:t>
              </a:r>
            </a:p>
          </p:txBody>
        </p:sp>
      </p:grpSp>
      <p:grpSp>
        <p:nvGrpSpPr>
          <p:cNvPr id="5128" name="Group 15"/>
          <p:cNvGrpSpPr>
            <a:grpSpLocks/>
          </p:cNvGrpSpPr>
          <p:nvPr/>
        </p:nvGrpSpPr>
        <p:grpSpPr bwMode="auto">
          <a:xfrm>
            <a:off x="3276600" y="2484438"/>
            <a:ext cx="2951163" cy="792162"/>
            <a:chOff x="2154" y="618"/>
            <a:chExt cx="1452" cy="363"/>
          </a:xfrm>
        </p:grpSpPr>
        <p:sp>
          <p:nvSpPr>
            <p:cNvPr id="4114" name="AutoShape 16"/>
            <p:cNvSpPr>
              <a:spLocks noChangeArrowheads="1"/>
            </p:cNvSpPr>
            <p:nvPr/>
          </p:nvSpPr>
          <p:spPr bwMode="auto">
            <a:xfrm>
              <a:off x="2154" y="618"/>
              <a:ext cx="1406" cy="36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15" name="Text Box 17"/>
            <p:cNvSpPr txBox="1">
              <a:spLocks noChangeArrowheads="1"/>
            </p:cNvSpPr>
            <p:nvPr/>
          </p:nvSpPr>
          <p:spPr bwMode="auto">
            <a:xfrm>
              <a:off x="2155" y="647"/>
              <a:ext cx="1451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  <a:defRPr/>
              </a:pPr>
              <a:r>
                <a:rPr lang="en-GB" sz="4000" smtClean="0"/>
                <a:t>Correlational</a:t>
              </a:r>
            </a:p>
          </p:txBody>
        </p:sp>
      </p:grpSp>
      <p:sp>
        <p:nvSpPr>
          <p:cNvPr id="4106" name="Text Box 18"/>
          <p:cNvSpPr txBox="1">
            <a:spLocks noChangeArrowheads="1"/>
          </p:cNvSpPr>
          <p:nvPr/>
        </p:nvSpPr>
        <p:spPr bwMode="auto">
          <a:xfrm>
            <a:off x="3779838" y="4068763"/>
            <a:ext cx="187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Relationships</a:t>
            </a:r>
          </a:p>
        </p:txBody>
      </p:sp>
      <p:sp>
        <p:nvSpPr>
          <p:cNvPr id="4107" name="Text Box 19"/>
          <p:cNvSpPr txBox="1">
            <a:spLocks noChangeArrowheads="1"/>
          </p:cNvSpPr>
          <p:nvPr/>
        </p:nvSpPr>
        <p:spPr bwMode="auto">
          <a:xfrm>
            <a:off x="6661150" y="2916238"/>
            <a:ext cx="187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Generalising</a:t>
            </a:r>
          </a:p>
        </p:txBody>
      </p:sp>
      <p:sp>
        <p:nvSpPr>
          <p:cNvPr id="4108" name="Text Box 20"/>
          <p:cNvSpPr txBox="1">
            <a:spLocks noChangeArrowheads="1"/>
          </p:cNvSpPr>
          <p:nvPr/>
        </p:nvSpPr>
        <p:spPr bwMode="auto">
          <a:xfrm>
            <a:off x="561975" y="2916238"/>
            <a:ext cx="20875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Organising, summarising &amp; describing data</a:t>
            </a:r>
          </a:p>
        </p:txBody>
      </p:sp>
      <p:sp>
        <p:nvSpPr>
          <p:cNvPr id="5132" name="AutoShape 21"/>
          <p:cNvSpPr>
            <a:spLocks noChangeArrowheads="1"/>
          </p:cNvSpPr>
          <p:nvPr/>
        </p:nvSpPr>
        <p:spPr bwMode="auto">
          <a:xfrm rot="5400000">
            <a:off x="6407150" y="3197226"/>
            <a:ext cx="1082675" cy="27368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0">
            <a:gsLst>
              <a:gs pos="0">
                <a:srgbClr val="F9FDFD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10" name="AutoShape 22"/>
          <p:cNvSpPr>
            <a:spLocks noChangeArrowheads="1"/>
          </p:cNvSpPr>
          <p:nvPr/>
        </p:nvSpPr>
        <p:spPr bwMode="auto">
          <a:xfrm rot="10800000">
            <a:off x="6732588" y="3808413"/>
            <a:ext cx="1655762" cy="1296987"/>
          </a:xfrm>
          <a:prstGeom prst="up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11" name="Text Box 23"/>
          <p:cNvSpPr txBox="1">
            <a:spLocks noChangeArrowheads="1"/>
          </p:cNvSpPr>
          <p:nvPr/>
        </p:nvSpPr>
        <p:spPr bwMode="auto">
          <a:xfrm>
            <a:off x="6659563" y="5010150"/>
            <a:ext cx="187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Significance</a:t>
            </a:r>
          </a:p>
        </p:txBody>
      </p:sp>
    </p:spTree>
    <p:extLst>
      <p:ext uri="{BB962C8B-B14F-4D97-AF65-F5344CB8AC3E}">
        <p14:creationId xmlns:p14="http://schemas.microsoft.com/office/powerpoint/2010/main" val="1841773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84382" name="Group 30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6888" name="Group 25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4612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4613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4614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24602" name="Text Box 29"/>
          <p:cNvSpPr txBox="1">
            <a:spLocks noChangeArrowheads="1"/>
          </p:cNvSpPr>
          <p:nvPr/>
        </p:nvSpPr>
        <p:spPr bwMode="auto">
          <a:xfrm>
            <a:off x="539750" y="1052513"/>
            <a:ext cx="820896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5: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Determine the critical value for </a:t>
            </a:r>
            <a:r>
              <a:rPr lang="en-GB" b="1" i="1" smtClean="0">
                <a:solidFill>
                  <a:srgbClr val="FF3300"/>
                </a:solidFill>
              </a:rPr>
              <a:t>t </a:t>
            </a:r>
            <a:r>
              <a:rPr lang="en-GB" smtClean="0"/>
              <a:t>using a </a:t>
            </a:r>
            <a:r>
              <a:rPr lang="en-GB" i="1" smtClean="0"/>
              <a:t>t</a:t>
            </a:r>
            <a:r>
              <a:rPr lang="en-GB" smtClean="0"/>
              <a:t>-distribution table</a:t>
            </a:r>
            <a:endParaRPr lang="en-GB" b="1" smtClean="0"/>
          </a:p>
        </p:txBody>
      </p:sp>
      <p:sp>
        <p:nvSpPr>
          <p:cNvPr id="484383" name="Text Box 31"/>
          <p:cNvSpPr txBox="1">
            <a:spLocks noChangeArrowheads="1"/>
          </p:cNvSpPr>
          <p:nvPr/>
        </p:nvSpPr>
        <p:spPr bwMode="auto">
          <a:xfrm>
            <a:off x="1109663" y="2133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Degrees of Freedom</a:t>
            </a:r>
          </a:p>
        </p:txBody>
      </p:sp>
      <p:sp>
        <p:nvSpPr>
          <p:cNvPr id="484384" name="Text Box 32"/>
          <p:cNvSpPr txBox="1">
            <a:spLocks noChangeArrowheads="1"/>
          </p:cNvSpPr>
          <p:nvPr/>
        </p:nvSpPr>
        <p:spPr bwMode="auto">
          <a:xfrm>
            <a:off x="5262563" y="2133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Critical </a:t>
            </a:r>
            <a:r>
              <a:rPr lang="en-GB" i="1" smtClean="0"/>
              <a:t>t</a:t>
            </a:r>
            <a:r>
              <a:rPr lang="en-GB" smtClean="0"/>
              <a:t>-ratio</a:t>
            </a:r>
          </a:p>
        </p:txBody>
      </p:sp>
      <p:sp>
        <p:nvSpPr>
          <p:cNvPr id="484385" name="Line 33"/>
          <p:cNvSpPr>
            <a:spLocks noChangeShapeType="1"/>
          </p:cNvSpPr>
          <p:nvPr/>
        </p:nvSpPr>
        <p:spPr bwMode="auto">
          <a:xfrm>
            <a:off x="4400550" y="2060575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84386" name="Line 34"/>
          <p:cNvSpPr>
            <a:spLocks noChangeShapeType="1"/>
          </p:cNvSpPr>
          <p:nvPr/>
        </p:nvSpPr>
        <p:spPr bwMode="auto">
          <a:xfrm>
            <a:off x="727075" y="2636838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84387" name="Text Box 35"/>
          <p:cNvSpPr txBox="1">
            <a:spLocks noChangeArrowheads="1"/>
          </p:cNvSpPr>
          <p:nvPr/>
        </p:nvSpPr>
        <p:spPr bwMode="auto">
          <a:xfrm>
            <a:off x="1254125" y="2632075"/>
            <a:ext cx="2286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endParaRPr lang="en-GB" smtClean="0"/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44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46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48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50</a:t>
            </a:r>
          </a:p>
        </p:txBody>
      </p:sp>
      <p:sp>
        <p:nvSpPr>
          <p:cNvPr id="484388" name="Text Box 36"/>
          <p:cNvSpPr txBox="1">
            <a:spLocks noChangeArrowheads="1"/>
          </p:cNvSpPr>
          <p:nvPr/>
        </p:nvSpPr>
        <p:spPr bwMode="auto">
          <a:xfrm>
            <a:off x="5141913" y="2636838"/>
            <a:ext cx="2286000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endParaRPr lang="en-GB" smtClean="0"/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2.015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2.013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2.011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2.009</a:t>
            </a:r>
          </a:p>
        </p:txBody>
      </p:sp>
      <p:sp>
        <p:nvSpPr>
          <p:cNvPr id="484389" name="AutoShape 37"/>
          <p:cNvSpPr>
            <a:spLocks noChangeArrowheads="1"/>
          </p:cNvSpPr>
          <p:nvPr/>
        </p:nvSpPr>
        <p:spPr bwMode="auto">
          <a:xfrm>
            <a:off x="2555875" y="3429000"/>
            <a:ext cx="3378200" cy="228600"/>
          </a:xfrm>
          <a:prstGeom prst="rightArrow">
            <a:avLst>
              <a:gd name="adj1" fmla="val 50000"/>
              <a:gd name="adj2" fmla="val 369444"/>
            </a:avLst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84390" name="Rectangle 38"/>
          <p:cNvSpPr>
            <a:spLocks noChangeArrowheads="1"/>
          </p:cNvSpPr>
          <p:nvPr/>
        </p:nvSpPr>
        <p:spPr bwMode="auto">
          <a:xfrm>
            <a:off x="5862638" y="3384550"/>
            <a:ext cx="792162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84391" name="Text Box 39"/>
          <p:cNvSpPr txBox="1">
            <a:spLocks noChangeArrowheads="1"/>
          </p:cNvSpPr>
          <p:nvPr/>
        </p:nvSpPr>
        <p:spPr bwMode="auto">
          <a:xfrm>
            <a:off x="7004050" y="1838325"/>
            <a:ext cx="21955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dirty="0" err="1" smtClean="0">
                <a:solidFill>
                  <a:srgbClr val="FF3300"/>
                </a:solidFill>
              </a:rPr>
              <a:t>n.b.</a:t>
            </a:r>
            <a:r>
              <a:rPr lang="en-GB" i="1" dirty="0" smtClean="0">
                <a:solidFill>
                  <a:srgbClr val="FF3300"/>
                </a:solidFill>
              </a:rPr>
              <a:t> Use 0.05 for 2 tailed test</a:t>
            </a:r>
          </a:p>
        </p:txBody>
      </p:sp>
    </p:spTree>
    <p:extLst>
      <p:ext uri="{BB962C8B-B14F-4D97-AF65-F5344CB8AC3E}">
        <p14:creationId xmlns:p14="http://schemas.microsoft.com/office/powerpoint/2010/main" val="39628626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8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8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8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8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8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8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83" grpId="0"/>
      <p:bldP spid="484384" grpId="0"/>
      <p:bldP spid="484387" grpId="0"/>
      <p:bldP spid="484388" grpId="0"/>
      <p:bldP spid="484389" grpId="0" animBg="1"/>
      <p:bldP spid="484390" grpId="0" animBg="1"/>
      <p:bldP spid="48439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87427" name="Group 3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8936" name="Group 25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5629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5630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5631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87453" name="Text Box 29"/>
          <p:cNvSpPr txBox="1">
            <a:spLocks noChangeArrowheads="1"/>
          </p:cNvSpPr>
          <p:nvPr/>
        </p:nvSpPr>
        <p:spPr bwMode="auto">
          <a:xfrm>
            <a:off x="539750" y="1052513"/>
            <a:ext cx="820896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6 </a:t>
            </a:r>
            <a:r>
              <a:rPr lang="en-GB" b="1" i="1" smtClean="0">
                <a:solidFill>
                  <a:srgbClr val="FF3300"/>
                </a:solidFill>
              </a:rPr>
              <a:t>finished</a:t>
            </a:r>
            <a:r>
              <a:rPr lang="en-GB" b="1" smtClean="0"/>
              <a:t>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Compare </a:t>
            </a:r>
            <a:r>
              <a:rPr lang="en-GB" b="1" i="1" smtClean="0">
                <a:solidFill>
                  <a:srgbClr val="FF3300"/>
                </a:solidFill>
              </a:rPr>
              <a:t>t</a:t>
            </a:r>
            <a:r>
              <a:rPr lang="en-GB" smtClean="0"/>
              <a:t> calculated with </a:t>
            </a:r>
            <a:r>
              <a:rPr lang="en-GB" i="1" smtClean="0"/>
              <a:t>t</a:t>
            </a:r>
            <a:r>
              <a:rPr lang="en-GB" smtClean="0"/>
              <a:t> critical</a:t>
            </a:r>
          </a:p>
          <a:p>
            <a:pPr algn="l" eaLnBrk="1" hangingPunct="1">
              <a:spcBef>
                <a:spcPct val="50000"/>
              </a:spcBef>
              <a:defRPr/>
            </a:pPr>
            <a:endParaRPr lang="en-GB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   Calculated </a:t>
            </a:r>
            <a:r>
              <a:rPr lang="en-GB" b="1" i="1" smtClean="0">
                <a:solidFill>
                  <a:srgbClr val="FF3300"/>
                </a:solidFill>
              </a:rPr>
              <a:t>t 	</a:t>
            </a:r>
            <a:r>
              <a:rPr lang="en-GB" smtClean="0"/>
              <a:t>= 2.00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   Critical </a:t>
            </a:r>
            <a:r>
              <a:rPr lang="en-GB" i="1" smtClean="0"/>
              <a:t>t</a:t>
            </a:r>
            <a:r>
              <a:rPr lang="en-GB" smtClean="0"/>
              <a:t> 	= 2.01 </a:t>
            </a:r>
          </a:p>
        </p:txBody>
      </p:sp>
      <p:sp>
        <p:nvSpPr>
          <p:cNvPr id="487463" name="AutoShape 39"/>
          <p:cNvSpPr>
            <a:spLocks/>
          </p:cNvSpPr>
          <p:nvPr/>
        </p:nvSpPr>
        <p:spPr bwMode="auto">
          <a:xfrm>
            <a:off x="3419475" y="2708275"/>
            <a:ext cx="431800" cy="1152525"/>
          </a:xfrm>
          <a:prstGeom prst="rightBrace">
            <a:avLst>
              <a:gd name="adj1" fmla="val 2224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87464" name="Text Box 40"/>
          <p:cNvSpPr txBox="1">
            <a:spLocks noChangeArrowheads="1"/>
          </p:cNvSpPr>
          <p:nvPr/>
        </p:nvSpPr>
        <p:spPr bwMode="auto">
          <a:xfrm>
            <a:off x="3724275" y="2492375"/>
            <a:ext cx="47513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i="1" smtClean="0"/>
              <a:t>Therefore,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i="1" smtClean="0"/>
              <a:t>	 </a:t>
            </a:r>
            <a:r>
              <a:rPr lang="en-GB" b="1" i="1" smtClean="0">
                <a:solidFill>
                  <a:srgbClr val="FF3300"/>
                </a:solidFill>
              </a:rPr>
              <a:t>t</a:t>
            </a:r>
            <a:r>
              <a:rPr lang="en-GB" b="1" smtClean="0"/>
              <a:t> calculated &lt; </a:t>
            </a:r>
            <a:r>
              <a:rPr lang="en-GB" b="1" i="1" smtClean="0"/>
              <a:t>t </a:t>
            </a:r>
            <a:r>
              <a:rPr lang="en-GB" b="1" smtClean="0"/>
              <a:t>critical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i="1" smtClean="0"/>
              <a:t>			Effect size n.s.</a:t>
            </a:r>
            <a:endParaRPr lang="en-GB" b="1" i="1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441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7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87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8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8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63" grpId="0" animBg="1"/>
      <p:bldP spid="4874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89475" name="Group 3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0984" name="Group 25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6651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6652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6653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89501" name="Text Box 29"/>
          <p:cNvSpPr txBox="1">
            <a:spLocks noChangeArrowheads="1"/>
          </p:cNvSpPr>
          <p:nvPr/>
        </p:nvSpPr>
        <p:spPr bwMode="auto">
          <a:xfrm>
            <a:off x="539750" y="1052513"/>
            <a:ext cx="8208963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Interpretation: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P &gt; 0.05	Reject H</a:t>
            </a:r>
            <a:r>
              <a:rPr lang="en-GB" b="1" baseline="-25000" smtClean="0"/>
              <a:t>A</a:t>
            </a:r>
            <a:r>
              <a:rPr lang="en-GB" b="1" smtClean="0"/>
              <a:t> &amp; Accept H</a:t>
            </a:r>
            <a:r>
              <a:rPr lang="en-GB" b="1" baseline="-25000" smtClean="0"/>
              <a:t>O</a:t>
            </a:r>
          </a:p>
          <a:p>
            <a:pPr algn="l" eaLnBrk="1" hangingPunct="1">
              <a:spcBef>
                <a:spcPct val="50000"/>
              </a:spcBef>
              <a:defRPr/>
            </a:pPr>
            <a:endParaRPr lang="en-GB" b="1" baseline="-25000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Conclusion: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There is </a:t>
            </a:r>
            <a:r>
              <a:rPr lang="en-GB" sz="2800" smtClean="0">
                <a:solidFill>
                  <a:srgbClr val="FF3300"/>
                </a:solidFill>
              </a:rPr>
              <a:t>not </a:t>
            </a:r>
            <a:r>
              <a:rPr lang="en-GB" sz="2800" smtClean="0"/>
              <a:t>a </a:t>
            </a:r>
            <a:r>
              <a:rPr lang="en-GB" sz="2800" i="1" smtClean="0"/>
              <a:t>significant</a:t>
            </a:r>
            <a:r>
              <a:rPr lang="en-GB" sz="2800" smtClean="0"/>
              <a:t> difference in the DV between males and females.</a:t>
            </a:r>
          </a:p>
        </p:txBody>
      </p:sp>
    </p:spTree>
    <p:extLst>
      <p:ext uri="{BB962C8B-B14F-4D97-AF65-F5344CB8AC3E}">
        <p14:creationId xmlns:p14="http://schemas.microsoft.com/office/powerpoint/2010/main" val="7193835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95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89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895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Calculation</a:t>
            </a:r>
          </a:p>
        </p:txBody>
      </p:sp>
      <p:graphicFrame>
        <p:nvGraphicFramePr>
          <p:cNvPr id="491523" name="Group 3"/>
          <p:cNvGraphicFramePr>
            <a:graphicFrameLocks noGrp="1"/>
          </p:cNvGraphicFramePr>
          <p:nvPr/>
        </p:nvGraphicFramePr>
        <p:xfrm>
          <a:off x="555625" y="4221163"/>
          <a:ext cx="8135938" cy="1554378"/>
        </p:xfrm>
        <a:graphic>
          <a:graphicData uri="http://schemas.openxmlformats.org/drawingml/2006/table">
            <a:tbl>
              <a:tblPr/>
              <a:tblGrid>
                <a:gridCol w="2033588"/>
                <a:gridCol w="2035175"/>
                <a:gridCol w="2033587"/>
                <a:gridCol w="20335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Mean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SD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♀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18.5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♂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17.5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1.72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25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3032" name="Group 25"/>
          <p:cNvGrpSpPr>
            <a:grpSpLocks/>
          </p:cNvGrpSpPr>
          <p:nvPr/>
        </p:nvGrpSpPr>
        <p:grpSpPr bwMode="auto">
          <a:xfrm rot="-5400000">
            <a:off x="3815556" y="5193507"/>
            <a:ext cx="576263" cy="215900"/>
            <a:chOff x="2653" y="862"/>
            <a:chExt cx="726" cy="136"/>
          </a:xfrm>
        </p:grpSpPr>
        <p:sp>
          <p:nvSpPr>
            <p:cNvPr id="27677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7678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7679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91549" name="Text Box 29"/>
          <p:cNvSpPr txBox="1">
            <a:spLocks noChangeArrowheads="1"/>
          </p:cNvSpPr>
          <p:nvPr/>
        </p:nvSpPr>
        <p:spPr bwMode="auto">
          <a:xfrm>
            <a:off x="539750" y="952500"/>
            <a:ext cx="8208963" cy="30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800" b="1" dirty="0" smtClean="0"/>
              <a:t>Evaluation: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b="1" dirty="0" smtClean="0"/>
              <a:t>The wealth of available literature supports that females can sustain isometric contractions longer than males.  This may suggest that the findings of the present study represent a </a:t>
            </a:r>
            <a:r>
              <a:rPr lang="en-GB" sz="2800" b="1" dirty="0" smtClean="0">
                <a:solidFill>
                  <a:srgbClr val="FF3300"/>
                </a:solidFill>
              </a:rPr>
              <a:t>type     error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dirty="0" smtClean="0"/>
              <a:t>Possible solution:</a:t>
            </a:r>
          </a:p>
        </p:txBody>
      </p:sp>
      <p:sp>
        <p:nvSpPr>
          <p:cNvPr id="491551" name="Text Box 31"/>
          <p:cNvSpPr txBox="1">
            <a:spLocks noChangeArrowheads="1"/>
          </p:cNvSpPr>
          <p:nvPr/>
        </p:nvSpPr>
        <p:spPr bwMode="auto">
          <a:xfrm>
            <a:off x="2932113" y="3478213"/>
            <a:ext cx="2447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3200" b="1" smtClean="0">
                <a:solidFill>
                  <a:srgbClr val="FF3300"/>
                </a:solidFill>
              </a:rPr>
              <a:t>Increase n</a:t>
            </a:r>
          </a:p>
        </p:txBody>
      </p:sp>
    </p:spTree>
    <p:extLst>
      <p:ext uri="{BB962C8B-B14F-4D97-AF65-F5344CB8AC3E}">
        <p14:creationId xmlns:p14="http://schemas.microsoft.com/office/powerpoint/2010/main" val="12753123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915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91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Independent t-test: SPSS Output</a:t>
            </a:r>
          </a:p>
        </p:txBody>
      </p:sp>
      <p:pic>
        <p:nvPicPr>
          <p:cNvPr id="28675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938"/>
            <a:ext cx="9144000" cy="212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676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65532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8677" name="Text Box 34"/>
          <p:cNvSpPr txBox="1">
            <a:spLocks noChangeArrowheads="1"/>
          </p:cNvSpPr>
          <p:nvPr/>
        </p:nvSpPr>
        <p:spPr bwMode="auto">
          <a:xfrm>
            <a:off x="6443663" y="1246188"/>
            <a:ext cx="2195512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i="1" smtClean="0">
                <a:solidFill>
                  <a:srgbClr val="FF3300"/>
                </a:solidFill>
              </a:rPr>
              <a:t>Swim Data</a:t>
            </a:r>
            <a:r>
              <a:rPr lang="en-GB" i="1" smtClean="0">
                <a:solidFill>
                  <a:srgbClr val="FF3300"/>
                </a:solidFill>
              </a:rPr>
              <a:t> from SPSS session 8</a:t>
            </a:r>
          </a:p>
        </p:txBody>
      </p:sp>
      <p:sp>
        <p:nvSpPr>
          <p:cNvPr id="493603" name="Rectangle 35"/>
          <p:cNvSpPr>
            <a:spLocks noChangeArrowheads="1"/>
          </p:cNvSpPr>
          <p:nvPr/>
        </p:nvSpPr>
        <p:spPr bwMode="auto">
          <a:xfrm>
            <a:off x="3602038" y="3789363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93606" name="Line 38"/>
          <p:cNvSpPr>
            <a:spLocks noChangeShapeType="1"/>
          </p:cNvSpPr>
          <p:nvPr/>
        </p:nvSpPr>
        <p:spPr bwMode="auto">
          <a:xfrm flipH="1">
            <a:off x="1476375" y="4005263"/>
            <a:ext cx="21209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93609" name="Text Box 41"/>
          <p:cNvSpPr txBox="1">
            <a:spLocks noChangeArrowheads="1"/>
          </p:cNvSpPr>
          <p:nvPr/>
        </p:nvSpPr>
        <p:spPr bwMode="auto">
          <a:xfrm>
            <a:off x="0" y="4835525"/>
            <a:ext cx="1612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/>
              <a:t>Calculated </a:t>
            </a:r>
            <a:r>
              <a:rPr lang="en-GB" sz="2000" b="1" i="1" smtClean="0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493610" name="Text Box 42"/>
          <p:cNvSpPr txBox="1">
            <a:spLocks noChangeArrowheads="1"/>
          </p:cNvSpPr>
          <p:nvPr/>
        </p:nvSpPr>
        <p:spPr bwMode="auto">
          <a:xfrm>
            <a:off x="2195513" y="5367338"/>
            <a:ext cx="2808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/>
              <a:t>df 18 = critical t 2.101</a:t>
            </a:r>
            <a:endParaRPr lang="en-GB" sz="2000" b="1" i="1" smtClean="0">
              <a:solidFill>
                <a:srgbClr val="FF3300"/>
              </a:solidFill>
            </a:endParaRPr>
          </a:p>
        </p:txBody>
      </p:sp>
      <p:sp>
        <p:nvSpPr>
          <p:cNvPr id="493611" name="Text Box 43"/>
          <p:cNvSpPr txBox="1">
            <a:spLocks noChangeArrowheads="1"/>
          </p:cNvSpPr>
          <p:nvPr/>
        </p:nvSpPr>
        <p:spPr bwMode="auto">
          <a:xfrm>
            <a:off x="6767513" y="4724400"/>
            <a:ext cx="23764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000" i="1" smtClean="0"/>
              <a:t>Ignore sign        2.333 &gt; 2.101        So P &lt; 0.05</a:t>
            </a:r>
            <a:endParaRPr lang="en-GB" sz="2000" b="1" i="1" smtClean="0">
              <a:solidFill>
                <a:srgbClr val="FF3300"/>
              </a:solidFill>
            </a:endParaRPr>
          </a:p>
        </p:txBody>
      </p:sp>
      <p:sp>
        <p:nvSpPr>
          <p:cNvPr id="493612" name="Rectangle 44"/>
          <p:cNvSpPr>
            <a:spLocks noChangeArrowheads="1"/>
          </p:cNvSpPr>
          <p:nvPr/>
        </p:nvSpPr>
        <p:spPr bwMode="auto">
          <a:xfrm>
            <a:off x="4284663" y="3789363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93613" name="Line 45"/>
          <p:cNvSpPr>
            <a:spLocks noChangeShapeType="1"/>
          </p:cNvSpPr>
          <p:nvPr/>
        </p:nvSpPr>
        <p:spPr bwMode="auto">
          <a:xfrm flipH="1">
            <a:off x="2987675" y="4005263"/>
            <a:ext cx="1584325" cy="14398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93614" name="Rectangle 46"/>
          <p:cNvSpPr>
            <a:spLocks noChangeArrowheads="1"/>
          </p:cNvSpPr>
          <p:nvPr/>
        </p:nvSpPr>
        <p:spPr bwMode="auto">
          <a:xfrm>
            <a:off x="5148263" y="3789363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93615" name="Line 47"/>
          <p:cNvSpPr>
            <a:spLocks noChangeShapeType="1"/>
          </p:cNvSpPr>
          <p:nvPr/>
        </p:nvSpPr>
        <p:spPr bwMode="auto">
          <a:xfrm>
            <a:off x="5468938" y="4005263"/>
            <a:ext cx="1335087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330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9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9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49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9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9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9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9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603" grpId="0" animBg="1"/>
      <p:bldP spid="493609" grpId="0"/>
      <p:bldP spid="493610" grpId="0"/>
      <p:bldP spid="493611" grpId="0"/>
      <p:bldP spid="493612" grpId="0" animBg="1"/>
      <p:bldP spid="4936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Repeated Measures Designs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96975"/>
            <a:ext cx="8229600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As shown earlier, a repeated measures design infers that data in each data set can be paired or correlated with one another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An independent </a:t>
            </a:r>
            <a:r>
              <a:rPr lang="en-GB" b="1" i="1" smtClean="0">
                <a:solidFill>
                  <a:srgbClr val="FF3300"/>
                </a:solidFill>
              </a:rPr>
              <a:t>t</a:t>
            </a:r>
            <a:r>
              <a:rPr lang="en-GB" smtClean="0"/>
              <a:t>-test is inappropriate to analyse such data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Instead, a </a:t>
            </a:r>
            <a:r>
              <a:rPr lang="en-GB" b="1" smtClean="0">
                <a:solidFill>
                  <a:srgbClr val="FF3300"/>
                </a:solidFill>
              </a:rPr>
              <a:t>paired </a:t>
            </a:r>
            <a:r>
              <a:rPr lang="en-GB" b="1" i="1" smtClean="0">
                <a:solidFill>
                  <a:srgbClr val="FF3300"/>
                </a:solidFill>
              </a:rPr>
              <a:t>t</a:t>
            </a:r>
            <a:r>
              <a:rPr lang="en-GB" b="1" smtClean="0">
                <a:solidFill>
                  <a:srgbClr val="FF3300"/>
                </a:solidFill>
              </a:rPr>
              <a:t>-test</a:t>
            </a:r>
            <a:r>
              <a:rPr lang="en-GB" b="1" smtClean="0"/>
              <a:t> </a:t>
            </a:r>
            <a:r>
              <a:rPr lang="en-GB" smtClean="0"/>
              <a:t>should be used…</a:t>
            </a:r>
          </a:p>
        </p:txBody>
      </p:sp>
    </p:spTree>
    <p:extLst>
      <p:ext uri="{BB962C8B-B14F-4D97-AF65-F5344CB8AC3E}">
        <p14:creationId xmlns:p14="http://schemas.microsoft.com/office/powerpoint/2010/main" val="2489950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29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323850" y="1335088"/>
          <a:ext cx="6840538" cy="449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SPW 8.0 Graph" r:id="rId4" imgW="6661080" imgH="4813200" progId="SigmaPlotGraphicObject.7">
                  <p:embed/>
                </p:oleObj>
              </mc:Choice>
              <mc:Fallback>
                <p:oleObj name="SPW 8.0 Graph" r:id="rId4" imgW="6661080" imgH="4813200" progId="SigmaPlotGraphicObject.7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35088"/>
                        <a:ext cx="6840538" cy="449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Advantages of using Paired Data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684213" y="836613"/>
            <a:ext cx="8002587" cy="15128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3000">
                <a:ea typeface="ＭＳ Ｐゴシック" charset="0"/>
                <a:cs typeface="+mn-cs"/>
              </a:rPr>
              <a:t>Data from independent samples is heavily influenced by variance between subjects</a:t>
            </a:r>
            <a:r>
              <a:rPr lang="en-GB" sz="2800">
                <a:ea typeface="ＭＳ Ｐゴシック" charset="0"/>
                <a:cs typeface="+mn-cs"/>
              </a:rPr>
              <a:t> </a:t>
            </a:r>
          </a:p>
        </p:txBody>
      </p:sp>
      <p:sp>
        <p:nvSpPr>
          <p:cNvPr id="496650" name="Text Box 10"/>
          <p:cNvSpPr txBox="1">
            <a:spLocks noChangeArrowheads="1"/>
          </p:cNvSpPr>
          <p:nvPr/>
        </p:nvSpPr>
        <p:spPr bwMode="auto">
          <a:xfrm>
            <a:off x="5076825" y="2005013"/>
            <a:ext cx="381635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>
                <a:solidFill>
                  <a:srgbClr val="FF3300"/>
                </a:solidFill>
              </a:rPr>
              <a:t>i.e.</a:t>
            </a:r>
          </a:p>
          <a:p>
            <a:pPr eaLnBrk="1" hangingPunct="1">
              <a:spcBef>
                <a:spcPct val="50000"/>
              </a:spcBef>
            </a:pPr>
            <a:r>
              <a:rPr lang="en-GB" i="1">
                <a:solidFill>
                  <a:srgbClr val="FF3300"/>
                </a:solidFill>
              </a:rPr>
              <a:t>This data would have a large SD associated with an independent </a:t>
            </a:r>
            <a:r>
              <a:rPr lang="en-GB" b="1" i="1">
                <a:solidFill>
                  <a:srgbClr val="FF3300"/>
                </a:solidFill>
              </a:rPr>
              <a:t>t</a:t>
            </a:r>
            <a:r>
              <a:rPr lang="en-GB" i="1">
                <a:solidFill>
                  <a:srgbClr val="FF3300"/>
                </a:solidFill>
              </a:rPr>
              <a:t>-test simply because some subjects performed better than others</a:t>
            </a:r>
          </a:p>
          <a:p>
            <a:pPr eaLnBrk="1" hangingPunct="1">
              <a:spcBef>
                <a:spcPct val="50000"/>
              </a:spcBef>
            </a:pPr>
            <a:r>
              <a:rPr lang="en-GB" i="1">
                <a:solidFill>
                  <a:srgbClr val="FF3300"/>
                </a:solidFill>
              </a:rPr>
              <a:t>HOWEVER…</a:t>
            </a:r>
          </a:p>
        </p:txBody>
      </p:sp>
      <p:sp>
        <p:nvSpPr>
          <p:cNvPr id="496652" name="AutoShape 12"/>
          <p:cNvSpPr>
            <a:spLocks/>
          </p:cNvSpPr>
          <p:nvPr/>
        </p:nvSpPr>
        <p:spPr bwMode="auto">
          <a:xfrm>
            <a:off x="3032125" y="2254250"/>
            <a:ext cx="287338" cy="2665413"/>
          </a:xfrm>
          <a:prstGeom prst="rightBrace">
            <a:avLst>
              <a:gd name="adj1" fmla="val 77302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96653" name="AutoShape 13"/>
          <p:cNvSpPr>
            <a:spLocks/>
          </p:cNvSpPr>
          <p:nvPr/>
        </p:nvSpPr>
        <p:spPr bwMode="auto">
          <a:xfrm flipH="1">
            <a:off x="4427538" y="2149475"/>
            <a:ext cx="288925" cy="2736850"/>
          </a:xfrm>
          <a:prstGeom prst="rightBrace">
            <a:avLst>
              <a:gd name="adj1" fmla="val 78938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96654" name="Text Box 14"/>
          <p:cNvSpPr txBox="1">
            <a:spLocks noChangeArrowheads="1"/>
          </p:cNvSpPr>
          <p:nvPr/>
        </p:nvSpPr>
        <p:spPr bwMode="auto">
          <a:xfrm>
            <a:off x="3159125" y="2946400"/>
            <a:ext cx="143986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>
                <a:solidFill>
                  <a:srgbClr val="FF3300"/>
                </a:solidFill>
              </a:rPr>
              <a:t>Large   SD </a:t>
            </a:r>
            <a:r>
              <a:rPr lang="en-GB" sz="2000" smtClean="0">
                <a:solidFill>
                  <a:srgbClr val="FF3300"/>
                </a:solidFill>
              </a:rPr>
              <a:t>(variance)</a:t>
            </a:r>
          </a:p>
        </p:txBody>
      </p:sp>
    </p:spTree>
    <p:extLst>
      <p:ext uri="{BB962C8B-B14F-4D97-AF65-F5344CB8AC3E}">
        <p14:creationId xmlns:p14="http://schemas.microsoft.com/office/powerpoint/2010/main" val="4251379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9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49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9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50" grpId="0"/>
      <p:bldP spid="496652" grpId="0" animBg="1"/>
      <p:bldP spid="496653" grpId="0" animBg="1"/>
      <p:bldP spid="4966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7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23850" y="1335088"/>
          <a:ext cx="6840538" cy="449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SPW 8.0 Graph" r:id="rId4" imgW="6661080" imgH="4813200" progId="SigmaPlotGraphicObject.7">
                  <p:embed/>
                </p:oleObj>
              </mc:Choice>
              <mc:Fallback>
                <p:oleObj name="SPW 8.0 Graph" r:id="rId4" imgW="6661080" imgH="4813200" progId="SigmaPlotGraphicObject.7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35088"/>
                        <a:ext cx="6840538" cy="449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Advantages of using Paired Data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684213" y="836613"/>
            <a:ext cx="8002587" cy="15128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3000">
                <a:ea typeface="ＭＳ Ｐゴシック" charset="0"/>
                <a:cs typeface="+mn-cs"/>
              </a:rPr>
              <a:t>Data from independent samples is heavily influenced by variance between subjects</a:t>
            </a:r>
            <a:r>
              <a:rPr lang="en-GB" sz="2800">
                <a:ea typeface="ＭＳ Ｐゴシック" charset="0"/>
                <a:cs typeface="+mn-cs"/>
              </a:rPr>
              <a:t>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076825" y="2005013"/>
            <a:ext cx="3816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>
                <a:solidFill>
                  <a:srgbClr val="FF3300"/>
                </a:solidFill>
              </a:rPr>
              <a:t>…using the same participants on two occasions allows us to pair up the data…</a:t>
            </a:r>
          </a:p>
        </p:txBody>
      </p:sp>
      <p:sp>
        <p:nvSpPr>
          <p:cNvPr id="500742" name="Line 6"/>
          <p:cNvSpPr>
            <a:spLocks noChangeShapeType="1"/>
          </p:cNvSpPr>
          <p:nvPr/>
        </p:nvSpPr>
        <p:spPr bwMode="auto">
          <a:xfrm flipV="1">
            <a:off x="3025775" y="2187575"/>
            <a:ext cx="1657350" cy="73025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43" name="Line 7"/>
          <p:cNvSpPr>
            <a:spLocks noChangeShapeType="1"/>
          </p:cNvSpPr>
          <p:nvPr/>
        </p:nvSpPr>
        <p:spPr bwMode="auto">
          <a:xfrm flipV="1">
            <a:off x="2987675" y="3063875"/>
            <a:ext cx="1657350" cy="73025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44" name="Line 8"/>
          <p:cNvSpPr>
            <a:spLocks noChangeShapeType="1"/>
          </p:cNvSpPr>
          <p:nvPr/>
        </p:nvSpPr>
        <p:spPr bwMode="auto">
          <a:xfrm flipV="1">
            <a:off x="2998788" y="3711575"/>
            <a:ext cx="1657350" cy="73025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45" name="Line 9"/>
          <p:cNvSpPr>
            <a:spLocks noChangeShapeType="1"/>
          </p:cNvSpPr>
          <p:nvPr/>
        </p:nvSpPr>
        <p:spPr bwMode="auto">
          <a:xfrm flipV="1">
            <a:off x="2986088" y="4165600"/>
            <a:ext cx="1657350" cy="635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46" name="Line 10"/>
          <p:cNvSpPr>
            <a:spLocks noChangeShapeType="1"/>
          </p:cNvSpPr>
          <p:nvPr/>
        </p:nvSpPr>
        <p:spPr bwMode="auto">
          <a:xfrm flipV="1">
            <a:off x="2987675" y="4225925"/>
            <a:ext cx="1657350" cy="22225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47" name="Line 11"/>
          <p:cNvSpPr>
            <a:spLocks noChangeShapeType="1"/>
          </p:cNvSpPr>
          <p:nvPr/>
        </p:nvSpPr>
        <p:spPr bwMode="auto">
          <a:xfrm flipV="1">
            <a:off x="2987675" y="4597400"/>
            <a:ext cx="1657350" cy="73025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48" name="Line 12"/>
          <p:cNvSpPr>
            <a:spLocks noChangeShapeType="1"/>
          </p:cNvSpPr>
          <p:nvPr/>
        </p:nvSpPr>
        <p:spPr bwMode="auto">
          <a:xfrm flipV="1">
            <a:off x="2987675" y="4813300"/>
            <a:ext cx="1655763" cy="1588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49" name="Line 13"/>
          <p:cNvSpPr>
            <a:spLocks noChangeShapeType="1"/>
          </p:cNvSpPr>
          <p:nvPr/>
        </p:nvSpPr>
        <p:spPr bwMode="auto">
          <a:xfrm flipV="1">
            <a:off x="2987675" y="4813300"/>
            <a:ext cx="1655763" cy="1588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50" name="Line 14"/>
          <p:cNvSpPr>
            <a:spLocks noChangeShapeType="1"/>
          </p:cNvSpPr>
          <p:nvPr/>
        </p:nvSpPr>
        <p:spPr bwMode="auto">
          <a:xfrm flipV="1">
            <a:off x="2987675" y="4813300"/>
            <a:ext cx="1728788" cy="74613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0751" name="Text Box 15"/>
          <p:cNvSpPr txBox="1">
            <a:spLocks noChangeArrowheads="1"/>
          </p:cNvSpPr>
          <p:nvPr/>
        </p:nvSpPr>
        <p:spPr bwMode="auto">
          <a:xfrm>
            <a:off x="5148263" y="3805238"/>
            <a:ext cx="3816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>
                <a:solidFill>
                  <a:srgbClr val="FF3300"/>
                </a:solidFill>
              </a:rPr>
              <a:t>…now we can remove between subject variance from subsequent analysis…</a:t>
            </a:r>
          </a:p>
        </p:txBody>
      </p:sp>
    </p:spTree>
    <p:extLst>
      <p:ext uri="{BB962C8B-B14F-4D97-AF65-F5344CB8AC3E}">
        <p14:creationId xmlns:p14="http://schemas.microsoft.com/office/powerpoint/2010/main" val="11751776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0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50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50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0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0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0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0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50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50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007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Paired t-test: Calculation</a:t>
            </a:r>
          </a:p>
        </p:txBody>
      </p:sp>
      <p:graphicFrame>
        <p:nvGraphicFramePr>
          <p:cNvPr id="506073" name="Group 217"/>
          <p:cNvGraphicFramePr>
            <a:graphicFrameLocks noGrp="1"/>
          </p:cNvGraphicFramePr>
          <p:nvPr>
            <p:ph idx="1"/>
          </p:nvPr>
        </p:nvGraphicFramePr>
        <p:xfrm>
          <a:off x="468313" y="692150"/>
          <a:ext cx="8229600" cy="4664075"/>
        </p:xfrm>
        <a:graphic>
          <a:graphicData uri="http://schemas.openxmlformats.org/drawingml/2006/table">
            <a:tbl>
              <a:tblPr/>
              <a:tblGrid>
                <a:gridCol w="1646237"/>
                <a:gridCol w="1646238"/>
                <a:gridCol w="1644650"/>
                <a:gridCol w="1646237"/>
                <a:gridCol w="1646238"/>
              </a:tblGrid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Subject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Week 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Week 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Diff (D)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Diff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(D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GB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57" name="Text Box 267"/>
          <p:cNvSpPr txBox="1">
            <a:spLocks noChangeArrowheads="1"/>
          </p:cNvSpPr>
          <p:nvPr/>
        </p:nvSpPr>
        <p:spPr bwMode="auto">
          <a:xfrm>
            <a:off x="5137150" y="5340350"/>
            <a:ext cx="1366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∑D = </a:t>
            </a:r>
          </a:p>
        </p:txBody>
      </p:sp>
      <p:sp>
        <p:nvSpPr>
          <p:cNvPr id="33858" name="Text Box 268"/>
          <p:cNvSpPr txBox="1">
            <a:spLocks noChangeArrowheads="1"/>
          </p:cNvSpPr>
          <p:nvPr/>
        </p:nvSpPr>
        <p:spPr bwMode="auto">
          <a:xfrm>
            <a:off x="6904038" y="5340350"/>
            <a:ext cx="1284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∑D</a:t>
            </a:r>
            <a:r>
              <a:rPr lang="en-GB" sz="2800" b="1" baseline="30000">
                <a:cs typeface="Times New Roman" pitchFamily="18" charset="0"/>
              </a:rPr>
              <a:t>2 </a:t>
            </a:r>
            <a:r>
              <a:rPr lang="en-GB" sz="2800" b="1">
                <a:cs typeface="Times New Roman" pitchFamily="18" charset="0"/>
              </a:rPr>
              <a:t>=</a:t>
            </a:r>
            <a:endParaRPr lang="en-GB" sz="2800" b="1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33859" name="Text Box 271"/>
          <p:cNvSpPr txBox="1">
            <a:spLocks noChangeArrowheads="1"/>
          </p:cNvSpPr>
          <p:nvPr/>
        </p:nvSpPr>
        <p:spPr bwMode="auto">
          <a:xfrm>
            <a:off x="390525" y="5373688"/>
            <a:ext cx="457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Steps 1 &amp; 2: </a:t>
            </a:r>
            <a:r>
              <a:rPr lang="en-GB" b="1" smtClean="0">
                <a:solidFill>
                  <a:srgbClr val="FF3300"/>
                </a:solidFill>
              </a:rPr>
              <a:t>Complete this table</a:t>
            </a:r>
            <a:r>
              <a:rPr lang="en-GB" b="1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12819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Paired t-test: Calculation</a:t>
            </a:r>
          </a:p>
        </p:txBody>
      </p:sp>
      <p:sp>
        <p:nvSpPr>
          <p:cNvPr id="35843" name="Text Box 65"/>
          <p:cNvSpPr txBox="1">
            <a:spLocks noChangeArrowheads="1"/>
          </p:cNvSpPr>
          <p:nvPr/>
        </p:nvSpPr>
        <p:spPr bwMode="auto">
          <a:xfrm>
            <a:off x="5129213" y="5330825"/>
            <a:ext cx="1366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∑D = </a:t>
            </a:r>
          </a:p>
        </p:txBody>
      </p:sp>
      <p:sp>
        <p:nvSpPr>
          <p:cNvPr id="35844" name="Text Box 66"/>
          <p:cNvSpPr txBox="1">
            <a:spLocks noChangeArrowheads="1"/>
          </p:cNvSpPr>
          <p:nvPr/>
        </p:nvSpPr>
        <p:spPr bwMode="auto">
          <a:xfrm>
            <a:off x="6896100" y="5330825"/>
            <a:ext cx="1284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∑D</a:t>
            </a:r>
            <a:r>
              <a:rPr lang="en-GB" sz="2800" b="1" baseline="30000">
                <a:cs typeface="Times New Roman" pitchFamily="18" charset="0"/>
              </a:rPr>
              <a:t>2 </a:t>
            </a:r>
            <a:r>
              <a:rPr lang="en-GB" sz="2800" b="1">
                <a:cs typeface="Times New Roman" pitchFamily="18" charset="0"/>
              </a:rPr>
              <a:t>=</a:t>
            </a:r>
            <a:endParaRPr lang="en-GB" sz="2800" b="1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35847" name="Text Box 69"/>
          <p:cNvSpPr txBox="1">
            <a:spLocks noChangeArrowheads="1"/>
          </p:cNvSpPr>
          <p:nvPr/>
        </p:nvSpPr>
        <p:spPr bwMode="auto">
          <a:xfrm>
            <a:off x="323850" y="1125538"/>
            <a:ext cx="457041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3: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Calculate the </a:t>
            </a:r>
            <a:r>
              <a:rPr lang="en-GB" i="1" smtClean="0">
                <a:solidFill>
                  <a:srgbClr val="FF3300"/>
                </a:solidFill>
              </a:rPr>
              <a:t>t</a:t>
            </a:r>
            <a:r>
              <a:rPr lang="en-GB" i="1" smtClean="0"/>
              <a:t> s</a:t>
            </a:r>
            <a:r>
              <a:rPr lang="en-GB" smtClean="0"/>
              <a:t>tatistic</a:t>
            </a:r>
            <a:r>
              <a:rPr lang="en-GB" b="1" smtClean="0"/>
              <a:t> </a:t>
            </a:r>
          </a:p>
        </p:txBody>
      </p:sp>
      <p:sp>
        <p:nvSpPr>
          <p:cNvPr id="510023" name="Text Box 71"/>
          <p:cNvSpPr txBox="1">
            <a:spLocks noChangeArrowheads="1"/>
          </p:cNvSpPr>
          <p:nvPr/>
        </p:nvSpPr>
        <p:spPr bwMode="auto">
          <a:xfrm>
            <a:off x="1038225" y="2500313"/>
            <a:ext cx="7899400" cy="152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GB"/>
          </a:p>
          <a:p>
            <a:pPr algn="l" eaLnBrk="1" hangingPunct="1">
              <a:spcBef>
                <a:spcPct val="50000"/>
              </a:spcBef>
            </a:pPr>
            <a:r>
              <a:rPr lang="en-GB" sz="2800"/>
              <a:t>                </a:t>
            </a:r>
            <a:r>
              <a:rPr lang="en-GB" sz="2800" b="1" i="1"/>
              <a:t>t</a:t>
            </a:r>
            <a:r>
              <a:rPr lang="en-GB" sz="2800" b="1">
                <a:cs typeface="Times New Roman" pitchFamily="18" charset="0"/>
              </a:rPr>
              <a:t> =    n </a:t>
            </a:r>
            <a:r>
              <a:rPr lang="en-GB" sz="2800" b="1">
                <a:latin typeface="Arial Narrow" pitchFamily="34" charset="0"/>
                <a:cs typeface="Times New Roman" pitchFamily="18" charset="0"/>
              </a:rPr>
              <a:t>x ∑</a:t>
            </a:r>
            <a:r>
              <a:rPr lang="en-GB" sz="2800" b="1">
                <a:cs typeface="Times New Roman" pitchFamily="18" charset="0"/>
              </a:rPr>
              <a:t>D</a:t>
            </a:r>
            <a:r>
              <a:rPr lang="en-GB" sz="2800" b="1" baseline="30000">
                <a:cs typeface="Times New Roman" pitchFamily="18" charset="0"/>
              </a:rPr>
              <a:t>2 </a:t>
            </a:r>
            <a:r>
              <a:rPr lang="en-GB" sz="2800" b="1">
                <a:cs typeface="Times New Roman" pitchFamily="18" charset="0"/>
              </a:rPr>
              <a:t>– (</a:t>
            </a:r>
            <a:r>
              <a:rPr lang="en-GB" sz="2800" b="1"/>
              <a:t>∑D)</a:t>
            </a:r>
            <a:r>
              <a:rPr lang="en-GB" sz="2800" b="1" baseline="30000"/>
              <a:t>2    </a:t>
            </a:r>
            <a:r>
              <a:rPr lang="en-GB" sz="2800" b="1">
                <a:cs typeface="Times New Roman" pitchFamily="18" charset="0"/>
              </a:rPr>
              <a:t>= 				          √         </a:t>
            </a:r>
            <a:r>
              <a:rPr lang="en-GB" sz="2800" b="1"/>
              <a:t>(n - 1)</a:t>
            </a:r>
            <a:r>
              <a:rPr lang="en-GB" sz="2800" b="1">
                <a:cs typeface="Times New Roman" pitchFamily="18" charset="0"/>
              </a:rPr>
              <a:t> </a:t>
            </a:r>
          </a:p>
        </p:txBody>
      </p:sp>
      <p:sp>
        <p:nvSpPr>
          <p:cNvPr id="510038" name="Line 86"/>
          <p:cNvSpPr>
            <a:spLocks noChangeShapeType="1"/>
          </p:cNvSpPr>
          <p:nvPr/>
        </p:nvSpPr>
        <p:spPr bwMode="auto">
          <a:xfrm flipV="1">
            <a:off x="3105150" y="3074988"/>
            <a:ext cx="73025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0039" name="Line 87"/>
          <p:cNvSpPr>
            <a:spLocks noChangeShapeType="1"/>
          </p:cNvSpPr>
          <p:nvPr/>
        </p:nvSpPr>
        <p:spPr bwMode="auto">
          <a:xfrm>
            <a:off x="3189288" y="3074988"/>
            <a:ext cx="25193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0040" name="Line 88"/>
          <p:cNvSpPr>
            <a:spLocks noChangeShapeType="1"/>
          </p:cNvSpPr>
          <p:nvPr/>
        </p:nvSpPr>
        <p:spPr bwMode="auto">
          <a:xfrm>
            <a:off x="3216275" y="3602038"/>
            <a:ext cx="2519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0041" name="Line 89"/>
          <p:cNvSpPr>
            <a:spLocks noChangeShapeType="1"/>
          </p:cNvSpPr>
          <p:nvPr/>
        </p:nvSpPr>
        <p:spPr bwMode="auto">
          <a:xfrm flipV="1">
            <a:off x="3055938" y="2987675"/>
            <a:ext cx="2663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0042" name="Text Box 90"/>
          <p:cNvSpPr txBox="1">
            <a:spLocks noChangeArrowheads="1"/>
          </p:cNvSpPr>
          <p:nvPr/>
        </p:nvSpPr>
        <p:spPr bwMode="auto">
          <a:xfrm>
            <a:off x="3759200" y="2455863"/>
            <a:ext cx="1366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∑D  </a:t>
            </a:r>
          </a:p>
        </p:txBody>
      </p:sp>
    </p:spTree>
    <p:extLst>
      <p:ext uri="{BB962C8B-B14F-4D97-AF65-F5344CB8AC3E}">
        <p14:creationId xmlns:p14="http://schemas.microsoft.com/office/powerpoint/2010/main" val="3160557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0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0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0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0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0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0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023" grpId="0"/>
      <p:bldP spid="5100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457200" y="-26988"/>
            <a:ext cx="82296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 sz="44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Sampling Error</a:t>
            </a:r>
          </a:p>
        </p:txBody>
      </p:sp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471488" y="692150"/>
            <a:ext cx="428625" cy="2752725"/>
            <a:chOff x="2400" y="1488"/>
            <a:chExt cx="270" cy="1734"/>
          </a:xfrm>
        </p:grpSpPr>
        <p:graphicFrame>
          <p:nvGraphicFramePr>
            <p:cNvPr id="6267" name="Object 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4" name="Bitmap Image" r:id="rId4" imgW="428798" imgH="695238" progId="Paint.Picture">
                    <p:embed/>
                  </p:oleObj>
                </mc:Choice>
                <mc:Fallback>
                  <p:oleObj name="Bitmap Image" r:id="rId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8" name="Object 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5" name="Bitmap Image" r:id="rId6" imgW="428798" imgH="695238" progId="Paint.Picture">
                    <p:embed/>
                  </p:oleObj>
                </mc:Choice>
                <mc:Fallback>
                  <p:oleObj name="Bitmap Image" r:id="rId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9" name="Object 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" name="Bitmap Image" r:id="rId7" imgW="428798" imgH="695238" progId="Paint.Picture">
                    <p:embed/>
                  </p:oleObj>
                </mc:Choice>
                <mc:Fallback>
                  <p:oleObj name="Bitmap Image" r:id="rId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70" name="Object 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7" name="Bitmap Image" r:id="rId8" imgW="428798" imgH="695238" progId="Paint.Picture">
                    <p:embed/>
                  </p:oleObj>
                </mc:Choice>
                <mc:Fallback>
                  <p:oleObj name="Bitmap Image" r:id="rId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47" name="Group 10"/>
          <p:cNvGrpSpPr>
            <a:grpSpLocks/>
          </p:cNvGrpSpPr>
          <p:nvPr/>
        </p:nvGrpSpPr>
        <p:grpSpPr bwMode="auto">
          <a:xfrm>
            <a:off x="903288" y="692150"/>
            <a:ext cx="428625" cy="2752725"/>
            <a:chOff x="2400" y="1488"/>
            <a:chExt cx="270" cy="1734"/>
          </a:xfrm>
        </p:grpSpPr>
        <p:graphicFrame>
          <p:nvGraphicFramePr>
            <p:cNvPr id="6263" name="Object 1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8" name="Bitmap Image" r:id="rId9" imgW="428798" imgH="695238" progId="Paint.Picture">
                    <p:embed/>
                  </p:oleObj>
                </mc:Choice>
                <mc:Fallback>
                  <p:oleObj name="Bitmap Image" r:id="rId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4" name="Object 1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9" name="Bitmap Image" r:id="rId10" imgW="428798" imgH="695238" progId="Paint.Picture">
                    <p:embed/>
                  </p:oleObj>
                </mc:Choice>
                <mc:Fallback>
                  <p:oleObj name="Bitmap Image" r:id="rId1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5" name="Object 1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0" name="Bitmap Image" r:id="rId11" imgW="428798" imgH="695238" progId="Paint.Picture">
                    <p:embed/>
                  </p:oleObj>
                </mc:Choice>
                <mc:Fallback>
                  <p:oleObj name="Bitmap Image" r:id="rId1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6" name="Object 1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1" name="Bitmap Image" r:id="rId12" imgW="428798" imgH="695238" progId="Paint.Picture">
                    <p:embed/>
                  </p:oleObj>
                </mc:Choice>
                <mc:Fallback>
                  <p:oleObj name="Bitmap Image" r:id="rId1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48" name="Group 15"/>
          <p:cNvGrpSpPr>
            <a:grpSpLocks/>
          </p:cNvGrpSpPr>
          <p:nvPr/>
        </p:nvGrpSpPr>
        <p:grpSpPr bwMode="auto">
          <a:xfrm>
            <a:off x="1336675" y="692150"/>
            <a:ext cx="428625" cy="2752725"/>
            <a:chOff x="2400" y="1488"/>
            <a:chExt cx="270" cy="1734"/>
          </a:xfrm>
        </p:grpSpPr>
        <p:graphicFrame>
          <p:nvGraphicFramePr>
            <p:cNvPr id="6259" name="Object 1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2" name="Bitmap Image" r:id="rId13" imgW="428798" imgH="695238" progId="Paint.Picture">
                    <p:embed/>
                  </p:oleObj>
                </mc:Choice>
                <mc:Fallback>
                  <p:oleObj name="Bitmap Image" r:id="rId1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0" name="Object 1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3" name="Bitmap Image" r:id="rId14" imgW="428798" imgH="695238" progId="Paint.Picture">
                    <p:embed/>
                  </p:oleObj>
                </mc:Choice>
                <mc:Fallback>
                  <p:oleObj name="Bitmap Image" r:id="rId1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1" name="Object 1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4" name="Bitmap Image" r:id="rId15" imgW="428798" imgH="695238" progId="Paint.Picture">
                    <p:embed/>
                  </p:oleObj>
                </mc:Choice>
                <mc:Fallback>
                  <p:oleObj name="Bitmap Image" r:id="rId1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62" name="Object 1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" name="Bitmap Image" r:id="rId16" imgW="428798" imgH="695238" progId="Paint.Picture">
                    <p:embed/>
                  </p:oleObj>
                </mc:Choice>
                <mc:Fallback>
                  <p:oleObj name="Bitmap Image" r:id="rId1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49" name="Group 20"/>
          <p:cNvGrpSpPr>
            <a:grpSpLocks/>
          </p:cNvGrpSpPr>
          <p:nvPr/>
        </p:nvGrpSpPr>
        <p:grpSpPr bwMode="auto">
          <a:xfrm>
            <a:off x="1768475" y="692150"/>
            <a:ext cx="428625" cy="2752725"/>
            <a:chOff x="2400" y="1488"/>
            <a:chExt cx="270" cy="1734"/>
          </a:xfrm>
        </p:grpSpPr>
        <p:graphicFrame>
          <p:nvGraphicFramePr>
            <p:cNvPr id="6255" name="Object 2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" name="Bitmap Image" r:id="rId17" imgW="428798" imgH="695238" progId="Paint.Picture">
                    <p:embed/>
                  </p:oleObj>
                </mc:Choice>
                <mc:Fallback>
                  <p:oleObj name="Bitmap Image" r:id="rId1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56" name="Object 2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" name="Bitmap Image" r:id="rId18" imgW="428798" imgH="695238" progId="Paint.Picture">
                    <p:embed/>
                  </p:oleObj>
                </mc:Choice>
                <mc:Fallback>
                  <p:oleObj name="Bitmap Image" r:id="rId1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57" name="Object 2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" name="Bitmap Image" r:id="rId19" imgW="428798" imgH="695238" progId="Paint.Picture">
                    <p:embed/>
                  </p:oleObj>
                </mc:Choice>
                <mc:Fallback>
                  <p:oleObj name="Bitmap Image" r:id="rId1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58" name="Object 2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" name="Bitmap Image" r:id="rId20" imgW="428798" imgH="695238" progId="Paint.Picture">
                    <p:embed/>
                  </p:oleObj>
                </mc:Choice>
                <mc:Fallback>
                  <p:oleObj name="Bitmap Image" r:id="rId2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0" name="Group 25"/>
          <p:cNvGrpSpPr>
            <a:grpSpLocks/>
          </p:cNvGrpSpPr>
          <p:nvPr/>
        </p:nvGrpSpPr>
        <p:grpSpPr bwMode="auto">
          <a:xfrm>
            <a:off x="2200275" y="692150"/>
            <a:ext cx="428625" cy="2752725"/>
            <a:chOff x="2400" y="1488"/>
            <a:chExt cx="270" cy="1734"/>
          </a:xfrm>
        </p:grpSpPr>
        <p:graphicFrame>
          <p:nvGraphicFramePr>
            <p:cNvPr id="6251" name="Object 2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" name="Bitmap Image" r:id="rId21" imgW="428798" imgH="695238" progId="Paint.Picture">
                    <p:embed/>
                  </p:oleObj>
                </mc:Choice>
                <mc:Fallback>
                  <p:oleObj name="Bitmap Image" r:id="rId2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52" name="Object 2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1" name="Bitmap Image" r:id="rId22" imgW="428798" imgH="695238" progId="Paint.Picture">
                    <p:embed/>
                  </p:oleObj>
                </mc:Choice>
                <mc:Fallback>
                  <p:oleObj name="Bitmap Image" r:id="rId2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53" name="Object 2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" name="Bitmap Image" r:id="rId23" imgW="428798" imgH="695238" progId="Paint.Picture">
                    <p:embed/>
                  </p:oleObj>
                </mc:Choice>
                <mc:Fallback>
                  <p:oleObj name="Bitmap Image" r:id="rId2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54" name="Object 2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" name="Bitmap Image" r:id="rId24" imgW="428798" imgH="695238" progId="Paint.Picture">
                    <p:embed/>
                  </p:oleObj>
                </mc:Choice>
                <mc:Fallback>
                  <p:oleObj name="Bitmap Image" r:id="rId2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1" name="Group 30"/>
          <p:cNvGrpSpPr>
            <a:grpSpLocks/>
          </p:cNvGrpSpPr>
          <p:nvPr/>
        </p:nvGrpSpPr>
        <p:grpSpPr bwMode="auto">
          <a:xfrm>
            <a:off x="2632075" y="692150"/>
            <a:ext cx="428625" cy="2752725"/>
            <a:chOff x="2400" y="1488"/>
            <a:chExt cx="270" cy="1734"/>
          </a:xfrm>
        </p:grpSpPr>
        <p:graphicFrame>
          <p:nvGraphicFramePr>
            <p:cNvPr id="6247" name="Object 3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" name="Bitmap Image" r:id="rId25" imgW="428798" imgH="695238" progId="Paint.Picture">
                    <p:embed/>
                  </p:oleObj>
                </mc:Choice>
                <mc:Fallback>
                  <p:oleObj name="Bitmap Image" r:id="rId2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8" name="Object 3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" name="Bitmap Image" r:id="rId26" imgW="428798" imgH="695238" progId="Paint.Picture">
                    <p:embed/>
                  </p:oleObj>
                </mc:Choice>
                <mc:Fallback>
                  <p:oleObj name="Bitmap Image" r:id="rId2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9" name="Object 3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" name="Bitmap Image" r:id="rId27" imgW="428798" imgH="695238" progId="Paint.Picture">
                    <p:embed/>
                  </p:oleObj>
                </mc:Choice>
                <mc:Fallback>
                  <p:oleObj name="Bitmap Image" r:id="rId2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50" name="Object 3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" name="Bitmap Image" r:id="rId28" imgW="428798" imgH="695238" progId="Paint.Picture">
                    <p:embed/>
                  </p:oleObj>
                </mc:Choice>
                <mc:Fallback>
                  <p:oleObj name="Bitmap Image" r:id="rId2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2" name="Group 35"/>
          <p:cNvGrpSpPr>
            <a:grpSpLocks/>
          </p:cNvGrpSpPr>
          <p:nvPr/>
        </p:nvGrpSpPr>
        <p:grpSpPr bwMode="auto">
          <a:xfrm>
            <a:off x="3065463" y="692150"/>
            <a:ext cx="428625" cy="2752725"/>
            <a:chOff x="2400" y="1488"/>
            <a:chExt cx="270" cy="1734"/>
          </a:xfrm>
        </p:grpSpPr>
        <p:graphicFrame>
          <p:nvGraphicFramePr>
            <p:cNvPr id="6243" name="Object 3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8" name="Bitmap Image" r:id="rId29" imgW="428798" imgH="695238" progId="Paint.Picture">
                    <p:embed/>
                  </p:oleObj>
                </mc:Choice>
                <mc:Fallback>
                  <p:oleObj name="Bitmap Image" r:id="rId2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4" name="Object 3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" name="Bitmap Image" r:id="rId30" imgW="428798" imgH="695238" progId="Paint.Picture">
                    <p:embed/>
                  </p:oleObj>
                </mc:Choice>
                <mc:Fallback>
                  <p:oleObj name="Bitmap Image" r:id="rId3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5" name="Object 3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0" name="Bitmap Image" r:id="rId31" imgW="428798" imgH="695238" progId="Paint.Picture">
                    <p:embed/>
                  </p:oleObj>
                </mc:Choice>
                <mc:Fallback>
                  <p:oleObj name="Bitmap Image" r:id="rId3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6" name="Object 3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1" name="Bitmap Image" r:id="rId32" imgW="428798" imgH="695238" progId="Paint.Picture">
                    <p:embed/>
                  </p:oleObj>
                </mc:Choice>
                <mc:Fallback>
                  <p:oleObj name="Bitmap Image" r:id="rId3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3" name="Group 40"/>
          <p:cNvGrpSpPr>
            <a:grpSpLocks/>
          </p:cNvGrpSpPr>
          <p:nvPr/>
        </p:nvGrpSpPr>
        <p:grpSpPr bwMode="auto">
          <a:xfrm>
            <a:off x="3497263" y="692150"/>
            <a:ext cx="428625" cy="2752725"/>
            <a:chOff x="2400" y="1488"/>
            <a:chExt cx="270" cy="1734"/>
          </a:xfrm>
        </p:grpSpPr>
        <p:graphicFrame>
          <p:nvGraphicFramePr>
            <p:cNvPr id="6239" name="Object 4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" name="Bitmap Image" r:id="rId33" imgW="428798" imgH="695238" progId="Paint.Picture">
                    <p:embed/>
                  </p:oleObj>
                </mc:Choice>
                <mc:Fallback>
                  <p:oleObj name="Bitmap Image" r:id="rId3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0" name="Object 4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3" name="Bitmap Image" r:id="rId34" imgW="428798" imgH="695238" progId="Paint.Picture">
                    <p:embed/>
                  </p:oleObj>
                </mc:Choice>
                <mc:Fallback>
                  <p:oleObj name="Bitmap Image" r:id="rId3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1" name="Object 4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4" name="Bitmap Image" r:id="rId35" imgW="428798" imgH="695238" progId="Paint.Picture">
                    <p:embed/>
                  </p:oleObj>
                </mc:Choice>
                <mc:Fallback>
                  <p:oleObj name="Bitmap Image" r:id="rId3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42" name="Object 4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5" name="Bitmap Image" r:id="rId36" imgW="428798" imgH="695238" progId="Paint.Picture">
                    <p:embed/>
                  </p:oleObj>
                </mc:Choice>
                <mc:Fallback>
                  <p:oleObj name="Bitmap Image" r:id="rId3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4" name="Group 45"/>
          <p:cNvGrpSpPr>
            <a:grpSpLocks/>
          </p:cNvGrpSpPr>
          <p:nvPr/>
        </p:nvGrpSpPr>
        <p:grpSpPr bwMode="auto">
          <a:xfrm>
            <a:off x="3929063" y="692150"/>
            <a:ext cx="428625" cy="2752725"/>
            <a:chOff x="2400" y="1488"/>
            <a:chExt cx="270" cy="1734"/>
          </a:xfrm>
        </p:grpSpPr>
        <p:graphicFrame>
          <p:nvGraphicFramePr>
            <p:cNvPr id="6235" name="Object 4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" name="Bitmap Image" r:id="rId37" imgW="428798" imgH="695238" progId="Paint.Picture">
                    <p:embed/>
                  </p:oleObj>
                </mc:Choice>
                <mc:Fallback>
                  <p:oleObj name="Bitmap Image" r:id="rId3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6" name="Object 4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" name="Bitmap Image" r:id="rId38" imgW="428798" imgH="695238" progId="Paint.Picture">
                    <p:embed/>
                  </p:oleObj>
                </mc:Choice>
                <mc:Fallback>
                  <p:oleObj name="Bitmap Image" r:id="rId3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7" name="Object 4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8" name="Bitmap Image" r:id="rId39" imgW="428798" imgH="695238" progId="Paint.Picture">
                    <p:embed/>
                  </p:oleObj>
                </mc:Choice>
                <mc:Fallback>
                  <p:oleObj name="Bitmap Image" r:id="rId3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8" name="Object 4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" name="Bitmap Image" r:id="rId40" imgW="428798" imgH="695238" progId="Paint.Picture">
                    <p:embed/>
                  </p:oleObj>
                </mc:Choice>
                <mc:Fallback>
                  <p:oleObj name="Bitmap Image" r:id="rId4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5" name="Group 50"/>
          <p:cNvGrpSpPr>
            <a:grpSpLocks/>
          </p:cNvGrpSpPr>
          <p:nvPr/>
        </p:nvGrpSpPr>
        <p:grpSpPr bwMode="auto">
          <a:xfrm>
            <a:off x="4360863" y="692150"/>
            <a:ext cx="428625" cy="2752725"/>
            <a:chOff x="2400" y="1488"/>
            <a:chExt cx="270" cy="1734"/>
          </a:xfrm>
        </p:grpSpPr>
        <p:graphicFrame>
          <p:nvGraphicFramePr>
            <p:cNvPr id="6231" name="Object 5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0" name="Bitmap Image" r:id="rId41" imgW="428798" imgH="695238" progId="Paint.Picture">
                    <p:embed/>
                  </p:oleObj>
                </mc:Choice>
                <mc:Fallback>
                  <p:oleObj name="Bitmap Image" r:id="rId4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2" name="Object 5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1" name="Bitmap Image" r:id="rId42" imgW="428798" imgH="695238" progId="Paint.Picture">
                    <p:embed/>
                  </p:oleObj>
                </mc:Choice>
                <mc:Fallback>
                  <p:oleObj name="Bitmap Image" r:id="rId4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3" name="Object 5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2" name="Bitmap Image" r:id="rId43" imgW="428798" imgH="695238" progId="Paint.Picture">
                    <p:embed/>
                  </p:oleObj>
                </mc:Choice>
                <mc:Fallback>
                  <p:oleObj name="Bitmap Image" r:id="rId4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4" name="Object 5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3" name="Bitmap Image" r:id="rId44" imgW="428798" imgH="695238" progId="Paint.Picture">
                    <p:embed/>
                  </p:oleObj>
                </mc:Choice>
                <mc:Fallback>
                  <p:oleObj name="Bitmap Image" r:id="rId4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6" name="Group 55"/>
          <p:cNvGrpSpPr>
            <a:grpSpLocks/>
          </p:cNvGrpSpPr>
          <p:nvPr/>
        </p:nvGrpSpPr>
        <p:grpSpPr bwMode="auto">
          <a:xfrm>
            <a:off x="4794250" y="692150"/>
            <a:ext cx="428625" cy="2752725"/>
            <a:chOff x="2400" y="1488"/>
            <a:chExt cx="270" cy="1734"/>
          </a:xfrm>
        </p:grpSpPr>
        <p:graphicFrame>
          <p:nvGraphicFramePr>
            <p:cNvPr id="6227" name="Object 5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4" name="Bitmap Image" r:id="rId45" imgW="428798" imgH="695238" progId="Paint.Picture">
                    <p:embed/>
                  </p:oleObj>
                </mc:Choice>
                <mc:Fallback>
                  <p:oleObj name="Bitmap Image" r:id="rId4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8" name="Object 5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5" name="Bitmap Image" r:id="rId46" imgW="428798" imgH="695238" progId="Paint.Picture">
                    <p:embed/>
                  </p:oleObj>
                </mc:Choice>
                <mc:Fallback>
                  <p:oleObj name="Bitmap Image" r:id="rId4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9" name="Object 5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6" name="Bitmap Image" r:id="rId47" imgW="428798" imgH="695238" progId="Paint.Picture">
                    <p:embed/>
                  </p:oleObj>
                </mc:Choice>
                <mc:Fallback>
                  <p:oleObj name="Bitmap Image" r:id="rId4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30" name="Object 5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" name="Bitmap Image" r:id="rId48" imgW="428798" imgH="695238" progId="Paint.Picture">
                    <p:embed/>
                  </p:oleObj>
                </mc:Choice>
                <mc:Fallback>
                  <p:oleObj name="Bitmap Image" r:id="rId4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7" name="Group 60"/>
          <p:cNvGrpSpPr>
            <a:grpSpLocks/>
          </p:cNvGrpSpPr>
          <p:nvPr/>
        </p:nvGrpSpPr>
        <p:grpSpPr bwMode="auto">
          <a:xfrm>
            <a:off x="5226050" y="692150"/>
            <a:ext cx="428625" cy="2752725"/>
            <a:chOff x="2400" y="1488"/>
            <a:chExt cx="270" cy="1734"/>
          </a:xfrm>
        </p:grpSpPr>
        <p:graphicFrame>
          <p:nvGraphicFramePr>
            <p:cNvPr id="6223" name="Object 6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8" name="Bitmap Image" r:id="rId49" imgW="428798" imgH="695238" progId="Paint.Picture">
                    <p:embed/>
                  </p:oleObj>
                </mc:Choice>
                <mc:Fallback>
                  <p:oleObj name="Bitmap Image" r:id="rId4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4" name="Object 6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9" name="Bitmap Image" r:id="rId50" imgW="428798" imgH="695238" progId="Paint.Picture">
                    <p:embed/>
                  </p:oleObj>
                </mc:Choice>
                <mc:Fallback>
                  <p:oleObj name="Bitmap Image" r:id="rId5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5" name="Object 6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0" name="Bitmap Image" r:id="rId51" imgW="428798" imgH="695238" progId="Paint.Picture">
                    <p:embed/>
                  </p:oleObj>
                </mc:Choice>
                <mc:Fallback>
                  <p:oleObj name="Bitmap Image" r:id="rId5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6" name="Object 6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1" name="Bitmap Image" r:id="rId52" imgW="428798" imgH="695238" progId="Paint.Picture">
                    <p:embed/>
                  </p:oleObj>
                </mc:Choice>
                <mc:Fallback>
                  <p:oleObj name="Bitmap Image" r:id="rId5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8" name="Group 65"/>
          <p:cNvGrpSpPr>
            <a:grpSpLocks/>
          </p:cNvGrpSpPr>
          <p:nvPr/>
        </p:nvGrpSpPr>
        <p:grpSpPr bwMode="auto">
          <a:xfrm>
            <a:off x="5657850" y="692150"/>
            <a:ext cx="428625" cy="2752725"/>
            <a:chOff x="2400" y="1488"/>
            <a:chExt cx="270" cy="1734"/>
          </a:xfrm>
        </p:grpSpPr>
        <p:graphicFrame>
          <p:nvGraphicFramePr>
            <p:cNvPr id="6219" name="Object 6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2" name="Bitmap Image" r:id="rId53" imgW="428798" imgH="695238" progId="Paint.Picture">
                    <p:embed/>
                  </p:oleObj>
                </mc:Choice>
                <mc:Fallback>
                  <p:oleObj name="Bitmap Image" r:id="rId5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0" name="Object 6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" name="Bitmap Image" r:id="rId54" imgW="428798" imgH="695238" progId="Paint.Picture">
                    <p:embed/>
                  </p:oleObj>
                </mc:Choice>
                <mc:Fallback>
                  <p:oleObj name="Bitmap Image" r:id="rId5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1" name="Object 6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4" name="Bitmap Image" r:id="rId55" imgW="428798" imgH="695238" progId="Paint.Picture">
                    <p:embed/>
                  </p:oleObj>
                </mc:Choice>
                <mc:Fallback>
                  <p:oleObj name="Bitmap Image" r:id="rId5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22" name="Object 6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5" name="Bitmap Image" r:id="rId56" imgW="428798" imgH="695238" progId="Paint.Picture">
                    <p:embed/>
                  </p:oleObj>
                </mc:Choice>
                <mc:Fallback>
                  <p:oleObj name="Bitmap Image" r:id="rId5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9" name="Group 70"/>
          <p:cNvGrpSpPr>
            <a:grpSpLocks/>
          </p:cNvGrpSpPr>
          <p:nvPr/>
        </p:nvGrpSpPr>
        <p:grpSpPr bwMode="auto">
          <a:xfrm>
            <a:off x="6089650" y="692150"/>
            <a:ext cx="428625" cy="2752725"/>
            <a:chOff x="2400" y="1488"/>
            <a:chExt cx="270" cy="1734"/>
          </a:xfrm>
        </p:grpSpPr>
        <p:graphicFrame>
          <p:nvGraphicFramePr>
            <p:cNvPr id="6215" name="Object 7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" name="Bitmap Image" r:id="rId57" imgW="428798" imgH="695238" progId="Paint.Picture">
                    <p:embed/>
                  </p:oleObj>
                </mc:Choice>
                <mc:Fallback>
                  <p:oleObj name="Bitmap Image" r:id="rId5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6" name="Object 7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7" name="Bitmap Image" r:id="rId58" imgW="428798" imgH="695238" progId="Paint.Picture">
                    <p:embed/>
                  </p:oleObj>
                </mc:Choice>
                <mc:Fallback>
                  <p:oleObj name="Bitmap Image" r:id="rId5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7" name="Object 7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8" name="Bitmap Image" r:id="rId59" imgW="428798" imgH="695238" progId="Paint.Picture">
                    <p:embed/>
                  </p:oleObj>
                </mc:Choice>
                <mc:Fallback>
                  <p:oleObj name="Bitmap Image" r:id="rId5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8" name="Object 7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9" name="Bitmap Image" r:id="rId60" imgW="428798" imgH="695238" progId="Paint.Picture">
                    <p:embed/>
                  </p:oleObj>
                </mc:Choice>
                <mc:Fallback>
                  <p:oleObj name="Bitmap Image" r:id="rId6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0" name="Group 75"/>
          <p:cNvGrpSpPr>
            <a:grpSpLocks/>
          </p:cNvGrpSpPr>
          <p:nvPr/>
        </p:nvGrpSpPr>
        <p:grpSpPr bwMode="auto">
          <a:xfrm>
            <a:off x="3927475" y="692150"/>
            <a:ext cx="428625" cy="2752725"/>
            <a:chOff x="2400" y="1488"/>
            <a:chExt cx="270" cy="1734"/>
          </a:xfrm>
        </p:grpSpPr>
        <p:graphicFrame>
          <p:nvGraphicFramePr>
            <p:cNvPr id="6211" name="Object 7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0" name="Bitmap Image" r:id="rId61" imgW="428798" imgH="695238" progId="Paint.Picture">
                    <p:embed/>
                  </p:oleObj>
                </mc:Choice>
                <mc:Fallback>
                  <p:oleObj name="Bitmap Image" r:id="rId6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2" name="Object 7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1" name="Bitmap Image" r:id="rId62" imgW="428798" imgH="695238" progId="Paint.Picture">
                    <p:embed/>
                  </p:oleObj>
                </mc:Choice>
                <mc:Fallback>
                  <p:oleObj name="Bitmap Image" r:id="rId6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3" name="Object 7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2" name="Bitmap Image" r:id="rId63" imgW="428798" imgH="695238" progId="Paint.Picture">
                    <p:embed/>
                  </p:oleObj>
                </mc:Choice>
                <mc:Fallback>
                  <p:oleObj name="Bitmap Image" r:id="rId6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4" name="Object 7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3" name="Bitmap Image" r:id="rId64" imgW="428798" imgH="695238" progId="Paint.Picture">
                    <p:embed/>
                  </p:oleObj>
                </mc:Choice>
                <mc:Fallback>
                  <p:oleObj name="Bitmap Image" r:id="rId6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1" name="Group 80"/>
          <p:cNvGrpSpPr>
            <a:grpSpLocks/>
          </p:cNvGrpSpPr>
          <p:nvPr/>
        </p:nvGrpSpPr>
        <p:grpSpPr bwMode="auto">
          <a:xfrm>
            <a:off x="4359275" y="692150"/>
            <a:ext cx="428625" cy="2752725"/>
            <a:chOff x="2400" y="1488"/>
            <a:chExt cx="270" cy="1734"/>
          </a:xfrm>
        </p:grpSpPr>
        <p:graphicFrame>
          <p:nvGraphicFramePr>
            <p:cNvPr id="6207" name="Object 8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4" name="Bitmap Image" r:id="rId65" imgW="428798" imgH="695238" progId="Paint.Picture">
                    <p:embed/>
                  </p:oleObj>
                </mc:Choice>
                <mc:Fallback>
                  <p:oleObj name="Bitmap Image" r:id="rId6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8" name="Object 8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5" name="Bitmap Image" r:id="rId66" imgW="428798" imgH="695238" progId="Paint.Picture">
                    <p:embed/>
                  </p:oleObj>
                </mc:Choice>
                <mc:Fallback>
                  <p:oleObj name="Bitmap Image" r:id="rId6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9" name="Object 8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6" name="Bitmap Image" r:id="rId67" imgW="428798" imgH="695238" progId="Paint.Picture">
                    <p:embed/>
                  </p:oleObj>
                </mc:Choice>
                <mc:Fallback>
                  <p:oleObj name="Bitmap Image" r:id="rId6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10" name="Object 8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" name="Bitmap Image" r:id="rId68" imgW="428798" imgH="695238" progId="Paint.Picture">
                    <p:embed/>
                  </p:oleObj>
                </mc:Choice>
                <mc:Fallback>
                  <p:oleObj name="Bitmap Image" r:id="rId6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2" name="Group 85"/>
          <p:cNvGrpSpPr>
            <a:grpSpLocks/>
          </p:cNvGrpSpPr>
          <p:nvPr/>
        </p:nvGrpSpPr>
        <p:grpSpPr bwMode="auto">
          <a:xfrm>
            <a:off x="4791075" y="692150"/>
            <a:ext cx="428625" cy="2752725"/>
            <a:chOff x="2400" y="1488"/>
            <a:chExt cx="270" cy="1734"/>
          </a:xfrm>
        </p:grpSpPr>
        <p:graphicFrame>
          <p:nvGraphicFramePr>
            <p:cNvPr id="6203" name="Object 8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" name="Bitmap Image" r:id="rId69" imgW="428798" imgH="695238" progId="Paint.Picture">
                    <p:embed/>
                  </p:oleObj>
                </mc:Choice>
                <mc:Fallback>
                  <p:oleObj name="Bitmap Image" r:id="rId6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4" name="Object 8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9" name="Bitmap Image" r:id="rId70" imgW="428798" imgH="695238" progId="Paint.Picture">
                    <p:embed/>
                  </p:oleObj>
                </mc:Choice>
                <mc:Fallback>
                  <p:oleObj name="Bitmap Image" r:id="rId7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5" name="Object 8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" name="Bitmap Image" r:id="rId71" imgW="428798" imgH="695238" progId="Paint.Picture">
                    <p:embed/>
                  </p:oleObj>
                </mc:Choice>
                <mc:Fallback>
                  <p:oleObj name="Bitmap Image" r:id="rId7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6" name="Object 8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1" name="Bitmap Image" r:id="rId72" imgW="428798" imgH="695238" progId="Paint.Picture">
                    <p:embed/>
                  </p:oleObj>
                </mc:Choice>
                <mc:Fallback>
                  <p:oleObj name="Bitmap Image" r:id="rId7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3" name="Group 90"/>
          <p:cNvGrpSpPr>
            <a:grpSpLocks/>
          </p:cNvGrpSpPr>
          <p:nvPr/>
        </p:nvGrpSpPr>
        <p:grpSpPr bwMode="auto">
          <a:xfrm>
            <a:off x="5222875" y="692150"/>
            <a:ext cx="428625" cy="2752725"/>
            <a:chOff x="2400" y="1488"/>
            <a:chExt cx="270" cy="1734"/>
          </a:xfrm>
        </p:grpSpPr>
        <p:graphicFrame>
          <p:nvGraphicFramePr>
            <p:cNvPr id="6199" name="Object 9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2" name="Bitmap Image" r:id="rId73" imgW="428798" imgH="695238" progId="Paint.Picture">
                    <p:embed/>
                  </p:oleObj>
                </mc:Choice>
                <mc:Fallback>
                  <p:oleObj name="Bitmap Image" r:id="rId7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0" name="Object 9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3" name="Bitmap Image" r:id="rId74" imgW="428798" imgH="695238" progId="Paint.Picture">
                    <p:embed/>
                  </p:oleObj>
                </mc:Choice>
                <mc:Fallback>
                  <p:oleObj name="Bitmap Image" r:id="rId7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1" name="Object 9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4" name="Bitmap Image" r:id="rId75" imgW="428798" imgH="695238" progId="Paint.Picture">
                    <p:embed/>
                  </p:oleObj>
                </mc:Choice>
                <mc:Fallback>
                  <p:oleObj name="Bitmap Image" r:id="rId7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02" name="Object 9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5" name="Bitmap Image" r:id="rId76" imgW="428798" imgH="695238" progId="Paint.Picture">
                    <p:embed/>
                  </p:oleObj>
                </mc:Choice>
                <mc:Fallback>
                  <p:oleObj name="Bitmap Image" r:id="rId7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4" name="Group 95"/>
          <p:cNvGrpSpPr>
            <a:grpSpLocks/>
          </p:cNvGrpSpPr>
          <p:nvPr/>
        </p:nvGrpSpPr>
        <p:grpSpPr bwMode="auto">
          <a:xfrm>
            <a:off x="5656263" y="692150"/>
            <a:ext cx="428625" cy="2752725"/>
            <a:chOff x="2400" y="1488"/>
            <a:chExt cx="270" cy="1734"/>
          </a:xfrm>
        </p:grpSpPr>
        <p:graphicFrame>
          <p:nvGraphicFramePr>
            <p:cNvPr id="6195" name="Object 9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6" name="Bitmap Image" r:id="rId77" imgW="428798" imgH="695238" progId="Paint.Picture">
                    <p:embed/>
                  </p:oleObj>
                </mc:Choice>
                <mc:Fallback>
                  <p:oleObj name="Bitmap Image" r:id="rId7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6" name="Object 9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" name="Bitmap Image" r:id="rId78" imgW="428798" imgH="695238" progId="Paint.Picture">
                    <p:embed/>
                  </p:oleObj>
                </mc:Choice>
                <mc:Fallback>
                  <p:oleObj name="Bitmap Image" r:id="rId7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7" name="Object 9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8" name="Bitmap Image" r:id="rId79" imgW="428798" imgH="695238" progId="Paint.Picture">
                    <p:embed/>
                  </p:oleObj>
                </mc:Choice>
                <mc:Fallback>
                  <p:oleObj name="Bitmap Image" r:id="rId7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8" name="Object 9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9" name="Bitmap Image" r:id="rId80" imgW="428798" imgH="695238" progId="Paint.Picture">
                    <p:embed/>
                  </p:oleObj>
                </mc:Choice>
                <mc:Fallback>
                  <p:oleObj name="Bitmap Image" r:id="rId8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5" name="Group 100"/>
          <p:cNvGrpSpPr>
            <a:grpSpLocks/>
          </p:cNvGrpSpPr>
          <p:nvPr/>
        </p:nvGrpSpPr>
        <p:grpSpPr bwMode="auto">
          <a:xfrm>
            <a:off x="6088063" y="692150"/>
            <a:ext cx="428625" cy="2752725"/>
            <a:chOff x="2400" y="1488"/>
            <a:chExt cx="270" cy="1734"/>
          </a:xfrm>
        </p:grpSpPr>
        <p:graphicFrame>
          <p:nvGraphicFramePr>
            <p:cNvPr id="6191" name="Object 10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0" name="Bitmap Image" r:id="rId81" imgW="428798" imgH="695238" progId="Paint.Picture">
                    <p:embed/>
                  </p:oleObj>
                </mc:Choice>
                <mc:Fallback>
                  <p:oleObj name="Bitmap Image" r:id="rId8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2" name="Object 10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1" name="Bitmap Image" r:id="rId82" imgW="428798" imgH="695238" progId="Paint.Picture">
                    <p:embed/>
                  </p:oleObj>
                </mc:Choice>
                <mc:Fallback>
                  <p:oleObj name="Bitmap Image" r:id="rId8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3" name="Object 10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2" name="Bitmap Image" r:id="rId83" imgW="428798" imgH="695238" progId="Paint.Picture">
                    <p:embed/>
                  </p:oleObj>
                </mc:Choice>
                <mc:Fallback>
                  <p:oleObj name="Bitmap Image" r:id="rId83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4" name="Object 10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3" name="Bitmap Image" r:id="rId84" imgW="428798" imgH="695238" progId="Paint.Picture">
                    <p:embed/>
                  </p:oleObj>
                </mc:Choice>
                <mc:Fallback>
                  <p:oleObj name="Bitmap Image" r:id="rId84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6" name="Group 105"/>
          <p:cNvGrpSpPr>
            <a:grpSpLocks/>
          </p:cNvGrpSpPr>
          <p:nvPr/>
        </p:nvGrpSpPr>
        <p:grpSpPr bwMode="auto">
          <a:xfrm>
            <a:off x="6519863" y="692150"/>
            <a:ext cx="428625" cy="2752725"/>
            <a:chOff x="2400" y="1488"/>
            <a:chExt cx="270" cy="1734"/>
          </a:xfrm>
        </p:grpSpPr>
        <p:graphicFrame>
          <p:nvGraphicFramePr>
            <p:cNvPr id="6187" name="Object 106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4" name="Bitmap Image" r:id="rId85" imgW="428798" imgH="695238" progId="Paint.Picture">
                    <p:embed/>
                  </p:oleObj>
                </mc:Choice>
                <mc:Fallback>
                  <p:oleObj name="Bitmap Image" r:id="rId85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8" name="Object 107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5" name="Bitmap Image" r:id="rId86" imgW="428798" imgH="695238" progId="Paint.Picture">
                    <p:embed/>
                  </p:oleObj>
                </mc:Choice>
                <mc:Fallback>
                  <p:oleObj name="Bitmap Image" r:id="rId86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9" name="Object 108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6" name="Bitmap Image" r:id="rId87" imgW="428798" imgH="695238" progId="Paint.Picture">
                    <p:embed/>
                  </p:oleObj>
                </mc:Choice>
                <mc:Fallback>
                  <p:oleObj name="Bitmap Image" r:id="rId87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90" name="Object 109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7" name="Bitmap Image" r:id="rId88" imgW="428798" imgH="695238" progId="Paint.Picture">
                    <p:embed/>
                  </p:oleObj>
                </mc:Choice>
                <mc:Fallback>
                  <p:oleObj name="Bitmap Image" r:id="rId88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7" name="Group 110"/>
          <p:cNvGrpSpPr>
            <a:grpSpLocks/>
          </p:cNvGrpSpPr>
          <p:nvPr/>
        </p:nvGrpSpPr>
        <p:grpSpPr bwMode="auto">
          <a:xfrm>
            <a:off x="6951663" y="692150"/>
            <a:ext cx="428625" cy="2752725"/>
            <a:chOff x="2400" y="1488"/>
            <a:chExt cx="270" cy="1734"/>
          </a:xfrm>
        </p:grpSpPr>
        <p:graphicFrame>
          <p:nvGraphicFramePr>
            <p:cNvPr id="6183" name="Object 111"/>
            <p:cNvGraphicFramePr>
              <a:graphicFrameLocks noChangeAspect="1"/>
            </p:cNvGraphicFramePr>
            <p:nvPr/>
          </p:nvGraphicFramePr>
          <p:xfrm>
            <a:off x="2400" y="2784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" name="Bitmap Image" r:id="rId89" imgW="428798" imgH="695238" progId="Paint.Picture">
                    <p:embed/>
                  </p:oleObj>
                </mc:Choice>
                <mc:Fallback>
                  <p:oleObj name="Bitmap Image" r:id="rId89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784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4" name="Object 112"/>
            <p:cNvGraphicFramePr>
              <a:graphicFrameLocks noChangeAspect="1"/>
            </p:cNvGraphicFramePr>
            <p:nvPr/>
          </p:nvGraphicFramePr>
          <p:xfrm>
            <a:off x="2400" y="2352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9" name="Bitmap Image" r:id="rId90" imgW="428798" imgH="695238" progId="Paint.Picture">
                    <p:embed/>
                  </p:oleObj>
                </mc:Choice>
                <mc:Fallback>
                  <p:oleObj name="Bitmap Image" r:id="rId90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352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" name="Object 113"/>
            <p:cNvGraphicFramePr>
              <a:graphicFrameLocks noChangeAspect="1"/>
            </p:cNvGraphicFramePr>
            <p:nvPr/>
          </p:nvGraphicFramePr>
          <p:xfrm>
            <a:off x="2400" y="1920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0" name="Bitmap Image" r:id="rId91" imgW="428798" imgH="695238" progId="Paint.Picture">
                    <p:embed/>
                  </p:oleObj>
                </mc:Choice>
                <mc:Fallback>
                  <p:oleObj name="Bitmap Image" r:id="rId91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920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6" name="Object 114"/>
            <p:cNvGraphicFramePr>
              <a:graphicFrameLocks noChangeAspect="1"/>
            </p:cNvGraphicFramePr>
            <p:nvPr/>
          </p:nvGraphicFramePr>
          <p:xfrm>
            <a:off x="2400" y="1488"/>
            <a:ext cx="270" cy="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01" name="Bitmap Image" r:id="rId92" imgW="428798" imgH="695238" progId="Paint.Picture">
                    <p:embed/>
                  </p:oleObj>
                </mc:Choice>
                <mc:Fallback>
                  <p:oleObj name="Bitmap Image" r:id="rId92" imgW="428798" imgH="69523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488"/>
                          <a:ext cx="270" cy="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5" name="Rectangle 115"/>
          <p:cNvSpPr>
            <a:spLocks noChangeArrowheads="1"/>
          </p:cNvSpPr>
          <p:nvPr/>
        </p:nvSpPr>
        <p:spPr bwMode="auto">
          <a:xfrm>
            <a:off x="4356100" y="2060575"/>
            <a:ext cx="3024188" cy="13684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6" name="AutoShape 116"/>
          <p:cNvSpPr>
            <a:spLocks noChangeArrowheads="1"/>
          </p:cNvSpPr>
          <p:nvPr/>
        </p:nvSpPr>
        <p:spPr bwMode="auto">
          <a:xfrm>
            <a:off x="5437188" y="3429000"/>
            <a:ext cx="863600" cy="5762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7" name="Text Box 117"/>
          <p:cNvSpPr txBox="1">
            <a:spLocks noChangeArrowheads="1"/>
          </p:cNvSpPr>
          <p:nvPr/>
        </p:nvSpPr>
        <p:spPr bwMode="auto">
          <a:xfrm>
            <a:off x="5192713" y="4054475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Statistics</a:t>
            </a:r>
          </a:p>
        </p:txBody>
      </p:sp>
      <p:sp>
        <p:nvSpPr>
          <p:cNvPr id="6171" name="AutoShape 118"/>
          <p:cNvSpPr>
            <a:spLocks noChangeArrowheads="1"/>
          </p:cNvSpPr>
          <p:nvPr/>
        </p:nvSpPr>
        <p:spPr bwMode="auto">
          <a:xfrm rot="10800000">
            <a:off x="4716463" y="4581525"/>
            <a:ext cx="1368425" cy="10080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49" name="Text Box 119"/>
          <p:cNvSpPr txBox="1">
            <a:spLocks noChangeArrowheads="1"/>
          </p:cNvSpPr>
          <p:nvPr/>
        </p:nvSpPr>
        <p:spPr bwMode="auto">
          <a:xfrm>
            <a:off x="179388" y="4838700"/>
            <a:ext cx="45354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The dependent variable can be generalised from </a:t>
            </a:r>
            <a:r>
              <a:rPr lang="en-GB" b="1" smtClean="0"/>
              <a:t>n</a:t>
            </a:r>
            <a:r>
              <a:rPr lang="en-GB" smtClean="0"/>
              <a:t> to </a:t>
            </a:r>
            <a:r>
              <a:rPr lang="en-GB" b="1" smtClean="0"/>
              <a:t>N</a:t>
            </a:r>
          </a:p>
        </p:txBody>
      </p:sp>
      <p:grpSp>
        <p:nvGrpSpPr>
          <p:cNvPr id="6173" name="Group 120"/>
          <p:cNvGrpSpPr>
            <a:grpSpLocks/>
          </p:cNvGrpSpPr>
          <p:nvPr/>
        </p:nvGrpSpPr>
        <p:grpSpPr bwMode="auto">
          <a:xfrm>
            <a:off x="684213" y="3500438"/>
            <a:ext cx="3455987" cy="1368425"/>
            <a:chOff x="1111" y="2205"/>
            <a:chExt cx="2177" cy="862"/>
          </a:xfrm>
        </p:grpSpPr>
        <p:sp>
          <p:nvSpPr>
            <p:cNvPr id="5153" name="AutoShape 121"/>
            <p:cNvSpPr>
              <a:spLocks noChangeArrowheads="1"/>
            </p:cNvSpPr>
            <p:nvPr/>
          </p:nvSpPr>
          <p:spPr bwMode="auto">
            <a:xfrm rot="10800000">
              <a:off x="2744" y="2205"/>
              <a:ext cx="544" cy="3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5154" name="AutoShape 122"/>
            <p:cNvSpPr>
              <a:spLocks noChangeArrowheads="1"/>
            </p:cNvSpPr>
            <p:nvPr/>
          </p:nvSpPr>
          <p:spPr bwMode="auto">
            <a:xfrm rot="10800000">
              <a:off x="1928" y="2205"/>
              <a:ext cx="544" cy="363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6178" name="Group 123"/>
            <p:cNvGrpSpPr>
              <a:grpSpLocks/>
            </p:cNvGrpSpPr>
            <p:nvPr/>
          </p:nvGrpSpPr>
          <p:grpSpPr bwMode="auto">
            <a:xfrm>
              <a:off x="1111" y="2205"/>
              <a:ext cx="544" cy="862"/>
              <a:chOff x="1111" y="2205"/>
              <a:chExt cx="544" cy="862"/>
            </a:xfrm>
          </p:grpSpPr>
          <p:sp>
            <p:nvSpPr>
              <p:cNvPr id="5158" name="AutoShape 124"/>
              <p:cNvSpPr>
                <a:spLocks noChangeArrowheads="1"/>
              </p:cNvSpPr>
              <p:nvPr/>
            </p:nvSpPr>
            <p:spPr bwMode="auto">
              <a:xfrm rot="10800000">
                <a:off x="1111" y="2205"/>
                <a:ext cx="544" cy="363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5159" name="Rectangle 125"/>
              <p:cNvSpPr>
                <a:spLocks noChangeArrowheads="1"/>
              </p:cNvSpPr>
              <p:nvPr/>
            </p:nvSpPr>
            <p:spPr bwMode="auto">
              <a:xfrm>
                <a:off x="1247" y="2341"/>
                <a:ext cx="272" cy="72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</p:grpSp>
        <p:sp>
          <p:nvSpPr>
            <p:cNvPr id="5156" name="Rectangle 126"/>
            <p:cNvSpPr>
              <a:spLocks noChangeArrowheads="1"/>
            </p:cNvSpPr>
            <p:nvPr/>
          </p:nvSpPr>
          <p:spPr bwMode="auto">
            <a:xfrm>
              <a:off x="2064" y="2341"/>
              <a:ext cx="272" cy="7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5157" name="Rectangle 127"/>
            <p:cNvSpPr>
              <a:spLocks noChangeArrowheads="1"/>
            </p:cNvSpPr>
            <p:nvPr/>
          </p:nvSpPr>
          <p:spPr bwMode="auto">
            <a:xfrm>
              <a:off x="2880" y="2341"/>
              <a:ext cx="272" cy="7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45568" name="Line 128"/>
          <p:cNvSpPr>
            <a:spLocks noChangeShapeType="1"/>
          </p:cNvSpPr>
          <p:nvPr/>
        </p:nvSpPr>
        <p:spPr bwMode="auto">
          <a:xfrm flipV="1">
            <a:off x="6405563" y="4221163"/>
            <a:ext cx="327025" cy="936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45569" name="Text Box 129"/>
          <p:cNvSpPr txBox="1">
            <a:spLocks noChangeArrowheads="1"/>
          </p:cNvSpPr>
          <p:nvPr/>
        </p:nvSpPr>
        <p:spPr bwMode="auto">
          <a:xfrm>
            <a:off x="6478588" y="4022725"/>
            <a:ext cx="26638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>
                <a:solidFill>
                  <a:srgbClr val="FF3300"/>
                </a:solidFill>
              </a:rPr>
              <a:t>Effective sampling is essential to correctly generalise back to our target population</a:t>
            </a:r>
          </a:p>
        </p:txBody>
      </p:sp>
    </p:spTree>
    <p:extLst>
      <p:ext uri="{BB962C8B-B14F-4D97-AF65-F5344CB8AC3E}">
        <p14:creationId xmlns:p14="http://schemas.microsoft.com/office/powerpoint/2010/main" val="22462835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4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56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Paired t-test: Calculation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5129213" y="5330825"/>
            <a:ext cx="1366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∑D = 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896100" y="5330825"/>
            <a:ext cx="1284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∑D</a:t>
            </a:r>
            <a:r>
              <a:rPr lang="en-GB" sz="2800" b="1" baseline="30000">
                <a:cs typeface="Times New Roman" pitchFamily="18" charset="0"/>
              </a:rPr>
              <a:t>2 </a:t>
            </a:r>
            <a:r>
              <a:rPr lang="en-GB" sz="2800" b="1">
                <a:cs typeface="Times New Roman" pitchFamily="18" charset="0"/>
              </a:rPr>
              <a:t>=</a:t>
            </a:r>
            <a:endParaRPr lang="en-GB" sz="2800" b="1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23850" y="1125538"/>
            <a:ext cx="8351838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3: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Calculate the </a:t>
            </a:r>
            <a:r>
              <a:rPr lang="en-GB" i="1" smtClean="0">
                <a:solidFill>
                  <a:srgbClr val="FF3300"/>
                </a:solidFill>
              </a:rPr>
              <a:t>t</a:t>
            </a:r>
            <a:r>
              <a:rPr lang="en-GB" i="1" smtClean="0"/>
              <a:t> s</a:t>
            </a:r>
            <a:r>
              <a:rPr lang="en-GB" smtClean="0"/>
              <a:t>tatistic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038225" y="2500313"/>
            <a:ext cx="7899400" cy="152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GB"/>
          </a:p>
          <a:p>
            <a:pPr algn="l" eaLnBrk="1" hangingPunct="1">
              <a:spcBef>
                <a:spcPct val="50000"/>
              </a:spcBef>
            </a:pPr>
            <a:r>
              <a:rPr lang="en-GB" sz="2800"/>
              <a:t>                </a:t>
            </a:r>
            <a:r>
              <a:rPr lang="en-GB" sz="2800" b="1" i="1"/>
              <a:t>t</a:t>
            </a:r>
            <a:r>
              <a:rPr lang="en-GB" sz="2800" b="1">
                <a:cs typeface="Times New Roman" pitchFamily="18" charset="0"/>
              </a:rPr>
              <a:t> =    8  </a:t>
            </a:r>
            <a:r>
              <a:rPr lang="en-GB" sz="2800" b="1">
                <a:latin typeface="Arial Narrow" pitchFamily="34" charset="0"/>
                <a:cs typeface="Times New Roman" pitchFamily="18" charset="0"/>
              </a:rPr>
              <a:t>x 137</a:t>
            </a:r>
            <a:r>
              <a:rPr lang="en-GB" sz="2800" b="1" baseline="30000">
                <a:cs typeface="Times New Roman" pitchFamily="18" charset="0"/>
              </a:rPr>
              <a:t>  </a:t>
            </a:r>
            <a:r>
              <a:rPr lang="en-GB" sz="2800" b="1">
                <a:cs typeface="Times New Roman" pitchFamily="18" charset="0"/>
              </a:rPr>
              <a:t>– (</a:t>
            </a:r>
            <a:r>
              <a:rPr lang="en-GB" sz="2800" b="1"/>
              <a:t>31)</a:t>
            </a:r>
            <a:r>
              <a:rPr lang="en-GB" sz="2800" b="1" baseline="30000"/>
              <a:t>2      </a:t>
            </a:r>
            <a:r>
              <a:rPr lang="en-GB" sz="2800" b="1">
                <a:cs typeface="Times New Roman" pitchFamily="18" charset="0"/>
              </a:rPr>
              <a:t>= 7.06 				√             </a:t>
            </a:r>
            <a:r>
              <a:rPr lang="en-GB" sz="2800" b="1"/>
              <a:t>7</a:t>
            </a:r>
            <a:r>
              <a:rPr lang="en-GB" sz="2800" b="1">
                <a:cs typeface="Times New Roman" pitchFamily="18" charset="0"/>
              </a:rPr>
              <a:t> 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3127375" y="3074988"/>
            <a:ext cx="73025" cy="649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00400" y="3074988"/>
            <a:ext cx="25193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16275" y="3602038"/>
            <a:ext cx="2519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V="1">
            <a:off x="3055938" y="2987675"/>
            <a:ext cx="2663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759200" y="2455863"/>
            <a:ext cx="1366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>
                <a:cs typeface="Times New Roman" charset="0"/>
              </a:rPr>
              <a:t>31 </a:t>
            </a:r>
          </a:p>
        </p:txBody>
      </p:sp>
    </p:spTree>
    <p:extLst>
      <p:ext uri="{BB962C8B-B14F-4D97-AF65-F5344CB8AC3E}">
        <p14:creationId xmlns:p14="http://schemas.microsoft.com/office/powerpoint/2010/main" val="188578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Paired t-test: Calculation</a:t>
            </a:r>
          </a:p>
        </p:txBody>
      </p:sp>
      <p:sp>
        <p:nvSpPr>
          <p:cNvPr id="37891" name="Text Box 7"/>
          <p:cNvSpPr txBox="1">
            <a:spLocks noChangeArrowheads="1"/>
          </p:cNvSpPr>
          <p:nvPr/>
        </p:nvSpPr>
        <p:spPr bwMode="auto">
          <a:xfrm>
            <a:off x="323850" y="1125538"/>
            <a:ext cx="820896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Steps 4 &amp; 5: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Calculate the df and use a </a:t>
            </a:r>
            <a:r>
              <a:rPr lang="en-GB" i="1" smtClean="0"/>
              <a:t>t</a:t>
            </a:r>
            <a:r>
              <a:rPr lang="en-GB" smtClean="0"/>
              <a:t>-distribution table to find t critical</a:t>
            </a:r>
            <a:r>
              <a:rPr lang="en-GB" b="1" smtClean="0"/>
              <a:t> </a:t>
            </a:r>
          </a:p>
        </p:txBody>
      </p:sp>
      <p:sp>
        <p:nvSpPr>
          <p:cNvPr id="514063" name="Text Box 15"/>
          <p:cNvSpPr txBox="1">
            <a:spLocks noChangeArrowheads="1"/>
          </p:cNvSpPr>
          <p:nvPr/>
        </p:nvSpPr>
        <p:spPr bwMode="auto">
          <a:xfrm>
            <a:off x="1209675" y="2389188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Degrees of Freedom</a:t>
            </a:r>
          </a:p>
        </p:txBody>
      </p:sp>
      <p:sp>
        <p:nvSpPr>
          <p:cNvPr id="514064" name="Text Box 16"/>
          <p:cNvSpPr txBox="1">
            <a:spLocks noChangeArrowheads="1"/>
          </p:cNvSpPr>
          <p:nvPr/>
        </p:nvSpPr>
        <p:spPr bwMode="auto">
          <a:xfrm>
            <a:off x="4400550" y="2082800"/>
            <a:ext cx="2016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Critical </a:t>
            </a:r>
            <a:r>
              <a:rPr lang="en-GB" i="1" smtClean="0"/>
              <a:t>t</a:t>
            </a:r>
            <a:r>
              <a:rPr lang="en-GB" smtClean="0"/>
              <a:t>-ratio        (0.05 level)</a:t>
            </a:r>
          </a:p>
        </p:txBody>
      </p:sp>
      <p:sp>
        <p:nvSpPr>
          <p:cNvPr id="514065" name="Line 17"/>
          <p:cNvSpPr>
            <a:spLocks noChangeShapeType="1"/>
          </p:cNvSpPr>
          <p:nvPr/>
        </p:nvSpPr>
        <p:spPr bwMode="auto">
          <a:xfrm flipH="1">
            <a:off x="4451350" y="22764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66" name="Line 18"/>
          <p:cNvSpPr>
            <a:spLocks noChangeShapeType="1"/>
          </p:cNvSpPr>
          <p:nvPr/>
        </p:nvSpPr>
        <p:spPr bwMode="auto">
          <a:xfrm>
            <a:off x="827088" y="2892425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67" name="Text Box 19"/>
          <p:cNvSpPr txBox="1">
            <a:spLocks noChangeArrowheads="1"/>
          </p:cNvSpPr>
          <p:nvPr/>
        </p:nvSpPr>
        <p:spPr bwMode="auto">
          <a:xfrm>
            <a:off x="1354138" y="2887663"/>
            <a:ext cx="2286000" cy="312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endParaRPr lang="en-GB" smtClean="0"/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1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3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4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5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6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7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8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9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endParaRPr lang="en-GB" smtClean="0"/>
          </a:p>
        </p:txBody>
      </p:sp>
      <p:sp>
        <p:nvSpPr>
          <p:cNvPr id="514068" name="Text Box 20"/>
          <p:cNvSpPr txBox="1">
            <a:spLocks noChangeArrowheads="1"/>
          </p:cNvSpPr>
          <p:nvPr/>
        </p:nvSpPr>
        <p:spPr bwMode="auto">
          <a:xfrm>
            <a:off x="4305300" y="2892425"/>
            <a:ext cx="22860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endParaRPr lang="en-GB" smtClean="0"/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12.71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4.303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3.182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2.776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2.571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2.447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2.365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2.306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2.262</a:t>
            </a:r>
          </a:p>
        </p:txBody>
      </p:sp>
      <p:sp>
        <p:nvSpPr>
          <p:cNvPr id="514072" name="Text Box 24"/>
          <p:cNvSpPr txBox="1">
            <a:spLocks noChangeArrowheads="1"/>
          </p:cNvSpPr>
          <p:nvPr/>
        </p:nvSpPr>
        <p:spPr bwMode="auto">
          <a:xfrm>
            <a:off x="623888" y="4857750"/>
            <a:ext cx="8651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smtClean="0"/>
              <a:t>df =</a:t>
            </a:r>
          </a:p>
        </p:txBody>
      </p:sp>
      <p:sp>
        <p:nvSpPr>
          <p:cNvPr id="514073" name="Text Box 25"/>
          <p:cNvSpPr txBox="1">
            <a:spLocks noChangeArrowheads="1"/>
          </p:cNvSpPr>
          <p:nvPr/>
        </p:nvSpPr>
        <p:spPr bwMode="auto">
          <a:xfrm>
            <a:off x="1247775" y="4846638"/>
            <a:ext cx="1008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smtClean="0"/>
              <a:t>n -1</a:t>
            </a:r>
          </a:p>
        </p:txBody>
      </p:sp>
      <p:sp>
        <p:nvSpPr>
          <p:cNvPr id="514074" name="AutoShape 26"/>
          <p:cNvSpPr>
            <a:spLocks noChangeArrowheads="1"/>
          </p:cNvSpPr>
          <p:nvPr/>
        </p:nvSpPr>
        <p:spPr bwMode="auto">
          <a:xfrm flipV="1">
            <a:off x="2095500" y="4868863"/>
            <a:ext cx="287338" cy="455612"/>
          </a:xfrm>
          <a:prstGeom prst="curvedRightArrow">
            <a:avLst>
              <a:gd name="adj1" fmla="val 31713"/>
              <a:gd name="adj2" fmla="val 63425"/>
              <a:gd name="adj3" fmla="val 33333"/>
            </a:avLst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75" name="AutoShape 27"/>
          <p:cNvSpPr>
            <a:spLocks noChangeArrowheads="1"/>
          </p:cNvSpPr>
          <p:nvPr/>
        </p:nvSpPr>
        <p:spPr bwMode="auto">
          <a:xfrm>
            <a:off x="2582863" y="4857750"/>
            <a:ext cx="2349500" cy="228600"/>
          </a:xfrm>
          <a:prstGeom prst="rightArrow">
            <a:avLst>
              <a:gd name="adj1" fmla="val 50000"/>
              <a:gd name="adj2" fmla="val 256944"/>
            </a:avLst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76" name="Rectangle 28"/>
          <p:cNvSpPr>
            <a:spLocks noChangeArrowheads="1"/>
          </p:cNvSpPr>
          <p:nvPr/>
        </p:nvSpPr>
        <p:spPr bwMode="auto">
          <a:xfrm>
            <a:off x="5026025" y="4813300"/>
            <a:ext cx="792163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78" name="Text Box 30"/>
          <p:cNvSpPr txBox="1">
            <a:spLocks noChangeArrowheads="1"/>
          </p:cNvSpPr>
          <p:nvPr/>
        </p:nvSpPr>
        <p:spPr bwMode="auto">
          <a:xfrm>
            <a:off x="6372225" y="2082800"/>
            <a:ext cx="2016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Critical </a:t>
            </a:r>
            <a:r>
              <a:rPr lang="en-GB" i="1" smtClean="0"/>
              <a:t>t</a:t>
            </a:r>
            <a:r>
              <a:rPr lang="en-GB" smtClean="0"/>
              <a:t>-ratio        (0.01 level)</a:t>
            </a:r>
          </a:p>
        </p:txBody>
      </p:sp>
      <p:sp>
        <p:nvSpPr>
          <p:cNvPr id="514079" name="Line 31"/>
          <p:cNvSpPr>
            <a:spLocks noChangeShapeType="1"/>
          </p:cNvSpPr>
          <p:nvPr/>
        </p:nvSpPr>
        <p:spPr bwMode="auto">
          <a:xfrm flipH="1">
            <a:off x="6410325" y="22764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80" name="Text Box 32"/>
          <p:cNvSpPr txBox="1">
            <a:spLocks noChangeArrowheads="1"/>
          </p:cNvSpPr>
          <p:nvPr/>
        </p:nvSpPr>
        <p:spPr bwMode="auto">
          <a:xfrm>
            <a:off x="6300788" y="2886075"/>
            <a:ext cx="22860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endParaRPr lang="en-GB" smtClean="0"/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63.657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9.925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5.841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4.604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4.032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3.707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3.499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3.355</a:t>
            </a:r>
          </a:p>
          <a:p>
            <a:pPr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GB" smtClean="0"/>
              <a:t>3.250</a:t>
            </a:r>
          </a:p>
        </p:txBody>
      </p:sp>
      <p:sp>
        <p:nvSpPr>
          <p:cNvPr id="514081" name="Rectangle 33"/>
          <p:cNvSpPr>
            <a:spLocks noChangeArrowheads="1"/>
          </p:cNvSpPr>
          <p:nvPr/>
        </p:nvSpPr>
        <p:spPr bwMode="auto">
          <a:xfrm>
            <a:off x="7053263" y="4808538"/>
            <a:ext cx="792162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82" name="AutoShape 34"/>
          <p:cNvSpPr>
            <a:spLocks noChangeArrowheads="1"/>
          </p:cNvSpPr>
          <p:nvPr/>
        </p:nvSpPr>
        <p:spPr bwMode="auto">
          <a:xfrm>
            <a:off x="5867400" y="4857750"/>
            <a:ext cx="1152525" cy="228600"/>
          </a:xfrm>
          <a:prstGeom prst="rightArrow">
            <a:avLst>
              <a:gd name="adj1" fmla="val 50000"/>
              <a:gd name="adj2" fmla="val 126042"/>
            </a:avLst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959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1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1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51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514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1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1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1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63" grpId="0"/>
      <p:bldP spid="514064" grpId="0"/>
      <p:bldP spid="514067" grpId="0"/>
      <p:bldP spid="514068" grpId="0"/>
      <p:bldP spid="514072" grpId="0"/>
      <p:bldP spid="514073" grpId="0"/>
      <p:bldP spid="514074" grpId="0" animBg="1"/>
      <p:bldP spid="514075" grpId="0" animBg="1"/>
      <p:bldP spid="514076" grpId="0" animBg="1"/>
      <p:bldP spid="514078" grpId="0"/>
      <p:bldP spid="514080" grpId="0"/>
      <p:bldP spid="514081" grpId="0" animBg="1"/>
      <p:bldP spid="51408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Paired t-test: Calculation</a:t>
            </a:r>
          </a:p>
        </p:txBody>
      </p:sp>
      <p:grpSp>
        <p:nvGrpSpPr>
          <p:cNvPr id="60418" name="Group 25"/>
          <p:cNvGrpSpPr>
            <a:grpSpLocks/>
          </p:cNvGrpSpPr>
          <p:nvPr/>
        </p:nvGrpSpPr>
        <p:grpSpPr bwMode="auto">
          <a:xfrm rot="-5400000">
            <a:off x="3744119" y="5122069"/>
            <a:ext cx="576262" cy="215900"/>
            <a:chOff x="2653" y="862"/>
            <a:chExt cx="726" cy="136"/>
          </a:xfrm>
        </p:grpSpPr>
        <p:sp>
          <p:nvSpPr>
            <p:cNvPr id="38941" name="Line 26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38942" name="Line 27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38943" name="Line 28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518173" name="Text Box 29"/>
          <p:cNvSpPr txBox="1">
            <a:spLocks noChangeArrowheads="1"/>
          </p:cNvSpPr>
          <p:nvPr/>
        </p:nvSpPr>
        <p:spPr bwMode="auto">
          <a:xfrm>
            <a:off x="539750" y="1052513"/>
            <a:ext cx="820896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6 </a:t>
            </a:r>
            <a:r>
              <a:rPr lang="en-GB" b="1" i="1" smtClean="0">
                <a:solidFill>
                  <a:srgbClr val="FF3300"/>
                </a:solidFill>
              </a:rPr>
              <a:t>finished</a:t>
            </a:r>
            <a:r>
              <a:rPr lang="en-GB" b="1" smtClean="0"/>
              <a:t>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Compare </a:t>
            </a:r>
            <a:r>
              <a:rPr lang="en-GB" b="1" i="1" smtClean="0">
                <a:solidFill>
                  <a:srgbClr val="FF3300"/>
                </a:solidFill>
              </a:rPr>
              <a:t>t</a:t>
            </a:r>
            <a:r>
              <a:rPr lang="en-GB" smtClean="0"/>
              <a:t> calculated with </a:t>
            </a:r>
            <a:r>
              <a:rPr lang="en-GB" i="1" smtClean="0"/>
              <a:t>t</a:t>
            </a:r>
            <a:r>
              <a:rPr lang="en-GB" smtClean="0"/>
              <a:t> critical</a:t>
            </a:r>
          </a:p>
          <a:p>
            <a:pPr algn="l" eaLnBrk="1" hangingPunct="1">
              <a:spcBef>
                <a:spcPct val="50000"/>
              </a:spcBef>
              <a:defRPr/>
            </a:pPr>
            <a:endParaRPr lang="en-GB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   Calculated </a:t>
            </a:r>
            <a:r>
              <a:rPr lang="en-GB" b="1" i="1" smtClean="0">
                <a:solidFill>
                  <a:srgbClr val="FF3300"/>
                </a:solidFill>
              </a:rPr>
              <a:t>t 	</a:t>
            </a:r>
            <a:r>
              <a:rPr lang="en-GB" smtClean="0"/>
              <a:t>= 7.06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   Critical </a:t>
            </a:r>
            <a:r>
              <a:rPr lang="en-GB" i="1" smtClean="0"/>
              <a:t>t</a:t>
            </a:r>
            <a:r>
              <a:rPr lang="en-GB" smtClean="0"/>
              <a:t> 	= 3.499 </a:t>
            </a:r>
          </a:p>
        </p:txBody>
      </p:sp>
      <p:sp>
        <p:nvSpPr>
          <p:cNvPr id="518174" name="AutoShape 30"/>
          <p:cNvSpPr>
            <a:spLocks/>
          </p:cNvSpPr>
          <p:nvPr/>
        </p:nvSpPr>
        <p:spPr bwMode="auto">
          <a:xfrm>
            <a:off x="3419475" y="2708275"/>
            <a:ext cx="431800" cy="1152525"/>
          </a:xfrm>
          <a:prstGeom prst="rightBrace">
            <a:avLst>
              <a:gd name="adj1" fmla="val 2224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8175" name="Text Box 31"/>
          <p:cNvSpPr txBox="1">
            <a:spLocks noChangeArrowheads="1"/>
          </p:cNvSpPr>
          <p:nvPr/>
        </p:nvSpPr>
        <p:spPr bwMode="auto">
          <a:xfrm>
            <a:off x="3708400" y="2420938"/>
            <a:ext cx="47513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i="1" smtClean="0"/>
              <a:t>Therefore,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i="1" smtClean="0"/>
              <a:t>	 </a:t>
            </a:r>
            <a:r>
              <a:rPr lang="en-GB" b="1" i="1" smtClean="0">
                <a:solidFill>
                  <a:srgbClr val="FF3300"/>
                </a:solidFill>
              </a:rPr>
              <a:t>t</a:t>
            </a:r>
            <a:r>
              <a:rPr lang="en-GB" b="1" smtClean="0"/>
              <a:t> calculated &gt; </a:t>
            </a:r>
            <a:r>
              <a:rPr lang="en-GB" b="1" i="1" smtClean="0"/>
              <a:t>t </a:t>
            </a:r>
            <a:r>
              <a:rPr lang="en-GB" b="1" smtClean="0"/>
              <a:t>critical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i="1" smtClean="0"/>
              <a:t>			Effect size sig.</a:t>
            </a:r>
            <a:endParaRPr lang="en-GB" b="1" i="1" smtClean="0">
              <a:solidFill>
                <a:srgbClr val="FF3300"/>
              </a:solidFill>
            </a:endParaRPr>
          </a:p>
        </p:txBody>
      </p:sp>
      <p:graphicFrame>
        <p:nvGraphicFramePr>
          <p:cNvPr id="518176" name="Group 32"/>
          <p:cNvGraphicFramePr>
            <a:graphicFrameLocks noGrp="1"/>
          </p:cNvGraphicFramePr>
          <p:nvPr>
            <p:ph idx="1"/>
          </p:nvPr>
        </p:nvGraphicFramePr>
        <p:xfrm>
          <a:off x="468313" y="4049713"/>
          <a:ext cx="8229600" cy="1728787"/>
        </p:xfrm>
        <a:graphic>
          <a:graphicData uri="http://schemas.openxmlformats.org/drawingml/2006/table">
            <a:tbl>
              <a:tblPr/>
              <a:tblGrid>
                <a:gridCol w="2057400"/>
                <a:gridCol w="2058987"/>
                <a:gridCol w="2055813"/>
                <a:gridCol w="2057400"/>
              </a:tblGrid>
              <a:tr h="576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Week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Week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4585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8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8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51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8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8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8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7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Paired t-test: Calculation</a:t>
            </a:r>
          </a:p>
        </p:txBody>
      </p:sp>
      <p:grpSp>
        <p:nvGrpSpPr>
          <p:cNvPr id="62466" name="Group 3"/>
          <p:cNvGrpSpPr>
            <a:grpSpLocks/>
          </p:cNvGrpSpPr>
          <p:nvPr/>
        </p:nvGrpSpPr>
        <p:grpSpPr bwMode="auto">
          <a:xfrm rot="-5400000">
            <a:off x="3744119" y="5122069"/>
            <a:ext cx="576262" cy="215900"/>
            <a:chOff x="2653" y="862"/>
            <a:chExt cx="726" cy="136"/>
          </a:xfrm>
        </p:grpSpPr>
        <p:sp>
          <p:nvSpPr>
            <p:cNvPr id="39963" name="Line 4"/>
            <p:cNvSpPr>
              <a:spLocks noChangeShapeType="1"/>
            </p:cNvSpPr>
            <p:nvPr/>
          </p:nvSpPr>
          <p:spPr bwMode="auto">
            <a:xfrm>
              <a:off x="2647" y="860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39964" name="Line 5"/>
            <p:cNvSpPr>
              <a:spLocks noChangeShapeType="1"/>
            </p:cNvSpPr>
            <p:nvPr/>
          </p:nvSpPr>
          <p:spPr bwMode="auto">
            <a:xfrm>
              <a:off x="2653" y="998"/>
              <a:ext cx="72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39965" name="Line 6"/>
            <p:cNvSpPr>
              <a:spLocks noChangeShapeType="1"/>
            </p:cNvSpPr>
            <p:nvPr/>
          </p:nvSpPr>
          <p:spPr bwMode="auto">
            <a:xfrm>
              <a:off x="3377" y="862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aphicFrame>
        <p:nvGraphicFramePr>
          <p:cNvPr id="525322" name="Group 10"/>
          <p:cNvGraphicFramePr>
            <a:graphicFrameLocks noGrp="1"/>
          </p:cNvGraphicFramePr>
          <p:nvPr>
            <p:ph idx="1"/>
          </p:nvPr>
        </p:nvGraphicFramePr>
        <p:xfrm>
          <a:off x="468313" y="4049713"/>
          <a:ext cx="8229600" cy="1728787"/>
        </p:xfrm>
        <a:graphic>
          <a:graphicData uri="http://schemas.openxmlformats.org/drawingml/2006/table">
            <a:tbl>
              <a:tblPr/>
              <a:tblGrid>
                <a:gridCol w="2057400"/>
                <a:gridCol w="2058987"/>
                <a:gridCol w="2055813"/>
                <a:gridCol w="2057400"/>
              </a:tblGrid>
              <a:tr h="576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Week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Week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5344" name="Text Box 32"/>
          <p:cNvSpPr txBox="1">
            <a:spLocks noChangeArrowheads="1"/>
          </p:cNvSpPr>
          <p:nvPr/>
        </p:nvSpPr>
        <p:spPr bwMode="auto">
          <a:xfrm>
            <a:off x="539750" y="1052513"/>
            <a:ext cx="8208963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Interpretation: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P &lt; 0.05	Reject H</a:t>
            </a:r>
            <a:r>
              <a:rPr lang="en-GB" b="1" baseline="-25000" smtClean="0"/>
              <a:t>0</a:t>
            </a:r>
            <a:r>
              <a:rPr lang="en-GB" b="1" smtClean="0"/>
              <a:t> &amp; Accept H</a:t>
            </a:r>
            <a:r>
              <a:rPr lang="en-GB" b="1" baseline="-25000" smtClean="0"/>
              <a:t>A</a:t>
            </a:r>
          </a:p>
          <a:p>
            <a:pPr algn="l" eaLnBrk="1" hangingPunct="1">
              <a:spcBef>
                <a:spcPct val="50000"/>
              </a:spcBef>
              <a:defRPr/>
            </a:pPr>
            <a:endParaRPr lang="en-GB" b="1" baseline="-25000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Conclusion: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There is a </a:t>
            </a:r>
            <a:r>
              <a:rPr lang="en-GB" sz="2800" i="1" smtClean="0"/>
              <a:t>significant</a:t>
            </a:r>
            <a:r>
              <a:rPr lang="en-GB" sz="2800" smtClean="0"/>
              <a:t> difference in the DV between week 1 and week 2.</a:t>
            </a:r>
          </a:p>
        </p:txBody>
      </p:sp>
    </p:spTree>
    <p:extLst>
      <p:ext uri="{BB962C8B-B14F-4D97-AF65-F5344CB8AC3E}">
        <p14:creationId xmlns:p14="http://schemas.microsoft.com/office/powerpoint/2010/main" val="21217764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5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25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5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565400"/>
            <a:ext cx="8785225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Paired t-test: SPSS Output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6516688" y="1412875"/>
            <a:ext cx="21955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smtClean="0">
                <a:solidFill>
                  <a:srgbClr val="FF3300"/>
                </a:solidFill>
              </a:rPr>
              <a:t>Push-up Data from lecture 3</a:t>
            </a:r>
          </a:p>
        </p:txBody>
      </p:sp>
      <p:sp>
        <p:nvSpPr>
          <p:cNvPr id="516104" name="Rectangle 8"/>
          <p:cNvSpPr>
            <a:spLocks noChangeArrowheads="1"/>
          </p:cNvSpPr>
          <p:nvPr/>
        </p:nvSpPr>
        <p:spPr bwMode="auto">
          <a:xfrm>
            <a:off x="6227763" y="3789363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6105" name="Line 9"/>
          <p:cNvSpPr>
            <a:spLocks noChangeShapeType="1"/>
          </p:cNvSpPr>
          <p:nvPr/>
        </p:nvSpPr>
        <p:spPr bwMode="auto">
          <a:xfrm flipH="1">
            <a:off x="3492500" y="3933825"/>
            <a:ext cx="2735263" cy="5746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6108" name="Text Box 12"/>
          <p:cNvSpPr txBox="1">
            <a:spLocks noChangeArrowheads="1"/>
          </p:cNvSpPr>
          <p:nvPr/>
        </p:nvSpPr>
        <p:spPr bwMode="auto">
          <a:xfrm>
            <a:off x="1973263" y="4292600"/>
            <a:ext cx="1612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/>
              <a:t>Calculated </a:t>
            </a:r>
            <a:r>
              <a:rPr lang="en-GB" sz="2000" b="1" i="1" smtClean="0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516109" name="Text Box 13"/>
          <p:cNvSpPr txBox="1">
            <a:spLocks noChangeArrowheads="1"/>
          </p:cNvSpPr>
          <p:nvPr/>
        </p:nvSpPr>
        <p:spPr bwMode="auto">
          <a:xfrm>
            <a:off x="2436813" y="5084763"/>
            <a:ext cx="317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/>
              <a:t>df 7 = critical t 2.365 (0.05)         	           3.499 (0.01)   </a:t>
            </a:r>
            <a:endParaRPr lang="en-GB" sz="2000" b="1" i="1" smtClean="0">
              <a:solidFill>
                <a:srgbClr val="FF3300"/>
              </a:solidFill>
            </a:endParaRPr>
          </a:p>
        </p:txBody>
      </p:sp>
      <p:sp>
        <p:nvSpPr>
          <p:cNvPr id="516110" name="Text Box 14"/>
          <p:cNvSpPr txBox="1">
            <a:spLocks noChangeArrowheads="1"/>
          </p:cNvSpPr>
          <p:nvPr/>
        </p:nvSpPr>
        <p:spPr bwMode="auto">
          <a:xfrm>
            <a:off x="7145338" y="4525963"/>
            <a:ext cx="18367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000" i="1" smtClean="0"/>
              <a:t>Ignore sign        7.059 &gt; 3.499        So P &lt; 0.01</a:t>
            </a:r>
            <a:endParaRPr lang="en-GB" sz="2000" b="1" i="1" smtClean="0">
              <a:solidFill>
                <a:srgbClr val="FF3300"/>
              </a:solidFill>
            </a:endParaRPr>
          </a:p>
        </p:txBody>
      </p:sp>
      <p:pic>
        <p:nvPicPr>
          <p:cNvPr id="40970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050"/>
            <a:ext cx="5976938" cy="150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16113" name="Rectangle 17"/>
          <p:cNvSpPr>
            <a:spLocks noChangeArrowheads="1"/>
          </p:cNvSpPr>
          <p:nvPr/>
        </p:nvSpPr>
        <p:spPr bwMode="auto">
          <a:xfrm>
            <a:off x="6948488" y="3789363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6114" name="Line 18"/>
          <p:cNvSpPr>
            <a:spLocks noChangeShapeType="1"/>
          </p:cNvSpPr>
          <p:nvPr/>
        </p:nvSpPr>
        <p:spPr bwMode="auto">
          <a:xfrm flipH="1">
            <a:off x="4716463" y="4005263"/>
            <a:ext cx="2376487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6115" name="Rectangle 19"/>
          <p:cNvSpPr>
            <a:spLocks noChangeArrowheads="1"/>
          </p:cNvSpPr>
          <p:nvPr/>
        </p:nvSpPr>
        <p:spPr bwMode="auto">
          <a:xfrm>
            <a:off x="7812088" y="3789363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6116" name="Line 20"/>
          <p:cNvSpPr>
            <a:spLocks noChangeShapeType="1"/>
          </p:cNvSpPr>
          <p:nvPr/>
        </p:nvSpPr>
        <p:spPr bwMode="auto">
          <a:xfrm flipH="1">
            <a:off x="8101013" y="4005263"/>
            <a:ext cx="142875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097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1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6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1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51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1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4" grpId="0" animBg="1"/>
      <p:bldP spid="516109" grpId="0"/>
      <p:bldP spid="516110" grpId="0"/>
      <p:bldP spid="516113" grpId="0" animBg="1"/>
      <p:bldP spid="5161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Parametric versus Non-Parametric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163" y="1247775"/>
            <a:ext cx="8764587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Both the t-tests just shown are parametric tests</a:t>
            </a: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These examine for differences in the mean</a:t>
            </a: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Therefore the mean must be an accurate descriptor</a:t>
            </a:r>
          </a:p>
        </p:txBody>
      </p:sp>
      <p:grpSp>
        <p:nvGrpSpPr>
          <p:cNvPr id="530446" name="Group 14"/>
          <p:cNvGrpSpPr>
            <a:grpSpLocks/>
          </p:cNvGrpSpPr>
          <p:nvPr/>
        </p:nvGrpSpPr>
        <p:grpSpPr bwMode="auto">
          <a:xfrm>
            <a:off x="1042988" y="4276725"/>
            <a:ext cx="6935787" cy="1311275"/>
            <a:chOff x="657" y="2694"/>
            <a:chExt cx="4369" cy="826"/>
          </a:xfrm>
        </p:grpSpPr>
        <p:grpSp>
          <p:nvGrpSpPr>
            <p:cNvPr id="66564" name="Group 4"/>
            <p:cNvGrpSpPr>
              <a:grpSpLocks/>
            </p:cNvGrpSpPr>
            <p:nvPr/>
          </p:nvGrpSpPr>
          <p:grpSpPr bwMode="auto">
            <a:xfrm>
              <a:off x="657" y="2795"/>
              <a:ext cx="4369" cy="674"/>
              <a:chOff x="431" y="2840"/>
              <a:chExt cx="4369" cy="674"/>
            </a:xfrm>
          </p:grpSpPr>
          <p:sp>
            <p:nvSpPr>
              <p:cNvPr id="66566" name="Freeform 5"/>
              <p:cNvSpPr>
                <a:spLocks/>
              </p:cNvSpPr>
              <p:nvPr/>
            </p:nvSpPr>
            <p:spPr bwMode="auto">
              <a:xfrm>
                <a:off x="431" y="2840"/>
                <a:ext cx="1504" cy="629"/>
              </a:xfrm>
              <a:custGeom>
                <a:avLst/>
                <a:gdLst>
                  <a:gd name="T0" fmla="*/ 0 w 4272"/>
                  <a:gd name="T1" fmla="*/ 9 h 2584"/>
                  <a:gd name="T2" fmla="*/ 10 w 4272"/>
                  <a:gd name="T3" fmla="*/ 8 h 2584"/>
                  <a:gd name="T4" fmla="*/ 32 w 4272"/>
                  <a:gd name="T5" fmla="*/ 0 h 2584"/>
                  <a:gd name="T6" fmla="*/ 55 w 4272"/>
                  <a:gd name="T7" fmla="*/ 8 h 2584"/>
                  <a:gd name="T8" fmla="*/ 65 w 4272"/>
                  <a:gd name="T9" fmla="*/ 9 h 25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72" h="2584">
                    <a:moveTo>
                      <a:pt x="0" y="2544"/>
                    </a:moveTo>
                    <a:cubicBezTo>
                      <a:pt x="160" y="2564"/>
                      <a:pt x="320" y="2584"/>
                      <a:pt x="672" y="2160"/>
                    </a:cubicBezTo>
                    <a:cubicBezTo>
                      <a:pt x="1024" y="1736"/>
                      <a:pt x="1632" y="0"/>
                      <a:pt x="2112" y="0"/>
                    </a:cubicBezTo>
                    <a:cubicBezTo>
                      <a:pt x="2592" y="0"/>
                      <a:pt x="3192" y="1736"/>
                      <a:pt x="3552" y="2160"/>
                    </a:cubicBezTo>
                    <a:cubicBezTo>
                      <a:pt x="3912" y="2584"/>
                      <a:pt x="4092" y="2564"/>
                      <a:pt x="4272" y="2544"/>
                    </a:cubicBezTo>
                  </a:path>
                </a:pathLst>
              </a:custGeom>
              <a:noFill/>
              <a:ln w="508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16" name="Line 6"/>
              <p:cNvSpPr>
                <a:spLocks noChangeShapeType="1"/>
              </p:cNvSpPr>
              <p:nvPr/>
            </p:nvSpPr>
            <p:spPr bwMode="auto">
              <a:xfrm flipH="1">
                <a:off x="1132" y="2840"/>
                <a:ext cx="18" cy="67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43017" name="Line 7"/>
              <p:cNvSpPr>
                <a:spLocks noChangeShapeType="1"/>
              </p:cNvSpPr>
              <p:nvPr/>
            </p:nvSpPr>
            <p:spPr bwMode="auto">
              <a:xfrm flipH="1">
                <a:off x="1181" y="2840"/>
                <a:ext cx="18" cy="67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66569" name="Freeform 8"/>
              <p:cNvSpPr>
                <a:spLocks/>
              </p:cNvSpPr>
              <p:nvPr/>
            </p:nvSpPr>
            <p:spPr bwMode="auto">
              <a:xfrm>
                <a:off x="3152" y="2886"/>
                <a:ext cx="1648" cy="575"/>
              </a:xfrm>
              <a:custGeom>
                <a:avLst/>
                <a:gdLst>
                  <a:gd name="T0" fmla="*/ 0 w 3855"/>
                  <a:gd name="T1" fmla="*/ 6 h 2692"/>
                  <a:gd name="T2" fmla="*/ 12 w 3855"/>
                  <a:gd name="T3" fmla="*/ 0 h 2692"/>
                  <a:gd name="T4" fmla="*/ 36 w 3855"/>
                  <a:gd name="T5" fmla="*/ 4 h 2692"/>
                  <a:gd name="T6" fmla="*/ 64 w 3855"/>
                  <a:gd name="T7" fmla="*/ 5 h 2692"/>
                  <a:gd name="T8" fmla="*/ 129 w 3855"/>
                  <a:gd name="T9" fmla="*/ 5 h 26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55" h="2692">
                    <a:moveTo>
                      <a:pt x="0" y="2692"/>
                    </a:moveTo>
                    <a:cubicBezTo>
                      <a:pt x="90" y="1497"/>
                      <a:pt x="181" y="302"/>
                      <a:pt x="362" y="151"/>
                    </a:cubicBezTo>
                    <a:cubicBezTo>
                      <a:pt x="543" y="0"/>
                      <a:pt x="831" y="1436"/>
                      <a:pt x="1088" y="1784"/>
                    </a:cubicBezTo>
                    <a:cubicBezTo>
                      <a:pt x="1345" y="2132"/>
                      <a:pt x="1444" y="2110"/>
                      <a:pt x="1905" y="2238"/>
                    </a:cubicBezTo>
                    <a:cubicBezTo>
                      <a:pt x="2366" y="2366"/>
                      <a:pt x="3110" y="2460"/>
                      <a:pt x="3855" y="2555"/>
                    </a:cubicBez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19" name="Line 9"/>
              <p:cNvSpPr>
                <a:spLocks noChangeShapeType="1"/>
              </p:cNvSpPr>
              <p:nvPr/>
            </p:nvSpPr>
            <p:spPr bwMode="auto">
              <a:xfrm flipH="1">
                <a:off x="3379" y="2976"/>
                <a:ext cx="0" cy="45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43020" name="Line 10"/>
              <p:cNvSpPr>
                <a:spLocks noChangeShapeType="1"/>
              </p:cNvSpPr>
              <p:nvPr/>
            </p:nvSpPr>
            <p:spPr bwMode="auto">
              <a:xfrm flipH="1">
                <a:off x="3560" y="3249"/>
                <a:ext cx="0" cy="18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43021" name="Text Box 11"/>
              <p:cNvSpPr txBox="1">
                <a:spLocks noChangeArrowheads="1"/>
              </p:cNvSpPr>
              <p:nvPr/>
            </p:nvSpPr>
            <p:spPr bwMode="auto">
              <a:xfrm>
                <a:off x="1519" y="2976"/>
                <a:ext cx="113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2000" smtClean="0"/>
                  <a:t>Normal</a:t>
                </a:r>
              </a:p>
            </p:txBody>
          </p:sp>
          <p:sp>
            <p:nvSpPr>
              <p:cNvPr id="43022" name="Text Box 12"/>
              <p:cNvSpPr txBox="1">
                <a:spLocks noChangeArrowheads="1"/>
              </p:cNvSpPr>
              <p:nvPr/>
            </p:nvSpPr>
            <p:spPr bwMode="auto">
              <a:xfrm>
                <a:off x="3515" y="2976"/>
                <a:ext cx="113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  <a:defRPr/>
                </a:pPr>
                <a:r>
                  <a:rPr lang="en-GB" sz="2000" smtClean="0"/>
                  <a:t>Non-normal</a:t>
                </a:r>
              </a:p>
            </p:txBody>
          </p:sp>
        </p:grpSp>
        <p:sp>
          <p:nvSpPr>
            <p:cNvPr id="43014" name="Text Box 13"/>
            <p:cNvSpPr txBox="1">
              <a:spLocks noChangeArrowheads="1"/>
            </p:cNvSpPr>
            <p:nvPr/>
          </p:nvSpPr>
          <p:spPr bwMode="auto">
            <a:xfrm>
              <a:off x="2276" y="2694"/>
              <a:ext cx="104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8000" b="1" smtClean="0">
                  <a:solidFill>
                    <a:srgbClr val="FF3300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03753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46038" y="74613"/>
            <a:ext cx="9074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 sz="44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Example Hypotheses: Isometric Torque</a:t>
            </a: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123825" y="733425"/>
            <a:ext cx="90741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GB" sz="2800">
                <a:latin typeface="Times New Roman" charset="0"/>
                <a:ea typeface="ＭＳ Ｐゴシック" charset="0"/>
              </a:rPr>
              <a:t>Is there any difference in the length of time that males and females can sustain an isometric muscular contraction?</a:t>
            </a:r>
          </a:p>
        </p:txBody>
      </p:sp>
      <p:graphicFrame>
        <p:nvGraphicFramePr>
          <p:cNvPr id="67587" name="Object 6"/>
          <p:cNvGraphicFramePr>
            <a:graphicFrameLocks noChangeAspect="1"/>
          </p:cNvGraphicFramePr>
          <p:nvPr/>
        </p:nvGraphicFramePr>
        <p:xfrm>
          <a:off x="323850" y="1889125"/>
          <a:ext cx="8280400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SPW 8.0 Graph" r:id="rId3" imgW="6377760" imgH="4870800" progId="SigmaPlotGraphicObject.7">
                  <p:embed/>
                </p:oleObj>
              </mc:Choice>
              <mc:Fallback>
                <p:oleObj name="SPW 8.0 Graph" r:id="rId3" imgW="6377760" imgH="4870800" progId="SigmaPlotGraphicObjec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25"/>
                        <a:ext cx="8280400" cy="363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Box 9"/>
          <p:cNvSpPr txBox="1">
            <a:spLocks noChangeArrowheads="1"/>
          </p:cNvSpPr>
          <p:nvPr/>
        </p:nvSpPr>
        <p:spPr bwMode="auto">
          <a:xfrm>
            <a:off x="2079625" y="5111750"/>
            <a:ext cx="5345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smtClean="0"/>
              <a:t>16                 17                  18                  19                  20</a:t>
            </a:r>
          </a:p>
        </p:txBody>
      </p:sp>
      <p:sp>
        <p:nvSpPr>
          <p:cNvPr id="44038" name="Text Box 10"/>
          <p:cNvSpPr txBox="1">
            <a:spLocks noChangeArrowheads="1"/>
          </p:cNvSpPr>
          <p:nvPr/>
        </p:nvSpPr>
        <p:spPr bwMode="auto">
          <a:xfrm>
            <a:off x="1719263" y="5438775"/>
            <a:ext cx="60483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Sustained Isometric Torque (seconds)</a:t>
            </a:r>
          </a:p>
        </p:txBody>
      </p:sp>
      <p:sp>
        <p:nvSpPr>
          <p:cNvPr id="67590" name="Freeform 19"/>
          <p:cNvSpPr>
            <a:spLocks/>
          </p:cNvSpPr>
          <p:nvPr/>
        </p:nvSpPr>
        <p:spPr bwMode="auto">
          <a:xfrm>
            <a:off x="1763713" y="2293938"/>
            <a:ext cx="3600450" cy="2713037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591" name="Freeform 23"/>
          <p:cNvSpPr>
            <a:spLocks/>
          </p:cNvSpPr>
          <p:nvPr/>
        </p:nvSpPr>
        <p:spPr bwMode="auto">
          <a:xfrm>
            <a:off x="3348038" y="2293938"/>
            <a:ext cx="4248150" cy="2684462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1480" name="Text Box 24"/>
          <p:cNvSpPr txBox="1">
            <a:spLocks noChangeArrowheads="1"/>
          </p:cNvSpPr>
          <p:nvPr/>
        </p:nvSpPr>
        <p:spPr bwMode="auto">
          <a:xfrm>
            <a:off x="6084888" y="1501775"/>
            <a:ext cx="27003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u="sng" smtClean="0">
                <a:solidFill>
                  <a:srgbClr val="FF3300"/>
                </a:solidFill>
              </a:rPr>
              <a:t>Normal Distribution </a:t>
            </a:r>
            <a:r>
              <a:rPr lang="en-GB" i="1" smtClean="0">
                <a:solidFill>
                  <a:srgbClr val="FF3300"/>
                </a:solidFill>
              </a:rPr>
              <a:t>mean is appropriate</a:t>
            </a:r>
            <a:r>
              <a:rPr lang="en-GB" i="1" u="sng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531481" name="Line 25"/>
          <p:cNvSpPr>
            <a:spLocks noChangeShapeType="1"/>
          </p:cNvSpPr>
          <p:nvPr/>
        </p:nvSpPr>
        <p:spPr bwMode="auto">
          <a:xfrm>
            <a:off x="3559175" y="2005013"/>
            <a:ext cx="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31482" name="Line 26"/>
          <p:cNvSpPr>
            <a:spLocks noChangeShapeType="1"/>
          </p:cNvSpPr>
          <p:nvPr/>
        </p:nvSpPr>
        <p:spPr bwMode="auto">
          <a:xfrm>
            <a:off x="5457825" y="2005013"/>
            <a:ext cx="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31483" name="AutoShape 27"/>
          <p:cNvSpPr>
            <a:spLocks noChangeArrowheads="1"/>
          </p:cNvSpPr>
          <p:nvPr/>
        </p:nvSpPr>
        <p:spPr bwMode="auto">
          <a:xfrm>
            <a:off x="3602038" y="1982788"/>
            <a:ext cx="1800225" cy="288925"/>
          </a:xfrm>
          <a:prstGeom prst="leftRightArrow">
            <a:avLst>
              <a:gd name="adj1" fmla="val 50000"/>
              <a:gd name="adj2" fmla="val 124615"/>
            </a:avLst>
          </a:prstGeom>
          <a:gradFill rotWithShape="1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GB" i="1">
                <a:latin typeface="Times New Roman" charset="0"/>
                <a:ea typeface="ＭＳ Ｐゴシック" charset="0"/>
              </a:rPr>
              <a:t>t</a:t>
            </a:r>
            <a:r>
              <a:rPr lang="en-GB">
                <a:latin typeface="Times New Roman" charset="0"/>
                <a:ea typeface="ＭＳ Ｐゴシック" charset="0"/>
              </a:rPr>
              <a:t>-test</a:t>
            </a:r>
          </a:p>
        </p:txBody>
      </p:sp>
      <p:sp>
        <p:nvSpPr>
          <p:cNvPr id="531484" name="Text Box 28"/>
          <p:cNvSpPr txBox="1">
            <a:spLocks noChangeArrowheads="1"/>
          </p:cNvSpPr>
          <p:nvPr/>
        </p:nvSpPr>
        <p:spPr bwMode="auto">
          <a:xfrm>
            <a:off x="3098800" y="2447925"/>
            <a:ext cx="86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Mean A</a:t>
            </a:r>
          </a:p>
        </p:txBody>
      </p:sp>
      <p:sp>
        <p:nvSpPr>
          <p:cNvPr id="531485" name="Text Box 29"/>
          <p:cNvSpPr txBox="1">
            <a:spLocks noChangeArrowheads="1"/>
          </p:cNvSpPr>
          <p:nvPr/>
        </p:nvSpPr>
        <p:spPr bwMode="auto">
          <a:xfrm>
            <a:off x="5032375" y="2447925"/>
            <a:ext cx="86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Mean B</a:t>
            </a:r>
          </a:p>
        </p:txBody>
      </p:sp>
    </p:spTree>
    <p:extLst>
      <p:ext uri="{BB962C8B-B14F-4D97-AF65-F5344CB8AC3E}">
        <p14:creationId xmlns:p14="http://schemas.microsoft.com/office/powerpoint/2010/main" val="8291089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3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3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3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3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53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80" grpId="0"/>
      <p:bldP spid="531483" grpId="0" animBg="1"/>
      <p:bldP spid="531484" grpId="0"/>
      <p:bldP spid="53148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46038" y="74613"/>
            <a:ext cx="9074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GB" sz="44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Example Hypotheses: Isometric Torque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3825" y="733425"/>
            <a:ext cx="90741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r>
              <a:rPr lang="en-GB" sz="2800">
                <a:latin typeface="Times New Roman" charset="0"/>
                <a:ea typeface="ＭＳ Ｐゴシック" charset="0"/>
              </a:rPr>
              <a:t>Is there any difference in the length of time that males and females can sustain an isometric muscular contraction?</a:t>
            </a:r>
          </a:p>
        </p:txBody>
      </p:sp>
      <p:graphicFrame>
        <p:nvGraphicFramePr>
          <p:cNvPr id="68611" name="Object 4"/>
          <p:cNvGraphicFramePr>
            <a:graphicFrameLocks noChangeAspect="1"/>
          </p:cNvGraphicFramePr>
          <p:nvPr/>
        </p:nvGraphicFramePr>
        <p:xfrm>
          <a:off x="323850" y="1889125"/>
          <a:ext cx="8280400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SPW 8.0 Graph" r:id="rId4" imgW="6377760" imgH="4870800" progId="SigmaPlotGraphicObject.7">
                  <p:embed/>
                </p:oleObj>
              </mc:Choice>
              <mc:Fallback>
                <p:oleObj name="SPW 8.0 Graph" r:id="rId4" imgW="6377760" imgH="4870800" progId="SigmaPlotGraphicObjec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25"/>
                        <a:ext cx="8280400" cy="363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079625" y="5111750"/>
            <a:ext cx="5345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smtClean="0"/>
              <a:t>16                 17                  18                  19                  20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719263" y="5438775"/>
            <a:ext cx="60483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Sustained Isometric Torque (seconds)</a:t>
            </a:r>
          </a:p>
        </p:txBody>
      </p:sp>
      <p:sp>
        <p:nvSpPr>
          <p:cNvPr id="68614" name="Freeform 7"/>
          <p:cNvSpPr>
            <a:spLocks/>
          </p:cNvSpPr>
          <p:nvPr/>
        </p:nvSpPr>
        <p:spPr bwMode="auto">
          <a:xfrm>
            <a:off x="1763713" y="2293938"/>
            <a:ext cx="3600450" cy="2713037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615" name="Freeform 8"/>
          <p:cNvSpPr>
            <a:spLocks/>
          </p:cNvSpPr>
          <p:nvPr/>
        </p:nvSpPr>
        <p:spPr bwMode="auto">
          <a:xfrm>
            <a:off x="3132138" y="2203450"/>
            <a:ext cx="4751387" cy="2814638"/>
          </a:xfrm>
          <a:custGeom>
            <a:avLst/>
            <a:gdLst>
              <a:gd name="T0" fmla="*/ 0 w 2993"/>
              <a:gd name="T1" fmla="*/ 2147483647 h 1773"/>
              <a:gd name="T2" fmla="*/ 2147483647 w 2993"/>
              <a:gd name="T3" fmla="*/ 2147483647 h 1773"/>
              <a:gd name="T4" fmla="*/ 2147483647 w 2993"/>
              <a:gd name="T5" fmla="*/ 2147483647 h 1773"/>
              <a:gd name="T6" fmla="*/ 2147483647 w 2993"/>
              <a:gd name="T7" fmla="*/ 2147483647 h 17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93" h="1773">
                <a:moveTo>
                  <a:pt x="0" y="1773"/>
                </a:moveTo>
                <a:cubicBezTo>
                  <a:pt x="257" y="1671"/>
                  <a:pt x="1143" y="1440"/>
                  <a:pt x="1542" y="1162"/>
                </a:cubicBezTo>
                <a:cubicBezTo>
                  <a:pt x="1941" y="884"/>
                  <a:pt x="2151" y="0"/>
                  <a:pt x="2393" y="102"/>
                </a:cubicBezTo>
                <a:cubicBezTo>
                  <a:pt x="2635" y="204"/>
                  <a:pt x="2868" y="1425"/>
                  <a:pt x="2993" y="1773"/>
                </a:cubicBezTo>
              </a:path>
            </a:pathLst>
          </a:custGeom>
          <a:noFill/>
          <a:ln w="31750" cap="flat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489" name="Text Box 9"/>
          <p:cNvSpPr txBox="1">
            <a:spLocks noChangeArrowheads="1"/>
          </p:cNvSpPr>
          <p:nvPr/>
        </p:nvSpPr>
        <p:spPr bwMode="auto">
          <a:xfrm>
            <a:off x="5580063" y="1428750"/>
            <a:ext cx="3506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u="sng" smtClean="0">
                <a:solidFill>
                  <a:srgbClr val="FF3300"/>
                </a:solidFill>
              </a:rPr>
              <a:t>NON-Normal Distribution </a:t>
            </a:r>
            <a:r>
              <a:rPr lang="en-GB" i="1" smtClean="0">
                <a:solidFill>
                  <a:srgbClr val="FF3300"/>
                </a:solidFill>
              </a:rPr>
              <a:t>mean is INappropriate</a:t>
            </a:r>
            <a:r>
              <a:rPr lang="en-GB" i="1" u="sng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532490" name="Text Box 10"/>
          <p:cNvSpPr txBox="1">
            <a:spLocks noChangeArrowheads="1"/>
          </p:cNvSpPr>
          <p:nvPr/>
        </p:nvSpPr>
        <p:spPr bwMode="auto">
          <a:xfrm>
            <a:off x="3114675" y="2447925"/>
            <a:ext cx="86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Mean A</a:t>
            </a:r>
          </a:p>
        </p:txBody>
      </p:sp>
      <p:sp>
        <p:nvSpPr>
          <p:cNvPr id="532491" name="Line 11"/>
          <p:cNvSpPr>
            <a:spLocks noChangeShapeType="1"/>
          </p:cNvSpPr>
          <p:nvPr/>
        </p:nvSpPr>
        <p:spPr bwMode="auto">
          <a:xfrm>
            <a:off x="3559175" y="2005013"/>
            <a:ext cx="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32492" name="Line 12"/>
          <p:cNvSpPr>
            <a:spLocks noChangeShapeType="1"/>
          </p:cNvSpPr>
          <p:nvPr/>
        </p:nvSpPr>
        <p:spPr bwMode="auto">
          <a:xfrm>
            <a:off x="4787900" y="3878263"/>
            <a:ext cx="0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32493" name="Text Box 13"/>
          <p:cNvSpPr txBox="1">
            <a:spLocks noChangeArrowheads="1"/>
          </p:cNvSpPr>
          <p:nvPr/>
        </p:nvSpPr>
        <p:spPr bwMode="auto">
          <a:xfrm>
            <a:off x="4360863" y="3246438"/>
            <a:ext cx="86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Mean B</a:t>
            </a:r>
          </a:p>
        </p:txBody>
      </p:sp>
      <p:sp>
        <p:nvSpPr>
          <p:cNvPr id="532494" name="Text Box 14"/>
          <p:cNvSpPr txBox="1">
            <a:spLocks noChangeArrowheads="1"/>
          </p:cNvSpPr>
          <p:nvPr/>
        </p:nvSpPr>
        <p:spPr bwMode="auto">
          <a:xfrm>
            <a:off x="3702050" y="1916113"/>
            <a:ext cx="12239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Type 2 error</a:t>
            </a:r>
            <a:r>
              <a:rPr lang="en-GB" i="1" u="sng" smtClean="0">
                <a:solidFill>
                  <a:srgbClr val="FF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102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3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3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3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3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3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9" grpId="0"/>
      <p:bldP spid="532490" grpId="0"/>
      <p:bldP spid="532493" grpId="0"/>
      <p:bldP spid="53249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4000" smtClean="0"/>
              <a:t>…assumptions of parametric analyses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58888"/>
            <a:ext cx="8229600" cy="43195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ea typeface="ＭＳ Ｐゴシック" charset="0"/>
                <a:cs typeface="+mn-cs"/>
              </a:rPr>
              <a:t>All </a:t>
            </a:r>
            <a:r>
              <a:rPr lang="en-GB" dirty="0" smtClean="0">
                <a:ea typeface="ＭＳ Ｐゴシック" charset="0"/>
                <a:cs typeface="+mn-cs"/>
              </a:rPr>
              <a:t>means </a:t>
            </a:r>
            <a:r>
              <a:rPr lang="en-GB" dirty="0">
                <a:ea typeface="ＭＳ Ｐゴシック" charset="0"/>
                <a:cs typeface="+mn-cs"/>
              </a:rPr>
              <a:t>and paired differences are ND        (this is the main consideration)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ea typeface="ＭＳ Ｐゴシック" charset="0"/>
                <a:cs typeface="+mn-cs"/>
              </a:rPr>
              <a:t>N acquired through random sampling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ea typeface="ＭＳ Ｐゴシック" charset="0"/>
                <a:cs typeface="+mn-cs"/>
              </a:rPr>
              <a:t>Data must be of at least the interval LOM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dirty="0">
              <a:ea typeface="ＭＳ Ｐゴシック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>
                <a:ea typeface="ＭＳ Ｐゴシック" charset="0"/>
                <a:cs typeface="+mn-cs"/>
              </a:rPr>
              <a:t>Data must be Continuous. </a:t>
            </a:r>
          </a:p>
        </p:txBody>
      </p:sp>
      <p:sp>
        <p:nvSpPr>
          <p:cNvPr id="70659" name="TextBox 1"/>
          <p:cNvSpPr txBox="1">
            <a:spLocks noChangeArrowheads="1"/>
          </p:cNvSpPr>
          <p:nvPr/>
        </p:nvSpPr>
        <p:spPr bwMode="auto">
          <a:xfrm>
            <a:off x="22225" y="6092825"/>
            <a:ext cx="6216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…but see Norman (2010) Adv. Health Sci. Educ. </a:t>
            </a:r>
          </a:p>
        </p:txBody>
      </p:sp>
    </p:spTree>
    <p:extLst>
      <p:ext uri="{BB962C8B-B14F-4D97-AF65-F5344CB8AC3E}">
        <p14:creationId xmlns:p14="http://schemas.microsoft.com/office/powerpoint/2010/main" val="15909195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6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6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Non-Parametric Tests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279525"/>
            <a:ext cx="8785225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These tests use the median and do not assume anything about distribution, i.e. </a:t>
            </a:r>
            <a:r>
              <a:rPr lang="ja-JP" altLang="en-GB" smtClean="0"/>
              <a:t>‘</a:t>
            </a:r>
            <a:r>
              <a:rPr lang="en-GB" altLang="ja-JP" smtClean="0"/>
              <a:t>distribution free</a:t>
            </a:r>
            <a:r>
              <a:rPr lang="ja-JP" altLang="en-GB" smtClean="0"/>
              <a:t>’</a:t>
            </a:r>
            <a:endParaRPr lang="en-GB" altLang="ja-JP" smtClean="0"/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Mathematically, value is ignored (i.e. the magnitude of differences are not compared)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Instead, data is analysed simply according to rank.</a:t>
            </a:r>
          </a:p>
        </p:txBody>
      </p:sp>
    </p:spTree>
    <p:extLst>
      <p:ext uri="{BB962C8B-B14F-4D97-AF65-F5344CB8AC3E}">
        <p14:creationId xmlns:p14="http://schemas.microsoft.com/office/powerpoint/2010/main" val="33157849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GB" sz="44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What is Hypothesis Testing?</a:t>
            </a:r>
          </a:p>
        </p:txBody>
      </p:sp>
      <p:sp>
        <p:nvSpPr>
          <p:cNvPr id="440325" name="Rectangle 5"/>
          <p:cNvSpPr>
            <a:spLocks noChangeArrowheads="1"/>
          </p:cNvSpPr>
          <p:nvPr/>
        </p:nvSpPr>
        <p:spPr bwMode="auto">
          <a:xfrm>
            <a:off x="4822825" y="2698750"/>
            <a:ext cx="2819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 algn="l">
              <a:spcBef>
                <a:spcPct val="20000"/>
              </a:spcBef>
              <a:defRPr/>
            </a:pPr>
            <a:r>
              <a:rPr lang="en-GB" sz="6600">
                <a:latin typeface="Times New Roman" charset="0"/>
                <a:ea typeface="ＭＳ Ｐゴシック" charset="0"/>
              </a:rPr>
              <a:t>A </a:t>
            </a:r>
            <a:r>
              <a:rPr lang="en-GB" sz="6600">
                <a:latin typeface="Times New Roman" charset="0"/>
                <a:ea typeface="ＭＳ Ｐゴシック" charset="0"/>
                <a:sym typeface="Symbol" charset="0"/>
              </a:rPr>
              <a:t> B</a:t>
            </a:r>
            <a:r>
              <a:rPr lang="en-GB" sz="3600" baseline="-25000">
                <a:latin typeface="Times New Roman" charset="0"/>
                <a:ea typeface="ＭＳ Ｐゴシック" charset="0"/>
              </a:rPr>
              <a:t> </a:t>
            </a:r>
            <a:endParaRPr lang="en-GB" sz="3600">
              <a:latin typeface="Times New Roman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endParaRPr lang="en-GB" sz="3600">
              <a:latin typeface="Times New Roman" charset="0"/>
              <a:ea typeface="ＭＳ Ｐゴシック" charset="0"/>
            </a:endParaRPr>
          </a:p>
        </p:txBody>
      </p:sp>
      <p:sp>
        <p:nvSpPr>
          <p:cNvPr id="440326" name="Rectangle 6"/>
          <p:cNvSpPr>
            <a:spLocks noChangeArrowheads="1"/>
          </p:cNvSpPr>
          <p:nvPr/>
        </p:nvSpPr>
        <p:spPr bwMode="auto">
          <a:xfrm>
            <a:off x="838200" y="2724150"/>
            <a:ext cx="2743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GB" sz="6600">
                <a:latin typeface="Times New Roman" charset="0"/>
                <a:ea typeface="ＭＳ Ｐゴシック" charset="0"/>
              </a:rPr>
              <a:t>A </a:t>
            </a:r>
            <a:r>
              <a:rPr lang="en-GB" sz="6600">
                <a:latin typeface="Times New Roman" charset="0"/>
                <a:ea typeface="ＭＳ Ｐゴシック" charset="0"/>
                <a:sym typeface="Symbol" charset="0"/>
              </a:rPr>
              <a:t>= B</a:t>
            </a:r>
            <a:r>
              <a:rPr lang="en-GB" sz="4000" baseline="-25000">
                <a:latin typeface="Times New Roman" charset="0"/>
                <a:ea typeface="ＭＳ Ｐゴシック" charset="0"/>
              </a:rPr>
              <a:t> </a:t>
            </a:r>
            <a:endParaRPr lang="en-GB" sz="4000">
              <a:latin typeface="Times New Roman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  <a:defRPr/>
            </a:pPr>
            <a:endParaRPr lang="en-GB" sz="3600">
              <a:latin typeface="Times New Roman" charset="0"/>
              <a:ea typeface="ＭＳ Ｐゴシック" charset="0"/>
            </a:endParaRPr>
          </a:p>
        </p:txBody>
      </p:sp>
      <p:sp>
        <p:nvSpPr>
          <p:cNvPr id="440327" name="Text Box 7"/>
          <p:cNvSpPr txBox="1">
            <a:spLocks noChangeArrowheads="1"/>
          </p:cNvSpPr>
          <p:nvPr/>
        </p:nvSpPr>
        <p:spPr bwMode="auto">
          <a:xfrm>
            <a:off x="889000" y="17272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3200" u="sng" smtClean="0"/>
              <a:t>Null Hypothesis</a:t>
            </a:r>
          </a:p>
        </p:txBody>
      </p:sp>
      <p:sp>
        <p:nvSpPr>
          <p:cNvPr id="440328" name="Text Box 8"/>
          <p:cNvSpPr txBox="1">
            <a:spLocks noChangeArrowheads="1"/>
          </p:cNvSpPr>
          <p:nvPr/>
        </p:nvSpPr>
        <p:spPr bwMode="auto">
          <a:xfrm>
            <a:off x="781050" y="4114800"/>
            <a:ext cx="662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We also need to establish:</a:t>
            </a:r>
          </a:p>
        </p:txBody>
      </p:sp>
      <p:sp>
        <p:nvSpPr>
          <p:cNvPr id="440329" name="Text Box 9"/>
          <p:cNvSpPr txBox="1">
            <a:spLocks noChangeArrowheads="1"/>
          </p:cNvSpPr>
          <p:nvPr/>
        </p:nvSpPr>
        <p:spPr bwMode="auto">
          <a:xfrm>
            <a:off x="857250" y="48387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1) </a:t>
            </a:r>
            <a:r>
              <a:rPr lang="en-GB" i="1" smtClean="0"/>
              <a:t>How </a:t>
            </a:r>
            <a:r>
              <a:rPr lang="en-GB" smtClean="0"/>
              <a:t>unequal are these observations?</a:t>
            </a:r>
            <a:endParaRPr lang="en-GB" i="1" smtClean="0"/>
          </a:p>
        </p:txBody>
      </p:sp>
      <p:sp>
        <p:nvSpPr>
          <p:cNvPr id="440330" name="Text Box 10"/>
          <p:cNvSpPr txBox="1">
            <a:spLocks noChangeArrowheads="1"/>
          </p:cNvSpPr>
          <p:nvPr/>
        </p:nvSpPr>
        <p:spPr bwMode="auto">
          <a:xfrm>
            <a:off x="838200" y="5372100"/>
            <a:ext cx="8096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2) Are these observations reflective of the general population?</a:t>
            </a:r>
          </a:p>
        </p:txBody>
      </p:sp>
      <p:sp>
        <p:nvSpPr>
          <p:cNvPr id="440331" name="Text Box 11"/>
          <p:cNvSpPr txBox="1">
            <a:spLocks noChangeArrowheads="1"/>
          </p:cNvSpPr>
          <p:nvPr/>
        </p:nvSpPr>
        <p:spPr bwMode="auto">
          <a:xfrm>
            <a:off x="4721225" y="1728788"/>
            <a:ext cx="4248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3200" u="sng" smtClean="0"/>
              <a:t>Alternative Hypothesis</a:t>
            </a:r>
          </a:p>
        </p:txBody>
      </p:sp>
    </p:spTree>
    <p:extLst>
      <p:ext uri="{BB962C8B-B14F-4D97-AF65-F5344CB8AC3E}">
        <p14:creationId xmlns:p14="http://schemas.microsoft.com/office/powerpoint/2010/main" val="379378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4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4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4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5" grpId="0"/>
      <p:bldP spid="440326" grpId="0"/>
      <p:bldP spid="440327" grpId="0"/>
      <p:bldP spid="440328" grpId="0"/>
      <p:bldP spid="440329" grpId="0"/>
      <p:bldP spid="440330" grpId="0"/>
      <p:bldP spid="44033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Non-Parametric Tests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1268413"/>
            <a:ext cx="6840538" cy="45259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Independent Measures</a:t>
            </a:r>
          </a:p>
          <a:p>
            <a:pPr lvl="3" eaLnBrk="1" hangingPunct="1">
              <a:defRPr/>
            </a:pPr>
            <a:endParaRPr lang="en-GB" sz="2800">
              <a:ea typeface="ＭＳ Ｐゴシック" charset="0"/>
            </a:endParaRPr>
          </a:p>
          <a:p>
            <a:pPr lvl="3" eaLnBrk="1" hangingPunct="1">
              <a:defRPr/>
            </a:pPr>
            <a:r>
              <a:rPr lang="en-GB" sz="2800">
                <a:ea typeface="ＭＳ Ｐゴシック" charset="0"/>
              </a:rPr>
              <a:t>Mann-Whitney Test</a:t>
            </a:r>
          </a:p>
          <a:p>
            <a:pPr eaLnBrk="1" hangingPunct="1">
              <a:defRPr/>
            </a:pPr>
            <a:endParaRPr lang="en-GB" sz="2800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Repeated Measures</a:t>
            </a:r>
          </a:p>
          <a:p>
            <a:pPr lvl="3" eaLnBrk="1" hangingPunct="1">
              <a:defRPr/>
            </a:pPr>
            <a:endParaRPr lang="en-GB" sz="2800">
              <a:ea typeface="ＭＳ Ｐゴシック" charset="0"/>
            </a:endParaRPr>
          </a:p>
          <a:p>
            <a:pPr lvl="3" eaLnBrk="1" hangingPunct="1">
              <a:defRPr/>
            </a:pPr>
            <a:r>
              <a:rPr lang="en-GB" sz="2800">
                <a:ea typeface="ＭＳ Ｐゴシック" charset="0"/>
              </a:rPr>
              <a:t>Wilcoxon Test</a:t>
            </a:r>
          </a:p>
        </p:txBody>
      </p:sp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2700338" y="2205038"/>
            <a:ext cx="3527425" cy="863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39653" name="Text Box 5"/>
          <p:cNvSpPr txBox="1">
            <a:spLocks noChangeArrowheads="1"/>
          </p:cNvSpPr>
          <p:nvPr/>
        </p:nvSpPr>
        <p:spPr bwMode="auto">
          <a:xfrm>
            <a:off x="827088" y="3141663"/>
            <a:ext cx="8243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e.g. Exam grades (ordinal) from 14 students in 2 separate schools</a:t>
            </a:r>
          </a:p>
        </p:txBody>
      </p:sp>
      <p:sp>
        <p:nvSpPr>
          <p:cNvPr id="539654" name="Freeform 6"/>
          <p:cNvSpPr>
            <a:spLocks/>
          </p:cNvSpPr>
          <p:nvPr/>
        </p:nvSpPr>
        <p:spPr bwMode="auto">
          <a:xfrm>
            <a:off x="5486400" y="1611313"/>
            <a:ext cx="1943100" cy="1668462"/>
          </a:xfrm>
          <a:custGeom>
            <a:avLst/>
            <a:gdLst>
              <a:gd name="T0" fmla="*/ 0 w 952"/>
              <a:gd name="T1" fmla="*/ 2147483647 h 1051"/>
              <a:gd name="T2" fmla="*/ 2147483647 w 952"/>
              <a:gd name="T3" fmla="*/ 2147483647 h 1051"/>
              <a:gd name="T4" fmla="*/ 2147483647 w 952"/>
              <a:gd name="T5" fmla="*/ 2147483647 h 1051"/>
              <a:gd name="T6" fmla="*/ 2147483647 w 952"/>
              <a:gd name="T7" fmla="*/ 2147483647 h 1051"/>
              <a:gd name="T8" fmla="*/ 2147483647 w 952"/>
              <a:gd name="T9" fmla="*/ 2147483647 h 1051"/>
              <a:gd name="T10" fmla="*/ 2147483647 w 952"/>
              <a:gd name="T11" fmla="*/ 2147483647 h 10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52" h="1051">
                <a:moveTo>
                  <a:pt x="0" y="8"/>
                </a:moveTo>
                <a:cubicBezTo>
                  <a:pt x="90" y="4"/>
                  <a:pt x="181" y="0"/>
                  <a:pt x="272" y="8"/>
                </a:cubicBezTo>
                <a:cubicBezTo>
                  <a:pt x="363" y="16"/>
                  <a:pt x="461" y="8"/>
                  <a:pt x="544" y="53"/>
                </a:cubicBezTo>
                <a:cubicBezTo>
                  <a:pt x="627" y="98"/>
                  <a:pt x="718" y="197"/>
                  <a:pt x="771" y="280"/>
                </a:cubicBezTo>
                <a:cubicBezTo>
                  <a:pt x="824" y="363"/>
                  <a:pt x="832" y="424"/>
                  <a:pt x="862" y="552"/>
                </a:cubicBezTo>
                <a:cubicBezTo>
                  <a:pt x="892" y="680"/>
                  <a:pt x="922" y="865"/>
                  <a:pt x="952" y="1051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2134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39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3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3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2" grpId="0" animBg="1"/>
      <p:bldP spid="539653" grpId="0"/>
      <p:bldP spid="53965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Mann-Whitney U: Calculation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323850" y="725488"/>
            <a:ext cx="84963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1: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Rank all the data from both groups in one series, then total each</a:t>
            </a:r>
            <a:endParaRPr lang="en-GB" b="1" smtClean="0"/>
          </a:p>
        </p:txBody>
      </p:sp>
      <p:sp>
        <p:nvSpPr>
          <p:cNvPr id="50182" name="Line 118"/>
          <p:cNvSpPr>
            <a:spLocks noChangeShapeType="1"/>
          </p:cNvSpPr>
          <p:nvPr/>
        </p:nvSpPr>
        <p:spPr bwMode="auto">
          <a:xfrm>
            <a:off x="468313" y="2205038"/>
            <a:ext cx="82073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183" name="Line 119"/>
          <p:cNvSpPr>
            <a:spLocks noChangeShapeType="1"/>
          </p:cNvSpPr>
          <p:nvPr/>
        </p:nvSpPr>
        <p:spPr bwMode="auto">
          <a:xfrm>
            <a:off x="468313" y="2565400"/>
            <a:ext cx="82073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184" name="Line 120"/>
          <p:cNvSpPr>
            <a:spLocks noChangeShapeType="1"/>
          </p:cNvSpPr>
          <p:nvPr/>
        </p:nvSpPr>
        <p:spPr bwMode="auto">
          <a:xfrm>
            <a:off x="4500563" y="1773238"/>
            <a:ext cx="0" cy="36004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185" name="Line 121"/>
          <p:cNvSpPr>
            <a:spLocks noChangeShapeType="1"/>
          </p:cNvSpPr>
          <p:nvPr/>
        </p:nvSpPr>
        <p:spPr bwMode="auto">
          <a:xfrm>
            <a:off x="1763713" y="2205038"/>
            <a:ext cx="0" cy="3168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186" name="Line 122"/>
          <p:cNvSpPr>
            <a:spLocks noChangeShapeType="1"/>
          </p:cNvSpPr>
          <p:nvPr/>
        </p:nvSpPr>
        <p:spPr bwMode="auto">
          <a:xfrm>
            <a:off x="3059113" y="2205038"/>
            <a:ext cx="0" cy="3168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187" name="Line 123"/>
          <p:cNvSpPr>
            <a:spLocks noChangeShapeType="1"/>
          </p:cNvSpPr>
          <p:nvPr/>
        </p:nvSpPr>
        <p:spPr bwMode="auto">
          <a:xfrm>
            <a:off x="5795963" y="2205038"/>
            <a:ext cx="0" cy="3168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188" name="Line 124"/>
          <p:cNvSpPr>
            <a:spLocks noChangeShapeType="1"/>
          </p:cNvSpPr>
          <p:nvPr/>
        </p:nvSpPr>
        <p:spPr bwMode="auto">
          <a:xfrm>
            <a:off x="7235825" y="2205038"/>
            <a:ext cx="0" cy="3168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0189" name="Text Box 125"/>
          <p:cNvSpPr txBox="1">
            <a:spLocks noChangeArrowheads="1"/>
          </p:cNvSpPr>
          <p:nvPr/>
        </p:nvSpPr>
        <p:spPr bwMode="auto">
          <a:xfrm>
            <a:off x="323850" y="2155825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Student</a:t>
            </a:r>
          </a:p>
        </p:txBody>
      </p:sp>
      <p:sp>
        <p:nvSpPr>
          <p:cNvPr id="50190" name="Text Box 126"/>
          <p:cNvSpPr txBox="1">
            <a:spLocks noChangeArrowheads="1"/>
          </p:cNvSpPr>
          <p:nvPr/>
        </p:nvSpPr>
        <p:spPr bwMode="auto">
          <a:xfrm>
            <a:off x="1643063" y="1717675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smtClean="0"/>
              <a:t>School A</a:t>
            </a:r>
          </a:p>
        </p:txBody>
      </p:sp>
      <p:sp>
        <p:nvSpPr>
          <p:cNvPr id="50191" name="Text Box 127"/>
          <p:cNvSpPr txBox="1">
            <a:spLocks noChangeArrowheads="1"/>
          </p:cNvSpPr>
          <p:nvPr/>
        </p:nvSpPr>
        <p:spPr bwMode="auto">
          <a:xfrm>
            <a:off x="5722938" y="1717675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smtClean="0"/>
              <a:t>School B</a:t>
            </a:r>
          </a:p>
        </p:txBody>
      </p:sp>
      <p:sp>
        <p:nvSpPr>
          <p:cNvPr id="50192" name="Text Box 128"/>
          <p:cNvSpPr txBox="1">
            <a:spLocks noChangeArrowheads="1"/>
          </p:cNvSpPr>
          <p:nvPr/>
        </p:nvSpPr>
        <p:spPr bwMode="auto">
          <a:xfrm>
            <a:off x="4394200" y="2155825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Student</a:t>
            </a:r>
          </a:p>
        </p:txBody>
      </p:sp>
      <p:sp>
        <p:nvSpPr>
          <p:cNvPr id="50193" name="Text Box 129"/>
          <p:cNvSpPr txBox="1">
            <a:spLocks noChangeArrowheads="1"/>
          </p:cNvSpPr>
          <p:nvPr/>
        </p:nvSpPr>
        <p:spPr bwMode="auto">
          <a:xfrm>
            <a:off x="1646238" y="2160588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Grade</a:t>
            </a:r>
          </a:p>
        </p:txBody>
      </p:sp>
      <p:sp>
        <p:nvSpPr>
          <p:cNvPr id="50194" name="Text Box 130"/>
          <p:cNvSpPr txBox="1">
            <a:spLocks noChangeArrowheads="1"/>
          </p:cNvSpPr>
          <p:nvPr/>
        </p:nvSpPr>
        <p:spPr bwMode="auto">
          <a:xfrm>
            <a:off x="5767388" y="2160588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Grade</a:t>
            </a:r>
          </a:p>
        </p:txBody>
      </p:sp>
      <p:sp>
        <p:nvSpPr>
          <p:cNvPr id="50195" name="Text Box 131"/>
          <p:cNvSpPr txBox="1">
            <a:spLocks noChangeArrowheads="1"/>
          </p:cNvSpPr>
          <p:nvPr/>
        </p:nvSpPr>
        <p:spPr bwMode="auto">
          <a:xfrm>
            <a:off x="3059113" y="2165350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Rank</a:t>
            </a:r>
          </a:p>
        </p:txBody>
      </p:sp>
      <p:sp>
        <p:nvSpPr>
          <p:cNvPr id="50196" name="Text Box 132"/>
          <p:cNvSpPr txBox="1">
            <a:spLocks noChangeArrowheads="1"/>
          </p:cNvSpPr>
          <p:nvPr/>
        </p:nvSpPr>
        <p:spPr bwMode="auto">
          <a:xfrm>
            <a:off x="7235825" y="2160588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Rank</a:t>
            </a:r>
          </a:p>
        </p:txBody>
      </p:sp>
      <p:sp>
        <p:nvSpPr>
          <p:cNvPr id="50197" name="Text Box 133"/>
          <p:cNvSpPr txBox="1">
            <a:spLocks noChangeArrowheads="1"/>
          </p:cNvSpPr>
          <p:nvPr/>
        </p:nvSpPr>
        <p:spPr bwMode="auto">
          <a:xfrm>
            <a:off x="684213" y="2681288"/>
            <a:ext cx="9350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J. S. L. D. H. L. M. J. T. M. T. S. P. H.</a:t>
            </a:r>
          </a:p>
        </p:txBody>
      </p:sp>
      <p:sp>
        <p:nvSpPr>
          <p:cNvPr id="50198" name="Text Box 134"/>
          <p:cNvSpPr txBox="1">
            <a:spLocks noChangeArrowheads="1"/>
          </p:cNvSpPr>
          <p:nvPr/>
        </p:nvSpPr>
        <p:spPr bwMode="auto">
          <a:xfrm>
            <a:off x="4649788" y="2681288"/>
            <a:ext cx="11017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T. J. M. M. K. S. P. S.  R. M.  P. W. A. F.</a:t>
            </a:r>
          </a:p>
        </p:txBody>
      </p:sp>
      <p:sp>
        <p:nvSpPr>
          <p:cNvPr id="50199" name="Text Box 135"/>
          <p:cNvSpPr txBox="1">
            <a:spLocks noChangeArrowheads="1"/>
          </p:cNvSpPr>
          <p:nvPr/>
        </p:nvSpPr>
        <p:spPr bwMode="auto">
          <a:xfrm>
            <a:off x="1979613" y="2670175"/>
            <a:ext cx="9350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B-    B-   A+  D-   B+    A-    F     </a:t>
            </a:r>
          </a:p>
        </p:txBody>
      </p:sp>
      <p:sp>
        <p:nvSpPr>
          <p:cNvPr id="50200" name="Text Box 136"/>
          <p:cNvSpPr txBox="1">
            <a:spLocks noChangeArrowheads="1"/>
          </p:cNvSpPr>
          <p:nvPr/>
        </p:nvSpPr>
        <p:spPr bwMode="auto">
          <a:xfrm>
            <a:off x="6084888" y="2674938"/>
            <a:ext cx="9350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D   C+   C+  B-    E    C-    A-         </a:t>
            </a:r>
          </a:p>
        </p:txBody>
      </p:sp>
      <p:sp>
        <p:nvSpPr>
          <p:cNvPr id="541835" name="Text Box 139"/>
          <p:cNvSpPr txBox="1">
            <a:spLocks noChangeArrowheads="1"/>
          </p:cNvSpPr>
          <p:nvPr/>
        </p:nvSpPr>
        <p:spPr bwMode="auto">
          <a:xfrm>
            <a:off x="779463" y="5400675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Median = </a:t>
            </a:r>
            <a:r>
              <a:rPr lang="en-GB" smtClean="0">
                <a:solidFill>
                  <a:srgbClr val="FF3300"/>
                </a:solidFill>
              </a:rPr>
              <a:t>B-</a:t>
            </a:r>
            <a:r>
              <a:rPr lang="en-GB" smtClean="0"/>
              <a:t>;</a:t>
            </a:r>
            <a:endParaRPr lang="en-GB" smtClean="0">
              <a:solidFill>
                <a:srgbClr val="FF3300"/>
              </a:solidFill>
            </a:endParaRPr>
          </a:p>
        </p:txBody>
      </p:sp>
      <p:sp>
        <p:nvSpPr>
          <p:cNvPr id="541837" name="Text Box 141"/>
          <p:cNvSpPr txBox="1">
            <a:spLocks noChangeArrowheads="1"/>
          </p:cNvSpPr>
          <p:nvPr/>
        </p:nvSpPr>
        <p:spPr bwMode="auto">
          <a:xfrm>
            <a:off x="4852988" y="5395913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Median = </a:t>
            </a:r>
            <a:r>
              <a:rPr lang="en-GB" smtClean="0">
                <a:solidFill>
                  <a:srgbClr val="FF3300"/>
                </a:solidFill>
              </a:rPr>
              <a:t>C+</a:t>
            </a:r>
            <a:r>
              <a:rPr lang="en-GB" smtClean="0"/>
              <a:t>;</a:t>
            </a:r>
            <a:endParaRPr lang="en-GB" smtClean="0">
              <a:solidFill>
                <a:srgbClr val="FF3300"/>
              </a:solidFill>
            </a:endParaRPr>
          </a:p>
        </p:txBody>
      </p:sp>
      <p:sp>
        <p:nvSpPr>
          <p:cNvPr id="541838" name="Text Box 142"/>
          <p:cNvSpPr txBox="1">
            <a:spLocks noChangeArrowheads="1"/>
          </p:cNvSpPr>
          <p:nvPr/>
        </p:nvSpPr>
        <p:spPr bwMode="auto">
          <a:xfrm>
            <a:off x="2317750" y="5389563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∑R</a:t>
            </a:r>
            <a:r>
              <a:rPr lang="en-GB" baseline="-25000">
                <a:cs typeface="Times New Roman" pitchFamily="18" charset="0"/>
              </a:rPr>
              <a:t>A</a:t>
            </a:r>
            <a:r>
              <a:rPr lang="en-GB">
                <a:cs typeface="Times New Roman" pitchFamily="18" charset="0"/>
              </a:rPr>
              <a:t> </a:t>
            </a:r>
            <a:r>
              <a:rPr lang="en-GB"/>
              <a:t>=</a:t>
            </a:r>
            <a:endParaRPr lang="en-GB">
              <a:solidFill>
                <a:srgbClr val="FF3300"/>
              </a:solidFill>
            </a:endParaRPr>
          </a:p>
        </p:txBody>
      </p:sp>
      <p:sp>
        <p:nvSpPr>
          <p:cNvPr id="541839" name="Text Box 143"/>
          <p:cNvSpPr txBox="1">
            <a:spLocks noChangeArrowheads="1"/>
          </p:cNvSpPr>
          <p:nvPr/>
        </p:nvSpPr>
        <p:spPr bwMode="auto">
          <a:xfrm>
            <a:off x="6492875" y="5373688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∑R</a:t>
            </a:r>
            <a:r>
              <a:rPr lang="en-GB" baseline="-25000">
                <a:cs typeface="Times New Roman" pitchFamily="18" charset="0"/>
              </a:rPr>
              <a:t>B</a:t>
            </a:r>
            <a:r>
              <a:rPr lang="en-GB">
                <a:cs typeface="Times New Roman" pitchFamily="18" charset="0"/>
              </a:rPr>
              <a:t> </a:t>
            </a:r>
            <a:r>
              <a:rPr lang="en-GB"/>
              <a:t>=</a:t>
            </a:r>
            <a:endParaRPr lang="en-GB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6077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1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41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41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835" grpId="0"/>
      <p:bldP spid="541837" grpId="0"/>
      <p:bldP spid="541838" grpId="0"/>
      <p:bldP spid="54183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Mann-Whitney U: Calculation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23850" y="725488"/>
            <a:ext cx="84963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2: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Calculate two versions of the U statistic using:</a:t>
            </a:r>
            <a:endParaRPr lang="en-GB" b="1" smtClean="0"/>
          </a:p>
        </p:txBody>
      </p:sp>
      <p:sp>
        <p:nvSpPr>
          <p:cNvPr id="51204" name="Text Box 25"/>
          <p:cNvSpPr txBox="1">
            <a:spLocks noChangeArrowheads="1"/>
          </p:cNvSpPr>
          <p:nvPr/>
        </p:nvSpPr>
        <p:spPr bwMode="auto">
          <a:xfrm>
            <a:off x="779463" y="5400675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Median = </a:t>
            </a:r>
            <a:r>
              <a:rPr lang="en-GB" smtClean="0">
                <a:solidFill>
                  <a:srgbClr val="FF3300"/>
                </a:solidFill>
              </a:rPr>
              <a:t>B-</a:t>
            </a:r>
            <a:r>
              <a:rPr lang="en-GB" smtClean="0"/>
              <a:t>;</a:t>
            </a:r>
            <a:endParaRPr lang="en-GB" smtClean="0">
              <a:solidFill>
                <a:srgbClr val="FF3300"/>
              </a:solidFill>
            </a:endParaRPr>
          </a:p>
        </p:txBody>
      </p:sp>
      <p:sp>
        <p:nvSpPr>
          <p:cNvPr id="51205" name="Text Box 26"/>
          <p:cNvSpPr txBox="1">
            <a:spLocks noChangeArrowheads="1"/>
          </p:cNvSpPr>
          <p:nvPr/>
        </p:nvSpPr>
        <p:spPr bwMode="auto">
          <a:xfrm>
            <a:off x="4852988" y="5395913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Median = </a:t>
            </a:r>
            <a:r>
              <a:rPr lang="en-GB" smtClean="0">
                <a:solidFill>
                  <a:srgbClr val="FF3300"/>
                </a:solidFill>
              </a:rPr>
              <a:t>C+</a:t>
            </a:r>
            <a:r>
              <a:rPr lang="en-GB" smtClean="0"/>
              <a:t>;</a:t>
            </a:r>
            <a:endParaRPr lang="en-GB" smtClean="0">
              <a:solidFill>
                <a:srgbClr val="FF3300"/>
              </a:solidFill>
            </a:endParaRPr>
          </a:p>
        </p:txBody>
      </p:sp>
      <p:sp>
        <p:nvSpPr>
          <p:cNvPr id="51206" name="Text Box 27"/>
          <p:cNvSpPr txBox="1">
            <a:spLocks noChangeArrowheads="1"/>
          </p:cNvSpPr>
          <p:nvPr/>
        </p:nvSpPr>
        <p:spPr bwMode="auto">
          <a:xfrm>
            <a:off x="2317750" y="5389563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∑R</a:t>
            </a:r>
            <a:r>
              <a:rPr lang="en-GB" baseline="-25000">
                <a:cs typeface="Times New Roman" pitchFamily="18" charset="0"/>
              </a:rPr>
              <a:t>A</a:t>
            </a:r>
            <a:r>
              <a:rPr lang="en-GB">
                <a:cs typeface="Times New Roman" pitchFamily="18" charset="0"/>
              </a:rPr>
              <a:t> </a:t>
            </a:r>
            <a:r>
              <a:rPr lang="en-GB"/>
              <a:t>=</a:t>
            </a:r>
            <a:endParaRPr lang="en-GB">
              <a:solidFill>
                <a:srgbClr val="FF3300"/>
              </a:solidFill>
            </a:endParaRPr>
          </a:p>
        </p:txBody>
      </p:sp>
      <p:sp>
        <p:nvSpPr>
          <p:cNvPr id="51207" name="Text Box 28"/>
          <p:cNvSpPr txBox="1">
            <a:spLocks noChangeArrowheads="1"/>
          </p:cNvSpPr>
          <p:nvPr/>
        </p:nvSpPr>
        <p:spPr bwMode="auto">
          <a:xfrm>
            <a:off x="6492875" y="5373688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∑R</a:t>
            </a:r>
            <a:r>
              <a:rPr lang="en-GB" baseline="-25000">
                <a:cs typeface="Times New Roman" pitchFamily="18" charset="0"/>
              </a:rPr>
              <a:t>B</a:t>
            </a:r>
            <a:r>
              <a:rPr lang="en-GB">
                <a:cs typeface="Times New Roman" pitchFamily="18" charset="0"/>
              </a:rPr>
              <a:t> </a:t>
            </a:r>
            <a:r>
              <a:rPr lang="en-GB"/>
              <a:t>=</a:t>
            </a:r>
            <a:endParaRPr lang="en-GB">
              <a:solidFill>
                <a:srgbClr val="FF3300"/>
              </a:solidFill>
            </a:endParaRPr>
          </a:p>
        </p:txBody>
      </p:sp>
      <p:sp>
        <p:nvSpPr>
          <p:cNvPr id="543773" name="Text Box 29"/>
          <p:cNvSpPr txBox="1">
            <a:spLocks noChangeArrowheads="1"/>
          </p:cNvSpPr>
          <p:nvPr/>
        </p:nvSpPr>
        <p:spPr bwMode="auto">
          <a:xfrm>
            <a:off x="-49213" y="1749425"/>
            <a:ext cx="7899401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en-GB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                </a:t>
            </a:r>
            <a:r>
              <a:rPr lang="en-GB" sz="2800" b="1" smtClean="0"/>
              <a:t>U</a:t>
            </a:r>
            <a:r>
              <a:rPr lang="en-GB" sz="2800" b="1" baseline="-25000" smtClean="0"/>
              <a:t>1</a:t>
            </a:r>
            <a:r>
              <a:rPr lang="en-GB" sz="2800" b="1" smtClean="0">
                <a:cs typeface="Times New Roman" charset="0"/>
              </a:rPr>
              <a:t> = (n</a:t>
            </a:r>
            <a:r>
              <a:rPr lang="en-GB" sz="2800" b="1" baseline="-25000" smtClean="0">
                <a:cs typeface="Times New Roman" charset="0"/>
              </a:rPr>
              <a:t>A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>
                <a:latin typeface="Arial Narrow" charset="0"/>
                <a:cs typeface="Times New Roman" charset="0"/>
              </a:rPr>
              <a:t>x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/>
              <a:t>n</a:t>
            </a:r>
            <a:r>
              <a:rPr lang="en-GB" sz="2800" b="1" baseline="-25000" smtClean="0"/>
              <a:t>B</a:t>
            </a:r>
            <a:r>
              <a:rPr lang="en-GB" sz="2800" b="1" smtClean="0"/>
              <a:t>)</a:t>
            </a:r>
            <a:r>
              <a:rPr lang="en-GB" b="1" smtClean="0"/>
              <a:t> +  </a:t>
            </a:r>
            <a:r>
              <a:rPr lang="en-GB" sz="2800" b="1" smtClean="0">
                <a:cs typeface="Times New Roman" charset="0"/>
              </a:rPr>
              <a:t>				</a:t>
            </a:r>
          </a:p>
        </p:txBody>
      </p:sp>
      <p:sp>
        <p:nvSpPr>
          <p:cNvPr id="543776" name="Line 32"/>
          <p:cNvSpPr>
            <a:spLocks noChangeShapeType="1"/>
          </p:cNvSpPr>
          <p:nvPr/>
        </p:nvSpPr>
        <p:spPr bwMode="auto">
          <a:xfrm>
            <a:off x="3829050" y="2635250"/>
            <a:ext cx="2519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3778" name="Text Box 34"/>
          <p:cNvSpPr txBox="1">
            <a:spLocks noChangeArrowheads="1"/>
          </p:cNvSpPr>
          <p:nvPr/>
        </p:nvSpPr>
        <p:spPr bwMode="auto">
          <a:xfrm>
            <a:off x="4276725" y="2619375"/>
            <a:ext cx="1366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>
                <a:cs typeface="Times New Roman" charset="0"/>
              </a:rPr>
              <a:t>2 </a:t>
            </a:r>
          </a:p>
        </p:txBody>
      </p:sp>
      <p:sp>
        <p:nvSpPr>
          <p:cNvPr id="543779" name="Text Box 35"/>
          <p:cNvSpPr txBox="1">
            <a:spLocks noChangeArrowheads="1"/>
          </p:cNvSpPr>
          <p:nvPr/>
        </p:nvSpPr>
        <p:spPr bwMode="auto">
          <a:xfrm>
            <a:off x="3390900" y="2070100"/>
            <a:ext cx="27368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      </a:t>
            </a:r>
            <a:r>
              <a:rPr lang="en-GB" sz="2800" b="1" smtClean="0"/>
              <a:t>(n</a:t>
            </a:r>
            <a:r>
              <a:rPr lang="en-GB" sz="2800" b="1" baseline="-25000" smtClean="0"/>
              <a:t>A</a:t>
            </a:r>
            <a:r>
              <a:rPr lang="en-GB" sz="2800" b="1" smtClean="0"/>
              <a:t> + 1) </a:t>
            </a:r>
            <a:r>
              <a:rPr lang="en-GB" sz="2800" b="1" smtClean="0">
                <a:latin typeface="Arial Narrow" charset="0"/>
              </a:rPr>
              <a:t>x</a:t>
            </a:r>
            <a:r>
              <a:rPr lang="en-GB" sz="2800" smtClean="0"/>
              <a:t> </a:t>
            </a:r>
            <a:r>
              <a:rPr lang="en-GB" sz="2800" b="1" smtClean="0"/>
              <a:t>n</a:t>
            </a:r>
            <a:r>
              <a:rPr lang="en-GB" sz="2800" b="1" baseline="-25000" smtClean="0"/>
              <a:t>A</a:t>
            </a:r>
            <a:r>
              <a:rPr lang="en-GB" sz="2800" b="1" smtClean="0">
                <a:cs typeface="Times New Roman" charset="0"/>
              </a:rPr>
              <a:t>		</a:t>
            </a:r>
          </a:p>
        </p:txBody>
      </p:sp>
      <p:sp>
        <p:nvSpPr>
          <p:cNvPr id="543781" name="Text Box 37"/>
          <p:cNvSpPr txBox="1">
            <a:spLocks noChangeArrowheads="1"/>
          </p:cNvSpPr>
          <p:nvPr/>
        </p:nvSpPr>
        <p:spPr bwMode="auto">
          <a:xfrm>
            <a:off x="5851525" y="2325688"/>
            <a:ext cx="2195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- ∑R</a:t>
            </a:r>
            <a:r>
              <a:rPr lang="en-GB" sz="2800" b="1" baseline="-25000">
                <a:cs typeface="Times New Roman" pitchFamily="18" charset="0"/>
              </a:rPr>
              <a:t>A</a:t>
            </a:r>
            <a:endParaRPr lang="en-GB" sz="2800" b="1">
              <a:solidFill>
                <a:srgbClr val="FF3300"/>
              </a:solidFill>
            </a:endParaRPr>
          </a:p>
        </p:txBody>
      </p:sp>
      <p:sp>
        <p:nvSpPr>
          <p:cNvPr id="543782" name="Text Box 38"/>
          <p:cNvSpPr txBox="1">
            <a:spLocks noChangeArrowheads="1"/>
          </p:cNvSpPr>
          <p:nvPr/>
        </p:nvSpPr>
        <p:spPr bwMode="auto">
          <a:xfrm>
            <a:off x="179388" y="3141663"/>
            <a:ext cx="1296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AND…</a:t>
            </a:r>
          </a:p>
        </p:txBody>
      </p:sp>
      <p:sp>
        <p:nvSpPr>
          <p:cNvPr id="543783" name="Text Box 39"/>
          <p:cNvSpPr txBox="1">
            <a:spLocks noChangeArrowheads="1"/>
          </p:cNvSpPr>
          <p:nvPr/>
        </p:nvSpPr>
        <p:spPr bwMode="auto">
          <a:xfrm>
            <a:off x="-74613" y="3705225"/>
            <a:ext cx="7899401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en-GB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                </a:t>
            </a:r>
            <a:r>
              <a:rPr lang="en-GB" sz="2800" b="1" smtClean="0"/>
              <a:t>U</a:t>
            </a:r>
            <a:r>
              <a:rPr lang="en-GB" sz="2800" b="1" baseline="-25000" smtClean="0"/>
              <a:t>2</a:t>
            </a:r>
            <a:r>
              <a:rPr lang="en-GB" sz="2800" b="1" smtClean="0">
                <a:cs typeface="Times New Roman" charset="0"/>
              </a:rPr>
              <a:t> = (n</a:t>
            </a:r>
            <a:r>
              <a:rPr lang="en-GB" sz="2800" b="1" baseline="-25000" smtClean="0">
                <a:cs typeface="Times New Roman" charset="0"/>
              </a:rPr>
              <a:t>A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>
                <a:latin typeface="Arial Narrow" charset="0"/>
                <a:cs typeface="Times New Roman" charset="0"/>
              </a:rPr>
              <a:t>x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/>
              <a:t>n</a:t>
            </a:r>
            <a:r>
              <a:rPr lang="en-GB" sz="2800" b="1" baseline="-25000" smtClean="0"/>
              <a:t>B</a:t>
            </a:r>
            <a:r>
              <a:rPr lang="en-GB" sz="2800" b="1" smtClean="0"/>
              <a:t>)</a:t>
            </a:r>
            <a:r>
              <a:rPr lang="en-GB" b="1" smtClean="0"/>
              <a:t> +  </a:t>
            </a:r>
            <a:r>
              <a:rPr lang="en-GB" sz="2800" b="1" smtClean="0">
                <a:cs typeface="Times New Roman" charset="0"/>
              </a:rPr>
              <a:t>				</a:t>
            </a:r>
          </a:p>
        </p:txBody>
      </p:sp>
      <p:sp>
        <p:nvSpPr>
          <p:cNvPr id="543784" name="Line 40"/>
          <p:cNvSpPr>
            <a:spLocks noChangeShapeType="1"/>
          </p:cNvSpPr>
          <p:nvPr/>
        </p:nvSpPr>
        <p:spPr bwMode="auto">
          <a:xfrm>
            <a:off x="3792538" y="4591050"/>
            <a:ext cx="25193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3785" name="Text Box 41"/>
          <p:cNvSpPr txBox="1">
            <a:spLocks noChangeArrowheads="1"/>
          </p:cNvSpPr>
          <p:nvPr/>
        </p:nvSpPr>
        <p:spPr bwMode="auto">
          <a:xfrm>
            <a:off x="4251325" y="4575175"/>
            <a:ext cx="1366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>
                <a:cs typeface="Times New Roman" charset="0"/>
              </a:rPr>
              <a:t>2 </a:t>
            </a:r>
          </a:p>
        </p:txBody>
      </p:sp>
      <p:sp>
        <p:nvSpPr>
          <p:cNvPr id="543786" name="Text Box 42"/>
          <p:cNvSpPr txBox="1">
            <a:spLocks noChangeArrowheads="1"/>
          </p:cNvSpPr>
          <p:nvPr/>
        </p:nvSpPr>
        <p:spPr bwMode="auto">
          <a:xfrm>
            <a:off x="3376613" y="4025900"/>
            <a:ext cx="27368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      </a:t>
            </a:r>
            <a:r>
              <a:rPr lang="en-GB" sz="2800" b="1" smtClean="0"/>
              <a:t>(n</a:t>
            </a:r>
            <a:r>
              <a:rPr lang="en-GB" sz="2800" b="1" baseline="-25000" smtClean="0"/>
              <a:t>B</a:t>
            </a:r>
            <a:r>
              <a:rPr lang="en-GB" sz="2800" b="1" smtClean="0"/>
              <a:t> + 1) </a:t>
            </a:r>
            <a:r>
              <a:rPr lang="en-GB" sz="2800" b="1" smtClean="0">
                <a:latin typeface="Arial Narrow" charset="0"/>
              </a:rPr>
              <a:t>x</a:t>
            </a:r>
            <a:r>
              <a:rPr lang="en-GB" sz="2800" smtClean="0"/>
              <a:t> </a:t>
            </a:r>
            <a:r>
              <a:rPr lang="en-GB" sz="2800" b="1" smtClean="0"/>
              <a:t>n</a:t>
            </a:r>
            <a:r>
              <a:rPr lang="en-GB" sz="2800" b="1" baseline="-25000" smtClean="0"/>
              <a:t>B</a:t>
            </a:r>
            <a:r>
              <a:rPr lang="en-GB" sz="2800" b="1" smtClean="0">
                <a:cs typeface="Times New Roman" charset="0"/>
              </a:rPr>
              <a:t>		</a:t>
            </a:r>
          </a:p>
        </p:txBody>
      </p:sp>
      <p:sp>
        <p:nvSpPr>
          <p:cNvPr id="543787" name="Text Box 43"/>
          <p:cNvSpPr txBox="1">
            <a:spLocks noChangeArrowheads="1"/>
          </p:cNvSpPr>
          <p:nvPr/>
        </p:nvSpPr>
        <p:spPr bwMode="auto">
          <a:xfrm>
            <a:off x="5826125" y="4281488"/>
            <a:ext cx="2195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- ∑R</a:t>
            </a:r>
            <a:r>
              <a:rPr lang="en-GB" sz="2800" b="1" baseline="-25000">
                <a:cs typeface="Times New Roman" pitchFamily="18" charset="0"/>
              </a:rPr>
              <a:t>B</a:t>
            </a:r>
            <a:endParaRPr lang="en-GB" sz="2800" b="1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8007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4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4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4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4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4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4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43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4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43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73" grpId="0"/>
      <p:bldP spid="543778" grpId="0"/>
      <p:bldP spid="543779" grpId="0"/>
      <p:bldP spid="543781" grpId="0"/>
      <p:bldP spid="543782" grpId="0"/>
      <p:bldP spid="543783" grpId="0"/>
      <p:bldP spid="543785" grpId="0"/>
      <p:bldP spid="543786" grpId="0"/>
      <p:bldP spid="54378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Mann-Whitney U: Calculation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23850" y="725488"/>
            <a:ext cx="84963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2: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Calculate two versions of the U statistic using:</a:t>
            </a:r>
            <a:endParaRPr lang="en-GB" b="1" smtClean="0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779463" y="5400675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Median = </a:t>
            </a:r>
            <a:r>
              <a:rPr lang="en-GB" smtClean="0">
                <a:solidFill>
                  <a:srgbClr val="FF3300"/>
                </a:solidFill>
              </a:rPr>
              <a:t>B-</a:t>
            </a:r>
            <a:r>
              <a:rPr lang="en-GB" smtClean="0"/>
              <a:t>;</a:t>
            </a:r>
            <a:endParaRPr lang="en-GB" smtClean="0">
              <a:solidFill>
                <a:srgbClr val="FF3300"/>
              </a:solidFill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852988" y="5395913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Median = </a:t>
            </a:r>
            <a:r>
              <a:rPr lang="en-GB" smtClean="0">
                <a:solidFill>
                  <a:srgbClr val="FF3300"/>
                </a:solidFill>
              </a:rPr>
              <a:t>C+</a:t>
            </a:r>
            <a:r>
              <a:rPr lang="en-GB" smtClean="0"/>
              <a:t>;</a:t>
            </a:r>
            <a:endParaRPr lang="en-GB" smtClean="0">
              <a:solidFill>
                <a:srgbClr val="FF3300"/>
              </a:solidFill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317750" y="5389563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∑R</a:t>
            </a:r>
            <a:r>
              <a:rPr lang="en-GB" baseline="-25000">
                <a:cs typeface="Times New Roman" pitchFamily="18" charset="0"/>
              </a:rPr>
              <a:t>A</a:t>
            </a:r>
            <a:r>
              <a:rPr lang="en-GB">
                <a:cs typeface="Times New Roman" pitchFamily="18" charset="0"/>
              </a:rPr>
              <a:t> </a:t>
            </a:r>
            <a:r>
              <a:rPr lang="en-GB"/>
              <a:t>=</a:t>
            </a:r>
            <a:endParaRPr lang="en-GB">
              <a:solidFill>
                <a:srgbClr val="FF3300"/>
              </a:solidFill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6492875" y="5373688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∑R</a:t>
            </a:r>
            <a:r>
              <a:rPr lang="en-GB" baseline="-25000">
                <a:cs typeface="Times New Roman" pitchFamily="18" charset="0"/>
              </a:rPr>
              <a:t>B</a:t>
            </a:r>
            <a:r>
              <a:rPr lang="en-GB">
                <a:cs typeface="Times New Roman" pitchFamily="18" charset="0"/>
              </a:rPr>
              <a:t> </a:t>
            </a:r>
            <a:r>
              <a:rPr lang="en-GB"/>
              <a:t>=</a:t>
            </a:r>
            <a:endParaRPr lang="en-GB">
              <a:solidFill>
                <a:srgbClr val="FF3300"/>
              </a:solidFill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-49213" y="1749425"/>
            <a:ext cx="7899401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en-GB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                </a:t>
            </a:r>
            <a:r>
              <a:rPr lang="en-GB" sz="2800" b="1" smtClean="0"/>
              <a:t>U</a:t>
            </a:r>
            <a:r>
              <a:rPr lang="en-GB" sz="2800" b="1" baseline="-25000" smtClean="0"/>
              <a:t>1</a:t>
            </a:r>
            <a:r>
              <a:rPr lang="en-GB" sz="2800" b="1" smtClean="0">
                <a:cs typeface="Times New Roman" charset="0"/>
              </a:rPr>
              <a:t> = (n</a:t>
            </a:r>
            <a:r>
              <a:rPr lang="en-GB" sz="2800" b="1" baseline="-25000" smtClean="0">
                <a:cs typeface="Times New Roman" charset="0"/>
              </a:rPr>
              <a:t>A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>
                <a:latin typeface="Arial Narrow" charset="0"/>
                <a:cs typeface="Times New Roman" charset="0"/>
              </a:rPr>
              <a:t>x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/>
              <a:t>n</a:t>
            </a:r>
            <a:r>
              <a:rPr lang="en-GB" sz="2800" b="1" baseline="-25000" smtClean="0"/>
              <a:t>B</a:t>
            </a:r>
            <a:r>
              <a:rPr lang="en-GB" sz="2800" b="1" smtClean="0"/>
              <a:t>)</a:t>
            </a:r>
            <a:r>
              <a:rPr lang="en-GB" b="1" smtClean="0"/>
              <a:t> +  </a:t>
            </a:r>
            <a:r>
              <a:rPr lang="en-GB" sz="2800" b="1" smtClean="0">
                <a:cs typeface="Times New Roman" charset="0"/>
              </a:rPr>
              <a:t>				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9050" y="2635250"/>
            <a:ext cx="2519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276725" y="2619375"/>
            <a:ext cx="1366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>
                <a:cs typeface="Times New Roman" charset="0"/>
              </a:rPr>
              <a:t>2 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390900" y="2070100"/>
            <a:ext cx="27368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      </a:t>
            </a:r>
            <a:r>
              <a:rPr lang="en-GB" sz="2800" b="1" smtClean="0"/>
              <a:t>(n</a:t>
            </a:r>
            <a:r>
              <a:rPr lang="en-GB" sz="2800" b="1" baseline="-25000" smtClean="0"/>
              <a:t>A</a:t>
            </a:r>
            <a:r>
              <a:rPr lang="en-GB" sz="2800" b="1" smtClean="0"/>
              <a:t> + 1) </a:t>
            </a:r>
            <a:r>
              <a:rPr lang="en-GB" sz="2800" b="1" smtClean="0">
                <a:latin typeface="Arial Narrow" charset="0"/>
              </a:rPr>
              <a:t>x</a:t>
            </a:r>
            <a:r>
              <a:rPr lang="en-GB" sz="2800" smtClean="0"/>
              <a:t> </a:t>
            </a:r>
            <a:r>
              <a:rPr lang="en-GB" sz="2800" b="1" smtClean="0"/>
              <a:t>n</a:t>
            </a:r>
            <a:r>
              <a:rPr lang="en-GB" sz="2800" b="1" baseline="-25000" smtClean="0"/>
              <a:t>A</a:t>
            </a:r>
            <a:r>
              <a:rPr lang="en-GB" sz="2800" b="1" smtClean="0">
                <a:cs typeface="Times New Roman" charset="0"/>
              </a:rPr>
              <a:t>		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851525" y="2325688"/>
            <a:ext cx="2195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cs typeface="Times New Roman" pitchFamily="18" charset="0"/>
              </a:rPr>
              <a:t>- ∑R</a:t>
            </a:r>
            <a:r>
              <a:rPr lang="en-GB" sz="2800" b="1" baseline="-25000">
                <a:cs typeface="Times New Roman" pitchFamily="18" charset="0"/>
              </a:rPr>
              <a:t>A</a:t>
            </a:r>
            <a:endParaRPr lang="en-GB" sz="2800" b="1">
              <a:solidFill>
                <a:srgbClr val="FF3300"/>
              </a:solidFill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179388" y="3141663"/>
            <a:ext cx="835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…OR </a:t>
            </a:r>
            <a:r>
              <a:rPr lang="en-GB" b="1" i="1">
                <a:solidFill>
                  <a:srgbClr val="FF3300"/>
                </a:solidFill>
              </a:rPr>
              <a:t>to save time you can calculate </a:t>
            </a:r>
            <a:r>
              <a:rPr lang="en-GB" b="1">
                <a:solidFill>
                  <a:srgbClr val="FF3300"/>
                </a:solidFill>
              </a:rPr>
              <a:t>U</a:t>
            </a:r>
            <a:r>
              <a:rPr lang="en-GB" b="1" baseline="-25000">
                <a:solidFill>
                  <a:srgbClr val="FF3300"/>
                </a:solidFill>
              </a:rPr>
              <a:t>1</a:t>
            </a:r>
            <a:r>
              <a:rPr lang="en-GB" b="1" i="1">
                <a:solidFill>
                  <a:srgbClr val="FF3300"/>
                </a:solidFill>
              </a:rPr>
              <a:t> and then </a:t>
            </a:r>
            <a:r>
              <a:rPr lang="en-GB" b="1">
                <a:solidFill>
                  <a:srgbClr val="FF3300"/>
                </a:solidFill>
              </a:rPr>
              <a:t>U</a:t>
            </a:r>
            <a:r>
              <a:rPr lang="en-GB" b="1" baseline="-25000">
                <a:solidFill>
                  <a:srgbClr val="FF3300"/>
                </a:solidFill>
              </a:rPr>
              <a:t>2</a:t>
            </a:r>
            <a:r>
              <a:rPr lang="en-GB" b="1" i="1">
                <a:solidFill>
                  <a:srgbClr val="FF3300"/>
                </a:solidFill>
              </a:rPr>
              <a:t> as follows</a:t>
            </a:r>
            <a:endParaRPr lang="en-GB" b="1">
              <a:solidFill>
                <a:srgbClr val="FF3300"/>
              </a:solidFill>
            </a:endParaRPr>
          </a:p>
        </p:txBody>
      </p:sp>
      <p:sp>
        <p:nvSpPr>
          <p:cNvPr id="545806" name="Text Box 14"/>
          <p:cNvSpPr txBox="1">
            <a:spLocks noChangeArrowheads="1"/>
          </p:cNvSpPr>
          <p:nvPr/>
        </p:nvSpPr>
        <p:spPr bwMode="auto">
          <a:xfrm>
            <a:off x="0" y="3716338"/>
            <a:ext cx="78994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en-GB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                </a:t>
            </a:r>
            <a:r>
              <a:rPr lang="en-GB" sz="2800" b="1" smtClean="0"/>
              <a:t>U</a:t>
            </a:r>
            <a:r>
              <a:rPr lang="en-GB" sz="2800" b="1" baseline="-25000" smtClean="0"/>
              <a:t>2</a:t>
            </a:r>
            <a:r>
              <a:rPr lang="en-GB" sz="2800" b="1" smtClean="0">
                <a:cs typeface="Times New Roman" charset="0"/>
              </a:rPr>
              <a:t> = (n</a:t>
            </a:r>
            <a:r>
              <a:rPr lang="en-GB" sz="2800" b="1" baseline="-25000" smtClean="0">
                <a:cs typeface="Times New Roman" charset="0"/>
              </a:rPr>
              <a:t>A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>
                <a:latin typeface="Arial Narrow" charset="0"/>
                <a:cs typeface="Times New Roman" charset="0"/>
              </a:rPr>
              <a:t>x</a:t>
            </a:r>
            <a:r>
              <a:rPr lang="en-GB" sz="2800" b="1" smtClean="0">
                <a:cs typeface="Times New Roman" charset="0"/>
              </a:rPr>
              <a:t> </a:t>
            </a:r>
            <a:r>
              <a:rPr lang="en-GB" sz="2800" b="1" smtClean="0"/>
              <a:t>n</a:t>
            </a:r>
            <a:r>
              <a:rPr lang="en-GB" sz="2800" b="1" baseline="-25000" smtClean="0"/>
              <a:t>B</a:t>
            </a:r>
            <a:r>
              <a:rPr lang="en-GB" sz="2800" b="1" smtClean="0"/>
              <a:t>)</a:t>
            </a:r>
            <a:r>
              <a:rPr lang="en-GB" b="1" smtClean="0"/>
              <a:t>  </a:t>
            </a:r>
            <a:r>
              <a:rPr lang="en-GB" sz="2800" b="1" smtClean="0">
                <a:cs typeface="Times New Roman" charset="0"/>
              </a:rPr>
              <a:t>				</a:t>
            </a:r>
          </a:p>
        </p:txBody>
      </p:sp>
      <p:sp>
        <p:nvSpPr>
          <p:cNvPr id="545810" name="Text Box 18"/>
          <p:cNvSpPr txBox="1">
            <a:spLocks noChangeArrowheads="1"/>
          </p:cNvSpPr>
          <p:nvPr/>
        </p:nvSpPr>
        <p:spPr bwMode="auto">
          <a:xfrm>
            <a:off x="2803525" y="4292600"/>
            <a:ext cx="2195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>
                <a:cs typeface="Times New Roman" charset="0"/>
              </a:rPr>
              <a:t>- </a:t>
            </a:r>
            <a:r>
              <a:rPr lang="en-GB" b="1" smtClean="0"/>
              <a:t>U</a:t>
            </a:r>
            <a:r>
              <a:rPr lang="en-GB" b="1" baseline="-2500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092427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06" grpId="0"/>
      <p:bldP spid="5458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Mann-Whitney U: Calculation</a:t>
            </a:r>
          </a:p>
        </p:txBody>
      </p:sp>
      <p:sp>
        <p:nvSpPr>
          <p:cNvPr id="547843" name="Text Box 3"/>
          <p:cNvSpPr txBox="1">
            <a:spLocks noChangeArrowheads="1"/>
          </p:cNvSpPr>
          <p:nvPr/>
        </p:nvSpPr>
        <p:spPr bwMode="auto">
          <a:xfrm>
            <a:off x="323850" y="725488"/>
            <a:ext cx="84963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b="1"/>
              <a:t>Step 3 </a:t>
            </a:r>
            <a:r>
              <a:rPr lang="en-GB" b="1" i="1">
                <a:solidFill>
                  <a:srgbClr val="FF3300"/>
                </a:solidFill>
              </a:rPr>
              <a:t>finished</a:t>
            </a:r>
            <a:r>
              <a:rPr lang="en-GB" b="1"/>
              <a:t>: 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Select the smaller of the two U statistics (U</a:t>
            </a:r>
            <a:r>
              <a:rPr lang="en-GB" baseline="-25000"/>
              <a:t>1</a:t>
            </a:r>
            <a:r>
              <a:rPr lang="en-GB"/>
              <a:t> = 17.5; U</a:t>
            </a:r>
            <a:r>
              <a:rPr lang="en-GB" baseline="-25000"/>
              <a:t>2</a:t>
            </a:r>
            <a:r>
              <a:rPr lang="en-GB"/>
              <a:t> = 31.5)</a:t>
            </a:r>
          </a:p>
          <a:p>
            <a:pPr algn="l" eaLnBrk="1" hangingPunct="1">
              <a:spcBef>
                <a:spcPct val="50000"/>
              </a:spcBef>
            </a:pPr>
            <a:r>
              <a:rPr lang="en-GB"/>
              <a:t>…now consult a table of critical values for the Mann-Whitney test</a:t>
            </a:r>
          </a:p>
        </p:txBody>
      </p:sp>
      <p:sp>
        <p:nvSpPr>
          <p:cNvPr id="547856" name="Rectangle 16"/>
          <p:cNvSpPr>
            <a:spLocks noChangeArrowheads="1"/>
          </p:cNvSpPr>
          <p:nvPr/>
        </p:nvSpPr>
        <p:spPr bwMode="auto">
          <a:xfrm>
            <a:off x="5435600" y="1341438"/>
            <a:ext cx="1223963" cy="3587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7898" name="Line 58"/>
          <p:cNvSpPr>
            <a:spLocks noChangeShapeType="1"/>
          </p:cNvSpPr>
          <p:nvPr/>
        </p:nvSpPr>
        <p:spPr bwMode="auto">
          <a:xfrm>
            <a:off x="1835150" y="2565400"/>
            <a:ext cx="0" cy="19446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7899" name="Line 59"/>
          <p:cNvSpPr>
            <a:spLocks noChangeShapeType="1"/>
          </p:cNvSpPr>
          <p:nvPr/>
        </p:nvSpPr>
        <p:spPr bwMode="auto">
          <a:xfrm>
            <a:off x="827088" y="3074988"/>
            <a:ext cx="72009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7900" name="Text Box 60"/>
          <p:cNvSpPr txBox="1">
            <a:spLocks noChangeArrowheads="1"/>
          </p:cNvSpPr>
          <p:nvPr/>
        </p:nvSpPr>
        <p:spPr bwMode="auto">
          <a:xfrm>
            <a:off x="771525" y="2559050"/>
            <a:ext cx="1052513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0.05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0.01</a:t>
            </a:r>
          </a:p>
        </p:txBody>
      </p:sp>
      <p:sp>
        <p:nvSpPr>
          <p:cNvPr id="547901" name="Text Box 61"/>
          <p:cNvSpPr txBox="1">
            <a:spLocks noChangeArrowheads="1"/>
          </p:cNvSpPr>
          <p:nvPr/>
        </p:nvSpPr>
        <p:spPr bwMode="auto">
          <a:xfrm>
            <a:off x="2006600" y="2565400"/>
            <a:ext cx="1052513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6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5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2</a:t>
            </a:r>
          </a:p>
        </p:txBody>
      </p:sp>
      <p:sp>
        <p:nvSpPr>
          <p:cNvPr id="547902" name="Text Box 62"/>
          <p:cNvSpPr txBox="1">
            <a:spLocks noChangeArrowheads="1"/>
          </p:cNvSpPr>
          <p:nvPr/>
        </p:nvSpPr>
        <p:spPr bwMode="auto">
          <a:xfrm>
            <a:off x="3519488" y="2565400"/>
            <a:ext cx="1052512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7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8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4</a:t>
            </a:r>
          </a:p>
        </p:txBody>
      </p:sp>
      <p:sp>
        <p:nvSpPr>
          <p:cNvPr id="547903" name="Text Box 63"/>
          <p:cNvSpPr txBox="1">
            <a:spLocks noChangeArrowheads="1"/>
          </p:cNvSpPr>
          <p:nvPr/>
        </p:nvSpPr>
        <p:spPr bwMode="auto">
          <a:xfrm>
            <a:off x="5108575" y="2565400"/>
            <a:ext cx="1052513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8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13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7</a:t>
            </a:r>
          </a:p>
        </p:txBody>
      </p:sp>
      <p:sp>
        <p:nvSpPr>
          <p:cNvPr id="547904" name="Text Box 64"/>
          <p:cNvSpPr txBox="1">
            <a:spLocks noChangeArrowheads="1"/>
          </p:cNvSpPr>
          <p:nvPr/>
        </p:nvSpPr>
        <p:spPr bwMode="auto">
          <a:xfrm>
            <a:off x="6732588" y="2565400"/>
            <a:ext cx="1052512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9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17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11</a:t>
            </a:r>
          </a:p>
        </p:txBody>
      </p:sp>
      <p:sp>
        <p:nvSpPr>
          <p:cNvPr id="547905" name="Rectangle 65"/>
          <p:cNvSpPr>
            <a:spLocks noChangeArrowheads="1"/>
          </p:cNvSpPr>
          <p:nvPr/>
        </p:nvSpPr>
        <p:spPr bwMode="auto">
          <a:xfrm>
            <a:off x="3884613" y="2636838"/>
            <a:ext cx="360362" cy="3587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7906" name="AutoShape 66"/>
          <p:cNvSpPr>
            <a:spLocks noChangeArrowheads="1"/>
          </p:cNvSpPr>
          <p:nvPr/>
        </p:nvSpPr>
        <p:spPr bwMode="auto">
          <a:xfrm>
            <a:off x="3492500" y="2708275"/>
            <a:ext cx="360363" cy="936625"/>
          </a:xfrm>
          <a:prstGeom prst="curvedRightArrow">
            <a:avLst>
              <a:gd name="adj1" fmla="val 51982"/>
              <a:gd name="adj2" fmla="val 103965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7907" name="AutoShape 67"/>
          <p:cNvSpPr>
            <a:spLocks noChangeArrowheads="1"/>
          </p:cNvSpPr>
          <p:nvPr/>
        </p:nvSpPr>
        <p:spPr bwMode="auto">
          <a:xfrm flipH="1">
            <a:off x="4273550" y="2708275"/>
            <a:ext cx="358775" cy="1800225"/>
          </a:xfrm>
          <a:prstGeom prst="curvedRightArrow">
            <a:avLst>
              <a:gd name="adj1" fmla="val 100354"/>
              <a:gd name="adj2" fmla="val 200708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7908" name="Text Box 68"/>
          <p:cNvSpPr txBox="1">
            <a:spLocks noChangeArrowheads="1"/>
          </p:cNvSpPr>
          <p:nvPr/>
        </p:nvSpPr>
        <p:spPr bwMode="auto">
          <a:xfrm>
            <a:off x="-11113" y="4768850"/>
            <a:ext cx="5148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Calculated U must be </a:t>
            </a:r>
            <a:r>
              <a:rPr lang="en-GB" i="1" u="sng" smtClean="0">
                <a:solidFill>
                  <a:srgbClr val="FF3300"/>
                </a:solidFill>
              </a:rPr>
              <a:t>less than</a:t>
            </a:r>
            <a:r>
              <a:rPr lang="en-GB" smtClean="0"/>
              <a:t> critical U to conclude a significant difference </a:t>
            </a:r>
          </a:p>
        </p:txBody>
      </p:sp>
      <p:sp>
        <p:nvSpPr>
          <p:cNvPr id="547909" name="Text Box 69"/>
          <p:cNvSpPr txBox="1">
            <a:spLocks noChangeArrowheads="1"/>
          </p:cNvSpPr>
          <p:nvPr/>
        </p:nvSpPr>
        <p:spPr bwMode="auto">
          <a:xfrm>
            <a:off x="5508625" y="4652963"/>
            <a:ext cx="324167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u="sng" smtClean="0">
                <a:solidFill>
                  <a:srgbClr val="FF3300"/>
                </a:solidFill>
              </a:rPr>
              <a:t>Conclusion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b="1" smtClean="0">
                <a:solidFill>
                  <a:srgbClr val="FF3300"/>
                </a:solidFill>
              </a:rPr>
              <a:t>Median A = Median B</a:t>
            </a:r>
          </a:p>
        </p:txBody>
      </p:sp>
    </p:spTree>
    <p:extLst>
      <p:ext uri="{BB962C8B-B14F-4D97-AF65-F5344CB8AC3E}">
        <p14:creationId xmlns:p14="http://schemas.microsoft.com/office/powerpoint/2010/main" val="25368766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4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4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4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4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4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4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54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54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4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4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56" grpId="0" animBg="1"/>
      <p:bldP spid="547900" grpId="0"/>
      <p:bldP spid="547901" grpId="0"/>
      <p:bldP spid="547902" grpId="0"/>
      <p:bldP spid="547903" grpId="0"/>
      <p:bldP spid="547904" grpId="0"/>
      <p:bldP spid="547905" grpId="0" animBg="1"/>
      <p:bldP spid="547906" grpId="0" animBg="1"/>
      <p:bldP spid="547907" grpId="0" animBg="1"/>
      <p:bldP spid="547908" grpId="0"/>
      <p:bldP spid="54790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20938"/>
            <a:ext cx="3673475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Mann-Whitney U: SPSS Output</a:t>
            </a:r>
          </a:p>
        </p:txBody>
      </p:sp>
      <p:sp>
        <p:nvSpPr>
          <p:cNvPr id="556037" name="Rectangle 5"/>
          <p:cNvSpPr>
            <a:spLocks noChangeArrowheads="1"/>
          </p:cNvSpPr>
          <p:nvPr/>
        </p:nvSpPr>
        <p:spPr bwMode="auto">
          <a:xfrm>
            <a:off x="3103563" y="3213100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6040" name="Line 8"/>
          <p:cNvSpPr>
            <a:spLocks noChangeShapeType="1"/>
          </p:cNvSpPr>
          <p:nvPr/>
        </p:nvSpPr>
        <p:spPr bwMode="auto">
          <a:xfrm>
            <a:off x="3689350" y="3357563"/>
            <a:ext cx="1873250" cy="714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6043" name="Text Box 11"/>
          <p:cNvSpPr txBox="1">
            <a:spLocks noChangeArrowheads="1"/>
          </p:cNvSpPr>
          <p:nvPr/>
        </p:nvSpPr>
        <p:spPr bwMode="auto">
          <a:xfrm>
            <a:off x="5508625" y="3213100"/>
            <a:ext cx="1612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/>
              <a:t>Calculated U (lower value)</a:t>
            </a:r>
            <a:endParaRPr lang="en-GB" sz="2000" b="1" i="1" smtClean="0">
              <a:solidFill>
                <a:srgbClr val="FF3300"/>
              </a:solidFill>
            </a:endParaRPr>
          </a:p>
        </p:txBody>
      </p:sp>
      <p:sp>
        <p:nvSpPr>
          <p:cNvPr id="556045" name="Text Box 13"/>
          <p:cNvSpPr txBox="1">
            <a:spLocks noChangeArrowheads="1"/>
          </p:cNvSpPr>
          <p:nvPr/>
        </p:nvSpPr>
        <p:spPr bwMode="auto">
          <a:xfrm>
            <a:off x="5364163" y="4508500"/>
            <a:ext cx="18367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000" i="1" smtClean="0"/>
              <a:t>17.5 &gt; 8       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000" i="1" smtClean="0"/>
              <a:t>So P &gt; 0.05 n.s.</a:t>
            </a:r>
            <a:endParaRPr lang="en-GB" sz="2000" b="1" i="1" smtClean="0">
              <a:solidFill>
                <a:srgbClr val="FF3300"/>
              </a:solidFill>
            </a:endParaRPr>
          </a:p>
        </p:txBody>
      </p:sp>
      <p:pic>
        <p:nvPicPr>
          <p:cNvPr id="54280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36613"/>
            <a:ext cx="5832475" cy="162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56052" name="Rectangle 20"/>
          <p:cNvSpPr>
            <a:spLocks noChangeArrowheads="1"/>
          </p:cNvSpPr>
          <p:nvPr/>
        </p:nvSpPr>
        <p:spPr bwMode="auto">
          <a:xfrm>
            <a:off x="3132138" y="4005263"/>
            <a:ext cx="576262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6053" name="Line 21"/>
          <p:cNvSpPr>
            <a:spLocks noChangeShapeType="1"/>
          </p:cNvSpPr>
          <p:nvPr/>
        </p:nvSpPr>
        <p:spPr bwMode="auto">
          <a:xfrm>
            <a:off x="3708400" y="4076700"/>
            <a:ext cx="1727200" cy="6477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4489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5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5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5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5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7" grpId="0" animBg="1"/>
      <p:bldP spid="556043" grpId="0"/>
      <p:bldP spid="556045" grpId="0"/>
      <p:bldP spid="55605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Non-Parametric Tests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1268413"/>
            <a:ext cx="6840538" cy="45259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Independent Measures</a:t>
            </a:r>
          </a:p>
          <a:p>
            <a:pPr lvl="3" eaLnBrk="1" hangingPunct="1">
              <a:defRPr/>
            </a:pPr>
            <a:endParaRPr lang="en-GB" sz="2800">
              <a:ea typeface="ＭＳ Ｐゴシック" charset="0"/>
            </a:endParaRPr>
          </a:p>
          <a:p>
            <a:pPr lvl="3" eaLnBrk="1" hangingPunct="1">
              <a:defRPr/>
            </a:pPr>
            <a:r>
              <a:rPr lang="en-GB" sz="2800">
                <a:ea typeface="ＭＳ Ｐゴシック" charset="0"/>
              </a:rPr>
              <a:t>Mann-Whitney Test</a:t>
            </a:r>
          </a:p>
          <a:p>
            <a:pPr eaLnBrk="1" hangingPunct="1">
              <a:defRPr/>
            </a:pPr>
            <a:endParaRPr lang="en-GB" sz="2800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endParaRPr lang="en-GB">
              <a:ea typeface="ＭＳ Ｐゴシック" charset="0"/>
              <a:cs typeface="+mn-cs"/>
            </a:endParaRPr>
          </a:p>
          <a:p>
            <a:pPr eaLnBrk="1" hangingPunct="1">
              <a:defRPr/>
            </a:pPr>
            <a:r>
              <a:rPr lang="en-GB">
                <a:ea typeface="ＭＳ Ｐゴシック" charset="0"/>
                <a:cs typeface="+mn-cs"/>
              </a:rPr>
              <a:t>Repeated Measures</a:t>
            </a:r>
          </a:p>
          <a:p>
            <a:pPr lvl="3" eaLnBrk="1" hangingPunct="1">
              <a:defRPr/>
            </a:pPr>
            <a:endParaRPr lang="en-GB" sz="2800">
              <a:ea typeface="ＭＳ Ｐゴシック" charset="0"/>
            </a:endParaRPr>
          </a:p>
          <a:p>
            <a:pPr lvl="3" eaLnBrk="1" hangingPunct="1">
              <a:defRPr/>
            </a:pPr>
            <a:r>
              <a:rPr lang="en-GB" sz="2800">
                <a:ea typeface="ＭＳ Ｐゴシック" charset="0"/>
              </a:rPr>
              <a:t>Wilcoxon Test</a:t>
            </a:r>
          </a:p>
        </p:txBody>
      </p:sp>
      <p:sp>
        <p:nvSpPr>
          <p:cNvPr id="549892" name="Rectangle 4"/>
          <p:cNvSpPr>
            <a:spLocks noChangeArrowheads="1"/>
          </p:cNvSpPr>
          <p:nvPr/>
        </p:nvSpPr>
        <p:spPr bwMode="auto">
          <a:xfrm>
            <a:off x="2484438" y="4924425"/>
            <a:ext cx="3527425" cy="863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2051050" y="4486275"/>
            <a:ext cx="7002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e.g. One group pre-test post-test, assumed non-normal</a:t>
            </a:r>
          </a:p>
        </p:txBody>
      </p:sp>
      <p:sp>
        <p:nvSpPr>
          <p:cNvPr id="549895" name="Line 7"/>
          <p:cNvSpPr>
            <a:spLocks noChangeShapeType="1"/>
          </p:cNvSpPr>
          <p:nvPr/>
        </p:nvSpPr>
        <p:spPr bwMode="auto">
          <a:xfrm flipH="1">
            <a:off x="2987675" y="4437063"/>
            <a:ext cx="431800" cy="1444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9330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 animBg="1"/>
      <p:bldP spid="54989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713788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Wilcoxon Signed Ranks: Calculation</a:t>
            </a:r>
          </a:p>
        </p:txBody>
      </p:sp>
      <p:sp>
        <p:nvSpPr>
          <p:cNvPr id="56323" name="Text Box 5"/>
          <p:cNvSpPr txBox="1">
            <a:spLocks noChangeArrowheads="1"/>
          </p:cNvSpPr>
          <p:nvPr/>
        </p:nvSpPr>
        <p:spPr bwMode="auto">
          <a:xfrm>
            <a:off x="323850" y="725488"/>
            <a:ext cx="88201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1: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Rank all the differences in one series (ignoring signs), then total each</a:t>
            </a:r>
            <a:endParaRPr lang="en-GB" b="1" smtClean="0"/>
          </a:p>
        </p:txBody>
      </p:sp>
      <p:sp>
        <p:nvSpPr>
          <p:cNvPr id="551942" name="Line 6"/>
          <p:cNvSpPr>
            <a:spLocks noChangeShapeType="1"/>
          </p:cNvSpPr>
          <p:nvPr/>
        </p:nvSpPr>
        <p:spPr bwMode="auto">
          <a:xfrm>
            <a:off x="179388" y="1773238"/>
            <a:ext cx="87852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43" name="Line 7"/>
          <p:cNvSpPr>
            <a:spLocks noChangeShapeType="1"/>
          </p:cNvSpPr>
          <p:nvPr/>
        </p:nvSpPr>
        <p:spPr bwMode="auto">
          <a:xfrm>
            <a:off x="179388" y="2565400"/>
            <a:ext cx="87852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45" name="Line 9"/>
          <p:cNvSpPr>
            <a:spLocks noChangeShapeType="1"/>
          </p:cNvSpPr>
          <p:nvPr/>
        </p:nvSpPr>
        <p:spPr bwMode="auto">
          <a:xfrm>
            <a:off x="1476375" y="1773238"/>
            <a:ext cx="0" cy="35274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46" name="Line 10"/>
          <p:cNvSpPr>
            <a:spLocks noChangeShapeType="1"/>
          </p:cNvSpPr>
          <p:nvPr/>
        </p:nvSpPr>
        <p:spPr bwMode="auto">
          <a:xfrm>
            <a:off x="3332163" y="1773238"/>
            <a:ext cx="0" cy="35274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49" name="Text Box 13"/>
          <p:cNvSpPr txBox="1">
            <a:spLocks noChangeArrowheads="1"/>
          </p:cNvSpPr>
          <p:nvPr/>
        </p:nvSpPr>
        <p:spPr bwMode="auto">
          <a:xfrm>
            <a:off x="33338" y="1933575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Athlete</a:t>
            </a:r>
          </a:p>
        </p:txBody>
      </p:sp>
      <p:sp>
        <p:nvSpPr>
          <p:cNvPr id="551953" name="Text Box 17"/>
          <p:cNvSpPr txBox="1">
            <a:spLocks noChangeArrowheads="1"/>
          </p:cNvSpPr>
          <p:nvPr/>
        </p:nvSpPr>
        <p:spPr bwMode="auto">
          <a:xfrm>
            <a:off x="1425575" y="1762125"/>
            <a:ext cx="195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Pre-training OBLA (kph)</a:t>
            </a:r>
          </a:p>
        </p:txBody>
      </p:sp>
      <p:sp>
        <p:nvSpPr>
          <p:cNvPr id="551955" name="Text Box 19"/>
          <p:cNvSpPr txBox="1">
            <a:spLocks noChangeArrowheads="1"/>
          </p:cNvSpPr>
          <p:nvPr/>
        </p:nvSpPr>
        <p:spPr bwMode="auto">
          <a:xfrm>
            <a:off x="5784850" y="1938338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Rank</a:t>
            </a: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95288" y="2681288"/>
            <a:ext cx="9350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J. S. L. D. H. L. M. J. T. M. T. S. P. H.</a:t>
            </a:r>
          </a:p>
        </p:txBody>
      </p:sp>
      <p:sp>
        <p:nvSpPr>
          <p:cNvPr id="551959" name="Text Box 23"/>
          <p:cNvSpPr txBox="1">
            <a:spLocks noChangeArrowheads="1"/>
          </p:cNvSpPr>
          <p:nvPr/>
        </p:nvSpPr>
        <p:spPr bwMode="auto">
          <a:xfrm>
            <a:off x="1930400" y="2703513"/>
            <a:ext cx="93503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15.6  17.2   17.7   16.5   15.9    16.7     17.0     </a:t>
            </a:r>
          </a:p>
        </p:txBody>
      </p:sp>
      <p:sp>
        <p:nvSpPr>
          <p:cNvPr id="551961" name="Text Box 25"/>
          <p:cNvSpPr txBox="1">
            <a:spLocks noChangeArrowheads="1"/>
          </p:cNvSpPr>
          <p:nvPr/>
        </p:nvSpPr>
        <p:spPr bwMode="auto">
          <a:xfrm>
            <a:off x="5219700" y="2703513"/>
            <a:ext cx="93503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dirty="0" smtClean="0">
                <a:solidFill>
                  <a:srgbClr val="FF3300"/>
                </a:solidFill>
              </a:rPr>
              <a:t>0.5      0.3    -1     0.3             0.1      -0.2  0.1</a:t>
            </a:r>
            <a:r>
              <a:rPr lang="en-GB" dirty="0" smtClean="0"/>
              <a:t>     </a:t>
            </a:r>
          </a:p>
        </p:txBody>
      </p:sp>
      <p:sp>
        <p:nvSpPr>
          <p:cNvPr id="551966" name="Text Box 30"/>
          <p:cNvSpPr txBox="1">
            <a:spLocks noChangeArrowheads="1"/>
          </p:cNvSpPr>
          <p:nvPr/>
        </p:nvSpPr>
        <p:spPr bwMode="auto">
          <a:xfrm>
            <a:off x="5003800" y="5422900"/>
            <a:ext cx="416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>
                <a:cs typeface="Times New Roman" pitchFamily="18" charset="0"/>
              </a:rPr>
              <a:t>∑Signed Ranks =</a:t>
            </a:r>
            <a:endParaRPr lang="en-GB" b="1">
              <a:solidFill>
                <a:srgbClr val="FF3300"/>
              </a:solidFill>
            </a:endParaRPr>
          </a:p>
        </p:txBody>
      </p:sp>
      <p:sp>
        <p:nvSpPr>
          <p:cNvPr id="551971" name="Text Box 35"/>
          <p:cNvSpPr txBox="1">
            <a:spLocks noChangeArrowheads="1"/>
          </p:cNvSpPr>
          <p:nvPr/>
        </p:nvSpPr>
        <p:spPr bwMode="auto">
          <a:xfrm>
            <a:off x="3203575" y="1773238"/>
            <a:ext cx="2017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Post-training OBLA (kph) </a:t>
            </a:r>
          </a:p>
        </p:txBody>
      </p:sp>
      <p:sp>
        <p:nvSpPr>
          <p:cNvPr id="551972" name="Text Box 36"/>
          <p:cNvSpPr txBox="1">
            <a:spLocks noChangeArrowheads="1"/>
          </p:cNvSpPr>
          <p:nvPr/>
        </p:nvSpPr>
        <p:spPr bwMode="auto">
          <a:xfrm>
            <a:off x="4876800" y="1933575"/>
            <a:ext cx="151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Diff.</a:t>
            </a:r>
          </a:p>
        </p:txBody>
      </p:sp>
      <p:sp>
        <p:nvSpPr>
          <p:cNvPr id="551973" name="Text Box 37"/>
          <p:cNvSpPr txBox="1">
            <a:spLocks noChangeArrowheads="1"/>
          </p:cNvSpPr>
          <p:nvPr/>
        </p:nvSpPr>
        <p:spPr bwMode="auto">
          <a:xfrm>
            <a:off x="6946900" y="1938338"/>
            <a:ext cx="2233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Signed Ranks</a:t>
            </a:r>
          </a:p>
        </p:txBody>
      </p:sp>
      <p:sp>
        <p:nvSpPr>
          <p:cNvPr id="551974" name="Line 38"/>
          <p:cNvSpPr>
            <a:spLocks noChangeShapeType="1"/>
          </p:cNvSpPr>
          <p:nvPr/>
        </p:nvSpPr>
        <p:spPr bwMode="auto">
          <a:xfrm>
            <a:off x="5148263" y="1773238"/>
            <a:ext cx="0" cy="35274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75" name="Line 39"/>
          <p:cNvSpPr>
            <a:spLocks noChangeShapeType="1"/>
          </p:cNvSpPr>
          <p:nvPr/>
        </p:nvSpPr>
        <p:spPr bwMode="auto">
          <a:xfrm>
            <a:off x="6084888" y="1773238"/>
            <a:ext cx="0" cy="35274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76" name="Line 40"/>
          <p:cNvSpPr>
            <a:spLocks noChangeShapeType="1"/>
          </p:cNvSpPr>
          <p:nvPr/>
        </p:nvSpPr>
        <p:spPr bwMode="auto">
          <a:xfrm>
            <a:off x="7019925" y="1773238"/>
            <a:ext cx="0" cy="35274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77" name="Line 41"/>
          <p:cNvSpPr>
            <a:spLocks noChangeShapeType="1"/>
          </p:cNvSpPr>
          <p:nvPr/>
        </p:nvSpPr>
        <p:spPr bwMode="auto">
          <a:xfrm>
            <a:off x="8101013" y="2565400"/>
            <a:ext cx="0" cy="2735263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1978" name="Text Box 42"/>
          <p:cNvSpPr txBox="1">
            <a:spLocks noChangeArrowheads="1"/>
          </p:cNvSpPr>
          <p:nvPr/>
        </p:nvSpPr>
        <p:spPr bwMode="auto">
          <a:xfrm>
            <a:off x="3817938" y="2703513"/>
            <a:ext cx="9350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16.1  17.5   16.7   16.8   16.0    16.5     17.1     </a:t>
            </a:r>
          </a:p>
        </p:txBody>
      </p:sp>
      <p:sp>
        <p:nvSpPr>
          <p:cNvPr id="551979" name="Text Box 43"/>
          <p:cNvSpPr txBox="1">
            <a:spLocks noChangeArrowheads="1"/>
          </p:cNvSpPr>
          <p:nvPr/>
        </p:nvSpPr>
        <p:spPr bwMode="auto">
          <a:xfrm>
            <a:off x="6084888" y="2703513"/>
            <a:ext cx="9350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dirty="0" smtClean="0">
                <a:solidFill>
                  <a:srgbClr val="FF3300"/>
                </a:solidFill>
              </a:rPr>
              <a:t>6      4.5     -7     4.5             1.5      -3   1.5</a:t>
            </a:r>
            <a:r>
              <a:rPr lang="en-GB" dirty="0" smtClean="0"/>
              <a:t>     </a:t>
            </a:r>
          </a:p>
        </p:txBody>
      </p:sp>
      <p:sp>
        <p:nvSpPr>
          <p:cNvPr id="551980" name="Text Box 44"/>
          <p:cNvSpPr txBox="1">
            <a:spLocks noChangeArrowheads="1"/>
          </p:cNvSpPr>
          <p:nvPr/>
        </p:nvSpPr>
        <p:spPr bwMode="auto">
          <a:xfrm>
            <a:off x="7081838" y="218281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smtClean="0">
                <a:solidFill>
                  <a:srgbClr val="FF3300"/>
                </a:solidFill>
              </a:rPr>
              <a:t>-           +</a:t>
            </a:r>
          </a:p>
        </p:txBody>
      </p:sp>
      <p:sp>
        <p:nvSpPr>
          <p:cNvPr id="551981" name="Text Box 45"/>
          <p:cNvSpPr txBox="1">
            <a:spLocks noChangeArrowheads="1"/>
          </p:cNvSpPr>
          <p:nvPr/>
        </p:nvSpPr>
        <p:spPr bwMode="auto">
          <a:xfrm>
            <a:off x="7097713" y="2886075"/>
            <a:ext cx="935037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GB" dirty="0" smtClean="0">
              <a:solidFill>
                <a:srgbClr val="FF3300"/>
              </a:solidFill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 smtClean="0">
                <a:solidFill>
                  <a:srgbClr val="FF3300"/>
                </a:solidFill>
              </a:rPr>
              <a:t>-7    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 dirty="0" smtClean="0">
              <a:solidFill>
                <a:srgbClr val="FF3300"/>
              </a:solidFill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 smtClean="0">
                <a:solidFill>
                  <a:srgbClr val="FF3300"/>
                </a:solidFill>
              </a:rPr>
              <a:t>-3</a:t>
            </a:r>
            <a:endParaRPr lang="en-GB" dirty="0" smtClean="0"/>
          </a:p>
        </p:txBody>
      </p:sp>
      <p:sp>
        <p:nvSpPr>
          <p:cNvPr id="551982" name="Text Box 46"/>
          <p:cNvSpPr txBox="1">
            <a:spLocks noChangeArrowheads="1"/>
          </p:cNvSpPr>
          <p:nvPr/>
        </p:nvSpPr>
        <p:spPr bwMode="auto">
          <a:xfrm>
            <a:off x="8208963" y="2708275"/>
            <a:ext cx="935037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>
                <a:solidFill>
                  <a:srgbClr val="FF3300"/>
                </a:solidFill>
              </a:rPr>
              <a:t>6      4.5              	4.5             1.5      	1.5</a:t>
            </a:r>
            <a:r>
              <a:rPr lang="en-GB" smtClean="0"/>
              <a:t>     </a:t>
            </a:r>
          </a:p>
        </p:txBody>
      </p:sp>
      <p:sp>
        <p:nvSpPr>
          <p:cNvPr id="551983" name="Text Box 47"/>
          <p:cNvSpPr txBox="1">
            <a:spLocks noChangeArrowheads="1"/>
          </p:cNvSpPr>
          <p:nvPr/>
        </p:nvSpPr>
        <p:spPr bwMode="auto">
          <a:xfrm>
            <a:off x="301625" y="5373688"/>
            <a:ext cx="467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mtClean="0">
                <a:cs typeface="Times New Roman" charset="0"/>
              </a:rPr>
              <a:t>Medians =</a:t>
            </a:r>
            <a:r>
              <a:rPr lang="en-GB" smtClean="0">
                <a:solidFill>
                  <a:srgbClr val="FF3300"/>
                </a:solidFill>
                <a:cs typeface="Times New Roman" charset="0"/>
              </a:rPr>
              <a:t>      </a:t>
            </a:r>
            <a:r>
              <a:rPr lang="en-GB" b="1" smtClean="0">
                <a:solidFill>
                  <a:srgbClr val="FF3300"/>
                </a:solidFill>
                <a:cs typeface="Times New Roman" charset="0"/>
              </a:rPr>
              <a:t>16.7                  16.7</a:t>
            </a:r>
            <a:endParaRPr lang="en-GB" b="1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853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5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5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5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5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5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5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5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5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5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5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5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5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5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5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5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55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55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55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55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51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9" grpId="0"/>
      <p:bldP spid="551953" grpId="0"/>
      <p:bldP spid="551955" grpId="0"/>
      <p:bldP spid="551957" grpId="0"/>
      <p:bldP spid="551959" grpId="0"/>
      <p:bldP spid="551961" grpId="0"/>
      <p:bldP spid="551966" grpId="0"/>
      <p:bldP spid="551971" grpId="0"/>
      <p:bldP spid="551972" grpId="0"/>
      <p:bldP spid="551973" grpId="0"/>
      <p:bldP spid="551978" grpId="0"/>
      <p:bldP spid="551979" grpId="0"/>
      <p:bldP spid="551980" grpId="0"/>
      <p:bldP spid="551981" grpId="0"/>
      <p:bldP spid="551982" grpId="0"/>
      <p:bldP spid="55198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713788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Wilcoxon Signed Ranks: Calculation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23850" y="725488"/>
            <a:ext cx="882015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b="1" smtClean="0"/>
              <a:t>Step 2: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mtClean="0"/>
              <a:t>The smaller of the T values is our test statistic (T+ = 18; T- = 10)</a:t>
            </a:r>
            <a:endParaRPr lang="en-GB" b="1" smtClean="0"/>
          </a:p>
        </p:txBody>
      </p:sp>
      <p:sp>
        <p:nvSpPr>
          <p:cNvPr id="554011" name="Rectangle 27"/>
          <p:cNvSpPr>
            <a:spLocks noChangeArrowheads="1"/>
          </p:cNvSpPr>
          <p:nvPr/>
        </p:nvSpPr>
        <p:spPr bwMode="auto">
          <a:xfrm>
            <a:off x="871538" y="1844675"/>
            <a:ext cx="7605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…now consult a table of critical values for the Wilcoxon test</a:t>
            </a:r>
          </a:p>
        </p:txBody>
      </p:sp>
      <p:sp>
        <p:nvSpPr>
          <p:cNvPr id="554012" name="Rectangle 28"/>
          <p:cNvSpPr>
            <a:spLocks noChangeArrowheads="1"/>
          </p:cNvSpPr>
          <p:nvPr/>
        </p:nvSpPr>
        <p:spPr bwMode="auto">
          <a:xfrm>
            <a:off x="7308850" y="1341438"/>
            <a:ext cx="1008063" cy="3587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4013" name="Line 29"/>
          <p:cNvSpPr>
            <a:spLocks noChangeShapeType="1"/>
          </p:cNvSpPr>
          <p:nvPr/>
        </p:nvSpPr>
        <p:spPr bwMode="auto">
          <a:xfrm>
            <a:off x="1835150" y="2565400"/>
            <a:ext cx="0" cy="13684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4014" name="Line 30"/>
          <p:cNvSpPr>
            <a:spLocks noChangeShapeType="1"/>
          </p:cNvSpPr>
          <p:nvPr/>
        </p:nvSpPr>
        <p:spPr bwMode="auto">
          <a:xfrm>
            <a:off x="827088" y="3074988"/>
            <a:ext cx="72009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4015" name="Text Box 31"/>
          <p:cNvSpPr txBox="1">
            <a:spLocks noChangeArrowheads="1"/>
          </p:cNvSpPr>
          <p:nvPr/>
        </p:nvSpPr>
        <p:spPr bwMode="auto">
          <a:xfrm>
            <a:off x="771525" y="2559050"/>
            <a:ext cx="1052513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0.05 </a:t>
            </a:r>
          </a:p>
        </p:txBody>
      </p:sp>
      <p:sp>
        <p:nvSpPr>
          <p:cNvPr id="554016" name="Text Box 32"/>
          <p:cNvSpPr txBox="1">
            <a:spLocks noChangeArrowheads="1"/>
          </p:cNvSpPr>
          <p:nvPr/>
        </p:nvSpPr>
        <p:spPr bwMode="auto">
          <a:xfrm>
            <a:off x="2006600" y="2565400"/>
            <a:ext cx="1052513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6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0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 sz="2800" b="1" smtClean="0"/>
          </a:p>
        </p:txBody>
      </p:sp>
      <p:sp>
        <p:nvSpPr>
          <p:cNvPr id="554017" name="Text Box 33"/>
          <p:cNvSpPr txBox="1">
            <a:spLocks noChangeArrowheads="1"/>
          </p:cNvSpPr>
          <p:nvPr/>
        </p:nvSpPr>
        <p:spPr bwMode="auto">
          <a:xfrm>
            <a:off x="3519488" y="2565400"/>
            <a:ext cx="1052512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7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2 </a:t>
            </a:r>
          </a:p>
        </p:txBody>
      </p:sp>
      <p:sp>
        <p:nvSpPr>
          <p:cNvPr id="554018" name="Text Box 34"/>
          <p:cNvSpPr txBox="1">
            <a:spLocks noChangeArrowheads="1"/>
          </p:cNvSpPr>
          <p:nvPr/>
        </p:nvSpPr>
        <p:spPr bwMode="auto">
          <a:xfrm>
            <a:off x="5108575" y="2565400"/>
            <a:ext cx="1052513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8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3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 sz="2800" b="1" smtClean="0"/>
          </a:p>
        </p:txBody>
      </p:sp>
      <p:sp>
        <p:nvSpPr>
          <p:cNvPr id="554019" name="Text Box 35"/>
          <p:cNvSpPr txBox="1">
            <a:spLocks noChangeArrowheads="1"/>
          </p:cNvSpPr>
          <p:nvPr/>
        </p:nvSpPr>
        <p:spPr bwMode="auto">
          <a:xfrm>
            <a:off x="6732588" y="2565400"/>
            <a:ext cx="1052512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9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b="1" smtClean="0"/>
              <a:t>5 </a:t>
            </a:r>
          </a:p>
        </p:txBody>
      </p:sp>
      <p:sp>
        <p:nvSpPr>
          <p:cNvPr id="554020" name="Rectangle 36"/>
          <p:cNvSpPr>
            <a:spLocks noChangeArrowheads="1"/>
          </p:cNvSpPr>
          <p:nvPr/>
        </p:nvSpPr>
        <p:spPr bwMode="auto">
          <a:xfrm>
            <a:off x="3884613" y="2636838"/>
            <a:ext cx="360362" cy="3587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4021" name="AutoShape 37"/>
          <p:cNvSpPr>
            <a:spLocks noChangeArrowheads="1"/>
          </p:cNvSpPr>
          <p:nvPr/>
        </p:nvSpPr>
        <p:spPr bwMode="auto">
          <a:xfrm>
            <a:off x="3492500" y="2708275"/>
            <a:ext cx="360363" cy="936625"/>
          </a:xfrm>
          <a:prstGeom prst="curvedRightArrow">
            <a:avLst>
              <a:gd name="adj1" fmla="val 51982"/>
              <a:gd name="adj2" fmla="val 103965"/>
              <a:gd name="adj3" fmla="val 33333"/>
            </a:avLst>
          </a:prstGeom>
          <a:gradFill rotWithShape="1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4023" name="Text Box 39"/>
          <p:cNvSpPr txBox="1">
            <a:spLocks noChangeArrowheads="1"/>
          </p:cNvSpPr>
          <p:nvPr/>
        </p:nvSpPr>
        <p:spPr bwMode="auto">
          <a:xfrm>
            <a:off x="250825" y="4437063"/>
            <a:ext cx="4968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Calculated T must be </a:t>
            </a:r>
            <a:r>
              <a:rPr lang="en-GB" i="1" u="sng" smtClean="0">
                <a:solidFill>
                  <a:srgbClr val="FF3300"/>
                </a:solidFill>
              </a:rPr>
              <a:t>less than</a:t>
            </a:r>
            <a:r>
              <a:rPr lang="en-GB" smtClean="0"/>
              <a:t> critical T to conclude a significant difference </a:t>
            </a:r>
          </a:p>
        </p:txBody>
      </p:sp>
      <p:sp>
        <p:nvSpPr>
          <p:cNvPr id="554024" name="Text Box 40"/>
          <p:cNvSpPr txBox="1">
            <a:spLocks noChangeArrowheads="1"/>
          </p:cNvSpPr>
          <p:nvPr/>
        </p:nvSpPr>
        <p:spPr bwMode="auto">
          <a:xfrm>
            <a:off x="5651500" y="4221163"/>
            <a:ext cx="324167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u="sng" smtClean="0">
                <a:solidFill>
                  <a:srgbClr val="FF3300"/>
                </a:solidFill>
              </a:rPr>
              <a:t>Conclusion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b="1" smtClean="0">
                <a:solidFill>
                  <a:srgbClr val="FF3300"/>
                </a:solidFill>
              </a:rPr>
              <a:t>Median A = Median B</a:t>
            </a:r>
          </a:p>
        </p:txBody>
      </p:sp>
    </p:spTree>
    <p:extLst>
      <p:ext uri="{BB962C8B-B14F-4D97-AF65-F5344CB8AC3E}">
        <p14:creationId xmlns:p14="http://schemas.microsoft.com/office/powerpoint/2010/main" val="31675910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4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54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54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5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5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54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4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5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54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5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55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5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5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4012" grpId="0" animBg="1"/>
      <p:bldP spid="554015" grpId="0"/>
      <p:bldP spid="554016" grpId="0"/>
      <p:bldP spid="554017" grpId="0"/>
      <p:bldP spid="554018" grpId="0"/>
      <p:bldP spid="554019" grpId="0"/>
      <p:bldP spid="554020" grpId="0" animBg="1"/>
      <p:bldP spid="554021" grpId="0" animBg="1"/>
      <p:bldP spid="554023" grpId="0"/>
      <p:bldP spid="55402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141663"/>
            <a:ext cx="3887788" cy="2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74613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Wilcoxon Signed Ranks: SPSS Output</a:t>
            </a:r>
          </a:p>
        </p:txBody>
      </p:sp>
      <p:sp>
        <p:nvSpPr>
          <p:cNvPr id="558085" name="Rectangle 5"/>
          <p:cNvSpPr>
            <a:spLocks noChangeArrowheads="1"/>
          </p:cNvSpPr>
          <p:nvPr/>
        </p:nvSpPr>
        <p:spPr bwMode="auto">
          <a:xfrm>
            <a:off x="3708400" y="4508500"/>
            <a:ext cx="576263" cy="2159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8087" name="Line 7"/>
          <p:cNvSpPr>
            <a:spLocks noChangeShapeType="1"/>
          </p:cNvSpPr>
          <p:nvPr/>
        </p:nvSpPr>
        <p:spPr bwMode="auto">
          <a:xfrm flipV="1">
            <a:off x="4284663" y="4005263"/>
            <a:ext cx="1655762" cy="576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58089" name="Text Box 9"/>
          <p:cNvSpPr txBox="1">
            <a:spLocks noChangeArrowheads="1"/>
          </p:cNvSpPr>
          <p:nvPr/>
        </p:nvSpPr>
        <p:spPr bwMode="auto">
          <a:xfrm>
            <a:off x="5884863" y="3805238"/>
            <a:ext cx="18367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2000" i="1" smtClean="0"/>
              <a:t>10 &gt; 2       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000" i="1" smtClean="0"/>
              <a:t>So P &gt; 0.05 n.s.</a:t>
            </a:r>
            <a:endParaRPr lang="en-GB" sz="2000" b="1" i="1" smtClean="0">
              <a:solidFill>
                <a:srgbClr val="FF3300"/>
              </a:solidFill>
            </a:endParaRPr>
          </a:p>
        </p:txBody>
      </p:sp>
      <p:pic>
        <p:nvPicPr>
          <p:cNvPr id="5837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36613"/>
            <a:ext cx="6408737" cy="246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1503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5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5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5" grpId="0" animBg="1"/>
      <p:bldP spid="5580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Example Hypotheses: Isometric Torque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" y="1130300"/>
            <a:ext cx="8964613" cy="46037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>
                <a:ea typeface="ＭＳ Ｐゴシック" charset="0"/>
                <a:cs typeface="+mn-cs"/>
              </a:rPr>
              <a:t>Is there any difference in the length of time that males and females can sustain an isometric muscular contraction?</a:t>
            </a: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889000" y="2690813"/>
            <a:ext cx="388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3200" u="sng" smtClean="0"/>
              <a:t>Null Hypothesis</a:t>
            </a:r>
          </a:p>
        </p:txBody>
      </p:sp>
      <p:sp>
        <p:nvSpPr>
          <p:cNvPr id="448517" name="Text Box 5"/>
          <p:cNvSpPr txBox="1">
            <a:spLocks noChangeArrowheads="1"/>
          </p:cNvSpPr>
          <p:nvPr/>
        </p:nvSpPr>
        <p:spPr bwMode="auto">
          <a:xfrm>
            <a:off x="4500563" y="2693988"/>
            <a:ext cx="4248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3200" u="sng" smtClean="0"/>
              <a:t>Alternative Hypothesis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838200" y="3357563"/>
            <a:ext cx="2743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sz="6600">
                <a:cs typeface="Times New Roman" pitchFamily="18" charset="0"/>
              </a:rPr>
              <a:t>♂</a:t>
            </a:r>
            <a:r>
              <a:rPr lang="en-GB" sz="6600"/>
              <a:t> </a:t>
            </a:r>
            <a:r>
              <a:rPr lang="en-GB" sz="6600">
                <a:sym typeface="Symbol" pitchFamily="18" charset="2"/>
              </a:rPr>
              <a:t>= </a:t>
            </a:r>
            <a:r>
              <a:rPr lang="en-GB" sz="6600">
                <a:cs typeface="Times New Roman" pitchFamily="18" charset="0"/>
                <a:sym typeface="Symbol" pitchFamily="18" charset="2"/>
              </a:rPr>
              <a:t>♀</a:t>
            </a:r>
            <a:r>
              <a:rPr lang="en-GB" sz="4000" baseline="-25000"/>
              <a:t> </a:t>
            </a:r>
            <a:endParaRPr lang="en-GB" sz="4000"/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GB" sz="3600"/>
          </a:p>
        </p:txBody>
      </p:sp>
      <p:sp>
        <p:nvSpPr>
          <p:cNvPr id="448519" name="Rectangle 7"/>
          <p:cNvSpPr>
            <a:spLocks noChangeArrowheads="1"/>
          </p:cNvSpPr>
          <p:nvPr/>
        </p:nvSpPr>
        <p:spPr bwMode="auto">
          <a:xfrm>
            <a:off x="4949825" y="3348038"/>
            <a:ext cx="2819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 algn="l">
              <a:spcBef>
                <a:spcPct val="20000"/>
              </a:spcBef>
            </a:pPr>
            <a:r>
              <a:rPr lang="en-GB" sz="6000">
                <a:cs typeface="Times New Roman" pitchFamily="18" charset="0"/>
              </a:rPr>
              <a:t>♂</a:t>
            </a:r>
            <a:r>
              <a:rPr lang="en-GB" sz="6600"/>
              <a:t> </a:t>
            </a:r>
            <a:r>
              <a:rPr lang="en-GB" sz="6600">
                <a:sym typeface="Symbol" pitchFamily="18" charset="2"/>
              </a:rPr>
              <a:t> </a:t>
            </a:r>
            <a:r>
              <a:rPr lang="en-GB" sz="6000">
                <a:cs typeface="Times New Roman" pitchFamily="18" charset="0"/>
                <a:sym typeface="Symbol" pitchFamily="18" charset="2"/>
              </a:rPr>
              <a:t>♀</a:t>
            </a:r>
            <a:r>
              <a:rPr lang="en-GB" sz="3600" baseline="-25000"/>
              <a:t> </a:t>
            </a:r>
            <a:endParaRPr lang="en-GB" sz="3600"/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23632803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4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/>
      <p:bldP spid="448517" grpId="0"/>
      <p:bldP spid="448518" grpId="0"/>
      <p:bldP spid="44851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75" name="AutoShape 47"/>
          <p:cNvSpPr>
            <a:spLocks noChangeArrowheads="1"/>
          </p:cNvSpPr>
          <p:nvPr/>
        </p:nvSpPr>
        <p:spPr bwMode="auto">
          <a:xfrm rot="5400000">
            <a:off x="1824037" y="3932238"/>
            <a:ext cx="574675" cy="1130300"/>
          </a:xfrm>
          <a:prstGeom prst="upArrow">
            <a:avLst>
              <a:gd name="adj1" fmla="val 50000"/>
              <a:gd name="adj2" fmla="val 49171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60176" name="AutoShape 48"/>
          <p:cNvSpPr>
            <a:spLocks noChangeArrowheads="1"/>
          </p:cNvSpPr>
          <p:nvPr/>
        </p:nvSpPr>
        <p:spPr bwMode="auto">
          <a:xfrm rot="5400000">
            <a:off x="1835150" y="4640263"/>
            <a:ext cx="574675" cy="1130300"/>
          </a:xfrm>
          <a:prstGeom prst="upArrow">
            <a:avLst>
              <a:gd name="adj1" fmla="val 50000"/>
              <a:gd name="adj2" fmla="val 49171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60161" name="AutoShape 33"/>
          <p:cNvSpPr>
            <a:spLocks noChangeArrowheads="1"/>
          </p:cNvSpPr>
          <p:nvPr/>
        </p:nvSpPr>
        <p:spPr bwMode="auto">
          <a:xfrm rot="10800000">
            <a:off x="6848475" y="2393950"/>
            <a:ext cx="1152525" cy="1439863"/>
          </a:xfrm>
          <a:prstGeom prst="upArrow">
            <a:avLst>
              <a:gd name="adj1" fmla="val 50000"/>
              <a:gd name="adj2" fmla="val 31233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60162" name="AutoShape 34"/>
          <p:cNvSpPr>
            <a:spLocks noChangeArrowheads="1"/>
          </p:cNvSpPr>
          <p:nvPr/>
        </p:nvSpPr>
        <p:spPr bwMode="auto">
          <a:xfrm rot="16200000" flipH="1">
            <a:off x="4398963" y="2119313"/>
            <a:ext cx="1082675" cy="22320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0">
            <a:gsLst>
              <a:gs pos="0">
                <a:srgbClr val="33CCCC"/>
              </a:gs>
              <a:gs pos="100000">
                <a:srgbClr val="F9FDFD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0153" name="AutoShape 25"/>
          <p:cNvSpPr>
            <a:spLocks noChangeArrowheads="1"/>
          </p:cNvSpPr>
          <p:nvPr/>
        </p:nvSpPr>
        <p:spPr bwMode="auto">
          <a:xfrm rot="10800000">
            <a:off x="3751263" y="1897063"/>
            <a:ext cx="1368425" cy="2020887"/>
          </a:xfrm>
          <a:prstGeom prst="upArrow">
            <a:avLst>
              <a:gd name="adj1" fmla="val 50000"/>
              <a:gd name="adj2" fmla="val 36920"/>
            </a:avLst>
          </a:prstGeom>
          <a:gradFill rotWithShape="1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60152" name="AutoShape 24"/>
          <p:cNvSpPr>
            <a:spLocks noChangeArrowheads="1"/>
          </p:cNvSpPr>
          <p:nvPr/>
        </p:nvSpPr>
        <p:spPr bwMode="auto">
          <a:xfrm rot="5400000">
            <a:off x="6342856" y="972344"/>
            <a:ext cx="1082675" cy="23764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0">
            <a:gsLst>
              <a:gs pos="0">
                <a:srgbClr val="F9FDFD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0151" name="AutoShape 23"/>
          <p:cNvSpPr>
            <a:spLocks noChangeArrowheads="1"/>
          </p:cNvSpPr>
          <p:nvPr/>
        </p:nvSpPr>
        <p:spPr bwMode="auto">
          <a:xfrm rot="16200000" flipH="1">
            <a:off x="1230312" y="968376"/>
            <a:ext cx="1082675" cy="2374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0">
            <a:gsLst>
              <a:gs pos="0">
                <a:srgbClr val="F9FDFD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26670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So which stats test should you use?</a:t>
            </a:r>
          </a:p>
        </p:txBody>
      </p:sp>
      <p:sp>
        <p:nvSpPr>
          <p:cNvPr id="560150" name="Text Box 22"/>
          <p:cNvSpPr txBox="1">
            <a:spLocks noChangeArrowheads="1"/>
          </p:cNvSpPr>
          <p:nvPr/>
        </p:nvSpPr>
        <p:spPr bwMode="auto">
          <a:xfrm>
            <a:off x="2168525" y="1541463"/>
            <a:ext cx="432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smtClean="0"/>
              <a:t>Q1. What is the LOM?</a:t>
            </a:r>
          </a:p>
        </p:txBody>
      </p:sp>
      <p:sp>
        <p:nvSpPr>
          <p:cNvPr id="560154" name="Text Box 26"/>
          <p:cNvSpPr txBox="1">
            <a:spLocks noChangeArrowheads="1"/>
          </p:cNvSpPr>
          <p:nvPr/>
        </p:nvSpPr>
        <p:spPr bwMode="auto">
          <a:xfrm>
            <a:off x="3679825" y="2144713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u="sng" smtClean="0">
                <a:solidFill>
                  <a:srgbClr val="FF3300"/>
                </a:solidFill>
              </a:rPr>
              <a:t>Ordinal</a:t>
            </a:r>
          </a:p>
        </p:txBody>
      </p:sp>
      <p:sp>
        <p:nvSpPr>
          <p:cNvPr id="560155" name="Text Box 27"/>
          <p:cNvSpPr txBox="1">
            <a:spLocks noChangeArrowheads="1"/>
          </p:cNvSpPr>
          <p:nvPr/>
        </p:nvSpPr>
        <p:spPr bwMode="auto">
          <a:xfrm>
            <a:off x="855663" y="1514475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u="sng" smtClean="0">
                <a:solidFill>
                  <a:srgbClr val="FF3300"/>
                </a:solidFill>
              </a:rPr>
              <a:t>Nominal</a:t>
            </a:r>
          </a:p>
        </p:txBody>
      </p:sp>
      <p:sp>
        <p:nvSpPr>
          <p:cNvPr id="560156" name="Text Box 28"/>
          <p:cNvSpPr txBox="1">
            <a:spLocks noChangeArrowheads="1"/>
          </p:cNvSpPr>
          <p:nvPr/>
        </p:nvSpPr>
        <p:spPr bwMode="auto">
          <a:xfrm>
            <a:off x="6276975" y="1519238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u="sng" smtClean="0">
                <a:solidFill>
                  <a:srgbClr val="FF3300"/>
                </a:solidFill>
              </a:rPr>
              <a:t>Interval/Ratio</a:t>
            </a:r>
          </a:p>
        </p:txBody>
      </p:sp>
      <p:sp>
        <p:nvSpPr>
          <p:cNvPr id="560160" name="Text Box 32"/>
          <p:cNvSpPr txBox="1">
            <a:spLocks noChangeArrowheads="1"/>
          </p:cNvSpPr>
          <p:nvPr/>
        </p:nvSpPr>
        <p:spPr bwMode="auto">
          <a:xfrm>
            <a:off x="6022975" y="2638425"/>
            <a:ext cx="31210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dirty="0" smtClean="0"/>
              <a:t>Q2. Are the data ND?</a:t>
            </a:r>
          </a:p>
        </p:txBody>
      </p:sp>
      <p:sp>
        <p:nvSpPr>
          <p:cNvPr id="560163" name="Text Box 35"/>
          <p:cNvSpPr txBox="1">
            <a:spLocks noChangeArrowheads="1"/>
          </p:cNvSpPr>
          <p:nvPr/>
        </p:nvSpPr>
        <p:spPr bwMode="auto">
          <a:xfrm>
            <a:off x="5137150" y="2611438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u="sng" smtClean="0">
                <a:solidFill>
                  <a:srgbClr val="FF3300"/>
                </a:solidFill>
              </a:rPr>
              <a:t>No</a:t>
            </a:r>
          </a:p>
        </p:txBody>
      </p:sp>
      <p:sp>
        <p:nvSpPr>
          <p:cNvPr id="560164" name="Text Box 36"/>
          <p:cNvSpPr txBox="1">
            <a:spLocks noChangeArrowheads="1"/>
          </p:cNvSpPr>
          <p:nvPr/>
        </p:nvSpPr>
        <p:spPr bwMode="auto">
          <a:xfrm>
            <a:off x="6610350" y="3009900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i="1" u="sng" smtClean="0">
                <a:solidFill>
                  <a:srgbClr val="FF3300"/>
                </a:solidFill>
              </a:rPr>
              <a:t>Yes</a:t>
            </a:r>
          </a:p>
        </p:txBody>
      </p:sp>
      <p:sp>
        <p:nvSpPr>
          <p:cNvPr id="560174" name="Text Box 46"/>
          <p:cNvSpPr txBox="1">
            <a:spLocks noChangeArrowheads="1"/>
          </p:cNvSpPr>
          <p:nvPr/>
        </p:nvSpPr>
        <p:spPr bwMode="auto">
          <a:xfrm>
            <a:off x="161925" y="3894138"/>
            <a:ext cx="19558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b="1" dirty="0" smtClean="0"/>
              <a:t>Q3. Are the data paired or independent?</a:t>
            </a:r>
          </a:p>
        </p:txBody>
      </p:sp>
      <p:sp>
        <p:nvSpPr>
          <p:cNvPr id="560177" name="Line 49"/>
          <p:cNvSpPr>
            <a:spLocks noChangeShapeType="1"/>
          </p:cNvSpPr>
          <p:nvPr/>
        </p:nvSpPr>
        <p:spPr bwMode="auto">
          <a:xfrm flipH="1" flipV="1">
            <a:off x="2667000" y="4835525"/>
            <a:ext cx="6337300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60178" name="Line 50"/>
          <p:cNvSpPr>
            <a:spLocks noChangeShapeType="1"/>
          </p:cNvSpPr>
          <p:nvPr/>
        </p:nvSpPr>
        <p:spPr bwMode="auto">
          <a:xfrm flipH="1">
            <a:off x="5907088" y="4065588"/>
            <a:ext cx="0" cy="1512887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91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6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6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6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6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6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6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56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56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6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6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6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56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6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6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6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75" grpId="0" animBg="1"/>
      <p:bldP spid="560176" grpId="0" animBg="1"/>
      <p:bldP spid="560161" grpId="0" animBg="1"/>
      <p:bldP spid="560162" grpId="0" animBg="1"/>
      <p:bldP spid="560153" grpId="0" animBg="1"/>
      <p:bldP spid="560152" grpId="0" animBg="1"/>
      <p:bldP spid="560151" grpId="0" animBg="1"/>
      <p:bldP spid="560150" grpId="0"/>
      <p:bldP spid="560154" grpId="0"/>
      <p:bldP spid="560155" grpId="0"/>
      <p:bldP spid="560156" grpId="0"/>
      <p:bldP spid="560160" grpId="0"/>
      <p:bldP spid="560163" grpId="0"/>
      <p:bldP spid="560164" grpId="0"/>
      <p:bldP spid="56017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34950"/>
            <a:ext cx="77724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4000" smtClean="0"/>
              <a:t>Why do we use Hypothesis Testing?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39624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3600" smtClean="0"/>
              <a:t>It is easy (i.e. data in </a:t>
            </a:r>
            <a:r>
              <a:rPr lang="en-GB" sz="3600" smtClean="0">
                <a:sym typeface="Symbol" pitchFamily="18" charset="2"/>
              </a:rPr>
              <a:t> P value out)</a:t>
            </a:r>
          </a:p>
          <a:p>
            <a:pPr eaLnBrk="1" hangingPunct="1"/>
            <a:endParaRPr lang="en-GB" sz="3600" smtClean="0">
              <a:sym typeface="Symbol" pitchFamily="18" charset="2"/>
            </a:endParaRPr>
          </a:p>
          <a:p>
            <a:pPr eaLnBrk="1" hangingPunct="1"/>
            <a:r>
              <a:rPr lang="en-GB" sz="3600" smtClean="0">
                <a:sym typeface="Symbol" pitchFamily="18" charset="2"/>
              </a:rPr>
              <a:t>It provides the </a:t>
            </a:r>
            <a:r>
              <a:rPr lang="ja-JP" altLang="en-GB" sz="3600" i="1" smtClean="0">
                <a:sym typeface="Symbol" pitchFamily="18" charset="2"/>
              </a:rPr>
              <a:t>‘</a:t>
            </a:r>
            <a:r>
              <a:rPr lang="en-GB" altLang="ja-JP" sz="3600" i="1" smtClean="0">
                <a:sym typeface="Symbol" pitchFamily="18" charset="2"/>
              </a:rPr>
              <a:t>Illusion of Scientific Objectivity</a:t>
            </a:r>
            <a:r>
              <a:rPr lang="ja-JP" altLang="en-GB" sz="3600" i="1" smtClean="0">
                <a:sym typeface="Symbol" pitchFamily="18" charset="2"/>
              </a:rPr>
              <a:t>’</a:t>
            </a:r>
            <a:endParaRPr lang="en-GB" altLang="ja-JP" sz="3600" i="1" smtClean="0">
              <a:sym typeface="Symbol" pitchFamily="18" charset="2"/>
            </a:endParaRPr>
          </a:p>
          <a:p>
            <a:pPr eaLnBrk="1" hangingPunct="1"/>
            <a:endParaRPr lang="en-GB" sz="3600" i="1" smtClean="0">
              <a:sym typeface="Symbol" pitchFamily="18" charset="2"/>
            </a:endParaRPr>
          </a:p>
          <a:p>
            <a:pPr eaLnBrk="1" hangingPunct="1"/>
            <a:r>
              <a:rPr lang="en-GB" sz="3600" smtClean="0">
                <a:sym typeface="Symbol" pitchFamily="18" charset="2"/>
              </a:rPr>
              <a:t>Everybody else does it.</a:t>
            </a:r>
            <a:endParaRPr lang="en-GB" sz="3600" smtClean="0"/>
          </a:p>
        </p:txBody>
      </p:sp>
    </p:spTree>
    <p:extLst>
      <p:ext uri="{BB962C8B-B14F-4D97-AF65-F5344CB8AC3E}">
        <p14:creationId xmlns:p14="http://schemas.microsoft.com/office/powerpoint/2010/main" val="4172187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1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33350"/>
            <a:ext cx="91440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Problems with Hypothesis Testing?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4663" y="1196975"/>
            <a:ext cx="8645525" cy="4572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P&lt;0.05 is an arbitrary probability (P&lt;0.06?)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 size of the effect is not expressed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 variability of this effect is not expressed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Overall, hypothesis testing ignores </a:t>
            </a:r>
            <a:r>
              <a:rPr lang="ja-JP" altLang="en-GB" i="1" smtClean="0"/>
              <a:t>‘</a:t>
            </a:r>
            <a:r>
              <a:rPr lang="en-GB" altLang="ja-JP" i="1" smtClean="0"/>
              <a:t>judgement</a:t>
            </a:r>
            <a:r>
              <a:rPr lang="ja-JP" altLang="en-GB" i="1" smtClean="0"/>
              <a:t>’</a:t>
            </a:r>
            <a:r>
              <a:rPr lang="en-GB" altLang="ja-JP" i="1" smtClean="0"/>
              <a:t>.</a:t>
            </a: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139570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4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3"/>
          <p:cNvSpPr txBox="1">
            <a:spLocks noChangeArrowheads="1"/>
          </p:cNvSpPr>
          <p:nvPr/>
        </p:nvSpPr>
        <p:spPr bwMode="auto">
          <a:xfrm>
            <a:off x="0" y="47720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mtClean="0"/>
              <a:t>J.Betts@bath.ac.uk</a:t>
            </a:r>
          </a:p>
        </p:txBody>
      </p:sp>
    </p:spTree>
    <p:extLst>
      <p:ext uri="{BB962C8B-B14F-4D97-AF65-F5344CB8AC3E}">
        <p14:creationId xmlns:p14="http://schemas.microsoft.com/office/powerpoint/2010/main" val="29856305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Example Hypotheses: Isometric Torque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" y="1130300"/>
            <a:ext cx="8964613" cy="46037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>
                <a:ea typeface="ＭＳ Ｐゴシック" charset="0"/>
                <a:cs typeface="+mn-cs"/>
              </a:rPr>
              <a:t>Is there any difference in the length of time that males and females can sustain an isometric muscular contraction?</a:t>
            </a:r>
          </a:p>
        </p:txBody>
      </p:sp>
      <p:sp>
        <p:nvSpPr>
          <p:cNvPr id="449540" name="Text Box 4"/>
          <p:cNvSpPr txBox="1">
            <a:spLocks noChangeArrowheads="1"/>
          </p:cNvSpPr>
          <p:nvPr/>
        </p:nvSpPr>
        <p:spPr bwMode="auto">
          <a:xfrm>
            <a:off x="684213" y="3933825"/>
            <a:ext cx="755967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3200" u="sng" smtClean="0"/>
              <a:t>Null Hypothesis</a:t>
            </a:r>
            <a:r>
              <a:rPr lang="en-GB" sz="3200" smtClean="0"/>
              <a:t> (</a:t>
            </a:r>
            <a:r>
              <a:rPr lang="en-GB" sz="3200" b="1" smtClean="0">
                <a:solidFill>
                  <a:srgbClr val="FF3300"/>
                </a:solidFill>
              </a:rPr>
              <a:t>H</a:t>
            </a:r>
            <a:r>
              <a:rPr lang="en-GB" sz="3200" b="1" baseline="-25000" smtClean="0">
                <a:solidFill>
                  <a:srgbClr val="FF3300"/>
                </a:solidFill>
              </a:rPr>
              <a:t>0</a:t>
            </a:r>
            <a:r>
              <a:rPr lang="en-GB" sz="3200" smtClean="0"/>
              <a:t>)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There is </a:t>
            </a:r>
            <a:r>
              <a:rPr lang="en-GB" sz="2800" smtClean="0">
                <a:solidFill>
                  <a:srgbClr val="FF3300"/>
                </a:solidFill>
              </a:rPr>
              <a:t>not</a:t>
            </a:r>
            <a:r>
              <a:rPr lang="en-GB" sz="2800" smtClean="0"/>
              <a:t> a </a:t>
            </a:r>
            <a:r>
              <a:rPr lang="en-GB" sz="2800" i="1" smtClean="0"/>
              <a:t>significant</a:t>
            </a:r>
            <a:r>
              <a:rPr lang="en-GB" sz="2800" smtClean="0"/>
              <a:t> difference in the DV between males and females</a:t>
            </a:r>
          </a:p>
        </p:txBody>
      </p:sp>
      <p:sp>
        <p:nvSpPr>
          <p:cNvPr id="449546" name="Text Box 10"/>
          <p:cNvSpPr txBox="1">
            <a:spLocks noChangeArrowheads="1"/>
          </p:cNvSpPr>
          <p:nvPr/>
        </p:nvSpPr>
        <p:spPr bwMode="auto">
          <a:xfrm>
            <a:off x="611188" y="2233613"/>
            <a:ext cx="78486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3200" u="sng" smtClean="0"/>
              <a:t>Alternative Hypothesis </a:t>
            </a:r>
            <a:r>
              <a:rPr lang="en-GB" sz="3200" smtClean="0"/>
              <a:t>(</a:t>
            </a:r>
            <a:r>
              <a:rPr lang="en-GB" sz="3200" b="1" smtClean="0">
                <a:solidFill>
                  <a:srgbClr val="FF3300"/>
                </a:solidFill>
              </a:rPr>
              <a:t>H</a:t>
            </a:r>
            <a:r>
              <a:rPr lang="en-GB" sz="3200" b="1" baseline="-25000" smtClean="0">
                <a:solidFill>
                  <a:srgbClr val="FF3300"/>
                </a:solidFill>
              </a:rPr>
              <a:t>A</a:t>
            </a:r>
            <a:r>
              <a:rPr lang="en-GB" sz="3200" smtClean="0"/>
              <a:t>) </a:t>
            </a:r>
            <a:r>
              <a:rPr lang="en-GB" smtClean="0"/>
              <a:t>or experimental (</a:t>
            </a:r>
            <a:r>
              <a:rPr lang="en-GB" b="1" smtClean="0">
                <a:solidFill>
                  <a:srgbClr val="FF3300"/>
                </a:solidFill>
              </a:rPr>
              <a:t>H</a:t>
            </a:r>
            <a:r>
              <a:rPr lang="en-GB" b="1" baseline="-25000" smtClean="0">
                <a:solidFill>
                  <a:srgbClr val="FF3300"/>
                </a:solidFill>
              </a:rPr>
              <a:t>E</a:t>
            </a:r>
            <a:r>
              <a:rPr lang="en-GB" b="1" smtClean="0"/>
              <a:t>)</a:t>
            </a:r>
            <a:endParaRPr lang="en-GB" u="sng" smtClean="0"/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There is a </a:t>
            </a:r>
            <a:r>
              <a:rPr lang="en-GB" sz="2800" i="1" smtClean="0"/>
              <a:t>significant</a:t>
            </a:r>
            <a:r>
              <a:rPr lang="en-GB" sz="2800" smtClean="0"/>
              <a:t> difference in the DV between males and females.</a:t>
            </a:r>
          </a:p>
        </p:txBody>
      </p:sp>
      <p:sp>
        <p:nvSpPr>
          <p:cNvPr id="449549" name="Text Box 13"/>
          <p:cNvSpPr txBox="1">
            <a:spLocks noChangeArrowheads="1"/>
          </p:cNvSpPr>
          <p:nvPr/>
        </p:nvSpPr>
        <p:spPr bwMode="auto">
          <a:xfrm>
            <a:off x="4643438" y="3767138"/>
            <a:ext cx="43989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dirty="0" err="1" smtClean="0">
                <a:solidFill>
                  <a:srgbClr val="FF3300"/>
                </a:solidFill>
              </a:rPr>
              <a:t>n.b.</a:t>
            </a:r>
            <a:r>
              <a:rPr lang="en-GB" sz="2000" i="1" dirty="0" smtClean="0">
                <a:solidFill>
                  <a:srgbClr val="FF3300"/>
                </a:solidFill>
              </a:rPr>
              <a:t> these are 2-tailed hypotheses.  Most common and more recommended.</a:t>
            </a:r>
          </a:p>
        </p:txBody>
      </p:sp>
    </p:spTree>
    <p:extLst>
      <p:ext uri="{BB962C8B-B14F-4D97-AF65-F5344CB8AC3E}">
        <p14:creationId xmlns:p14="http://schemas.microsoft.com/office/powerpoint/2010/main" val="16045780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540" grpId="0"/>
      <p:bldP spid="449546" grpId="0"/>
      <p:bldP spid="4495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Example Hypotheses: Isometric Torque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" y="1130300"/>
            <a:ext cx="8964613" cy="46037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>
                <a:ea typeface="ＭＳ Ｐゴシック" charset="0"/>
                <a:cs typeface="+mn-cs"/>
              </a:rPr>
              <a:t>Is there any difference in the length of time that males and females can sustain an isometric muscular contraction?</a:t>
            </a:r>
          </a:p>
        </p:txBody>
      </p:sp>
      <p:sp>
        <p:nvSpPr>
          <p:cNvPr id="453640" name="Text Box 8"/>
          <p:cNvSpPr txBox="1">
            <a:spLocks noChangeArrowheads="1"/>
          </p:cNvSpPr>
          <p:nvPr/>
        </p:nvSpPr>
        <p:spPr bwMode="auto">
          <a:xfrm>
            <a:off x="944563" y="2011363"/>
            <a:ext cx="741680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GB" sz="3200" u="sng" smtClean="0"/>
              <a:t>Useful  analogy- the criminal trial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2800" smtClean="0"/>
              <a:t>Imagine you are the prosecutor</a:t>
            </a:r>
            <a:r>
              <a:rPr lang="en-GB" sz="3200" u="sng" smtClean="0"/>
              <a:t> 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3200" b="1" smtClean="0">
                <a:solidFill>
                  <a:srgbClr val="FF3300"/>
                </a:solidFill>
              </a:rPr>
              <a:t>H</a:t>
            </a:r>
            <a:r>
              <a:rPr lang="en-GB" sz="3200" b="1" baseline="-25000" smtClean="0">
                <a:solidFill>
                  <a:srgbClr val="FF3300"/>
                </a:solidFill>
              </a:rPr>
              <a:t>0</a:t>
            </a:r>
            <a:r>
              <a:rPr lang="en-GB" sz="3200" smtClean="0"/>
              <a:t> </a:t>
            </a:r>
            <a:r>
              <a:rPr lang="en-GB" sz="2800" smtClean="0"/>
              <a:t>= Defendant not guilty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en-GB" sz="3200" b="1" smtClean="0">
                <a:solidFill>
                  <a:srgbClr val="FF3300"/>
                </a:solidFill>
              </a:rPr>
              <a:t>H</a:t>
            </a:r>
            <a:r>
              <a:rPr lang="en-GB" sz="3200" b="1" baseline="-25000" smtClean="0">
                <a:solidFill>
                  <a:srgbClr val="FF3300"/>
                </a:solidFill>
              </a:rPr>
              <a:t>A</a:t>
            </a:r>
            <a:r>
              <a:rPr lang="en-GB" smtClean="0"/>
              <a:t> </a:t>
            </a:r>
            <a:r>
              <a:rPr lang="en-GB" sz="2800" smtClean="0"/>
              <a:t>= Defendant guilty</a:t>
            </a:r>
            <a:endParaRPr lang="en-GB" sz="2800" u="sng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i="1" smtClean="0"/>
              <a:t>We must assume that the defendant is innocent until proven guilty.</a:t>
            </a:r>
          </a:p>
          <a:p>
            <a:pPr algn="l" eaLnBrk="1" hangingPunct="1">
              <a:spcBef>
                <a:spcPct val="50000"/>
              </a:spcBef>
              <a:defRPr/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92148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3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3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53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3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36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274638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Example Hypotheses: Isometric Torque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23825" y="1077913"/>
            <a:ext cx="9074150" cy="11811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>
                <a:ea typeface="ＭＳ Ｐゴシック" charset="0"/>
                <a:cs typeface="+mn-cs"/>
              </a:rPr>
              <a:t>Is there any difference in the length of time that males and females can sustain an isometric muscular contraction?</a:t>
            </a:r>
          </a:p>
        </p:txBody>
      </p:sp>
      <p:graphicFrame>
        <p:nvGraphicFramePr>
          <p:cNvPr id="15363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323850" y="1889125"/>
          <a:ext cx="8280400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SPW 8.0 Graph" r:id="rId4" imgW="6377760" imgH="4870800" progId="SigmaPlotGraphicObject.7">
                  <p:embed/>
                </p:oleObj>
              </mc:Choice>
              <mc:Fallback>
                <p:oleObj name="SPW 8.0 Graph" r:id="rId4" imgW="6377760" imgH="4870800" progId="SigmaPlotGraphicObject.7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25"/>
                        <a:ext cx="8280400" cy="363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Freeform 18"/>
          <p:cNvSpPr>
            <a:spLocks/>
          </p:cNvSpPr>
          <p:nvPr/>
        </p:nvSpPr>
        <p:spPr bwMode="auto">
          <a:xfrm>
            <a:off x="1358900" y="2619375"/>
            <a:ext cx="3529013" cy="2387600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5" name="Freeform 20"/>
          <p:cNvSpPr>
            <a:spLocks/>
          </p:cNvSpPr>
          <p:nvPr/>
        </p:nvSpPr>
        <p:spPr bwMode="auto">
          <a:xfrm>
            <a:off x="4522788" y="2630488"/>
            <a:ext cx="3600450" cy="2387600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5" name="Text Box 21"/>
          <p:cNvSpPr txBox="1">
            <a:spLocks noChangeArrowheads="1"/>
          </p:cNvSpPr>
          <p:nvPr/>
        </p:nvSpPr>
        <p:spPr bwMode="auto">
          <a:xfrm>
            <a:off x="2079625" y="5111750"/>
            <a:ext cx="5345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smtClean="0"/>
              <a:t>16                 17                  18                  19                  20</a:t>
            </a:r>
          </a:p>
        </p:txBody>
      </p:sp>
      <p:sp>
        <p:nvSpPr>
          <p:cNvPr id="12296" name="Text Box 19"/>
          <p:cNvSpPr txBox="1">
            <a:spLocks noChangeArrowheads="1"/>
          </p:cNvSpPr>
          <p:nvPr/>
        </p:nvSpPr>
        <p:spPr bwMode="auto">
          <a:xfrm>
            <a:off x="1719263" y="5438775"/>
            <a:ext cx="60483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Sustained Isometric Torque (seconds)</a:t>
            </a:r>
          </a:p>
        </p:txBody>
      </p:sp>
      <p:sp>
        <p:nvSpPr>
          <p:cNvPr id="12297" name="Line 22"/>
          <p:cNvSpPr>
            <a:spLocks noChangeShapeType="1"/>
          </p:cNvSpPr>
          <p:nvPr/>
        </p:nvSpPr>
        <p:spPr bwMode="auto">
          <a:xfrm>
            <a:off x="8128000" y="2160588"/>
            <a:ext cx="5048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2298" name="Line 23"/>
          <p:cNvSpPr>
            <a:spLocks noChangeShapeType="1"/>
          </p:cNvSpPr>
          <p:nvPr/>
        </p:nvSpPr>
        <p:spPr bwMode="auto">
          <a:xfrm>
            <a:off x="8128000" y="2609850"/>
            <a:ext cx="5048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2299" name="Text Box 24"/>
          <p:cNvSpPr txBox="1">
            <a:spLocks noChangeArrowheads="1"/>
          </p:cNvSpPr>
          <p:nvPr/>
        </p:nvSpPr>
        <p:spPr bwMode="auto">
          <a:xfrm>
            <a:off x="7456488" y="228917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N♂</a:t>
            </a:r>
            <a:endParaRPr lang="en-GB" sz="2800" b="1">
              <a:sym typeface="Symbol" pitchFamily="18" charset="2"/>
            </a:endParaRPr>
          </a:p>
        </p:txBody>
      </p:sp>
      <p:sp>
        <p:nvSpPr>
          <p:cNvPr id="12300" name="Text Box 25"/>
          <p:cNvSpPr txBox="1">
            <a:spLocks noChangeArrowheads="1"/>
          </p:cNvSpPr>
          <p:nvPr/>
        </p:nvSpPr>
        <p:spPr bwMode="auto">
          <a:xfrm>
            <a:off x="6992938" y="1917700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ym typeface="Symbol" pitchFamily="18" charset="2"/>
              </a:rPr>
              <a:t>N</a:t>
            </a:r>
            <a:r>
              <a:rPr lang="en-GB" sz="2800">
                <a:sym typeface="Symbol" pitchFamily="18" charset="2"/>
              </a:rPr>
              <a:t>♀</a:t>
            </a:r>
          </a:p>
        </p:txBody>
      </p:sp>
      <p:sp>
        <p:nvSpPr>
          <p:cNvPr id="12301" name="Line 26"/>
          <p:cNvSpPr>
            <a:spLocks noChangeShapeType="1"/>
          </p:cNvSpPr>
          <p:nvPr/>
        </p:nvSpPr>
        <p:spPr bwMode="auto">
          <a:xfrm>
            <a:off x="8128000" y="3106738"/>
            <a:ext cx="504825" cy="0"/>
          </a:xfrm>
          <a:prstGeom prst="line">
            <a:avLst/>
          </a:prstGeom>
          <a:noFill/>
          <a:ln w="254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2302" name="Line 27"/>
          <p:cNvSpPr>
            <a:spLocks noChangeShapeType="1"/>
          </p:cNvSpPr>
          <p:nvPr/>
        </p:nvSpPr>
        <p:spPr bwMode="auto">
          <a:xfrm>
            <a:off x="8128000" y="3556000"/>
            <a:ext cx="504825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2303" name="Text Box 28"/>
          <p:cNvSpPr txBox="1">
            <a:spLocks noChangeArrowheads="1"/>
          </p:cNvSpPr>
          <p:nvPr/>
        </p:nvSpPr>
        <p:spPr bwMode="auto">
          <a:xfrm>
            <a:off x="7456488" y="323532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n♂</a:t>
            </a:r>
            <a:endParaRPr lang="en-GB" sz="2800" b="1">
              <a:sym typeface="Symbol" pitchFamily="18" charset="2"/>
            </a:endParaRPr>
          </a:p>
        </p:txBody>
      </p:sp>
      <p:sp>
        <p:nvSpPr>
          <p:cNvPr id="12304" name="Text Box 29"/>
          <p:cNvSpPr txBox="1">
            <a:spLocks noChangeArrowheads="1"/>
          </p:cNvSpPr>
          <p:nvPr/>
        </p:nvSpPr>
        <p:spPr bwMode="auto">
          <a:xfrm>
            <a:off x="6992938" y="2863850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ym typeface="Symbol" pitchFamily="18" charset="2"/>
              </a:rPr>
              <a:t>n</a:t>
            </a:r>
            <a:r>
              <a:rPr lang="en-GB" sz="2800">
                <a:sym typeface="Symbol" pitchFamily="18" charset="2"/>
              </a:rPr>
              <a:t>♀</a:t>
            </a:r>
          </a:p>
        </p:txBody>
      </p:sp>
      <p:sp>
        <p:nvSpPr>
          <p:cNvPr id="15376" name="Freeform 30"/>
          <p:cNvSpPr>
            <a:spLocks/>
          </p:cNvSpPr>
          <p:nvPr/>
        </p:nvSpPr>
        <p:spPr bwMode="auto">
          <a:xfrm>
            <a:off x="2195513" y="4094163"/>
            <a:ext cx="1755775" cy="912812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7" name="Freeform 31"/>
          <p:cNvSpPr>
            <a:spLocks/>
          </p:cNvSpPr>
          <p:nvPr/>
        </p:nvSpPr>
        <p:spPr bwMode="auto">
          <a:xfrm>
            <a:off x="5464175" y="4094163"/>
            <a:ext cx="1755775" cy="912812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7760" name="Text Box 32"/>
          <p:cNvSpPr txBox="1">
            <a:spLocks noChangeArrowheads="1"/>
          </p:cNvSpPr>
          <p:nvPr/>
        </p:nvSpPr>
        <p:spPr bwMode="auto">
          <a:xfrm>
            <a:off x="2921000" y="2049463"/>
            <a:ext cx="3600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i="1" smtClean="0">
                <a:solidFill>
                  <a:srgbClr val="FF3300"/>
                </a:solidFill>
              </a:rPr>
              <a:t>n.b. This is why effective sampling is so important...</a:t>
            </a:r>
          </a:p>
        </p:txBody>
      </p:sp>
    </p:spTree>
    <p:extLst>
      <p:ext uri="{BB962C8B-B14F-4D97-AF65-F5344CB8AC3E}">
        <p14:creationId xmlns:p14="http://schemas.microsoft.com/office/powerpoint/2010/main" val="21149278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038" y="274638"/>
            <a:ext cx="907415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>
                <a:ea typeface="ＭＳ Ｐゴシック" charset="0"/>
                <a:cs typeface="+mj-cs"/>
              </a:rPr>
              <a:t>Example Hypotheses: Isometric Torque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23825" y="1077913"/>
            <a:ext cx="9074150" cy="11811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>
                <a:ea typeface="ＭＳ Ｐゴシック" charset="0"/>
                <a:cs typeface="+mn-cs"/>
              </a:rPr>
              <a:t>Is there any difference in the length of time that males and females can sustain an isometric muscular contraction?</a:t>
            </a:r>
          </a:p>
        </p:txBody>
      </p:sp>
      <p:graphicFrame>
        <p:nvGraphicFramePr>
          <p:cNvPr id="17411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23850" y="1889125"/>
          <a:ext cx="8280400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SPW 8.0 Graph" r:id="rId4" imgW="6377760" imgH="4870800" progId="SigmaPlotGraphicObject.7">
                  <p:embed/>
                </p:oleObj>
              </mc:Choice>
              <mc:Fallback>
                <p:oleObj name="SPW 8.0 Graph" r:id="rId4" imgW="6377760" imgH="4870800" progId="SigmaPlotGraphicObject.7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25"/>
                        <a:ext cx="8280400" cy="363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Freeform 5"/>
          <p:cNvSpPr>
            <a:spLocks/>
          </p:cNvSpPr>
          <p:nvPr/>
        </p:nvSpPr>
        <p:spPr bwMode="auto">
          <a:xfrm>
            <a:off x="1358900" y="2619375"/>
            <a:ext cx="3529013" cy="2387600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3" name="Freeform 6"/>
          <p:cNvSpPr>
            <a:spLocks/>
          </p:cNvSpPr>
          <p:nvPr/>
        </p:nvSpPr>
        <p:spPr bwMode="auto">
          <a:xfrm>
            <a:off x="4522788" y="2630488"/>
            <a:ext cx="3600450" cy="2387600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079625" y="5111750"/>
            <a:ext cx="5345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smtClean="0"/>
              <a:t>16                 17                  18                  19                  20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719263" y="5438775"/>
            <a:ext cx="60483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smtClean="0"/>
              <a:t>Sustained Isometric Torque (seconds)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8128000" y="2160588"/>
            <a:ext cx="5048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8128000" y="2609850"/>
            <a:ext cx="504825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7456488" y="228917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N♂</a:t>
            </a:r>
            <a:endParaRPr lang="en-GB" sz="2800" b="1">
              <a:sym typeface="Symbol" pitchFamily="18" charset="2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992938" y="1917700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ym typeface="Symbol" pitchFamily="18" charset="2"/>
              </a:rPr>
              <a:t>N</a:t>
            </a:r>
            <a:r>
              <a:rPr lang="en-GB" sz="2800">
                <a:sym typeface="Symbol" pitchFamily="18" charset="2"/>
              </a:rPr>
              <a:t>♀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8128000" y="3106738"/>
            <a:ext cx="504825" cy="0"/>
          </a:xfrm>
          <a:prstGeom prst="line">
            <a:avLst/>
          </a:prstGeom>
          <a:noFill/>
          <a:ln w="254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8128000" y="3556000"/>
            <a:ext cx="504825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7456488" y="3235325"/>
            <a:ext cx="86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n♂</a:t>
            </a:r>
            <a:endParaRPr lang="en-GB" sz="2800" b="1">
              <a:sym typeface="Symbol" pitchFamily="18" charset="2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992938" y="2863850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ym typeface="Symbol" pitchFamily="18" charset="2"/>
              </a:rPr>
              <a:t>n</a:t>
            </a:r>
            <a:r>
              <a:rPr lang="en-GB" sz="2800">
                <a:sym typeface="Symbol" pitchFamily="18" charset="2"/>
              </a:rPr>
              <a:t>♀</a:t>
            </a:r>
          </a:p>
        </p:txBody>
      </p:sp>
      <p:sp>
        <p:nvSpPr>
          <p:cNvPr id="17424" name="Freeform 17"/>
          <p:cNvSpPr>
            <a:spLocks/>
          </p:cNvSpPr>
          <p:nvPr/>
        </p:nvSpPr>
        <p:spPr bwMode="auto">
          <a:xfrm>
            <a:off x="3492500" y="4094163"/>
            <a:ext cx="1755775" cy="912812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5" name="Freeform 18"/>
          <p:cNvSpPr>
            <a:spLocks/>
          </p:cNvSpPr>
          <p:nvPr/>
        </p:nvSpPr>
        <p:spPr bwMode="auto">
          <a:xfrm>
            <a:off x="3924300" y="4094163"/>
            <a:ext cx="1755775" cy="912812"/>
          </a:xfrm>
          <a:custGeom>
            <a:avLst/>
            <a:gdLst>
              <a:gd name="T0" fmla="*/ 0 w 4272"/>
              <a:gd name="T1" fmla="*/ 2147483647 h 2584"/>
              <a:gd name="T2" fmla="*/ 2147483647 w 4272"/>
              <a:gd name="T3" fmla="*/ 2147483647 h 2584"/>
              <a:gd name="T4" fmla="*/ 2147483647 w 4272"/>
              <a:gd name="T5" fmla="*/ 0 h 2584"/>
              <a:gd name="T6" fmla="*/ 2147483647 w 4272"/>
              <a:gd name="T7" fmla="*/ 2147483647 h 2584"/>
              <a:gd name="T8" fmla="*/ 2147483647 w 4272"/>
              <a:gd name="T9" fmla="*/ 2147483647 h 2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72" h="2584">
                <a:moveTo>
                  <a:pt x="0" y="2544"/>
                </a:moveTo>
                <a:cubicBezTo>
                  <a:pt x="160" y="2564"/>
                  <a:pt x="320" y="2584"/>
                  <a:pt x="672" y="2160"/>
                </a:cubicBezTo>
                <a:cubicBezTo>
                  <a:pt x="1024" y="1736"/>
                  <a:pt x="1632" y="0"/>
                  <a:pt x="2112" y="0"/>
                </a:cubicBezTo>
                <a:cubicBezTo>
                  <a:pt x="2592" y="0"/>
                  <a:pt x="3192" y="1736"/>
                  <a:pt x="3552" y="2160"/>
                </a:cubicBezTo>
                <a:cubicBezTo>
                  <a:pt x="3912" y="2584"/>
                  <a:pt x="4092" y="2564"/>
                  <a:pt x="4272" y="2544"/>
                </a:cubicBezTo>
              </a:path>
            </a:pathLst>
          </a:custGeom>
          <a:noFill/>
          <a:ln w="50800" cap="flat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921000" y="2049463"/>
            <a:ext cx="3600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>
                <a:solidFill>
                  <a:srgbClr val="FF3300"/>
                </a:solidFill>
              </a:rPr>
              <a:t>…poor/insufficient sampling can lead to errors…</a:t>
            </a:r>
          </a:p>
        </p:txBody>
      </p:sp>
    </p:spTree>
    <p:extLst>
      <p:ext uri="{BB962C8B-B14F-4D97-AF65-F5344CB8AC3E}">
        <p14:creationId xmlns:p14="http://schemas.microsoft.com/office/powerpoint/2010/main" val="783964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</TotalTime>
  <Words>2306</Words>
  <Application>Microsoft Office PowerPoint</Application>
  <PresentationFormat>On-screen Show (4:3)</PresentationFormat>
  <Paragraphs>694</Paragraphs>
  <Slides>53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Origin</vt:lpstr>
      <vt:lpstr>Bitmap Image</vt:lpstr>
      <vt:lpstr>SPW 8.0 Graph</vt:lpstr>
      <vt:lpstr>PowerPoint Presentation</vt:lpstr>
      <vt:lpstr>PowerPoint Presentation</vt:lpstr>
      <vt:lpstr>PowerPoint Presentation</vt:lpstr>
      <vt:lpstr>PowerPoint Presentation</vt:lpstr>
      <vt:lpstr>Example Hypotheses: Isometric Torque</vt:lpstr>
      <vt:lpstr>Example Hypotheses: Isometric Torque</vt:lpstr>
      <vt:lpstr>Example Hypotheses: Isometric Torque</vt:lpstr>
      <vt:lpstr>Example Hypotheses: Isometric Torque</vt:lpstr>
      <vt:lpstr>Example Hypotheses: Isometric Torque</vt:lpstr>
      <vt:lpstr>Statistical Errors</vt:lpstr>
      <vt:lpstr>Back to Study Design</vt:lpstr>
      <vt:lpstr>Back to Study Design</vt:lpstr>
      <vt:lpstr>Back to Study Design</vt:lpstr>
      <vt:lpstr>Example Hypotheses: Isometric Torque</vt:lpstr>
      <vt:lpstr>Independent t-test: Calculation</vt:lpstr>
      <vt:lpstr>Independent t-test: Calculation</vt:lpstr>
      <vt:lpstr>Independent t-test: Calculation</vt:lpstr>
      <vt:lpstr>Independent t-test: Calculation</vt:lpstr>
      <vt:lpstr>Independent t-test: Calculation</vt:lpstr>
      <vt:lpstr>Independent t-test: Calculation</vt:lpstr>
      <vt:lpstr>Independent t-test: Calculation</vt:lpstr>
      <vt:lpstr>Independent t-test: Calculation</vt:lpstr>
      <vt:lpstr>Independent t-test: Calculation</vt:lpstr>
      <vt:lpstr>Independent t-test: SPSS Output</vt:lpstr>
      <vt:lpstr>Repeated Measures Designs</vt:lpstr>
      <vt:lpstr>Advantages of using Paired Data</vt:lpstr>
      <vt:lpstr>Advantages of using Paired Data</vt:lpstr>
      <vt:lpstr>Paired t-test: Calculation</vt:lpstr>
      <vt:lpstr>Paired t-test: Calculation</vt:lpstr>
      <vt:lpstr>Paired t-test: Calculation</vt:lpstr>
      <vt:lpstr>Paired t-test: Calculation</vt:lpstr>
      <vt:lpstr>Paired t-test: Calculation</vt:lpstr>
      <vt:lpstr>Paired t-test: Calculation</vt:lpstr>
      <vt:lpstr>Paired t-test: SPSS Output</vt:lpstr>
      <vt:lpstr>Parametric versus Non-Parametric</vt:lpstr>
      <vt:lpstr>PowerPoint Presentation</vt:lpstr>
      <vt:lpstr>PowerPoint Presentation</vt:lpstr>
      <vt:lpstr>…assumptions of parametric analyses</vt:lpstr>
      <vt:lpstr>Non-Parametric Tests</vt:lpstr>
      <vt:lpstr>Non-Parametric Tests</vt:lpstr>
      <vt:lpstr>Mann-Whitney U: Calculation</vt:lpstr>
      <vt:lpstr>Mann-Whitney U: Calculation</vt:lpstr>
      <vt:lpstr>Mann-Whitney U: Calculation</vt:lpstr>
      <vt:lpstr>Mann-Whitney U: Calculation</vt:lpstr>
      <vt:lpstr>Mann-Whitney U: SPSS Output</vt:lpstr>
      <vt:lpstr>Non-Parametric Tests</vt:lpstr>
      <vt:lpstr>Wilcoxon Signed Ranks: Calculation</vt:lpstr>
      <vt:lpstr>Wilcoxon Signed Ranks: Calculation</vt:lpstr>
      <vt:lpstr>Wilcoxon Signed Ranks: SPSS Output</vt:lpstr>
      <vt:lpstr>So which stats test should you use?</vt:lpstr>
      <vt:lpstr>Why do we use Hypothesis Testing?</vt:lpstr>
      <vt:lpstr>Problems with Hypothesis Testing?</vt:lpstr>
      <vt:lpstr>PowerPoint Presentation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MAMALIK</dc:creator>
  <cp:lastModifiedBy>Dr MAMALIK</cp:lastModifiedBy>
  <cp:revision>2</cp:revision>
  <dcterms:created xsi:type="dcterms:W3CDTF">2018-11-06T16:52:18Z</dcterms:created>
  <dcterms:modified xsi:type="dcterms:W3CDTF">2018-11-08T05:56:19Z</dcterms:modified>
</cp:coreProperties>
</file>