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90"/>
                </a:spcBef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99872" y="5945123"/>
            <a:ext cx="4898390" cy="913130"/>
          </a:xfrm>
          <a:custGeom>
            <a:avLst/>
            <a:gdLst/>
            <a:ahLst/>
            <a:cxnLst/>
            <a:rect l="l" t="t" r="r" b="b"/>
            <a:pathLst>
              <a:path w="4898390" h="913129">
                <a:moveTo>
                  <a:pt x="85556" y="21310"/>
                </a:moveTo>
                <a:lnTo>
                  <a:pt x="3637272" y="912874"/>
                </a:lnTo>
                <a:lnTo>
                  <a:pt x="4898144" y="912874"/>
                </a:lnTo>
                <a:lnTo>
                  <a:pt x="85556" y="21310"/>
                </a:lnTo>
                <a:close/>
              </a:path>
              <a:path w="4898390" h="913129">
                <a:moveTo>
                  <a:pt x="660" y="0"/>
                </a:moveTo>
                <a:lnTo>
                  <a:pt x="0" y="5460"/>
                </a:lnTo>
                <a:lnTo>
                  <a:pt x="85556" y="21310"/>
                </a:lnTo>
                <a:lnTo>
                  <a:pt x="660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86155" y="5939027"/>
            <a:ext cx="3654425" cy="919480"/>
          </a:xfrm>
          <a:custGeom>
            <a:avLst/>
            <a:gdLst/>
            <a:ahLst/>
            <a:cxnLst/>
            <a:rect l="l" t="t" r="r" b="b"/>
            <a:pathLst>
              <a:path w="3654425" h="919479">
                <a:moveTo>
                  <a:pt x="0" y="0"/>
                </a:moveTo>
                <a:lnTo>
                  <a:pt x="7924" y="6350"/>
                </a:lnTo>
                <a:lnTo>
                  <a:pt x="2870480" y="918970"/>
                </a:lnTo>
                <a:lnTo>
                  <a:pt x="3653984" y="9189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789674"/>
            <a:ext cx="3398520" cy="10683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90"/>
                </a:spcBef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1FA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99872" y="5945123"/>
            <a:ext cx="4898390" cy="913130"/>
          </a:xfrm>
          <a:custGeom>
            <a:avLst/>
            <a:gdLst/>
            <a:ahLst/>
            <a:cxnLst/>
            <a:rect l="l" t="t" r="r" b="b"/>
            <a:pathLst>
              <a:path w="4898390" h="913129">
                <a:moveTo>
                  <a:pt x="85556" y="21310"/>
                </a:moveTo>
                <a:lnTo>
                  <a:pt x="3637272" y="912874"/>
                </a:lnTo>
                <a:lnTo>
                  <a:pt x="4898144" y="912874"/>
                </a:lnTo>
                <a:lnTo>
                  <a:pt x="85556" y="21310"/>
                </a:lnTo>
                <a:close/>
              </a:path>
              <a:path w="4898390" h="913129">
                <a:moveTo>
                  <a:pt x="660" y="0"/>
                </a:moveTo>
                <a:lnTo>
                  <a:pt x="0" y="5460"/>
                </a:lnTo>
                <a:lnTo>
                  <a:pt x="85556" y="21310"/>
                </a:lnTo>
                <a:lnTo>
                  <a:pt x="660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86155" y="5939027"/>
            <a:ext cx="3654425" cy="919480"/>
          </a:xfrm>
          <a:custGeom>
            <a:avLst/>
            <a:gdLst/>
            <a:ahLst/>
            <a:cxnLst/>
            <a:rect l="l" t="t" r="r" b="b"/>
            <a:pathLst>
              <a:path w="3654425" h="919479">
                <a:moveTo>
                  <a:pt x="0" y="0"/>
                </a:moveTo>
                <a:lnTo>
                  <a:pt x="7924" y="6350"/>
                </a:lnTo>
                <a:lnTo>
                  <a:pt x="2870480" y="918970"/>
                </a:lnTo>
                <a:lnTo>
                  <a:pt x="3653984" y="9189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789674"/>
            <a:ext cx="3398520" cy="106832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784670"/>
            <a:ext cx="3370849" cy="107332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90"/>
                </a:spcBef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90"/>
                </a:spcBef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90"/>
                </a:spcBef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99872" y="5945123"/>
            <a:ext cx="4898390" cy="913130"/>
          </a:xfrm>
          <a:custGeom>
            <a:avLst/>
            <a:gdLst/>
            <a:ahLst/>
            <a:cxnLst/>
            <a:rect l="l" t="t" r="r" b="b"/>
            <a:pathLst>
              <a:path w="4898390" h="913129">
                <a:moveTo>
                  <a:pt x="85556" y="21310"/>
                </a:moveTo>
                <a:lnTo>
                  <a:pt x="3637272" y="912874"/>
                </a:lnTo>
                <a:lnTo>
                  <a:pt x="4898144" y="912874"/>
                </a:lnTo>
                <a:lnTo>
                  <a:pt x="85556" y="21310"/>
                </a:lnTo>
                <a:close/>
              </a:path>
              <a:path w="4898390" h="913129">
                <a:moveTo>
                  <a:pt x="660" y="0"/>
                </a:moveTo>
                <a:lnTo>
                  <a:pt x="0" y="5460"/>
                </a:lnTo>
                <a:lnTo>
                  <a:pt x="85556" y="21310"/>
                </a:lnTo>
                <a:lnTo>
                  <a:pt x="660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86155" y="5939027"/>
            <a:ext cx="3654425" cy="919480"/>
          </a:xfrm>
          <a:custGeom>
            <a:avLst/>
            <a:gdLst/>
            <a:ahLst/>
            <a:cxnLst/>
            <a:rect l="l" t="t" r="r" b="b"/>
            <a:pathLst>
              <a:path w="3654425" h="919479">
                <a:moveTo>
                  <a:pt x="0" y="0"/>
                </a:moveTo>
                <a:lnTo>
                  <a:pt x="7924" y="6350"/>
                </a:lnTo>
                <a:lnTo>
                  <a:pt x="2870480" y="918970"/>
                </a:lnTo>
                <a:lnTo>
                  <a:pt x="3653984" y="9189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5789674"/>
            <a:ext cx="3398520" cy="106832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5784670"/>
            <a:ext cx="3370849" cy="107332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0375" y="1024360"/>
            <a:ext cx="8223250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8470" y="1393824"/>
            <a:ext cx="8227059" cy="3420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26423" y="6533147"/>
            <a:ext cx="234950" cy="220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90"/>
                </a:spcBef>
              </a:pPr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3250" cy="1384995"/>
          </a:xfrm>
        </p:spPr>
        <p:txBody>
          <a:bodyPr/>
          <a:lstStyle/>
          <a:p>
            <a:pPr algn="ctr"/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Lecture # 16</a:t>
            </a:r>
            <a:br>
              <a:rPr lang="en-US" sz="3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Hydrographic Surveying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2514600"/>
            <a:ext cx="78486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5784670"/>
            <a:ext cx="5398135" cy="1073785"/>
            <a:chOff x="0" y="5784670"/>
            <a:chExt cx="5398135" cy="1073785"/>
          </a:xfrm>
        </p:grpSpPr>
        <p:sp>
          <p:nvSpPr>
            <p:cNvPr id="4" name="object 4"/>
            <p:cNvSpPr/>
            <p:nvPr/>
          </p:nvSpPr>
          <p:spPr>
            <a:xfrm>
              <a:off x="499872" y="5945123"/>
              <a:ext cx="4898390" cy="913130"/>
            </a:xfrm>
            <a:custGeom>
              <a:avLst/>
              <a:gdLst/>
              <a:ahLst/>
              <a:cxnLst/>
              <a:rect l="l" t="t" r="r" b="b"/>
              <a:pathLst>
                <a:path w="4898390" h="913129">
                  <a:moveTo>
                    <a:pt x="85556" y="21310"/>
                  </a:moveTo>
                  <a:lnTo>
                    <a:pt x="3637272" y="912874"/>
                  </a:lnTo>
                  <a:lnTo>
                    <a:pt x="4898144" y="912874"/>
                  </a:lnTo>
                  <a:lnTo>
                    <a:pt x="85556" y="21310"/>
                  </a:lnTo>
                  <a:close/>
                </a:path>
                <a:path w="4898390" h="913129">
                  <a:moveTo>
                    <a:pt x="660" y="0"/>
                  </a:moveTo>
                  <a:lnTo>
                    <a:pt x="0" y="5460"/>
                  </a:lnTo>
                  <a:lnTo>
                    <a:pt x="85556" y="21310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9FCAD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6155" y="5939027"/>
              <a:ext cx="3654425" cy="919480"/>
            </a:xfrm>
            <a:custGeom>
              <a:avLst/>
              <a:gdLst/>
              <a:ahLst/>
              <a:cxnLst/>
              <a:rect l="l" t="t" r="r" b="b"/>
              <a:pathLst>
                <a:path w="3654425" h="919479">
                  <a:moveTo>
                    <a:pt x="0" y="0"/>
                  </a:moveTo>
                  <a:lnTo>
                    <a:pt x="7924" y="6350"/>
                  </a:lnTo>
                  <a:lnTo>
                    <a:pt x="2870480" y="918970"/>
                  </a:lnTo>
                  <a:lnTo>
                    <a:pt x="3653984" y="9189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789674"/>
              <a:ext cx="3398520" cy="10683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784670"/>
              <a:ext cx="3370849" cy="1073326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86400" y="1371600"/>
            <a:ext cx="3282696" cy="366674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5181598" cy="673912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14400"/>
            <a:ext cx="8610600" cy="5943600"/>
            <a:chOff x="0" y="914400"/>
            <a:chExt cx="8610600" cy="5943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784670"/>
              <a:ext cx="3370849" cy="107332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81000" y="914400"/>
              <a:ext cx="8229600" cy="5034280"/>
            </a:xfrm>
            <a:custGeom>
              <a:avLst/>
              <a:gdLst/>
              <a:ahLst/>
              <a:cxnLst/>
              <a:rect l="l" t="t" r="r" b="b"/>
              <a:pathLst>
                <a:path w="8229600" h="5034280">
                  <a:moveTo>
                    <a:pt x="8229600" y="0"/>
                  </a:moveTo>
                  <a:lnTo>
                    <a:pt x="0" y="0"/>
                  </a:lnTo>
                  <a:lnTo>
                    <a:pt x="0" y="5033772"/>
                  </a:lnTo>
                  <a:lnTo>
                    <a:pt x="8229600" y="503377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9976" y="307847"/>
            <a:ext cx="3386328" cy="45872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353568" y="886967"/>
            <a:ext cx="8284845" cy="5088890"/>
          </a:xfrm>
          <a:custGeom>
            <a:avLst/>
            <a:gdLst/>
            <a:ahLst/>
            <a:cxnLst/>
            <a:rect l="l" t="t" r="r" b="b"/>
            <a:pathLst>
              <a:path w="8284845" h="5088890">
                <a:moveTo>
                  <a:pt x="8257032" y="0"/>
                </a:moveTo>
                <a:lnTo>
                  <a:pt x="27432" y="0"/>
                </a:lnTo>
                <a:lnTo>
                  <a:pt x="16753" y="2160"/>
                </a:lnTo>
                <a:lnTo>
                  <a:pt x="8034" y="8048"/>
                </a:lnTo>
                <a:lnTo>
                  <a:pt x="2155" y="16769"/>
                </a:lnTo>
                <a:lnTo>
                  <a:pt x="0" y="27432"/>
                </a:lnTo>
                <a:lnTo>
                  <a:pt x="0" y="5061204"/>
                </a:lnTo>
                <a:lnTo>
                  <a:pt x="2155" y="5071882"/>
                </a:lnTo>
                <a:lnTo>
                  <a:pt x="8034" y="5080601"/>
                </a:lnTo>
                <a:lnTo>
                  <a:pt x="16753" y="5086480"/>
                </a:lnTo>
                <a:lnTo>
                  <a:pt x="27432" y="5088636"/>
                </a:lnTo>
                <a:lnTo>
                  <a:pt x="8257032" y="5088636"/>
                </a:lnTo>
                <a:lnTo>
                  <a:pt x="8267694" y="5086480"/>
                </a:lnTo>
                <a:lnTo>
                  <a:pt x="8276415" y="5080601"/>
                </a:lnTo>
                <a:lnTo>
                  <a:pt x="8282303" y="5071882"/>
                </a:lnTo>
                <a:lnTo>
                  <a:pt x="8284463" y="5061204"/>
                </a:lnTo>
                <a:lnTo>
                  <a:pt x="8284463" y="5055717"/>
                </a:lnTo>
                <a:lnTo>
                  <a:pt x="32918" y="5055717"/>
                </a:lnTo>
                <a:lnTo>
                  <a:pt x="32918" y="32893"/>
                </a:lnTo>
                <a:lnTo>
                  <a:pt x="8284463" y="32893"/>
                </a:lnTo>
                <a:lnTo>
                  <a:pt x="8284463" y="27432"/>
                </a:lnTo>
                <a:lnTo>
                  <a:pt x="8282303" y="16769"/>
                </a:lnTo>
                <a:lnTo>
                  <a:pt x="8276415" y="8048"/>
                </a:lnTo>
                <a:lnTo>
                  <a:pt x="8267694" y="2160"/>
                </a:lnTo>
                <a:lnTo>
                  <a:pt x="8257032" y="0"/>
                </a:lnTo>
                <a:close/>
              </a:path>
              <a:path w="8284845" h="5088890">
                <a:moveTo>
                  <a:pt x="8284463" y="32893"/>
                </a:moveTo>
                <a:lnTo>
                  <a:pt x="8251571" y="32893"/>
                </a:lnTo>
                <a:lnTo>
                  <a:pt x="8251571" y="5055717"/>
                </a:lnTo>
                <a:lnTo>
                  <a:pt x="8284463" y="5055717"/>
                </a:lnTo>
                <a:lnTo>
                  <a:pt x="8284463" y="32893"/>
                </a:lnTo>
                <a:close/>
              </a:path>
              <a:path w="8284845" h="5088890">
                <a:moveTo>
                  <a:pt x="8240522" y="43942"/>
                </a:moveTo>
                <a:lnTo>
                  <a:pt x="43891" y="43941"/>
                </a:lnTo>
                <a:lnTo>
                  <a:pt x="43891" y="5044744"/>
                </a:lnTo>
                <a:lnTo>
                  <a:pt x="8240522" y="5044744"/>
                </a:lnTo>
                <a:lnTo>
                  <a:pt x="8240522" y="5033771"/>
                </a:lnTo>
                <a:lnTo>
                  <a:pt x="54863" y="5033772"/>
                </a:lnTo>
                <a:lnTo>
                  <a:pt x="54863" y="54864"/>
                </a:lnTo>
                <a:lnTo>
                  <a:pt x="8240522" y="54864"/>
                </a:lnTo>
                <a:lnTo>
                  <a:pt x="8240522" y="43942"/>
                </a:lnTo>
                <a:close/>
              </a:path>
              <a:path w="8284845" h="5088890">
                <a:moveTo>
                  <a:pt x="8240522" y="54864"/>
                </a:moveTo>
                <a:lnTo>
                  <a:pt x="8229600" y="54864"/>
                </a:lnTo>
                <a:lnTo>
                  <a:pt x="8229600" y="5033772"/>
                </a:lnTo>
                <a:lnTo>
                  <a:pt x="8240522" y="5033771"/>
                </a:lnTo>
                <a:lnTo>
                  <a:pt x="8240522" y="54864"/>
                </a:lnTo>
                <a:close/>
              </a:path>
            </a:pathLst>
          </a:custGeom>
          <a:solidFill>
            <a:srgbClr val="DA1F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96900" y="926338"/>
            <a:ext cx="7936865" cy="1260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834" algn="just">
              <a:lnSpc>
                <a:spcPct val="100000"/>
              </a:lnSpc>
              <a:spcBef>
                <a:spcPts val="100"/>
              </a:spcBef>
            </a:pPr>
            <a:r>
              <a:rPr sz="2000" spc="10" dirty="0"/>
              <a:t>1. </a:t>
            </a:r>
            <a:r>
              <a:rPr sz="2000" spc="15" dirty="0"/>
              <a:t> </a:t>
            </a:r>
            <a:r>
              <a:rPr sz="2700" spc="-5" dirty="0"/>
              <a:t>The </a:t>
            </a:r>
            <a:r>
              <a:rPr sz="2700" spc="-10" dirty="0"/>
              <a:t>float </a:t>
            </a:r>
            <a:r>
              <a:rPr sz="2700" spc="-15" dirty="0"/>
              <a:t>gauge </a:t>
            </a:r>
            <a:r>
              <a:rPr sz="2700" spc="-5" dirty="0"/>
              <a:t>is designed </a:t>
            </a:r>
            <a:r>
              <a:rPr sz="2700" spc="-15" dirty="0"/>
              <a:t>to </a:t>
            </a:r>
            <a:r>
              <a:rPr sz="2700" spc="-20" dirty="0"/>
              <a:t>overcome </a:t>
            </a:r>
            <a:r>
              <a:rPr sz="2700" spc="-15" dirty="0"/>
              <a:t>the </a:t>
            </a:r>
            <a:r>
              <a:rPr sz="2700" spc="-10" dirty="0"/>
              <a:t>difficulty </a:t>
            </a:r>
            <a:r>
              <a:rPr sz="2700" spc="-5" dirty="0"/>
              <a:t> </a:t>
            </a:r>
            <a:r>
              <a:rPr sz="2700" dirty="0"/>
              <a:t>in </a:t>
            </a:r>
            <a:r>
              <a:rPr sz="2700" spc="-10" dirty="0"/>
              <a:t>reading </a:t>
            </a:r>
            <a:r>
              <a:rPr sz="2700" dirty="0"/>
              <a:t>a </a:t>
            </a:r>
            <a:r>
              <a:rPr sz="2700" spc="-30" dirty="0"/>
              <a:t>staff </a:t>
            </a:r>
            <a:r>
              <a:rPr sz="2700" spc="-20" dirty="0"/>
              <a:t>gauge </a:t>
            </a:r>
            <a:r>
              <a:rPr sz="2700" dirty="0"/>
              <a:t>when </a:t>
            </a:r>
            <a:r>
              <a:rPr sz="2700" spc="-10" dirty="0"/>
              <a:t>the intensity </a:t>
            </a:r>
            <a:r>
              <a:rPr sz="2700" dirty="0"/>
              <a:t>of tides is </a:t>
            </a:r>
            <a:r>
              <a:rPr sz="2700" spc="5" dirty="0"/>
              <a:t> </a:t>
            </a:r>
            <a:r>
              <a:rPr sz="2700" spc="-5" dirty="0"/>
              <a:t>high </a:t>
            </a:r>
            <a:r>
              <a:rPr sz="2700" dirty="0"/>
              <a:t>and</a:t>
            </a:r>
            <a:r>
              <a:rPr sz="2700" spc="-20" dirty="0"/>
              <a:t> </a:t>
            </a:r>
            <a:r>
              <a:rPr sz="2700" dirty="0"/>
              <a:t>the</a:t>
            </a:r>
            <a:r>
              <a:rPr sz="2700" spc="-25" dirty="0"/>
              <a:t> </a:t>
            </a:r>
            <a:r>
              <a:rPr sz="2700" spc="-5" dirty="0"/>
              <a:t>variations</a:t>
            </a:r>
            <a:r>
              <a:rPr sz="2700" spc="-40" dirty="0"/>
              <a:t> </a:t>
            </a:r>
            <a:r>
              <a:rPr sz="2700" dirty="0"/>
              <a:t>of </a:t>
            </a:r>
            <a:r>
              <a:rPr sz="2700" spc="-20" dirty="0"/>
              <a:t>water</a:t>
            </a:r>
            <a:r>
              <a:rPr sz="2700" spc="-30" dirty="0"/>
              <a:t> </a:t>
            </a:r>
            <a:r>
              <a:rPr sz="2700" spc="-10" dirty="0"/>
              <a:t>level </a:t>
            </a:r>
            <a:r>
              <a:rPr sz="2700" dirty="0"/>
              <a:t>is</a:t>
            </a:r>
            <a:r>
              <a:rPr sz="2700" spc="-5" dirty="0"/>
              <a:t> </a:t>
            </a:r>
            <a:r>
              <a:rPr sz="2700" spc="-10" dirty="0"/>
              <a:t>more.</a:t>
            </a:r>
            <a:endParaRPr sz="270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90"/>
                </a:spcBef>
              </a:pPr>
              <a:t>11</a:t>
            </a:fld>
            <a:endParaRPr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596900" y="2211451"/>
            <a:ext cx="79343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834">
              <a:lnSpc>
                <a:spcPct val="100000"/>
              </a:lnSpc>
              <a:spcBef>
                <a:spcPts val="100"/>
              </a:spcBef>
              <a:tabLst>
                <a:tab pos="469900" algn="l"/>
                <a:tab pos="820419" algn="l"/>
                <a:tab pos="2060575" algn="l"/>
                <a:tab pos="2496820" algn="l"/>
                <a:tab pos="2812415" algn="l"/>
                <a:tab pos="3601720" algn="l"/>
                <a:tab pos="4043679" algn="l"/>
                <a:tab pos="5020945" algn="l"/>
                <a:tab pos="5335270" algn="l"/>
                <a:tab pos="6903720" algn="l"/>
              </a:tabLst>
            </a:pPr>
            <a:r>
              <a:rPr sz="2000" spc="10" dirty="0">
                <a:latin typeface="Calibri"/>
                <a:cs typeface="Calibri"/>
              </a:rPr>
              <a:t>2.	</a:t>
            </a:r>
            <a:r>
              <a:rPr sz="2700" spc="10" dirty="0">
                <a:latin typeface="Calibri"/>
                <a:cs typeface="Calibri"/>
              </a:rPr>
              <a:t>It	</a:t>
            </a:r>
            <a:r>
              <a:rPr sz="2700" spc="-30" dirty="0">
                <a:latin typeface="Calibri"/>
                <a:cs typeface="Calibri"/>
              </a:rPr>
              <a:t>c</a:t>
            </a:r>
            <a:r>
              <a:rPr sz="2700" spc="-5" dirty="0">
                <a:latin typeface="Calibri"/>
                <a:cs typeface="Calibri"/>
              </a:rPr>
              <a:t>onsi</a:t>
            </a:r>
            <a:r>
              <a:rPr sz="2700" spc="-35" dirty="0">
                <a:latin typeface="Calibri"/>
                <a:cs typeface="Calibri"/>
              </a:rPr>
              <a:t>s</a:t>
            </a:r>
            <a:r>
              <a:rPr sz="2700" spc="-20" dirty="0">
                <a:latin typeface="Calibri"/>
                <a:cs typeface="Calibri"/>
              </a:rPr>
              <a:t>t</a:t>
            </a:r>
            <a:r>
              <a:rPr sz="2700" dirty="0">
                <a:latin typeface="Calibri"/>
                <a:cs typeface="Calibri"/>
              </a:rPr>
              <a:t>s	of	a	</a:t>
            </a:r>
            <a:r>
              <a:rPr sz="2700" spc="-5" dirty="0">
                <a:latin typeface="Calibri"/>
                <a:cs typeface="Calibri"/>
              </a:rPr>
              <a:t>flo</a:t>
            </a:r>
            <a:r>
              <a:rPr sz="2700" spc="-25" dirty="0">
                <a:latin typeface="Calibri"/>
                <a:cs typeface="Calibri"/>
              </a:rPr>
              <a:t>a</a:t>
            </a:r>
            <a:r>
              <a:rPr sz="2700" dirty="0">
                <a:latin typeface="Calibri"/>
                <a:cs typeface="Calibri"/>
              </a:rPr>
              <a:t>t	</a:t>
            </a:r>
            <a:r>
              <a:rPr sz="2700" spc="-30" dirty="0">
                <a:latin typeface="Calibri"/>
                <a:cs typeface="Calibri"/>
              </a:rPr>
              <a:t>t</a:t>
            </a:r>
            <a:r>
              <a:rPr sz="2700" dirty="0">
                <a:latin typeface="Calibri"/>
                <a:cs typeface="Calibri"/>
              </a:rPr>
              <a:t>o	whi</a:t>
            </a:r>
            <a:r>
              <a:rPr sz="2700" spc="-15" dirty="0">
                <a:latin typeface="Calibri"/>
                <a:cs typeface="Calibri"/>
              </a:rPr>
              <a:t>c</a:t>
            </a:r>
            <a:r>
              <a:rPr sz="2700" dirty="0">
                <a:latin typeface="Calibri"/>
                <a:cs typeface="Calibri"/>
              </a:rPr>
              <a:t>h	a	g</a:t>
            </a:r>
            <a:r>
              <a:rPr sz="2700" spc="-65" dirty="0">
                <a:latin typeface="Calibri"/>
                <a:cs typeface="Calibri"/>
              </a:rPr>
              <a:t>r</a:t>
            </a:r>
            <a:r>
              <a:rPr sz="2700" dirty="0">
                <a:latin typeface="Calibri"/>
                <a:cs typeface="Calibri"/>
              </a:rPr>
              <a:t>ad</a:t>
            </a:r>
            <a:r>
              <a:rPr sz="2700" spc="-15" dirty="0">
                <a:latin typeface="Calibri"/>
                <a:cs typeface="Calibri"/>
              </a:rPr>
              <a:t>u</a:t>
            </a:r>
            <a:r>
              <a:rPr sz="2700" spc="-25" dirty="0">
                <a:latin typeface="Calibri"/>
                <a:cs typeface="Calibri"/>
              </a:rPr>
              <a:t>a</a:t>
            </a:r>
            <a:r>
              <a:rPr sz="2700" spc="-45" dirty="0">
                <a:latin typeface="Calibri"/>
                <a:cs typeface="Calibri"/>
              </a:rPr>
              <a:t>t</a:t>
            </a:r>
            <a:r>
              <a:rPr sz="2700" dirty="0">
                <a:latin typeface="Calibri"/>
                <a:cs typeface="Calibri"/>
              </a:rPr>
              <a:t>ed	</a:t>
            </a:r>
            <a:r>
              <a:rPr sz="2700" spc="-35" dirty="0">
                <a:latin typeface="Calibri"/>
                <a:cs typeface="Calibri"/>
              </a:rPr>
              <a:t>v</a:t>
            </a:r>
            <a:r>
              <a:rPr sz="2700" dirty="0">
                <a:latin typeface="Calibri"/>
                <a:cs typeface="Calibri"/>
              </a:rPr>
              <a:t>er</a:t>
            </a:r>
            <a:r>
              <a:rPr sz="2700" spc="-10" dirty="0">
                <a:latin typeface="Calibri"/>
                <a:cs typeface="Calibri"/>
              </a:rPr>
              <a:t>t</a:t>
            </a:r>
            <a:r>
              <a:rPr sz="2700" dirty="0">
                <a:latin typeface="Calibri"/>
                <a:cs typeface="Calibri"/>
              </a:rPr>
              <a:t>i</a:t>
            </a:r>
            <a:r>
              <a:rPr sz="2700" spc="-35" dirty="0">
                <a:latin typeface="Calibri"/>
                <a:cs typeface="Calibri"/>
              </a:rPr>
              <a:t>c</a:t>
            </a:r>
            <a:r>
              <a:rPr sz="2700" dirty="0">
                <a:latin typeface="Calibri"/>
                <a:cs typeface="Calibri"/>
              </a:rPr>
              <a:t>al  </a:t>
            </a:r>
            <a:r>
              <a:rPr sz="2700" spc="-25" dirty="0">
                <a:latin typeface="Calibri"/>
                <a:cs typeface="Calibri"/>
              </a:rPr>
              <a:t>staff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is </a:t>
            </a:r>
            <a:r>
              <a:rPr sz="2700" spc="-15" dirty="0">
                <a:latin typeface="Calibri"/>
                <a:cs typeface="Calibri"/>
              </a:rPr>
              <a:t>attached.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1048511"/>
            <a:ext cx="6248400" cy="560679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9976" y="307847"/>
            <a:ext cx="3386328" cy="45872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90"/>
                </a:spcBef>
              </a:pPr>
              <a:t>12</a:t>
            </a:fld>
            <a:endParaRPr spc="-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914400"/>
            <a:ext cx="8229600" cy="5034280"/>
          </a:xfrm>
          <a:custGeom>
            <a:avLst/>
            <a:gdLst/>
            <a:ahLst/>
            <a:cxnLst/>
            <a:rect l="l" t="t" r="r" b="b"/>
            <a:pathLst>
              <a:path w="8229600" h="5034280">
                <a:moveTo>
                  <a:pt x="8229600" y="0"/>
                </a:moveTo>
                <a:lnTo>
                  <a:pt x="0" y="0"/>
                </a:lnTo>
                <a:lnTo>
                  <a:pt x="0" y="5033772"/>
                </a:lnTo>
                <a:lnTo>
                  <a:pt x="8229600" y="5033772"/>
                </a:lnTo>
                <a:lnTo>
                  <a:pt x="8229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2355" y="307847"/>
            <a:ext cx="3805428" cy="45872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53568" y="886967"/>
            <a:ext cx="8284845" cy="5088890"/>
          </a:xfrm>
          <a:custGeom>
            <a:avLst/>
            <a:gdLst/>
            <a:ahLst/>
            <a:cxnLst/>
            <a:rect l="l" t="t" r="r" b="b"/>
            <a:pathLst>
              <a:path w="8284845" h="5088890">
                <a:moveTo>
                  <a:pt x="8257032" y="0"/>
                </a:moveTo>
                <a:lnTo>
                  <a:pt x="27432" y="0"/>
                </a:lnTo>
                <a:lnTo>
                  <a:pt x="16753" y="2160"/>
                </a:lnTo>
                <a:lnTo>
                  <a:pt x="8034" y="8048"/>
                </a:lnTo>
                <a:lnTo>
                  <a:pt x="2155" y="16769"/>
                </a:lnTo>
                <a:lnTo>
                  <a:pt x="0" y="27432"/>
                </a:lnTo>
                <a:lnTo>
                  <a:pt x="0" y="5061204"/>
                </a:lnTo>
                <a:lnTo>
                  <a:pt x="2155" y="5071882"/>
                </a:lnTo>
                <a:lnTo>
                  <a:pt x="8034" y="5080601"/>
                </a:lnTo>
                <a:lnTo>
                  <a:pt x="16753" y="5086480"/>
                </a:lnTo>
                <a:lnTo>
                  <a:pt x="27432" y="5088636"/>
                </a:lnTo>
                <a:lnTo>
                  <a:pt x="8257032" y="5088636"/>
                </a:lnTo>
                <a:lnTo>
                  <a:pt x="8267694" y="5086480"/>
                </a:lnTo>
                <a:lnTo>
                  <a:pt x="8276415" y="5080601"/>
                </a:lnTo>
                <a:lnTo>
                  <a:pt x="8282303" y="5071882"/>
                </a:lnTo>
                <a:lnTo>
                  <a:pt x="8284463" y="5061204"/>
                </a:lnTo>
                <a:lnTo>
                  <a:pt x="8284463" y="5055717"/>
                </a:lnTo>
                <a:lnTo>
                  <a:pt x="32918" y="5055717"/>
                </a:lnTo>
                <a:lnTo>
                  <a:pt x="32918" y="32893"/>
                </a:lnTo>
                <a:lnTo>
                  <a:pt x="8284463" y="32893"/>
                </a:lnTo>
                <a:lnTo>
                  <a:pt x="8284463" y="27432"/>
                </a:lnTo>
                <a:lnTo>
                  <a:pt x="8282303" y="16769"/>
                </a:lnTo>
                <a:lnTo>
                  <a:pt x="8276415" y="8048"/>
                </a:lnTo>
                <a:lnTo>
                  <a:pt x="8267694" y="2160"/>
                </a:lnTo>
                <a:lnTo>
                  <a:pt x="8257032" y="0"/>
                </a:lnTo>
                <a:close/>
              </a:path>
              <a:path w="8284845" h="5088890">
                <a:moveTo>
                  <a:pt x="8284463" y="32893"/>
                </a:moveTo>
                <a:lnTo>
                  <a:pt x="8251571" y="32893"/>
                </a:lnTo>
                <a:lnTo>
                  <a:pt x="8251571" y="5055717"/>
                </a:lnTo>
                <a:lnTo>
                  <a:pt x="8284463" y="5055717"/>
                </a:lnTo>
                <a:lnTo>
                  <a:pt x="8284463" y="32893"/>
                </a:lnTo>
                <a:close/>
              </a:path>
              <a:path w="8284845" h="5088890">
                <a:moveTo>
                  <a:pt x="8240522" y="43942"/>
                </a:moveTo>
                <a:lnTo>
                  <a:pt x="43891" y="43941"/>
                </a:lnTo>
                <a:lnTo>
                  <a:pt x="43891" y="5044744"/>
                </a:lnTo>
                <a:lnTo>
                  <a:pt x="8240522" y="5044744"/>
                </a:lnTo>
                <a:lnTo>
                  <a:pt x="8240522" y="5033771"/>
                </a:lnTo>
                <a:lnTo>
                  <a:pt x="54863" y="5033772"/>
                </a:lnTo>
                <a:lnTo>
                  <a:pt x="54863" y="54864"/>
                </a:lnTo>
                <a:lnTo>
                  <a:pt x="8240522" y="54864"/>
                </a:lnTo>
                <a:lnTo>
                  <a:pt x="8240522" y="43942"/>
                </a:lnTo>
                <a:close/>
              </a:path>
              <a:path w="8284845" h="5088890">
                <a:moveTo>
                  <a:pt x="8240522" y="54864"/>
                </a:moveTo>
                <a:lnTo>
                  <a:pt x="8229600" y="54864"/>
                </a:lnTo>
                <a:lnTo>
                  <a:pt x="8229600" y="5033772"/>
                </a:lnTo>
                <a:lnTo>
                  <a:pt x="8240522" y="5033771"/>
                </a:lnTo>
                <a:lnTo>
                  <a:pt x="8240522" y="54864"/>
                </a:lnTo>
                <a:close/>
              </a:path>
            </a:pathLst>
          </a:custGeom>
          <a:solidFill>
            <a:srgbClr val="DA1F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96900" y="926338"/>
            <a:ext cx="7936865" cy="3007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715" indent="-457834" algn="just">
              <a:lnSpc>
                <a:spcPct val="100000"/>
              </a:lnSpc>
              <a:spcBef>
                <a:spcPts val="100"/>
              </a:spcBef>
              <a:buSzPct val="74074"/>
              <a:buAutoNum type="arabicPeriod"/>
              <a:tabLst>
                <a:tab pos="470534" algn="l"/>
              </a:tabLst>
            </a:pPr>
            <a:r>
              <a:rPr sz="2700" spc="-5" dirty="0">
                <a:latin typeface="Calibri"/>
                <a:cs typeface="Calibri"/>
              </a:rPr>
              <a:t>The </a:t>
            </a:r>
            <a:r>
              <a:rPr sz="2700" spc="-10" dirty="0">
                <a:latin typeface="Calibri"/>
                <a:cs typeface="Calibri"/>
              </a:rPr>
              <a:t>weight </a:t>
            </a:r>
            <a:r>
              <a:rPr sz="2700" spc="-15" dirty="0">
                <a:latin typeface="Calibri"/>
                <a:cs typeface="Calibri"/>
              </a:rPr>
              <a:t>gauge consists </a:t>
            </a:r>
            <a:r>
              <a:rPr sz="2700" dirty="0">
                <a:latin typeface="Calibri"/>
                <a:cs typeface="Calibri"/>
              </a:rPr>
              <a:t>a </a:t>
            </a:r>
            <a:r>
              <a:rPr sz="2700" spc="-15" dirty="0">
                <a:latin typeface="Calibri"/>
                <a:cs typeface="Calibri"/>
              </a:rPr>
              <a:t>weight </a:t>
            </a:r>
            <a:r>
              <a:rPr sz="2700" spc="-20" dirty="0">
                <a:latin typeface="Calibri"/>
                <a:cs typeface="Calibri"/>
              </a:rPr>
              <a:t>attached </a:t>
            </a:r>
            <a:r>
              <a:rPr sz="2700" spc="-15" dirty="0">
                <a:latin typeface="Calibri"/>
                <a:cs typeface="Calibri"/>
              </a:rPr>
              <a:t>to </a:t>
            </a:r>
            <a:r>
              <a:rPr sz="2700" spc="-20" dirty="0">
                <a:latin typeface="Calibri"/>
                <a:cs typeface="Calibri"/>
              </a:rPr>
              <a:t>brass 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chain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or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wire.</a:t>
            </a:r>
            <a:endParaRPr sz="2700">
              <a:latin typeface="Calibri"/>
              <a:cs typeface="Calibri"/>
            </a:endParaRPr>
          </a:p>
          <a:p>
            <a:pPr marL="469900" marR="5080" indent="-457834" algn="just">
              <a:lnSpc>
                <a:spcPct val="100000"/>
              </a:lnSpc>
              <a:spcBef>
                <a:spcPts val="395"/>
              </a:spcBef>
              <a:buSzPct val="74074"/>
              <a:buAutoNum type="arabicPeriod"/>
              <a:tabLst>
                <a:tab pos="470534" algn="l"/>
              </a:tabLst>
            </a:pPr>
            <a:r>
              <a:rPr sz="2700" spc="-5" dirty="0">
                <a:latin typeface="Calibri"/>
                <a:cs typeface="Calibri"/>
              </a:rPr>
              <a:t>The chain </a:t>
            </a:r>
            <a:r>
              <a:rPr sz="2700" spc="-10" dirty="0">
                <a:latin typeface="Calibri"/>
                <a:cs typeface="Calibri"/>
              </a:rPr>
              <a:t>passes </a:t>
            </a:r>
            <a:r>
              <a:rPr sz="2700" spc="-15" dirty="0">
                <a:latin typeface="Calibri"/>
                <a:cs typeface="Calibri"/>
              </a:rPr>
              <a:t>over </a:t>
            </a:r>
            <a:r>
              <a:rPr sz="2700" dirty="0">
                <a:latin typeface="Calibri"/>
                <a:cs typeface="Calibri"/>
              </a:rPr>
              <a:t>a </a:t>
            </a:r>
            <a:r>
              <a:rPr sz="2700" spc="-35" dirty="0">
                <a:latin typeface="Calibri"/>
                <a:cs typeface="Calibri"/>
              </a:rPr>
              <a:t>pulley, </a:t>
            </a:r>
            <a:r>
              <a:rPr sz="2700" dirty="0">
                <a:latin typeface="Calibri"/>
                <a:cs typeface="Calibri"/>
              </a:rPr>
              <a:t>and is </a:t>
            </a:r>
            <a:r>
              <a:rPr sz="2700" spc="-5" dirty="0">
                <a:latin typeface="Calibri"/>
                <a:cs typeface="Calibri"/>
              </a:rPr>
              <a:t>laid </a:t>
            </a:r>
            <a:r>
              <a:rPr sz="2700" spc="-20" dirty="0">
                <a:latin typeface="Calibri"/>
                <a:cs typeface="Calibri"/>
              </a:rPr>
              <a:t>horizontal 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along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the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side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of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</a:t>
            </a:r>
            <a:r>
              <a:rPr sz="2700" spc="-15" dirty="0">
                <a:latin typeface="Calibri"/>
                <a:cs typeface="Calibri"/>
              </a:rPr>
              <a:t> graduated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scale.</a:t>
            </a:r>
            <a:endParaRPr sz="2700">
              <a:latin typeface="Calibri"/>
              <a:cs typeface="Calibri"/>
            </a:endParaRPr>
          </a:p>
          <a:p>
            <a:pPr marL="469900" marR="5080" indent="-457834" algn="just">
              <a:lnSpc>
                <a:spcPct val="100000"/>
              </a:lnSpc>
              <a:spcBef>
                <a:spcPts val="400"/>
              </a:spcBef>
              <a:buSzPct val="74074"/>
              <a:buAutoNum type="arabicPeriod"/>
              <a:tabLst>
                <a:tab pos="470534" algn="l"/>
              </a:tabLst>
            </a:pPr>
            <a:r>
              <a:rPr sz="2700" spc="-5" dirty="0">
                <a:latin typeface="Calibri"/>
                <a:cs typeface="Calibri"/>
              </a:rPr>
              <a:t>The </a:t>
            </a:r>
            <a:r>
              <a:rPr sz="2700" spc="-10" dirty="0">
                <a:latin typeface="Calibri"/>
                <a:cs typeface="Calibri"/>
              </a:rPr>
              <a:t>weight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is </a:t>
            </a:r>
            <a:r>
              <a:rPr sz="2700" spc="-15" dirty="0">
                <a:latin typeface="Calibri"/>
                <a:cs typeface="Calibri"/>
              </a:rPr>
              <a:t>lowered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to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touch</a:t>
            </a:r>
            <a:r>
              <a:rPr sz="2700" spc="58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the </a:t>
            </a:r>
            <a:r>
              <a:rPr sz="2700" spc="-25" dirty="0">
                <a:latin typeface="Calibri"/>
                <a:cs typeface="Calibri"/>
              </a:rPr>
              <a:t>water</a:t>
            </a:r>
            <a:r>
              <a:rPr sz="2700" spc="56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surface, 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and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the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reading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is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30" dirty="0">
                <a:latin typeface="Calibri"/>
                <a:cs typeface="Calibri"/>
              </a:rPr>
              <a:t>taken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on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the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graduated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scale 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against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an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index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attached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to</a:t>
            </a:r>
            <a:r>
              <a:rPr sz="2700" dirty="0">
                <a:latin typeface="Calibri"/>
                <a:cs typeface="Calibri"/>
              </a:rPr>
              <a:t> the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chain.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90"/>
                </a:spcBef>
              </a:pPr>
              <a:t>13</a:t>
            </a:fld>
            <a:endParaRPr spc="-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2355" y="307847"/>
            <a:ext cx="3805428" cy="4587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466229"/>
            <a:ext cx="8566198" cy="402017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90"/>
                </a:spcBef>
              </a:pPr>
              <a:t>14</a:t>
            </a:fld>
            <a:endParaRPr spc="-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39367"/>
            <a:ext cx="8867140" cy="5819140"/>
            <a:chOff x="0" y="1039367"/>
            <a:chExt cx="8867140" cy="5819140"/>
          </a:xfrm>
        </p:grpSpPr>
        <p:sp>
          <p:nvSpPr>
            <p:cNvPr id="3" name="object 3"/>
            <p:cNvSpPr/>
            <p:nvPr/>
          </p:nvSpPr>
          <p:spPr>
            <a:xfrm>
              <a:off x="533400" y="1066799"/>
              <a:ext cx="8305800" cy="5486400"/>
            </a:xfrm>
            <a:custGeom>
              <a:avLst/>
              <a:gdLst/>
              <a:ahLst/>
              <a:cxnLst/>
              <a:rect l="l" t="t" r="r" b="b"/>
              <a:pathLst>
                <a:path w="8305800" h="5486400">
                  <a:moveTo>
                    <a:pt x="8305800" y="0"/>
                  </a:moveTo>
                  <a:lnTo>
                    <a:pt x="0" y="0"/>
                  </a:lnTo>
                  <a:lnTo>
                    <a:pt x="0" y="5486400"/>
                  </a:lnTo>
                  <a:lnTo>
                    <a:pt x="8305800" y="5486400"/>
                  </a:lnTo>
                  <a:lnTo>
                    <a:pt x="8305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5968" y="1039367"/>
              <a:ext cx="8361045" cy="5541645"/>
            </a:xfrm>
            <a:custGeom>
              <a:avLst/>
              <a:gdLst/>
              <a:ahLst/>
              <a:cxnLst/>
              <a:rect l="l" t="t" r="r" b="b"/>
              <a:pathLst>
                <a:path w="8361045" h="5541645">
                  <a:moveTo>
                    <a:pt x="8333232" y="0"/>
                  </a:moveTo>
                  <a:lnTo>
                    <a:pt x="27431" y="0"/>
                  </a:lnTo>
                  <a:lnTo>
                    <a:pt x="16753" y="2160"/>
                  </a:lnTo>
                  <a:lnTo>
                    <a:pt x="8034" y="8048"/>
                  </a:lnTo>
                  <a:lnTo>
                    <a:pt x="2155" y="16769"/>
                  </a:lnTo>
                  <a:lnTo>
                    <a:pt x="0" y="27432"/>
                  </a:lnTo>
                  <a:lnTo>
                    <a:pt x="0" y="5513832"/>
                  </a:lnTo>
                  <a:lnTo>
                    <a:pt x="2155" y="5524510"/>
                  </a:lnTo>
                  <a:lnTo>
                    <a:pt x="8034" y="5533229"/>
                  </a:lnTo>
                  <a:lnTo>
                    <a:pt x="16753" y="5539108"/>
                  </a:lnTo>
                  <a:lnTo>
                    <a:pt x="27431" y="5541264"/>
                  </a:lnTo>
                  <a:lnTo>
                    <a:pt x="8333232" y="5541264"/>
                  </a:lnTo>
                  <a:lnTo>
                    <a:pt x="8343894" y="5539108"/>
                  </a:lnTo>
                  <a:lnTo>
                    <a:pt x="8352615" y="5533229"/>
                  </a:lnTo>
                  <a:lnTo>
                    <a:pt x="8358503" y="5524510"/>
                  </a:lnTo>
                  <a:lnTo>
                    <a:pt x="8360663" y="5513832"/>
                  </a:lnTo>
                  <a:lnTo>
                    <a:pt x="8360663" y="5508345"/>
                  </a:lnTo>
                  <a:lnTo>
                    <a:pt x="32918" y="5508345"/>
                  </a:lnTo>
                  <a:lnTo>
                    <a:pt x="32918" y="32893"/>
                  </a:lnTo>
                  <a:lnTo>
                    <a:pt x="8360663" y="32893"/>
                  </a:lnTo>
                  <a:lnTo>
                    <a:pt x="8360663" y="27432"/>
                  </a:lnTo>
                  <a:lnTo>
                    <a:pt x="8358503" y="16769"/>
                  </a:lnTo>
                  <a:lnTo>
                    <a:pt x="8352615" y="8048"/>
                  </a:lnTo>
                  <a:lnTo>
                    <a:pt x="8343894" y="2160"/>
                  </a:lnTo>
                  <a:lnTo>
                    <a:pt x="8333232" y="0"/>
                  </a:lnTo>
                  <a:close/>
                </a:path>
                <a:path w="8361045" h="5541645">
                  <a:moveTo>
                    <a:pt x="8360663" y="32893"/>
                  </a:moveTo>
                  <a:lnTo>
                    <a:pt x="8327771" y="32893"/>
                  </a:lnTo>
                  <a:lnTo>
                    <a:pt x="8327771" y="5508345"/>
                  </a:lnTo>
                  <a:lnTo>
                    <a:pt x="8360663" y="5508345"/>
                  </a:lnTo>
                  <a:lnTo>
                    <a:pt x="8360663" y="32893"/>
                  </a:lnTo>
                  <a:close/>
                </a:path>
                <a:path w="8361045" h="5541645">
                  <a:moveTo>
                    <a:pt x="8316722" y="43942"/>
                  </a:moveTo>
                  <a:lnTo>
                    <a:pt x="43891" y="43942"/>
                  </a:lnTo>
                  <a:lnTo>
                    <a:pt x="43891" y="5497372"/>
                  </a:lnTo>
                  <a:lnTo>
                    <a:pt x="8316722" y="5497372"/>
                  </a:lnTo>
                  <a:lnTo>
                    <a:pt x="8316722" y="5486400"/>
                  </a:lnTo>
                  <a:lnTo>
                    <a:pt x="54863" y="5486400"/>
                  </a:lnTo>
                  <a:lnTo>
                    <a:pt x="54863" y="54864"/>
                  </a:lnTo>
                  <a:lnTo>
                    <a:pt x="8316722" y="54864"/>
                  </a:lnTo>
                  <a:lnTo>
                    <a:pt x="8316722" y="43942"/>
                  </a:lnTo>
                  <a:close/>
                </a:path>
                <a:path w="8361045" h="5541645">
                  <a:moveTo>
                    <a:pt x="8316722" y="54864"/>
                  </a:moveTo>
                  <a:lnTo>
                    <a:pt x="8305800" y="54864"/>
                  </a:lnTo>
                  <a:lnTo>
                    <a:pt x="8305800" y="5486400"/>
                  </a:lnTo>
                  <a:lnTo>
                    <a:pt x="8316722" y="5486400"/>
                  </a:lnTo>
                  <a:lnTo>
                    <a:pt x="8316722" y="54864"/>
                  </a:lnTo>
                  <a:close/>
                </a:path>
              </a:pathLst>
            </a:custGeom>
            <a:solidFill>
              <a:srgbClr val="DA1F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49300" y="1078738"/>
            <a:ext cx="8012430" cy="5166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715" indent="-457834" algn="just">
              <a:lnSpc>
                <a:spcPct val="100000"/>
              </a:lnSpc>
              <a:spcBef>
                <a:spcPts val="100"/>
              </a:spcBef>
              <a:buSzPct val="74074"/>
              <a:buFont typeface="Wingdings"/>
              <a:buChar char=""/>
              <a:tabLst>
                <a:tab pos="470534" algn="l"/>
              </a:tabLst>
            </a:pPr>
            <a:r>
              <a:rPr sz="2700" spc="-5" dirty="0">
                <a:latin typeface="Calibri"/>
                <a:cs typeface="Calibri"/>
              </a:rPr>
              <a:t>The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process</a:t>
            </a:r>
            <a:r>
              <a:rPr sz="2700" spc="58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of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determining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depth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below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water 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surface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is </a:t>
            </a:r>
            <a:r>
              <a:rPr sz="2700" spc="-5" dirty="0">
                <a:latin typeface="Calibri"/>
                <a:cs typeface="Calibri"/>
              </a:rPr>
              <a:t>called </a:t>
            </a:r>
            <a:r>
              <a:rPr sz="2700" dirty="0">
                <a:latin typeface="Calibri"/>
                <a:cs typeface="Calibri"/>
              </a:rPr>
              <a:t>as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sounding.</a:t>
            </a:r>
            <a:endParaRPr sz="2700">
              <a:latin typeface="Calibri"/>
              <a:cs typeface="Calibri"/>
            </a:endParaRPr>
          </a:p>
          <a:p>
            <a:pPr marL="469900" marR="5080" indent="-457834" algn="just">
              <a:lnSpc>
                <a:spcPct val="100000"/>
              </a:lnSpc>
              <a:spcBef>
                <a:spcPts val="400"/>
              </a:spcBef>
              <a:buSzPct val="74074"/>
              <a:buFont typeface="Wingdings"/>
              <a:buChar char=""/>
              <a:tabLst>
                <a:tab pos="470534" algn="l"/>
              </a:tabLst>
            </a:pPr>
            <a:r>
              <a:rPr sz="2700" spc="-5" dirty="0">
                <a:latin typeface="Calibri"/>
                <a:cs typeface="Calibri"/>
              </a:rPr>
              <a:t>The </a:t>
            </a:r>
            <a:r>
              <a:rPr sz="2700" spc="-25" dirty="0">
                <a:latin typeface="Calibri"/>
                <a:cs typeface="Calibri"/>
              </a:rPr>
              <a:t>step before </a:t>
            </a:r>
            <a:r>
              <a:rPr sz="2700" spc="-15" dirty="0">
                <a:latin typeface="Calibri"/>
                <a:cs typeface="Calibri"/>
              </a:rPr>
              <a:t>undergoing </a:t>
            </a:r>
            <a:r>
              <a:rPr sz="2700" spc="-10" dirty="0">
                <a:latin typeface="Calibri"/>
                <a:cs typeface="Calibri"/>
              </a:rPr>
              <a:t>sounding </a:t>
            </a:r>
            <a:r>
              <a:rPr sz="2700" dirty="0">
                <a:latin typeface="Calibri"/>
                <a:cs typeface="Calibri"/>
              </a:rPr>
              <a:t>is </a:t>
            </a:r>
            <a:r>
              <a:rPr sz="2700" spc="-10" dirty="0">
                <a:latin typeface="Calibri"/>
                <a:cs typeface="Calibri"/>
              </a:rPr>
              <a:t>determining 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the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mean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sea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level.</a:t>
            </a:r>
            <a:endParaRPr sz="2700">
              <a:latin typeface="Calibri"/>
              <a:cs typeface="Calibri"/>
            </a:endParaRPr>
          </a:p>
          <a:p>
            <a:pPr marL="469900" marR="5080" indent="-457834" algn="just">
              <a:lnSpc>
                <a:spcPct val="100000"/>
              </a:lnSpc>
              <a:spcBef>
                <a:spcPts val="395"/>
              </a:spcBef>
              <a:buSzPct val="74074"/>
              <a:buFont typeface="Wingdings"/>
              <a:buChar char=""/>
              <a:tabLst>
                <a:tab pos="470534" algn="l"/>
              </a:tabLst>
            </a:pPr>
            <a:r>
              <a:rPr sz="2700" spc="-10" dirty="0">
                <a:latin typeface="Calibri"/>
                <a:cs typeface="Calibri"/>
              </a:rPr>
              <a:t>Depth </a:t>
            </a:r>
            <a:r>
              <a:rPr sz="2700" dirty="0">
                <a:latin typeface="Calibri"/>
                <a:cs typeface="Calibri"/>
              </a:rPr>
              <a:t>of </a:t>
            </a:r>
            <a:r>
              <a:rPr sz="2700" spc="-10" dirty="0">
                <a:latin typeface="Calibri"/>
                <a:cs typeface="Calibri"/>
              </a:rPr>
              <a:t>Sounding </a:t>
            </a:r>
            <a:r>
              <a:rPr sz="2700" spc="-5" dirty="0">
                <a:latin typeface="Calibri"/>
                <a:cs typeface="Calibri"/>
              </a:rPr>
              <a:t>is </a:t>
            </a:r>
            <a:r>
              <a:rPr sz="2700" spc="-25" dirty="0">
                <a:latin typeface="Calibri"/>
                <a:cs typeface="Calibri"/>
              </a:rPr>
              <a:t>referred </a:t>
            </a:r>
            <a:r>
              <a:rPr sz="2700" spc="-15" dirty="0">
                <a:latin typeface="Calibri"/>
                <a:cs typeface="Calibri"/>
              </a:rPr>
              <a:t>to </a:t>
            </a:r>
            <a:r>
              <a:rPr sz="2700" dirty="0">
                <a:latin typeface="Calibri"/>
                <a:cs typeface="Calibri"/>
              </a:rPr>
              <a:t>the </a:t>
            </a:r>
            <a:r>
              <a:rPr sz="2700" spc="-25" dirty="0">
                <a:latin typeface="Calibri"/>
                <a:cs typeface="Calibri"/>
              </a:rPr>
              <a:t>water </a:t>
            </a:r>
            <a:r>
              <a:rPr sz="2700" spc="-10" dirty="0">
                <a:latin typeface="Calibri"/>
                <a:cs typeface="Calibri"/>
              </a:rPr>
              <a:t>level </a:t>
            </a:r>
            <a:r>
              <a:rPr sz="2700" spc="-15" dirty="0">
                <a:latin typeface="Calibri"/>
                <a:cs typeface="Calibri"/>
              </a:rPr>
              <a:t>at </a:t>
            </a:r>
            <a:r>
              <a:rPr sz="2700" spc="-10" dirty="0">
                <a:latin typeface="Calibri"/>
                <a:cs typeface="Calibri"/>
              </a:rPr>
              <a:t>the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time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it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is made.</a:t>
            </a:r>
            <a:endParaRPr sz="2700">
              <a:latin typeface="Calibri"/>
              <a:cs typeface="Calibri"/>
            </a:endParaRPr>
          </a:p>
          <a:p>
            <a:pPr marL="469900" marR="5080" indent="-457834" algn="just">
              <a:lnSpc>
                <a:spcPct val="100000"/>
              </a:lnSpc>
              <a:spcBef>
                <a:spcPts val="409"/>
              </a:spcBef>
              <a:buSzPct val="74074"/>
              <a:buFont typeface="Wingdings"/>
              <a:buChar char=""/>
              <a:tabLst>
                <a:tab pos="470534" algn="l"/>
              </a:tabLst>
            </a:pPr>
            <a:r>
              <a:rPr sz="2700" spc="-5" dirty="0">
                <a:latin typeface="Calibri"/>
                <a:cs typeface="Calibri"/>
              </a:rPr>
              <a:t>The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reduced</a:t>
            </a:r>
            <a:r>
              <a:rPr sz="2700" spc="-10" dirty="0">
                <a:latin typeface="Calibri"/>
                <a:cs typeface="Calibri"/>
              </a:rPr>
              <a:t> level</a:t>
            </a:r>
            <a:r>
              <a:rPr sz="2700" spc="-5" dirty="0">
                <a:latin typeface="Calibri"/>
                <a:cs typeface="Calibri"/>
              </a:rPr>
              <a:t> of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any</a:t>
            </a:r>
            <a:r>
              <a:rPr sz="2700" spc="-15" dirty="0">
                <a:latin typeface="Calibri"/>
                <a:cs typeface="Calibri"/>
              </a:rPr>
              <a:t> point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of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water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body</a:t>
            </a:r>
            <a:r>
              <a:rPr sz="2700" dirty="0">
                <a:latin typeface="Calibri"/>
                <a:cs typeface="Calibri"/>
              </a:rPr>
              <a:t> is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determined by subtracting the </a:t>
            </a:r>
            <a:r>
              <a:rPr sz="2700" spc="-5" dirty="0">
                <a:latin typeface="Calibri"/>
                <a:cs typeface="Calibri"/>
              </a:rPr>
              <a:t>sounding </a:t>
            </a:r>
            <a:r>
              <a:rPr sz="2700" spc="-15" dirty="0">
                <a:latin typeface="Calibri"/>
                <a:cs typeface="Calibri"/>
              </a:rPr>
              <a:t>from </a:t>
            </a:r>
            <a:r>
              <a:rPr sz="2700" dirty="0">
                <a:latin typeface="Calibri"/>
                <a:cs typeface="Calibri"/>
              </a:rPr>
              <a:t>mean 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sea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level, </a:t>
            </a:r>
            <a:r>
              <a:rPr sz="2700" dirty="0">
                <a:latin typeface="Calibri"/>
                <a:cs typeface="Calibri"/>
              </a:rPr>
              <a:t>Which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it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is </a:t>
            </a:r>
            <a:r>
              <a:rPr sz="2700" spc="-5" dirty="0">
                <a:latin typeface="Calibri"/>
                <a:cs typeface="Calibri"/>
              </a:rPr>
              <a:t>analogous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to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levelling.</a:t>
            </a:r>
            <a:endParaRPr sz="2700">
              <a:latin typeface="Calibri"/>
              <a:cs typeface="Calibri"/>
            </a:endParaRPr>
          </a:p>
          <a:p>
            <a:pPr marL="469900" marR="6350" indent="-457834" algn="just">
              <a:lnSpc>
                <a:spcPct val="100000"/>
              </a:lnSpc>
              <a:spcBef>
                <a:spcPts val="395"/>
              </a:spcBef>
              <a:buSzPct val="74074"/>
              <a:buFont typeface="Wingdings"/>
              <a:buChar char=""/>
              <a:tabLst>
                <a:tab pos="470534" algn="l"/>
              </a:tabLst>
            </a:pPr>
            <a:r>
              <a:rPr sz="2700" dirty="0">
                <a:latin typeface="Calibri"/>
                <a:cs typeface="Calibri"/>
              </a:rPr>
              <a:t>A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number</a:t>
            </a:r>
            <a:r>
              <a:rPr sz="2700" dirty="0">
                <a:latin typeface="Calibri"/>
                <a:cs typeface="Calibri"/>
              </a:rPr>
              <a:t> of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benchmarks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(B.M.)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are</a:t>
            </a:r>
            <a:r>
              <a:rPr sz="2700" spc="-10" dirty="0">
                <a:latin typeface="Calibri"/>
                <a:cs typeface="Calibri"/>
              </a:rPr>
              <a:t> established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at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frequent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intervals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along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the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shorelines,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and</a:t>
            </a:r>
            <a:r>
              <a:rPr sz="2700" spc="610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gauges </a:t>
            </a:r>
            <a:r>
              <a:rPr sz="2700" spc="-60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are </a:t>
            </a:r>
            <a:r>
              <a:rPr sz="2700" spc="-10" dirty="0">
                <a:latin typeface="Calibri"/>
                <a:cs typeface="Calibri"/>
              </a:rPr>
              <a:t>set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on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them.</a:t>
            </a:r>
            <a:endParaRPr sz="27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9035" y="214884"/>
            <a:ext cx="2298925" cy="34401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90"/>
                </a:spcBef>
              </a:pPr>
              <a:t>15</a:t>
            </a:fld>
            <a:endParaRPr spc="-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39367"/>
            <a:ext cx="8943340" cy="5819140"/>
            <a:chOff x="0" y="1039367"/>
            <a:chExt cx="8943340" cy="5819140"/>
          </a:xfrm>
        </p:grpSpPr>
        <p:sp>
          <p:nvSpPr>
            <p:cNvPr id="3" name="object 3"/>
            <p:cNvSpPr/>
            <p:nvPr/>
          </p:nvSpPr>
          <p:spPr>
            <a:xfrm>
              <a:off x="533400" y="1066799"/>
              <a:ext cx="8382000" cy="5334000"/>
            </a:xfrm>
            <a:custGeom>
              <a:avLst/>
              <a:gdLst/>
              <a:ahLst/>
              <a:cxnLst/>
              <a:rect l="l" t="t" r="r" b="b"/>
              <a:pathLst>
                <a:path w="8382000" h="5334000">
                  <a:moveTo>
                    <a:pt x="8382000" y="0"/>
                  </a:moveTo>
                  <a:lnTo>
                    <a:pt x="0" y="0"/>
                  </a:lnTo>
                  <a:lnTo>
                    <a:pt x="0" y="5334000"/>
                  </a:lnTo>
                  <a:lnTo>
                    <a:pt x="8382000" y="5334000"/>
                  </a:lnTo>
                  <a:lnTo>
                    <a:pt x="838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5968" y="1039367"/>
              <a:ext cx="8437245" cy="5389245"/>
            </a:xfrm>
            <a:custGeom>
              <a:avLst/>
              <a:gdLst/>
              <a:ahLst/>
              <a:cxnLst/>
              <a:rect l="l" t="t" r="r" b="b"/>
              <a:pathLst>
                <a:path w="8437245" h="5389245">
                  <a:moveTo>
                    <a:pt x="8409432" y="0"/>
                  </a:moveTo>
                  <a:lnTo>
                    <a:pt x="27431" y="0"/>
                  </a:lnTo>
                  <a:lnTo>
                    <a:pt x="16753" y="2160"/>
                  </a:lnTo>
                  <a:lnTo>
                    <a:pt x="8034" y="8048"/>
                  </a:lnTo>
                  <a:lnTo>
                    <a:pt x="2155" y="16769"/>
                  </a:lnTo>
                  <a:lnTo>
                    <a:pt x="0" y="27432"/>
                  </a:lnTo>
                  <a:lnTo>
                    <a:pt x="0" y="5361432"/>
                  </a:lnTo>
                  <a:lnTo>
                    <a:pt x="2155" y="5372110"/>
                  </a:lnTo>
                  <a:lnTo>
                    <a:pt x="8034" y="5380829"/>
                  </a:lnTo>
                  <a:lnTo>
                    <a:pt x="16753" y="5386708"/>
                  </a:lnTo>
                  <a:lnTo>
                    <a:pt x="27431" y="5388864"/>
                  </a:lnTo>
                  <a:lnTo>
                    <a:pt x="8409432" y="5388864"/>
                  </a:lnTo>
                  <a:lnTo>
                    <a:pt x="8420094" y="5386708"/>
                  </a:lnTo>
                  <a:lnTo>
                    <a:pt x="8428815" y="5380829"/>
                  </a:lnTo>
                  <a:lnTo>
                    <a:pt x="8434703" y="5372110"/>
                  </a:lnTo>
                  <a:lnTo>
                    <a:pt x="8436864" y="5361432"/>
                  </a:lnTo>
                  <a:lnTo>
                    <a:pt x="8436864" y="5355945"/>
                  </a:lnTo>
                  <a:lnTo>
                    <a:pt x="32918" y="5355945"/>
                  </a:lnTo>
                  <a:lnTo>
                    <a:pt x="32918" y="32893"/>
                  </a:lnTo>
                  <a:lnTo>
                    <a:pt x="8436864" y="32893"/>
                  </a:lnTo>
                  <a:lnTo>
                    <a:pt x="8436864" y="27432"/>
                  </a:lnTo>
                  <a:lnTo>
                    <a:pt x="8434703" y="16769"/>
                  </a:lnTo>
                  <a:lnTo>
                    <a:pt x="8428815" y="8048"/>
                  </a:lnTo>
                  <a:lnTo>
                    <a:pt x="8420094" y="2160"/>
                  </a:lnTo>
                  <a:lnTo>
                    <a:pt x="8409432" y="0"/>
                  </a:lnTo>
                  <a:close/>
                </a:path>
                <a:path w="8437245" h="5389245">
                  <a:moveTo>
                    <a:pt x="8436864" y="32893"/>
                  </a:moveTo>
                  <a:lnTo>
                    <a:pt x="8403971" y="32893"/>
                  </a:lnTo>
                  <a:lnTo>
                    <a:pt x="8403971" y="5355945"/>
                  </a:lnTo>
                  <a:lnTo>
                    <a:pt x="8436864" y="5355945"/>
                  </a:lnTo>
                  <a:lnTo>
                    <a:pt x="8436864" y="32893"/>
                  </a:lnTo>
                  <a:close/>
                </a:path>
                <a:path w="8437245" h="5389245">
                  <a:moveTo>
                    <a:pt x="8392922" y="43942"/>
                  </a:moveTo>
                  <a:lnTo>
                    <a:pt x="43891" y="43942"/>
                  </a:lnTo>
                  <a:lnTo>
                    <a:pt x="43891" y="5344972"/>
                  </a:lnTo>
                  <a:lnTo>
                    <a:pt x="8392922" y="5344972"/>
                  </a:lnTo>
                  <a:lnTo>
                    <a:pt x="8392922" y="5333999"/>
                  </a:lnTo>
                  <a:lnTo>
                    <a:pt x="54863" y="5334000"/>
                  </a:lnTo>
                  <a:lnTo>
                    <a:pt x="54863" y="54864"/>
                  </a:lnTo>
                  <a:lnTo>
                    <a:pt x="8392922" y="54864"/>
                  </a:lnTo>
                  <a:lnTo>
                    <a:pt x="8392922" y="43942"/>
                  </a:lnTo>
                  <a:close/>
                </a:path>
                <a:path w="8437245" h="5389245">
                  <a:moveTo>
                    <a:pt x="8392922" y="54864"/>
                  </a:moveTo>
                  <a:lnTo>
                    <a:pt x="8382000" y="54864"/>
                  </a:lnTo>
                  <a:lnTo>
                    <a:pt x="8382000" y="5334000"/>
                  </a:lnTo>
                  <a:lnTo>
                    <a:pt x="8392922" y="5333999"/>
                  </a:lnTo>
                  <a:lnTo>
                    <a:pt x="8392922" y="54864"/>
                  </a:lnTo>
                  <a:close/>
                </a:path>
              </a:pathLst>
            </a:custGeom>
            <a:solidFill>
              <a:srgbClr val="DA1F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49300" y="1211325"/>
            <a:ext cx="8087359" cy="4612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95"/>
              </a:spcBef>
              <a:buSzPct val="74000"/>
              <a:buAutoNum type="arabicPeriod"/>
              <a:tabLst>
                <a:tab pos="469900" algn="l"/>
                <a:tab pos="470534" algn="l"/>
              </a:tabLst>
            </a:pPr>
            <a:r>
              <a:rPr sz="2500" spc="-10" dirty="0">
                <a:latin typeface="Calibri"/>
                <a:cs typeface="Calibri"/>
              </a:rPr>
              <a:t>Preparation </a:t>
            </a:r>
            <a:r>
              <a:rPr sz="2500" spc="-5" dirty="0">
                <a:latin typeface="Calibri"/>
                <a:cs typeface="Calibri"/>
              </a:rPr>
              <a:t>of </a:t>
            </a:r>
            <a:r>
              <a:rPr sz="2500" spc="-15" dirty="0">
                <a:latin typeface="Calibri"/>
                <a:cs typeface="Calibri"/>
              </a:rPr>
              <a:t>accurate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charts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for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navigation.</a:t>
            </a:r>
            <a:endParaRPr sz="25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1910"/>
              </a:spcBef>
              <a:buSzPct val="74000"/>
              <a:buAutoNum type="arabicPeriod"/>
              <a:tabLst>
                <a:tab pos="469900" algn="l"/>
                <a:tab pos="470534" algn="l"/>
              </a:tabLst>
            </a:pPr>
            <a:r>
              <a:rPr sz="2500" spc="-5" dirty="0">
                <a:latin typeface="Calibri"/>
                <a:cs typeface="Calibri"/>
              </a:rPr>
              <a:t>Determination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of the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quantities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of the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material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to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be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filled.</a:t>
            </a:r>
            <a:endParaRPr sz="2500">
              <a:latin typeface="Calibri"/>
              <a:cs typeface="Calibri"/>
            </a:endParaRPr>
          </a:p>
          <a:p>
            <a:pPr marL="469900" marR="5715" indent="-457834">
              <a:lnSpc>
                <a:spcPct val="150000"/>
              </a:lnSpc>
              <a:spcBef>
                <a:spcPts val="395"/>
              </a:spcBef>
              <a:buSzPct val="74000"/>
              <a:buAutoNum type="arabicPeriod"/>
              <a:tabLst>
                <a:tab pos="469900" algn="l"/>
                <a:tab pos="470534" algn="l"/>
              </a:tabLst>
            </a:pPr>
            <a:r>
              <a:rPr sz="2500" spc="-10" dirty="0">
                <a:latin typeface="Calibri"/>
                <a:cs typeface="Calibri"/>
              </a:rPr>
              <a:t>Obtaining</a:t>
            </a:r>
            <a:r>
              <a:rPr sz="2500" spc="10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information</a:t>
            </a:r>
            <a:r>
              <a:rPr sz="2500" spc="95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for</a:t>
            </a:r>
            <a:r>
              <a:rPr sz="2500" spc="114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design</a:t>
            </a:r>
            <a:r>
              <a:rPr sz="2500" spc="11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of</a:t>
            </a:r>
            <a:r>
              <a:rPr sz="2500" spc="10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breakwaters,</a:t>
            </a:r>
            <a:r>
              <a:rPr sz="2500" spc="10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sea</a:t>
            </a:r>
            <a:r>
              <a:rPr sz="2500" spc="1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wells </a:t>
            </a:r>
            <a:r>
              <a:rPr sz="2500" spc="-55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etc.</a:t>
            </a:r>
            <a:endParaRPr sz="2500">
              <a:latin typeface="Calibri"/>
              <a:cs typeface="Calibri"/>
            </a:endParaRPr>
          </a:p>
          <a:p>
            <a:pPr marL="469900" marR="7620" indent="-457834">
              <a:lnSpc>
                <a:spcPct val="151600"/>
              </a:lnSpc>
              <a:spcBef>
                <a:spcPts val="305"/>
              </a:spcBef>
              <a:buSzPct val="74000"/>
              <a:buFont typeface="Lucida Sans Unicode"/>
              <a:buAutoNum type="arabicPeriod"/>
              <a:tabLst>
                <a:tab pos="570230" algn="l"/>
                <a:tab pos="570865" algn="l"/>
              </a:tabLst>
            </a:pPr>
            <a:r>
              <a:rPr dirty="0"/>
              <a:t>	</a:t>
            </a:r>
            <a:r>
              <a:rPr sz="2500" spc="-10" dirty="0">
                <a:latin typeface="Calibri"/>
                <a:cs typeface="Calibri"/>
              </a:rPr>
              <a:t>Material</a:t>
            </a:r>
            <a:r>
              <a:rPr sz="2500" spc="5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that</a:t>
            </a:r>
            <a:r>
              <a:rPr sz="2500" spc="5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to</a:t>
            </a:r>
            <a:r>
              <a:rPr sz="2500" spc="5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be</a:t>
            </a:r>
            <a:r>
              <a:rPr sz="2500" spc="5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dredged</a:t>
            </a:r>
            <a:r>
              <a:rPr sz="2500" spc="4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has</a:t>
            </a:r>
            <a:r>
              <a:rPr sz="2500" spc="4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to</a:t>
            </a:r>
            <a:r>
              <a:rPr sz="2500" spc="3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be</a:t>
            </a:r>
            <a:r>
              <a:rPr sz="2500" spc="5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determined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early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40" dirty="0">
                <a:latin typeface="Calibri"/>
                <a:cs typeface="Calibri"/>
              </a:rPr>
              <a:t>to </a:t>
            </a:r>
            <a:r>
              <a:rPr sz="2500" spc="-55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facilitate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easy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movement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in </a:t>
            </a:r>
            <a:r>
              <a:rPr sz="2500" spc="-10" dirty="0">
                <a:latin typeface="Calibri"/>
                <a:cs typeface="Calibri"/>
              </a:rPr>
              <a:t>project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without</a:t>
            </a:r>
            <a:r>
              <a:rPr sz="2500" spc="-15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any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confusion.</a:t>
            </a:r>
            <a:endParaRPr sz="2500">
              <a:latin typeface="Calibri"/>
              <a:cs typeface="Calibri"/>
            </a:endParaRPr>
          </a:p>
          <a:p>
            <a:pPr marL="469900" marR="5080" indent="-457834">
              <a:lnSpc>
                <a:spcPct val="150100"/>
              </a:lnSpc>
              <a:spcBef>
                <a:spcPts val="405"/>
              </a:spcBef>
              <a:buSzPct val="74000"/>
              <a:buAutoNum type="arabicPeriod"/>
              <a:tabLst>
                <a:tab pos="469900" algn="l"/>
                <a:tab pos="470534" algn="l"/>
              </a:tabLst>
            </a:pPr>
            <a:r>
              <a:rPr sz="2500" spc="-10" dirty="0">
                <a:latin typeface="Calibri"/>
                <a:cs typeface="Calibri"/>
              </a:rPr>
              <a:t>Material</a:t>
            </a:r>
            <a:r>
              <a:rPr sz="2500" spc="8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dredging</a:t>
            </a:r>
            <a:r>
              <a:rPr sz="2500" spc="7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should</a:t>
            </a:r>
            <a:r>
              <a:rPr sz="2500" spc="7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also</a:t>
            </a:r>
            <a:r>
              <a:rPr sz="2500" spc="8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accompany</a:t>
            </a:r>
            <a:r>
              <a:rPr sz="2500" spc="7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where</a:t>
            </a:r>
            <a:r>
              <a:rPr sz="2500" spc="8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filling</a:t>
            </a:r>
            <a:r>
              <a:rPr sz="2500" spc="7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has </a:t>
            </a:r>
            <a:r>
              <a:rPr sz="2500" spc="-55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to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be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done.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Material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dumping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is also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measured</a:t>
            </a:r>
            <a:endParaRPr sz="25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7595" y="306324"/>
            <a:ext cx="4709160" cy="46024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90"/>
                </a:spcBef>
              </a:pPr>
              <a:t>16</a:t>
            </a:fld>
            <a:endParaRPr spc="-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39367"/>
            <a:ext cx="8790940" cy="5819140"/>
            <a:chOff x="0" y="1039367"/>
            <a:chExt cx="8790940" cy="5819140"/>
          </a:xfrm>
        </p:grpSpPr>
        <p:sp>
          <p:nvSpPr>
            <p:cNvPr id="3" name="object 3"/>
            <p:cNvSpPr/>
            <p:nvPr/>
          </p:nvSpPr>
          <p:spPr>
            <a:xfrm>
              <a:off x="499872" y="5945123"/>
              <a:ext cx="4898390" cy="913130"/>
            </a:xfrm>
            <a:custGeom>
              <a:avLst/>
              <a:gdLst/>
              <a:ahLst/>
              <a:cxnLst/>
              <a:rect l="l" t="t" r="r" b="b"/>
              <a:pathLst>
                <a:path w="4898390" h="913129">
                  <a:moveTo>
                    <a:pt x="85556" y="21310"/>
                  </a:moveTo>
                  <a:lnTo>
                    <a:pt x="3637272" y="912874"/>
                  </a:lnTo>
                  <a:lnTo>
                    <a:pt x="4898144" y="912874"/>
                  </a:lnTo>
                  <a:lnTo>
                    <a:pt x="85556" y="21310"/>
                  </a:lnTo>
                  <a:close/>
                </a:path>
                <a:path w="4898390" h="913129">
                  <a:moveTo>
                    <a:pt x="660" y="0"/>
                  </a:moveTo>
                  <a:lnTo>
                    <a:pt x="0" y="5460"/>
                  </a:lnTo>
                  <a:lnTo>
                    <a:pt x="85556" y="21310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9FCAD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6155" y="5939027"/>
              <a:ext cx="3654425" cy="919480"/>
            </a:xfrm>
            <a:custGeom>
              <a:avLst/>
              <a:gdLst/>
              <a:ahLst/>
              <a:cxnLst/>
              <a:rect l="l" t="t" r="r" b="b"/>
              <a:pathLst>
                <a:path w="3654425" h="919479">
                  <a:moveTo>
                    <a:pt x="0" y="0"/>
                  </a:moveTo>
                  <a:lnTo>
                    <a:pt x="7924" y="6350"/>
                  </a:lnTo>
                  <a:lnTo>
                    <a:pt x="2870480" y="918970"/>
                  </a:lnTo>
                  <a:lnTo>
                    <a:pt x="3653984" y="9189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789674"/>
              <a:ext cx="3398520" cy="10683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784670"/>
              <a:ext cx="3370849" cy="107332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33400" y="1066799"/>
              <a:ext cx="8229600" cy="5034280"/>
            </a:xfrm>
            <a:custGeom>
              <a:avLst/>
              <a:gdLst/>
              <a:ahLst/>
              <a:cxnLst/>
              <a:rect l="l" t="t" r="r" b="b"/>
              <a:pathLst>
                <a:path w="8229600" h="5034280">
                  <a:moveTo>
                    <a:pt x="8229600" y="0"/>
                  </a:moveTo>
                  <a:lnTo>
                    <a:pt x="0" y="0"/>
                  </a:lnTo>
                  <a:lnTo>
                    <a:pt x="0" y="5033772"/>
                  </a:lnTo>
                  <a:lnTo>
                    <a:pt x="8229600" y="503377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5968" y="1039367"/>
              <a:ext cx="8284845" cy="5088890"/>
            </a:xfrm>
            <a:custGeom>
              <a:avLst/>
              <a:gdLst/>
              <a:ahLst/>
              <a:cxnLst/>
              <a:rect l="l" t="t" r="r" b="b"/>
              <a:pathLst>
                <a:path w="8284845" h="5088890">
                  <a:moveTo>
                    <a:pt x="8257032" y="0"/>
                  </a:moveTo>
                  <a:lnTo>
                    <a:pt x="27431" y="0"/>
                  </a:lnTo>
                  <a:lnTo>
                    <a:pt x="16753" y="2160"/>
                  </a:lnTo>
                  <a:lnTo>
                    <a:pt x="8034" y="8048"/>
                  </a:lnTo>
                  <a:lnTo>
                    <a:pt x="2155" y="16769"/>
                  </a:lnTo>
                  <a:lnTo>
                    <a:pt x="0" y="27432"/>
                  </a:lnTo>
                  <a:lnTo>
                    <a:pt x="0" y="5061204"/>
                  </a:lnTo>
                  <a:lnTo>
                    <a:pt x="2155" y="5071882"/>
                  </a:lnTo>
                  <a:lnTo>
                    <a:pt x="8034" y="5080601"/>
                  </a:lnTo>
                  <a:lnTo>
                    <a:pt x="16753" y="5086480"/>
                  </a:lnTo>
                  <a:lnTo>
                    <a:pt x="27431" y="5088636"/>
                  </a:lnTo>
                  <a:lnTo>
                    <a:pt x="8257032" y="5088636"/>
                  </a:lnTo>
                  <a:lnTo>
                    <a:pt x="8267694" y="5086480"/>
                  </a:lnTo>
                  <a:lnTo>
                    <a:pt x="8276415" y="5080601"/>
                  </a:lnTo>
                  <a:lnTo>
                    <a:pt x="8282303" y="5071882"/>
                  </a:lnTo>
                  <a:lnTo>
                    <a:pt x="8284463" y="5061204"/>
                  </a:lnTo>
                  <a:lnTo>
                    <a:pt x="8284463" y="5055717"/>
                  </a:lnTo>
                  <a:lnTo>
                    <a:pt x="32918" y="5055717"/>
                  </a:lnTo>
                  <a:lnTo>
                    <a:pt x="32918" y="32893"/>
                  </a:lnTo>
                  <a:lnTo>
                    <a:pt x="8284463" y="32893"/>
                  </a:lnTo>
                  <a:lnTo>
                    <a:pt x="8284463" y="27432"/>
                  </a:lnTo>
                  <a:lnTo>
                    <a:pt x="8282303" y="16769"/>
                  </a:lnTo>
                  <a:lnTo>
                    <a:pt x="8276415" y="8048"/>
                  </a:lnTo>
                  <a:lnTo>
                    <a:pt x="8267694" y="2160"/>
                  </a:lnTo>
                  <a:lnTo>
                    <a:pt x="8257032" y="0"/>
                  </a:lnTo>
                  <a:close/>
                </a:path>
                <a:path w="8284845" h="5088890">
                  <a:moveTo>
                    <a:pt x="8284463" y="32893"/>
                  </a:moveTo>
                  <a:lnTo>
                    <a:pt x="8251571" y="32893"/>
                  </a:lnTo>
                  <a:lnTo>
                    <a:pt x="8251571" y="5055717"/>
                  </a:lnTo>
                  <a:lnTo>
                    <a:pt x="8284463" y="5055717"/>
                  </a:lnTo>
                  <a:lnTo>
                    <a:pt x="8284463" y="32893"/>
                  </a:lnTo>
                  <a:close/>
                </a:path>
                <a:path w="8284845" h="5088890">
                  <a:moveTo>
                    <a:pt x="8240522" y="43942"/>
                  </a:moveTo>
                  <a:lnTo>
                    <a:pt x="43891" y="43942"/>
                  </a:lnTo>
                  <a:lnTo>
                    <a:pt x="43891" y="5044744"/>
                  </a:lnTo>
                  <a:lnTo>
                    <a:pt x="8240522" y="5044744"/>
                  </a:lnTo>
                  <a:lnTo>
                    <a:pt x="8240522" y="5033771"/>
                  </a:lnTo>
                  <a:lnTo>
                    <a:pt x="54863" y="5033772"/>
                  </a:lnTo>
                  <a:lnTo>
                    <a:pt x="54863" y="54864"/>
                  </a:lnTo>
                  <a:lnTo>
                    <a:pt x="8240522" y="54864"/>
                  </a:lnTo>
                  <a:lnTo>
                    <a:pt x="8240522" y="43942"/>
                  </a:lnTo>
                  <a:close/>
                </a:path>
                <a:path w="8284845" h="5088890">
                  <a:moveTo>
                    <a:pt x="8240522" y="54864"/>
                  </a:moveTo>
                  <a:lnTo>
                    <a:pt x="8229600" y="54864"/>
                  </a:lnTo>
                  <a:lnTo>
                    <a:pt x="8229600" y="5033772"/>
                  </a:lnTo>
                  <a:lnTo>
                    <a:pt x="8240522" y="5033771"/>
                  </a:lnTo>
                  <a:lnTo>
                    <a:pt x="8240522" y="54864"/>
                  </a:lnTo>
                  <a:close/>
                </a:path>
              </a:pathLst>
            </a:custGeom>
            <a:solidFill>
              <a:srgbClr val="DA1F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49300" y="1040028"/>
            <a:ext cx="7936230" cy="4636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6985" indent="-457834" algn="just">
              <a:lnSpc>
                <a:spcPct val="130000"/>
              </a:lnSpc>
              <a:spcBef>
                <a:spcPts val="100"/>
              </a:spcBef>
              <a:buSzPct val="74000"/>
              <a:buAutoNum type="arabicPeriod"/>
              <a:tabLst>
                <a:tab pos="470534" algn="l"/>
              </a:tabLst>
            </a:pPr>
            <a:r>
              <a:rPr sz="2500" spc="-10" dirty="0">
                <a:latin typeface="Calibri"/>
                <a:cs typeface="Calibri"/>
              </a:rPr>
              <a:t>The sounding points should </a:t>
            </a:r>
            <a:r>
              <a:rPr sz="2500" spc="-5" dirty="0">
                <a:latin typeface="Calibri"/>
                <a:cs typeface="Calibri"/>
              </a:rPr>
              <a:t>be selected </a:t>
            </a:r>
            <a:r>
              <a:rPr sz="2500" spc="-10" dirty="0">
                <a:latin typeface="Calibri"/>
                <a:cs typeface="Calibri"/>
              </a:rPr>
              <a:t>keeping </a:t>
            </a:r>
            <a:r>
              <a:rPr sz="2500" spc="-5" dirty="0">
                <a:latin typeface="Calibri"/>
                <a:cs typeface="Calibri"/>
              </a:rPr>
              <a:t>in mind 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that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all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the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important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irregularities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are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recorded.</a:t>
            </a:r>
            <a:endParaRPr sz="2500">
              <a:latin typeface="Calibri"/>
              <a:cs typeface="Calibri"/>
            </a:endParaRPr>
          </a:p>
          <a:p>
            <a:pPr marL="469900" marR="5080" indent="-457834" algn="just">
              <a:lnSpc>
                <a:spcPct val="130000"/>
              </a:lnSpc>
              <a:spcBef>
                <a:spcPts val="400"/>
              </a:spcBef>
              <a:buSzPct val="74000"/>
              <a:buAutoNum type="arabicPeriod"/>
              <a:tabLst>
                <a:tab pos="470534" algn="l"/>
              </a:tabLst>
            </a:pPr>
            <a:r>
              <a:rPr sz="2500" spc="-10" dirty="0">
                <a:latin typeface="Calibri"/>
                <a:cs typeface="Calibri"/>
              </a:rPr>
              <a:t>The soundings </a:t>
            </a:r>
            <a:r>
              <a:rPr sz="2500" spc="-15" dirty="0">
                <a:latin typeface="Calibri"/>
                <a:cs typeface="Calibri"/>
              </a:rPr>
              <a:t>are </a:t>
            </a:r>
            <a:r>
              <a:rPr sz="2500" spc="-5" dirty="0">
                <a:latin typeface="Calibri"/>
                <a:cs typeface="Calibri"/>
              </a:rPr>
              <a:t>thus made along a series of </a:t>
            </a:r>
            <a:r>
              <a:rPr sz="2500" spc="-15" dirty="0">
                <a:latin typeface="Calibri"/>
                <a:cs typeface="Calibri"/>
              </a:rPr>
              <a:t>straight 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lines </a:t>
            </a:r>
            <a:r>
              <a:rPr sz="2500" spc="-15" dirty="0">
                <a:latin typeface="Calibri"/>
                <a:cs typeface="Calibri"/>
              </a:rPr>
              <a:t>at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right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angles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to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the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shoreline.</a:t>
            </a:r>
            <a:endParaRPr sz="2500">
              <a:latin typeface="Calibri"/>
              <a:cs typeface="Calibri"/>
            </a:endParaRPr>
          </a:p>
          <a:p>
            <a:pPr marL="469900" marR="6350" indent="-457834" algn="just">
              <a:lnSpc>
                <a:spcPct val="130000"/>
              </a:lnSpc>
              <a:spcBef>
                <a:spcPts val="395"/>
              </a:spcBef>
              <a:buSzPct val="74000"/>
              <a:buAutoNum type="arabicPeriod"/>
              <a:tabLst>
                <a:tab pos="470534" algn="l"/>
              </a:tabLst>
            </a:pPr>
            <a:r>
              <a:rPr sz="2500" spc="-10" dirty="0">
                <a:latin typeface="Calibri"/>
                <a:cs typeface="Calibri"/>
              </a:rPr>
              <a:t>The </a:t>
            </a:r>
            <a:r>
              <a:rPr sz="2500" spc="-5" dirty="0">
                <a:latin typeface="Calibri"/>
                <a:cs typeface="Calibri"/>
              </a:rPr>
              <a:t>spacing </a:t>
            </a:r>
            <a:r>
              <a:rPr sz="2500" spc="-10" dirty="0">
                <a:latin typeface="Calibri"/>
                <a:cs typeface="Calibri"/>
              </a:rPr>
              <a:t>between </a:t>
            </a:r>
            <a:r>
              <a:rPr sz="2500" spc="-5" dirty="0">
                <a:latin typeface="Calibri"/>
                <a:cs typeface="Calibri"/>
              </a:rPr>
              <a:t>the </a:t>
            </a:r>
            <a:r>
              <a:rPr sz="2500" spc="-10" dirty="0">
                <a:latin typeface="Calibri"/>
                <a:cs typeface="Calibri"/>
              </a:rPr>
              <a:t>sounding </a:t>
            </a:r>
            <a:r>
              <a:rPr sz="2500" spc="-5" dirty="0">
                <a:latin typeface="Calibri"/>
                <a:cs typeface="Calibri"/>
              </a:rPr>
              <a:t>lines and </a:t>
            </a:r>
            <a:r>
              <a:rPr sz="2500" spc="-10" dirty="0">
                <a:latin typeface="Calibri"/>
                <a:cs typeface="Calibri"/>
              </a:rPr>
              <a:t>between </a:t>
            </a:r>
            <a:r>
              <a:rPr sz="2500" dirty="0">
                <a:latin typeface="Calibri"/>
                <a:cs typeface="Calibri"/>
              </a:rPr>
              <a:t>the </a:t>
            </a:r>
            <a:r>
              <a:rPr sz="2500" spc="-55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sounding points depends upon </a:t>
            </a:r>
            <a:r>
              <a:rPr sz="2500" spc="-5" dirty="0">
                <a:latin typeface="Calibri"/>
                <a:cs typeface="Calibri"/>
              </a:rPr>
              <a:t>the </a:t>
            </a:r>
            <a:r>
              <a:rPr sz="2500" spc="-15" dirty="0">
                <a:latin typeface="Calibri"/>
                <a:cs typeface="Calibri"/>
              </a:rPr>
              <a:t>nature </a:t>
            </a:r>
            <a:r>
              <a:rPr sz="2500" spc="-5" dirty="0">
                <a:latin typeface="Calibri"/>
                <a:cs typeface="Calibri"/>
              </a:rPr>
              <a:t>of submarine 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surface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as</a:t>
            </a:r>
            <a:r>
              <a:rPr sz="2500" spc="-10" dirty="0">
                <a:latin typeface="Calibri"/>
                <a:cs typeface="Calibri"/>
              </a:rPr>
              <a:t> well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as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on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the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object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of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the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30" dirty="0">
                <a:latin typeface="Calibri"/>
                <a:cs typeface="Calibri"/>
              </a:rPr>
              <a:t>survey.</a:t>
            </a:r>
            <a:endParaRPr sz="2500">
              <a:latin typeface="Calibri"/>
              <a:cs typeface="Calibri"/>
            </a:endParaRPr>
          </a:p>
          <a:p>
            <a:pPr marL="469900" marR="5715" indent="-457834" algn="just">
              <a:lnSpc>
                <a:spcPct val="130100"/>
              </a:lnSpc>
              <a:spcBef>
                <a:spcPts val="405"/>
              </a:spcBef>
              <a:buSzPct val="74000"/>
              <a:buAutoNum type="arabicPeriod"/>
              <a:tabLst>
                <a:tab pos="470534" algn="l"/>
              </a:tabLst>
            </a:pPr>
            <a:r>
              <a:rPr sz="2500" spc="-5" dirty="0">
                <a:latin typeface="Calibri"/>
                <a:cs typeface="Calibri"/>
              </a:rPr>
              <a:t>Usually Spacing </a:t>
            </a:r>
            <a:r>
              <a:rPr sz="2500" spc="-10" dirty="0">
                <a:latin typeface="Calibri"/>
                <a:cs typeface="Calibri"/>
              </a:rPr>
              <a:t>between sounding </a:t>
            </a:r>
            <a:r>
              <a:rPr sz="2500" spc="-5" dirty="0">
                <a:latin typeface="Calibri"/>
                <a:cs typeface="Calibri"/>
              </a:rPr>
              <a:t>lines is </a:t>
            </a:r>
            <a:r>
              <a:rPr sz="2500" spc="-25" dirty="0">
                <a:latin typeface="Calibri"/>
                <a:cs typeface="Calibri"/>
              </a:rPr>
              <a:t>kept </a:t>
            </a:r>
            <a:r>
              <a:rPr sz="2500" spc="-10" dirty="0">
                <a:latin typeface="Calibri"/>
                <a:cs typeface="Calibri"/>
              </a:rPr>
              <a:t>30 </a:t>
            </a:r>
            <a:r>
              <a:rPr sz="2500" spc="-5" dirty="0">
                <a:latin typeface="Calibri"/>
                <a:cs typeface="Calibri"/>
              </a:rPr>
              <a:t>m </a:t>
            </a:r>
            <a:r>
              <a:rPr sz="2500" dirty="0">
                <a:latin typeface="Calibri"/>
                <a:cs typeface="Calibri"/>
              </a:rPr>
              <a:t>and 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spacing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between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sounding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points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is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kept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7.5m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to</a:t>
            </a:r>
            <a:r>
              <a:rPr sz="2500" spc="-10" dirty="0">
                <a:latin typeface="Calibri"/>
                <a:cs typeface="Calibri"/>
              </a:rPr>
              <a:t> 15 </a:t>
            </a:r>
            <a:r>
              <a:rPr sz="2500" spc="-5" dirty="0">
                <a:latin typeface="Calibri"/>
                <a:cs typeface="Calibri"/>
              </a:rPr>
              <a:t>m.</a:t>
            </a:r>
            <a:endParaRPr sz="25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3880" y="307847"/>
            <a:ext cx="2058924" cy="458724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190"/>
                </a:spcBef>
              </a:pPr>
              <a:t>17</a:t>
            </a:fld>
            <a:endParaRPr spc="-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4523" y="6545847"/>
            <a:ext cx="158750" cy="1949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000" spc="-15" dirty="0">
                <a:latin typeface="Lucida Sans Unicode"/>
                <a:cs typeface="Lucida Sans Unicode"/>
              </a:rPr>
              <a:t>20</a:t>
            </a:r>
            <a:endParaRPr sz="10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2148" y="231647"/>
            <a:ext cx="2058924" cy="46024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550163"/>
            <a:ext cx="9149080" cy="6314440"/>
            <a:chOff x="0" y="550163"/>
            <a:chExt cx="9149080" cy="6314440"/>
          </a:xfrm>
        </p:grpSpPr>
        <p:sp>
          <p:nvSpPr>
            <p:cNvPr id="5" name="object 5"/>
            <p:cNvSpPr/>
            <p:nvPr/>
          </p:nvSpPr>
          <p:spPr>
            <a:xfrm>
              <a:off x="152400" y="1170431"/>
              <a:ext cx="8991600" cy="5687695"/>
            </a:xfrm>
            <a:custGeom>
              <a:avLst/>
              <a:gdLst/>
              <a:ahLst/>
              <a:cxnLst/>
              <a:rect l="l" t="t" r="r" b="b"/>
              <a:pathLst>
                <a:path w="8991600" h="5687695">
                  <a:moveTo>
                    <a:pt x="8991599" y="0"/>
                  </a:moveTo>
                  <a:lnTo>
                    <a:pt x="0" y="0"/>
                  </a:lnTo>
                  <a:lnTo>
                    <a:pt x="0" y="5687565"/>
                  </a:lnTo>
                  <a:lnTo>
                    <a:pt x="8991599" y="5687565"/>
                  </a:lnTo>
                  <a:lnTo>
                    <a:pt x="8991599" y="0"/>
                  </a:lnTo>
                  <a:close/>
                </a:path>
              </a:pathLst>
            </a:custGeom>
            <a:solidFill>
              <a:srgbClr val="79CA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4968" y="1143000"/>
              <a:ext cx="9019540" cy="5715000"/>
            </a:xfrm>
            <a:custGeom>
              <a:avLst/>
              <a:gdLst/>
              <a:ahLst/>
              <a:cxnLst/>
              <a:rect l="l" t="t" r="r" b="b"/>
              <a:pathLst>
                <a:path w="9019540" h="5715000">
                  <a:moveTo>
                    <a:pt x="9019031" y="0"/>
                  </a:moveTo>
                  <a:lnTo>
                    <a:pt x="27432" y="0"/>
                  </a:lnTo>
                  <a:lnTo>
                    <a:pt x="16753" y="2160"/>
                  </a:lnTo>
                  <a:lnTo>
                    <a:pt x="8034" y="8048"/>
                  </a:lnTo>
                  <a:lnTo>
                    <a:pt x="2155" y="16769"/>
                  </a:lnTo>
                  <a:lnTo>
                    <a:pt x="0" y="27432"/>
                  </a:lnTo>
                  <a:lnTo>
                    <a:pt x="0" y="5714997"/>
                  </a:lnTo>
                  <a:lnTo>
                    <a:pt x="32918" y="5714997"/>
                  </a:lnTo>
                  <a:lnTo>
                    <a:pt x="32918" y="32892"/>
                  </a:lnTo>
                  <a:lnTo>
                    <a:pt x="9019031" y="32892"/>
                  </a:lnTo>
                  <a:lnTo>
                    <a:pt x="9019031" y="0"/>
                  </a:lnTo>
                  <a:close/>
                </a:path>
                <a:path w="9019540" h="5715000">
                  <a:moveTo>
                    <a:pt x="9002522" y="43941"/>
                  </a:moveTo>
                  <a:lnTo>
                    <a:pt x="43891" y="43941"/>
                  </a:lnTo>
                  <a:lnTo>
                    <a:pt x="43891" y="5714997"/>
                  </a:lnTo>
                  <a:lnTo>
                    <a:pt x="54864" y="5714997"/>
                  </a:lnTo>
                  <a:lnTo>
                    <a:pt x="54864" y="54863"/>
                  </a:lnTo>
                  <a:lnTo>
                    <a:pt x="9002522" y="54863"/>
                  </a:lnTo>
                  <a:lnTo>
                    <a:pt x="9002522" y="43941"/>
                  </a:lnTo>
                  <a:close/>
                </a:path>
                <a:path w="9019540" h="5715000">
                  <a:moveTo>
                    <a:pt x="9002522" y="54863"/>
                  </a:moveTo>
                  <a:lnTo>
                    <a:pt x="8991600" y="54863"/>
                  </a:lnTo>
                  <a:lnTo>
                    <a:pt x="8991600" y="5714997"/>
                  </a:lnTo>
                  <a:lnTo>
                    <a:pt x="9002522" y="5714997"/>
                  </a:lnTo>
                  <a:lnTo>
                    <a:pt x="9002522" y="54863"/>
                  </a:lnTo>
                  <a:close/>
                </a:path>
                <a:path w="9019540" h="5715000">
                  <a:moveTo>
                    <a:pt x="9019031" y="32892"/>
                  </a:moveTo>
                  <a:lnTo>
                    <a:pt x="9013571" y="32892"/>
                  </a:lnTo>
                  <a:lnTo>
                    <a:pt x="9013571" y="5714997"/>
                  </a:lnTo>
                  <a:lnTo>
                    <a:pt x="9019031" y="5714997"/>
                  </a:lnTo>
                  <a:lnTo>
                    <a:pt x="9019031" y="32892"/>
                  </a:lnTo>
                  <a:close/>
                </a:path>
              </a:pathLst>
            </a:custGeom>
            <a:solidFill>
              <a:srgbClr val="1E76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066785"/>
              <a:ext cx="2895599" cy="579121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981200" y="1170431"/>
              <a:ext cx="76200" cy="2577465"/>
            </a:xfrm>
            <a:custGeom>
              <a:avLst/>
              <a:gdLst/>
              <a:ahLst/>
              <a:cxnLst/>
              <a:rect l="l" t="t" r="r" b="b"/>
              <a:pathLst>
                <a:path w="76200" h="2577465">
                  <a:moveTo>
                    <a:pt x="0" y="0"/>
                  </a:moveTo>
                  <a:lnTo>
                    <a:pt x="14196" y="44725"/>
                  </a:lnTo>
                  <a:lnTo>
                    <a:pt x="20982" y="99103"/>
                  </a:lnTo>
                  <a:lnTo>
                    <a:pt x="25371" y="146521"/>
                  </a:lnTo>
                  <a:lnTo>
                    <a:pt x="29640" y="202519"/>
                  </a:lnTo>
                  <a:lnTo>
                    <a:pt x="33781" y="266796"/>
                  </a:lnTo>
                  <a:lnTo>
                    <a:pt x="37785" y="339049"/>
                  </a:lnTo>
                  <a:lnTo>
                    <a:pt x="39732" y="378073"/>
                  </a:lnTo>
                  <a:lnTo>
                    <a:pt x="41642" y="418978"/>
                  </a:lnTo>
                  <a:lnTo>
                    <a:pt x="43514" y="461726"/>
                  </a:lnTo>
                  <a:lnTo>
                    <a:pt x="45345" y="506279"/>
                  </a:lnTo>
                  <a:lnTo>
                    <a:pt x="47135" y="552600"/>
                  </a:lnTo>
                  <a:lnTo>
                    <a:pt x="48883" y="600652"/>
                  </a:lnTo>
                  <a:lnTo>
                    <a:pt x="50588" y="650395"/>
                  </a:lnTo>
                  <a:lnTo>
                    <a:pt x="52248" y="701793"/>
                  </a:lnTo>
                  <a:lnTo>
                    <a:pt x="53863" y="754808"/>
                  </a:lnTo>
                  <a:lnTo>
                    <a:pt x="55432" y="809402"/>
                  </a:lnTo>
                  <a:lnTo>
                    <a:pt x="56952" y="865538"/>
                  </a:lnTo>
                  <a:lnTo>
                    <a:pt x="58424" y="923177"/>
                  </a:lnTo>
                  <a:lnTo>
                    <a:pt x="59845" y="982281"/>
                  </a:lnTo>
                  <a:lnTo>
                    <a:pt x="61216" y="1042814"/>
                  </a:lnTo>
                  <a:lnTo>
                    <a:pt x="62534" y="1104738"/>
                  </a:lnTo>
                  <a:lnTo>
                    <a:pt x="63799" y="1168014"/>
                  </a:lnTo>
                  <a:lnTo>
                    <a:pt x="65009" y="1232605"/>
                  </a:lnTo>
                  <a:lnTo>
                    <a:pt x="66164" y="1298473"/>
                  </a:lnTo>
                  <a:lnTo>
                    <a:pt x="67262" y="1365581"/>
                  </a:lnTo>
                  <a:lnTo>
                    <a:pt x="68302" y="1433891"/>
                  </a:lnTo>
                  <a:lnTo>
                    <a:pt x="69284" y="1503364"/>
                  </a:lnTo>
                  <a:lnTo>
                    <a:pt x="70205" y="1573964"/>
                  </a:lnTo>
                  <a:lnTo>
                    <a:pt x="71065" y="1645652"/>
                  </a:lnTo>
                  <a:lnTo>
                    <a:pt x="71862" y="1718392"/>
                  </a:lnTo>
                  <a:lnTo>
                    <a:pt x="72596" y="1792144"/>
                  </a:lnTo>
                  <a:lnTo>
                    <a:pt x="73266" y="1866871"/>
                  </a:lnTo>
                  <a:lnTo>
                    <a:pt x="73869" y="1942537"/>
                  </a:lnTo>
                  <a:lnTo>
                    <a:pt x="74406" y="2019102"/>
                  </a:lnTo>
                  <a:lnTo>
                    <a:pt x="74875" y="2096529"/>
                  </a:lnTo>
                  <a:lnTo>
                    <a:pt x="75275" y="2174780"/>
                  </a:lnTo>
                  <a:lnTo>
                    <a:pt x="75605" y="2253819"/>
                  </a:lnTo>
                  <a:lnTo>
                    <a:pt x="75863" y="2333606"/>
                  </a:lnTo>
                  <a:lnTo>
                    <a:pt x="76049" y="2414104"/>
                  </a:lnTo>
                  <a:lnTo>
                    <a:pt x="76162" y="2495276"/>
                  </a:lnTo>
                  <a:lnTo>
                    <a:pt x="76200" y="2577084"/>
                  </a:lnTo>
                </a:path>
              </a:pathLst>
            </a:custGeom>
            <a:ln w="9144">
              <a:solidFill>
                <a:srgbClr val="2CA1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3332" y="1030223"/>
              <a:ext cx="548640" cy="582777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595247" y="1054097"/>
              <a:ext cx="413384" cy="5803900"/>
            </a:xfrm>
            <a:custGeom>
              <a:avLst/>
              <a:gdLst/>
              <a:ahLst/>
              <a:cxnLst/>
              <a:rect l="l" t="t" r="r" b="b"/>
              <a:pathLst>
                <a:path w="413385" h="5803900">
                  <a:moveTo>
                    <a:pt x="196088" y="0"/>
                  </a:moveTo>
                  <a:lnTo>
                    <a:pt x="185165" y="0"/>
                  </a:lnTo>
                  <a:lnTo>
                    <a:pt x="203961" y="342900"/>
                  </a:lnTo>
                  <a:lnTo>
                    <a:pt x="222630" y="673100"/>
                  </a:lnTo>
                  <a:lnTo>
                    <a:pt x="240919" y="1016000"/>
                  </a:lnTo>
                  <a:lnTo>
                    <a:pt x="258698" y="1346200"/>
                  </a:lnTo>
                  <a:lnTo>
                    <a:pt x="275463" y="1676400"/>
                  </a:lnTo>
                  <a:lnTo>
                    <a:pt x="283591" y="1828800"/>
                  </a:lnTo>
                  <a:lnTo>
                    <a:pt x="291465" y="1993900"/>
                  </a:lnTo>
                  <a:lnTo>
                    <a:pt x="298958" y="2146300"/>
                  </a:lnTo>
                  <a:lnTo>
                    <a:pt x="306070" y="2311400"/>
                  </a:lnTo>
                  <a:lnTo>
                    <a:pt x="312928" y="2463800"/>
                  </a:lnTo>
                  <a:lnTo>
                    <a:pt x="319404" y="2616200"/>
                  </a:lnTo>
                  <a:lnTo>
                    <a:pt x="325373" y="2755900"/>
                  </a:lnTo>
                  <a:lnTo>
                    <a:pt x="331089" y="2908300"/>
                  </a:lnTo>
                  <a:lnTo>
                    <a:pt x="336296" y="3048000"/>
                  </a:lnTo>
                  <a:lnTo>
                    <a:pt x="340867" y="3187700"/>
                  </a:lnTo>
                  <a:lnTo>
                    <a:pt x="345185" y="3327400"/>
                  </a:lnTo>
                  <a:lnTo>
                    <a:pt x="348869" y="3467100"/>
                  </a:lnTo>
                  <a:lnTo>
                    <a:pt x="351916" y="3594100"/>
                  </a:lnTo>
                  <a:lnTo>
                    <a:pt x="354584" y="3721100"/>
                  </a:lnTo>
                  <a:lnTo>
                    <a:pt x="356489" y="3848100"/>
                  </a:lnTo>
                  <a:lnTo>
                    <a:pt x="357885" y="3975100"/>
                  </a:lnTo>
                  <a:lnTo>
                    <a:pt x="358521" y="4089400"/>
                  </a:lnTo>
                  <a:lnTo>
                    <a:pt x="358521" y="4203700"/>
                  </a:lnTo>
                  <a:lnTo>
                    <a:pt x="357885" y="4305300"/>
                  </a:lnTo>
                  <a:lnTo>
                    <a:pt x="356489" y="4406900"/>
                  </a:lnTo>
                  <a:lnTo>
                    <a:pt x="354203" y="4508500"/>
                  </a:lnTo>
                  <a:lnTo>
                    <a:pt x="351282" y="4597400"/>
                  </a:lnTo>
                  <a:lnTo>
                    <a:pt x="349377" y="4648200"/>
                  </a:lnTo>
                  <a:lnTo>
                    <a:pt x="347217" y="4699000"/>
                  </a:lnTo>
                  <a:lnTo>
                    <a:pt x="344551" y="4737100"/>
                  </a:lnTo>
                  <a:lnTo>
                    <a:pt x="341629" y="4775200"/>
                  </a:lnTo>
                  <a:lnTo>
                    <a:pt x="338328" y="4813300"/>
                  </a:lnTo>
                  <a:lnTo>
                    <a:pt x="334772" y="4851400"/>
                  </a:lnTo>
                  <a:lnTo>
                    <a:pt x="330708" y="4889500"/>
                  </a:lnTo>
                  <a:lnTo>
                    <a:pt x="326516" y="4927600"/>
                  </a:lnTo>
                  <a:lnTo>
                    <a:pt x="321945" y="4965700"/>
                  </a:lnTo>
                  <a:lnTo>
                    <a:pt x="317119" y="5003800"/>
                  </a:lnTo>
                  <a:lnTo>
                    <a:pt x="312039" y="5029200"/>
                  </a:lnTo>
                  <a:lnTo>
                    <a:pt x="306832" y="5067300"/>
                  </a:lnTo>
                  <a:lnTo>
                    <a:pt x="301244" y="5092700"/>
                  </a:lnTo>
                  <a:lnTo>
                    <a:pt x="295402" y="5118100"/>
                  </a:lnTo>
                  <a:lnTo>
                    <a:pt x="289433" y="5156200"/>
                  </a:lnTo>
                  <a:lnTo>
                    <a:pt x="276733" y="5207000"/>
                  </a:lnTo>
                  <a:lnTo>
                    <a:pt x="263397" y="5257800"/>
                  </a:lnTo>
                  <a:lnTo>
                    <a:pt x="249428" y="5308600"/>
                  </a:lnTo>
                  <a:lnTo>
                    <a:pt x="242189" y="5321300"/>
                  </a:lnTo>
                  <a:lnTo>
                    <a:pt x="234950" y="5346700"/>
                  </a:lnTo>
                  <a:lnTo>
                    <a:pt x="227457" y="5372100"/>
                  </a:lnTo>
                  <a:lnTo>
                    <a:pt x="219964" y="5384800"/>
                  </a:lnTo>
                  <a:lnTo>
                    <a:pt x="212344" y="5410200"/>
                  </a:lnTo>
                  <a:lnTo>
                    <a:pt x="204723" y="5422900"/>
                  </a:lnTo>
                  <a:lnTo>
                    <a:pt x="196977" y="5448300"/>
                  </a:lnTo>
                  <a:lnTo>
                    <a:pt x="189229" y="5461000"/>
                  </a:lnTo>
                  <a:lnTo>
                    <a:pt x="181483" y="5486400"/>
                  </a:lnTo>
                  <a:lnTo>
                    <a:pt x="165734" y="5511800"/>
                  </a:lnTo>
                  <a:lnTo>
                    <a:pt x="149859" y="5537200"/>
                  </a:lnTo>
                  <a:lnTo>
                    <a:pt x="134239" y="5575300"/>
                  </a:lnTo>
                  <a:lnTo>
                    <a:pt x="118745" y="5600700"/>
                  </a:lnTo>
                  <a:lnTo>
                    <a:pt x="103504" y="5626100"/>
                  </a:lnTo>
                  <a:lnTo>
                    <a:pt x="88519" y="5651500"/>
                  </a:lnTo>
                  <a:lnTo>
                    <a:pt x="74040" y="5676900"/>
                  </a:lnTo>
                  <a:lnTo>
                    <a:pt x="59944" y="5689600"/>
                  </a:lnTo>
                  <a:lnTo>
                    <a:pt x="46354" y="5715000"/>
                  </a:lnTo>
                  <a:lnTo>
                    <a:pt x="33528" y="5740400"/>
                  </a:lnTo>
                  <a:lnTo>
                    <a:pt x="21462" y="5765800"/>
                  </a:lnTo>
                  <a:lnTo>
                    <a:pt x="10159" y="5778500"/>
                  </a:lnTo>
                  <a:lnTo>
                    <a:pt x="0" y="5803900"/>
                  </a:lnTo>
                  <a:lnTo>
                    <a:pt x="10717" y="5803900"/>
                  </a:lnTo>
                  <a:lnTo>
                    <a:pt x="20065" y="5791200"/>
                  </a:lnTo>
                  <a:lnTo>
                    <a:pt x="31115" y="5765800"/>
                  </a:lnTo>
                  <a:lnTo>
                    <a:pt x="43053" y="5740400"/>
                  </a:lnTo>
                  <a:lnTo>
                    <a:pt x="55753" y="5727700"/>
                  </a:lnTo>
                  <a:lnTo>
                    <a:pt x="69215" y="5702300"/>
                  </a:lnTo>
                  <a:lnTo>
                    <a:pt x="83311" y="5676900"/>
                  </a:lnTo>
                  <a:lnTo>
                    <a:pt x="112903" y="5626100"/>
                  </a:lnTo>
                  <a:lnTo>
                    <a:pt x="143890" y="5575300"/>
                  </a:lnTo>
                  <a:lnTo>
                    <a:pt x="159639" y="5549900"/>
                  </a:lnTo>
                  <a:lnTo>
                    <a:pt x="175514" y="5511800"/>
                  </a:lnTo>
                  <a:lnTo>
                    <a:pt x="183515" y="5499100"/>
                  </a:lnTo>
                  <a:lnTo>
                    <a:pt x="199263" y="5473700"/>
                  </a:lnTo>
                  <a:lnTo>
                    <a:pt x="207136" y="5448300"/>
                  </a:lnTo>
                  <a:lnTo>
                    <a:pt x="214884" y="5435600"/>
                  </a:lnTo>
                  <a:lnTo>
                    <a:pt x="222630" y="5410200"/>
                  </a:lnTo>
                  <a:lnTo>
                    <a:pt x="230251" y="5397500"/>
                  </a:lnTo>
                  <a:lnTo>
                    <a:pt x="245236" y="5346700"/>
                  </a:lnTo>
                  <a:lnTo>
                    <a:pt x="259841" y="5308600"/>
                  </a:lnTo>
                  <a:lnTo>
                    <a:pt x="273939" y="5257800"/>
                  </a:lnTo>
                  <a:lnTo>
                    <a:pt x="287401" y="5207000"/>
                  </a:lnTo>
                  <a:lnTo>
                    <a:pt x="300101" y="5156200"/>
                  </a:lnTo>
                  <a:lnTo>
                    <a:pt x="312039" y="5092700"/>
                  </a:lnTo>
                  <a:lnTo>
                    <a:pt x="317627" y="5067300"/>
                  </a:lnTo>
                  <a:lnTo>
                    <a:pt x="322960" y="5029200"/>
                  </a:lnTo>
                  <a:lnTo>
                    <a:pt x="328041" y="5003800"/>
                  </a:lnTo>
                  <a:lnTo>
                    <a:pt x="332866" y="4965700"/>
                  </a:lnTo>
                  <a:lnTo>
                    <a:pt x="337439" y="4927600"/>
                  </a:lnTo>
                  <a:lnTo>
                    <a:pt x="341629" y="4889500"/>
                  </a:lnTo>
                  <a:lnTo>
                    <a:pt x="345694" y="4851400"/>
                  </a:lnTo>
                  <a:lnTo>
                    <a:pt x="349250" y="4813300"/>
                  </a:lnTo>
                  <a:lnTo>
                    <a:pt x="352552" y="4775200"/>
                  </a:lnTo>
                  <a:lnTo>
                    <a:pt x="355472" y="4737100"/>
                  </a:lnTo>
                  <a:lnTo>
                    <a:pt x="358140" y="4699000"/>
                  </a:lnTo>
                  <a:lnTo>
                    <a:pt x="360426" y="4648200"/>
                  </a:lnTo>
                  <a:lnTo>
                    <a:pt x="362203" y="4610100"/>
                  </a:lnTo>
                  <a:lnTo>
                    <a:pt x="365252" y="4508500"/>
                  </a:lnTo>
                  <a:lnTo>
                    <a:pt x="367410" y="4406900"/>
                  </a:lnTo>
                  <a:lnTo>
                    <a:pt x="368808" y="4305300"/>
                  </a:lnTo>
                  <a:lnTo>
                    <a:pt x="369442" y="4203700"/>
                  </a:lnTo>
                  <a:lnTo>
                    <a:pt x="369442" y="4089400"/>
                  </a:lnTo>
                  <a:lnTo>
                    <a:pt x="368808" y="3962400"/>
                  </a:lnTo>
                  <a:lnTo>
                    <a:pt x="367538" y="3848100"/>
                  </a:lnTo>
                  <a:lnTo>
                    <a:pt x="365505" y="3721100"/>
                  </a:lnTo>
                  <a:lnTo>
                    <a:pt x="362966" y="3594100"/>
                  </a:lnTo>
                  <a:lnTo>
                    <a:pt x="359791" y="3467100"/>
                  </a:lnTo>
                  <a:lnTo>
                    <a:pt x="356108" y="3327400"/>
                  </a:lnTo>
                  <a:lnTo>
                    <a:pt x="351916" y="3187700"/>
                  </a:lnTo>
                  <a:lnTo>
                    <a:pt x="347217" y="3048000"/>
                  </a:lnTo>
                  <a:lnTo>
                    <a:pt x="342010" y="2908300"/>
                  </a:lnTo>
                  <a:lnTo>
                    <a:pt x="336422" y="2755900"/>
                  </a:lnTo>
                  <a:lnTo>
                    <a:pt x="330327" y="2616200"/>
                  </a:lnTo>
                  <a:lnTo>
                    <a:pt x="323850" y="2463800"/>
                  </a:lnTo>
                  <a:lnTo>
                    <a:pt x="316991" y="2311400"/>
                  </a:lnTo>
                  <a:lnTo>
                    <a:pt x="309879" y="2146300"/>
                  </a:lnTo>
                  <a:lnTo>
                    <a:pt x="302386" y="1993900"/>
                  </a:lnTo>
                  <a:lnTo>
                    <a:pt x="294513" y="1828800"/>
                  </a:lnTo>
                  <a:lnTo>
                    <a:pt x="286511" y="1676400"/>
                  </a:lnTo>
                  <a:lnTo>
                    <a:pt x="269621" y="1346200"/>
                  </a:lnTo>
                  <a:lnTo>
                    <a:pt x="251840" y="1016000"/>
                  </a:lnTo>
                  <a:lnTo>
                    <a:pt x="233553" y="673100"/>
                  </a:lnTo>
                  <a:lnTo>
                    <a:pt x="214884" y="342900"/>
                  </a:lnTo>
                  <a:lnTo>
                    <a:pt x="196088" y="0"/>
                  </a:lnTo>
                  <a:close/>
                </a:path>
                <a:path w="413385" h="5803900">
                  <a:moveTo>
                    <a:pt x="239903" y="0"/>
                  </a:moveTo>
                  <a:lnTo>
                    <a:pt x="207009" y="0"/>
                  </a:lnTo>
                  <a:lnTo>
                    <a:pt x="225933" y="342900"/>
                  </a:lnTo>
                  <a:lnTo>
                    <a:pt x="244602" y="673100"/>
                  </a:lnTo>
                  <a:lnTo>
                    <a:pt x="262890" y="1016000"/>
                  </a:lnTo>
                  <a:lnTo>
                    <a:pt x="280542" y="1346200"/>
                  </a:lnTo>
                  <a:lnTo>
                    <a:pt x="297434" y="1676400"/>
                  </a:lnTo>
                  <a:lnTo>
                    <a:pt x="305561" y="1828800"/>
                  </a:lnTo>
                  <a:lnTo>
                    <a:pt x="313309" y="1993900"/>
                  </a:lnTo>
                  <a:lnTo>
                    <a:pt x="320802" y="2146300"/>
                  </a:lnTo>
                  <a:lnTo>
                    <a:pt x="328041" y="2311400"/>
                  </a:lnTo>
                  <a:lnTo>
                    <a:pt x="334898" y="2463800"/>
                  </a:lnTo>
                  <a:lnTo>
                    <a:pt x="341376" y="2616200"/>
                  </a:lnTo>
                  <a:lnTo>
                    <a:pt x="347345" y="2755900"/>
                  </a:lnTo>
                  <a:lnTo>
                    <a:pt x="353059" y="2908300"/>
                  </a:lnTo>
                  <a:lnTo>
                    <a:pt x="358140" y="3048000"/>
                  </a:lnTo>
                  <a:lnTo>
                    <a:pt x="362839" y="3187700"/>
                  </a:lnTo>
                  <a:lnTo>
                    <a:pt x="367157" y="3327400"/>
                  </a:lnTo>
                  <a:lnTo>
                    <a:pt x="370713" y="3467100"/>
                  </a:lnTo>
                  <a:lnTo>
                    <a:pt x="373888" y="3594100"/>
                  </a:lnTo>
                  <a:lnTo>
                    <a:pt x="376428" y="3721100"/>
                  </a:lnTo>
                  <a:lnTo>
                    <a:pt x="378459" y="3848100"/>
                  </a:lnTo>
                  <a:lnTo>
                    <a:pt x="379857" y="3962400"/>
                  </a:lnTo>
                  <a:lnTo>
                    <a:pt x="380491" y="4089400"/>
                  </a:lnTo>
                  <a:lnTo>
                    <a:pt x="380491" y="4203700"/>
                  </a:lnTo>
                  <a:lnTo>
                    <a:pt x="379857" y="4305300"/>
                  </a:lnTo>
                  <a:lnTo>
                    <a:pt x="378333" y="4406900"/>
                  </a:lnTo>
                  <a:lnTo>
                    <a:pt x="376173" y="4508500"/>
                  </a:lnTo>
                  <a:lnTo>
                    <a:pt x="373253" y="4610100"/>
                  </a:lnTo>
                  <a:lnTo>
                    <a:pt x="371347" y="4648200"/>
                  </a:lnTo>
                  <a:lnTo>
                    <a:pt x="369189" y="4699000"/>
                  </a:lnTo>
                  <a:lnTo>
                    <a:pt x="366522" y="4737100"/>
                  </a:lnTo>
                  <a:lnTo>
                    <a:pt x="363473" y="4775200"/>
                  </a:lnTo>
                  <a:lnTo>
                    <a:pt x="360172" y="4813300"/>
                  </a:lnTo>
                  <a:lnTo>
                    <a:pt x="356616" y="4851400"/>
                  </a:lnTo>
                  <a:lnTo>
                    <a:pt x="352552" y="4889500"/>
                  </a:lnTo>
                  <a:lnTo>
                    <a:pt x="348360" y="4927600"/>
                  </a:lnTo>
                  <a:lnTo>
                    <a:pt x="343789" y="4965700"/>
                  </a:lnTo>
                  <a:lnTo>
                    <a:pt x="338835" y="5003800"/>
                  </a:lnTo>
                  <a:lnTo>
                    <a:pt x="333755" y="5029200"/>
                  </a:lnTo>
                  <a:lnTo>
                    <a:pt x="328422" y="5067300"/>
                  </a:lnTo>
                  <a:lnTo>
                    <a:pt x="322834" y="5092700"/>
                  </a:lnTo>
                  <a:lnTo>
                    <a:pt x="316991" y="5130800"/>
                  </a:lnTo>
                  <a:lnTo>
                    <a:pt x="310896" y="5156200"/>
                  </a:lnTo>
                  <a:lnTo>
                    <a:pt x="298069" y="5207000"/>
                  </a:lnTo>
                  <a:lnTo>
                    <a:pt x="284607" y="5257800"/>
                  </a:lnTo>
                  <a:lnTo>
                    <a:pt x="270383" y="5308600"/>
                  </a:lnTo>
                  <a:lnTo>
                    <a:pt x="255651" y="5359400"/>
                  </a:lnTo>
                  <a:lnTo>
                    <a:pt x="248158" y="5372100"/>
                  </a:lnTo>
                  <a:lnTo>
                    <a:pt x="240538" y="5397500"/>
                  </a:lnTo>
                  <a:lnTo>
                    <a:pt x="232790" y="5422900"/>
                  </a:lnTo>
                  <a:lnTo>
                    <a:pt x="225044" y="5435600"/>
                  </a:lnTo>
                  <a:lnTo>
                    <a:pt x="217170" y="5461000"/>
                  </a:lnTo>
                  <a:lnTo>
                    <a:pt x="209296" y="5473700"/>
                  </a:lnTo>
                  <a:lnTo>
                    <a:pt x="201295" y="5486400"/>
                  </a:lnTo>
                  <a:lnTo>
                    <a:pt x="193421" y="5511800"/>
                  </a:lnTo>
                  <a:lnTo>
                    <a:pt x="185420" y="5524500"/>
                  </a:lnTo>
                  <a:lnTo>
                    <a:pt x="169290" y="5549900"/>
                  </a:lnTo>
                  <a:lnTo>
                    <a:pt x="153542" y="5588000"/>
                  </a:lnTo>
                  <a:lnTo>
                    <a:pt x="137795" y="5613400"/>
                  </a:lnTo>
                  <a:lnTo>
                    <a:pt x="122301" y="5638800"/>
                  </a:lnTo>
                  <a:lnTo>
                    <a:pt x="107188" y="5664200"/>
                  </a:lnTo>
                  <a:lnTo>
                    <a:pt x="92709" y="5689600"/>
                  </a:lnTo>
                  <a:lnTo>
                    <a:pt x="78613" y="5702300"/>
                  </a:lnTo>
                  <a:lnTo>
                    <a:pt x="65151" y="5727700"/>
                  </a:lnTo>
                  <a:lnTo>
                    <a:pt x="52451" y="5753100"/>
                  </a:lnTo>
                  <a:lnTo>
                    <a:pt x="40766" y="5765800"/>
                  </a:lnTo>
                  <a:lnTo>
                    <a:pt x="29844" y="5791200"/>
                  </a:lnTo>
                  <a:lnTo>
                    <a:pt x="22696" y="5803900"/>
                  </a:lnTo>
                  <a:lnTo>
                    <a:pt x="59309" y="5803900"/>
                  </a:lnTo>
                  <a:lnTo>
                    <a:pt x="69596" y="5791200"/>
                  </a:lnTo>
                  <a:lnTo>
                    <a:pt x="81026" y="5765800"/>
                  </a:lnTo>
                  <a:lnTo>
                    <a:pt x="93472" y="5740400"/>
                  </a:lnTo>
                  <a:lnTo>
                    <a:pt x="106553" y="5727700"/>
                  </a:lnTo>
                  <a:lnTo>
                    <a:pt x="150622" y="5651500"/>
                  </a:lnTo>
                  <a:lnTo>
                    <a:pt x="166242" y="5626100"/>
                  </a:lnTo>
                  <a:lnTo>
                    <a:pt x="182372" y="5600700"/>
                  </a:lnTo>
                  <a:lnTo>
                    <a:pt x="198501" y="5562600"/>
                  </a:lnTo>
                  <a:lnTo>
                    <a:pt x="214884" y="5537200"/>
                  </a:lnTo>
                  <a:lnTo>
                    <a:pt x="223011" y="5524500"/>
                  </a:lnTo>
                  <a:lnTo>
                    <a:pt x="231140" y="5499100"/>
                  </a:lnTo>
                  <a:lnTo>
                    <a:pt x="239395" y="5486400"/>
                  </a:lnTo>
                  <a:lnTo>
                    <a:pt x="247396" y="5473700"/>
                  </a:lnTo>
                  <a:lnTo>
                    <a:pt x="255523" y="5448300"/>
                  </a:lnTo>
                  <a:lnTo>
                    <a:pt x="263525" y="5435600"/>
                  </a:lnTo>
                  <a:lnTo>
                    <a:pt x="271398" y="5410200"/>
                  </a:lnTo>
                  <a:lnTo>
                    <a:pt x="279146" y="5384800"/>
                  </a:lnTo>
                  <a:lnTo>
                    <a:pt x="286892" y="5372100"/>
                  </a:lnTo>
                  <a:lnTo>
                    <a:pt x="301878" y="5321300"/>
                  </a:lnTo>
                  <a:lnTo>
                    <a:pt x="316357" y="5270500"/>
                  </a:lnTo>
                  <a:lnTo>
                    <a:pt x="330072" y="5219700"/>
                  </a:lnTo>
                  <a:lnTo>
                    <a:pt x="343027" y="5168900"/>
                  </a:lnTo>
                  <a:lnTo>
                    <a:pt x="349250" y="5130800"/>
                  </a:lnTo>
                  <a:lnTo>
                    <a:pt x="355219" y="5105400"/>
                  </a:lnTo>
                  <a:lnTo>
                    <a:pt x="360934" y="5067300"/>
                  </a:lnTo>
                  <a:lnTo>
                    <a:pt x="366267" y="5041900"/>
                  </a:lnTo>
                  <a:lnTo>
                    <a:pt x="371475" y="5003800"/>
                  </a:lnTo>
                  <a:lnTo>
                    <a:pt x="376428" y="4965700"/>
                  </a:lnTo>
                  <a:lnTo>
                    <a:pt x="381000" y="4940300"/>
                  </a:lnTo>
                  <a:lnTo>
                    <a:pt x="385317" y="4902200"/>
                  </a:lnTo>
                  <a:lnTo>
                    <a:pt x="389382" y="4864100"/>
                  </a:lnTo>
                  <a:lnTo>
                    <a:pt x="393065" y="4826000"/>
                  </a:lnTo>
                  <a:lnTo>
                    <a:pt x="396366" y="4775200"/>
                  </a:lnTo>
                  <a:lnTo>
                    <a:pt x="399288" y="4737100"/>
                  </a:lnTo>
                  <a:lnTo>
                    <a:pt x="401954" y="4699000"/>
                  </a:lnTo>
                  <a:lnTo>
                    <a:pt x="404241" y="4648200"/>
                  </a:lnTo>
                  <a:lnTo>
                    <a:pt x="406146" y="4610100"/>
                  </a:lnTo>
                  <a:lnTo>
                    <a:pt x="409066" y="4508500"/>
                  </a:lnTo>
                  <a:lnTo>
                    <a:pt x="411226" y="4406900"/>
                  </a:lnTo>
                  <a:lnTo>
                    <a:pt x="412750" y="4305300"/>
                  </a:lnTo>
                  <a:lnTo>
                    <a:pt x="413384" y="4203700"/>
                  </a:lnTo>
                  <a:lnTo>
                    <a:pt x="413384" y="4089400"/>
                  </a:lnTo>
                  <a:lnTo>
                    <a:pt x="412750" y="3962400"/>
                  </a:lnTo>
                  <a:lnTo>
                    <a:pt x="411353" y="3848100"/>
                  </a:lnTo>
                  <a:lnTo>
                    <a:pt x="409321" y="3721100"/>
                  </a:lnTo>
                  <a:lnTo>
                    <a:pt x="406780" y="3594100"/>
                  </a:lnTo>
                  <a:lnTo>
                    <a:pt x="403605" y="3467100"/>
                  </a:lnTo>
                  <a:lnTo>
                    <a:pt x="400050" y="3327400"/>
                  </a:lnTo>
                  <a:lnTo>
                    <a:pt x="395732" y="3187700"/>
                  </a:lnTo>
                  <a:lnTo>
                    <a:pt x="391033" y="3048000"/>
                  </a:lnTo>
                  <a:lnTo>
                    <a:pt x="385953" y="2908300"/>
                  </a:lnTo>
                  <a:lnTo>
                    <a:pt x="380238" y="2755900"/>
                  </a:lnTo>
                  <a:lnTo>
                    <a:pt x="374269" y="2603500"/>
                  </a:lnTo>
                  <a:lnTo>
                    <a:pt x="367791" y="2463800"/>
                  </a:lnTo>
                  <a:lnTo>
                    <a:pt x="360934" y="2298700"/>
                  </a:lnTo>
                  <a:lnTo>
                    <a:pt x="353695" y="2146300"/>
                  </a:lnTo>
                  <a:lnTo>
                    <a:pt x="346202" y="1993900"/>
                  </a:lnTo>
                  <a:lnTo>
                    <a:pt x="338328" y="1828800"/>
                  </a:lnTo>
                  <a:lnTo>
                    <a:pt x="330327" y="1663700"/>
                  </a:lnTo>
                  <a:lnTo>
                    <a:pt x="313435" y="1346200"/>
                  </a:lnTo>
                  <a:lnTo>
                    <a:pt x="295655" y="1016000"/>
                  </a:lnTo>
                  <a:lnTo>
                    <a:pt x="277367" y="673100"/>
                  </a:lnTo>
                  <a:lnTo>
                    <a:pt x="258698" y="342900"/>
                  </a:lnTo>
                  <a:lnTo>
                    <a:pt x="2399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87651" y="1170431"/>
              <a:ext cx="7204075" cy="3087370"/>
            </a:xfrm>
            <a:custGeom>
              <a:avLst/>
              <a:gdLst/>
              <a:ahLst/>
              <a:cxnLst/>
              <a:rect l="l" t="t" r="r" b="b"/>
              <a:pathLst>
                <a:path w="7204075" h="3087370">
                  <a:moveTo>
                    <a:pt x="0" y="505459"/>
                  </a:moveTo>
                  <a:lnTo>
                    <a:pt x="5984621" y="0"/>
                  </a:lnTo>
                </a:path>
                <a:path w="7204075" h="3087370">
                  <a:moveTo>
                    <a:pt x="196596" y="1316227"/>
                  </a:moveTo>
                  <a:lnTo>
                    <a:pt x="6181217" y="810767"/>
                  </a:lnTo>
                </a:path>
                <a:path w="7204075" h="3087370">
                  <a:moveTo>
                    <a:pt x="269748" y="3087116"/>
                  </a:moveTo>
                  <a:lnTo>
                    <a:pt x="7203948" y="2581655"/>
                  </a:lnTo>
                </a:path>
                <a:path w="7204075" h="3087370">
                  <a:moveTo>
                    <a:pt x="338328" y="2154428"/>
                  </a:moveTo>
                  <a:lnTo>
                    <a:pt x="7203186" y="1648967"/>
                  </a:lnTo>
                </a:path>
              </a:pathLst>
            </a:custGeom>
            <a:ln w="9144">
              <a:solidFill>
                <a:srgbClr val="000000"/>
              </a:solidFill>
              <a:prstDash val="sysDash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25979" y="4800599"/>
              <a:ext cx="7017384" cy="414655"/>
            </a:xfrm>
            <a:custGeom>
              <a:avLst/>
              <a:gdLst/>
              <a:ahLst/>
              <a:cxnLst/>
              <a:rect l="l" t="t" r="r" b="b"/>
              <a:pathLst>
                <a:path w="7017384" h="414654">
                  <a:moveTo>
                    <a:pt x="0" y="414527"/>
                  </a:moveTo>
                  <a:lnTo>
                    <a:pt x="7017258" y="0"/>
                  </a:lnTo>
                </a:path>
              </a:pathLst>
            </a:custGeom>
            <a:ln w="9144">
              <a:solidFill>
                <a:srgbClr val="000000"/>
              </a:solidFill>
              <a:prstDash val="sysDash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940051" y="5884163"/>
              <a:ext cx="7204075" cy="215265"/>
            </a:xfrm>
            <a:custGeom>
              <a:avLst/>
              <a:gdLst/>
              <a:ahLst/>
              <a:cxnLst/>
              <a:rect l="l" t="t" r="r" b="b"/>
              <a:pathLst>
                <a:path w="7204075" h="215264">
                  <a:moveTo>
                    <a:pt x="0" y="214642"/>
                  </a:moveTo>
                  <a:lnTo>
                    <a:pt x="7203821" y="0"/>
                  </a:lnTo>
                </a:path>
              </a:pathLst>
            </a:custGeom>
            <a:ln w="9143">
              <a:solidFill>
                <a:srgbClr val="000000"/>
              </a:solidFill>
              <a:prstDash val="sysDash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86050" y="1059180"/>
              <a:ext cx="601217" cy="580516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20440" y="1153413"/>
              <a:ext cx="594360" cy="571093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907655" y="935354"/>
              <a:ext cx="490855" cy="5922645"/>
            </a:xfrm>
            <a:custGeom>
              <a:avLst/>
              <a:gdLst/>
              <a:ahLst/>
              <a:cxnLst/>
              <a:rect l="l" t="t" r="r" b="b"/>
              <a:pathLst>
                <a:path w="490854" h="5922645">
                  <a:moveTo>
                    <a:pt x="0" y="0"/>
                  </a:moveTo>
                  <a:lnTo>
                    <a:pt x="13754" y="43563"/>
                  </a:lnTo>
                  <a:lnTo>
                    <a:pt x="27498" y="87143"/>
                  </a:lnTo>
                  <a:lnTo>
                    <a:pt x="41223" y="130755"/>
                  </a:lnTo>
                  <a:lnTo>
                    <a:pt x="54918" y="174415"/>
                  </a:lnTo>
                  <a:lnTo>
                    <a:pt x="68575" y="218139"/>
                  </a:lnTo>
                  <a:lnTo>
                    <a:pt x="82182" y="261943"/>
                  </a:lnTo>
                  <a:lnTo>
                    <a:pt x="95731" y="305843"/>
                  </a:lnTo>
                  <a:lnTo>
                    <a:pt x="109212" y="349856"/>
                  </a:lnTo>
                  <a:lnTo>
                    <a:pt x="122614" y="393997"/>
                  </a:lnTo>
                  <a:lnTo>
                    <a:pt x="135929" y="438282"/>
                  </a:lnTo>
                  <a:lnTo>
                    <a:pt x="149146" y="482727"/>
                  </a:lnTo>
                  <a:lnTo>
                    <a:pt x="162256" y="527349"/>
                  </a:lnTo>
                  <a:lnTo>
                    <a:pt x="175248" y="572163"/>
                  </a:lnTo>
                  <a:lnTo>
                    <a:pt x="188114" y="617186"/>
                  </a:lnTo>
                  <a:lnTo>
                    <a:pt x="200843" y="662433"/>
                  </a:lnTo>
                  <a:lnTo>
                    <a:pt x="213425" y="707921"/>
                  </a:lnTo>
                  <a:lnTo>
                    <a:pt x="225852" y="753665"/>
                  </a:lnTo>
                  <a:lnTo>
                    <a:pt x="238112" y="799682"/>
                  </a:lnTo>
                  <a:lnTo>
                    <a:pt x="250196" y="845987"/>
                  </a:lnTo>
                  <a:lnTo>
                    <a:pt x="262095" y="892597"/>
                  </a:lnTo>
                  <a:lnTo>
                    <a:pt x="273799" y="939528"/>
                  </a:lnTo>
                  <a:lnTo>
                    <a:pt x="285298" y="986796"/>
                  </a:lnTo>
                  <a:lnTo>
                    <a:pt x="296582" y="1034416"/>
                  </a:lnTo>
                  <a:lnTo>
                    <a:pt x="307641" y="1082405"/>
                  </a:lnTo>
                  <a:lnTo>
                    <a:pt x="318466" y="1130778"/>
                  </a:lnTo>
                  <a:lnTo>
                    <a:pt x="329047" y="1179553"/>
                  </a:lnTo>
                  <a:lnTo>
                    <a:pt x="339374" y="1228744"/>
                  </a:lnTo>
                  <a:lnTo>
                    <a:pt x="349438" y="1278369"/>
                  </a:lnTo>
                  <a:lnTo>
                    <a:pt x="359228" y="1328442"/>
                  </a:lnTo>
                  <a:lnTo>
                    <a:pt x="368735" y="1378980"/>
                  </a:lnTo>
                  <a:lnTo>
                    <a:pt x="377949" y="1429999"/>
                  </a:lnTo>
                  <a:lnTo>
                    <a:pt x="386860" y="1481516"/>
                  </a:lnTo>
                  <a:lnTo>
                    <a:pt x="395459" y="1533545"/>
                  </a:lnTo>
                  <a:lnTo>
                    <a:pt x="403736" y="1586103"/>
                  </a:lnTo>
                  <a:lnTo>
                    <a:pt x="411681" y="1639207"/>
                  </a:lnTo>
                  <a:lnTo>
                    <a:pt x="419284" y="1692872"/>
                  </a:lnTo>
                  <a:lnTo>
                    <a:pt x="426536" y="1747114"/>
                  </a:lnTo>
                  <a:lnTo>
                    <a:pt x="433426" y="1801949"/>
                  </a:lnTo>
                  <a:lnTo>
                    <a:pt x="439945" y="1857393"/>
                  </a:lnTo>
                  <a:lnTo>
                    <a:pt x="446084" y="1913463"/>
                  </a:lnTo>
                  <a:lnTo>
                    <a:pt x="451832" y="1970174"/>
                  </a:lnTo>
                  <a:lnTo>
                    <a:pt x="457180" y="2027543"/>
                  </a:lnTo>
                  <a:lnTo>
                    <a:pt x="462118" y="2085585"/>
                  </a:lnTo>
                  <a:lnTo>
                    <a:pt x="466635" y="2144316"/>
                  </a:lnTo>
                  <a:lnTo>
                    <a:pt x="470724" y="2203753"/>
                  </a:lnTo>
                  <a:lnTo>
                    <a:pt x="474373" y="2263911"/>
                  </a:lnTo>
                  <a:lnTo>
                    <a:pt x="477573" y="2324807"/>
                  </a:lnTo>
                  <a:lnTo>
                    <a:pt x="480314" y="2386457"/>
                  </a:lnTo>
                  <a:lnTo>
                    <a:pt x="481939" y="2428903"/>
                  </a:lnTo>
                  <a:lnTo>
                    <a:pt x="483423" y="2472346"/>
                  </a:lnTo>
                  <a:lnTo>
                    <a:pt x="484766" y="2516752"/>
                  </a:lnTo>
                  <a:lnTo>
                    <a:pt x="485968" y="2562088"/>
                  </a:lnTo>
                  <a:lnTo>
                    <a:pt x="487029" y="2608320"/>
                  </a:lnTo>
                  <a:lnTo>
                    <a:pt x="487949" y="2655414"/>
                  </a:lnTo>
                  <a:lnTo>
                    <a:pt x="488727" y="2703337"/>
                  </a:lnTo>
                  <a:lnTo>
                    <a:pt x="489364" y="2752054"/>
                  </a:lnTo>
                  <a:lnTo>
                    <a:pt x="489859" y="2801533"/>
                  </a:lnTo>
                  <a:lnTo>
                    <a:pt x="490213" y="2851740"/>
                  </a:lnTo>
                  <a:lnTo>
                    <a:pt x="490425" y="2902641"/>
                  </a:lnTo>
                  <a:lnTo>
                    <a:pt x="490495" y="2954203"/>
                  </a:lnTo>
                  <a:lnTo>
                    <a:pt x="490424" y="3006391"/>
                  </a:lnTo>
                  <a:lnTo>
                    <a:pt x="490210" y="3059172"/>
                  </a:lnTo>
                  <a:lnTo>
                    <a:pt x="489855" y="3112514"/>
                  </a:lnTo>
                  <a:lnTo>
                    <a:pt x="489357" y="3166381"/>
                  </a:lnTo>
                  <a:lnTo>
                    <a:pt x="488717" y="3220740"/>
                  </a:lnTo>
                  <a:lnTo>
                    <a:pt x="487935" y="3275558"/>
                  </a:lnTo>
                  <a:lnTo>
                    <a:pt x="487011" y="3330802"/>
                  </a:lnTo>
                  <a:lnTo>
                    <a:pt x="485944" y="3386436"/>
                  </a:lnTo>
                  <a:lnTo>
                    <a:pt x="484734" y="3442429"/>
                  </a:lnTo>
                  <a:lnTo>
                    <a:pt x="483382" y="3498746"/>
                  </a:lnTo>
                  <a:lnTo>
                    <a:pt x="481888" y="3555353"/>
                  </a:lnTo>
                  <a:lnTo>
                    <a:pt x="480250" y="3612218"/>
                  </a:lnTo>
                  <a:lnTo>
                    <a:pt x="478470" y="3669306"/>
                  </a:lnTo>
                  <a:lnTo>
                    <a:pt x="476547" y="3726583"/>
                  </a:lnTo>
                  <a:lnTo>
                    <a:pt x="474481" y="3784017"/>
                  </a:lnTo>
                  <a:lnTo>
                    <a:pt x="472272" y="3841573"/>
                  </a:lnTo>
                  <a:lnTo>
                    <a:pt x="469920" y="3899218"/>
                  </a:lnTo>
                  <a:lnTo>
                    <a:pt x="467424" y="3956918"/>
                  </a:lnTo>
                  <a:lnTo>
                    <a:pt x="464785" y="4014639"/>
                  </a:lnTo>
                  <a:lnTo>
                    <a:pt x="462003" y="4072349"/>
                  </a:lnTo>
                  <a:lnTo>
                    <a:pt x="459078" y="4130013"/>
                  </a:lnTo>
                  <a:lnTo>
                    <a:pt x="456008" y="4187597"/>
                  </a:lnTo>
                  <a:lnTo>
                    <a:pt x="452796" y="4245069"/>
                  </a:lnTo>
                  <a:lnTo>
                    <a:pt x="449439" y="4302394"/>
                  </a:lnTo>
                  <a:lnTo>
                    <a:pt x="445939" y="4359539"/>
                  </a:lnTo>
                  <a:lnTo>
                    <a:pt x="442294" y="4416470"/>
                  </a:lnTo>
                  <a:lnTo>
                    <a:pt x="438506" y="4473154"/>
                  </a:lnTo>
                  <a:lnTo>
                    <a:pt x="434574" y="4529556"/>
                  </a:lnTo>
                  <a:lnTo>
                    <a:pt x="430498" y="4585644"/>
                  </a:lnTo>
                  <a:lnTo>
                    <a:pt x="426277" y="4641384"/>
                  </a:lnTo>
                  <a:lnTo>
                    <a:pt x="421912" y="4696741"/>
                  </a:lnTo>
                  <a:lnTo>
                    <a:pt x="417403" y="4751683"/>
                  </a:lnTo>
                  <a:lnTo>
                    <a:pt x="412750" y="4806176"/>
                  </a:lnTo>
                  <a:lnTo>
                    <a:pt x="407951" y="4860186"/>
                  </a:lnTo>
                  <a:lnTo>
                    <a:pt x="403009" y="4913679"/>
                  </a:lnTo>
                  <a:lnTo>
                    <a:pt x="397921" y="4966623"/>
                  </a:lnTo>
                  <a:lnTo>
                    <a:pt x="392689" y="5018982"/>
                  </a:lnTo>
                  <a:lnTo>
                    <a:pt x="387312" y="5070724"/>
                  </a:lnTo>
                  <a:lnTo>
                    <a:pt x="381790" y="5121816"/>
                  </a:lnTo>
                  <a:lnTo>
                    <a:pt x="376123" y="5172222"/>
                  </a:lnTo>
                  <a:lnTo>
                    <a:pt x="370311" y="5221911"/>
                  </a:lnTo>
                  <a:lnTo>
                    <a:pt x="364354" y="5270848"/>
                  </a:lnTo>
                  <a:lnTo>
                    <a:pt x="358251" y="5318999"/>
                  </a:lnTo>
                  <a:lnTo>
                    <a:pt x="352003" y="5366331"/>
                  </a:lnTo>
                  <a:lnTo>
                    <a:pt x="345610" y="5412810"/>
                  </a:lnTo>
                  <a:lnTo>
                    <a:pt x="339072" y="5458403"/>
                  </a:lnTo>
                  <a:lnTo>
                    <a:pt x="332387" y="5503076"/>
                  </a:lnTo>
                  <a:lnTo>
                    <a:pt x="325557" y="5546795"/>
                  </a:lnTo>
                  <a:lnTo>
                    <a:pt x="318582" y="5589527"/>
                  </a:lnTo>
                  <a:lnTo>
                    <a:pt x="311460" y="5631238"/>
                  </a:lnTo>
                  <a:lnTo>
                    <a:pt x="304193" y="5671895"/>
                  </a:lnTo>
                  <a:lnTo>
                    <a:pt x="296779" y="5711463"/>
                  </a:lnTo>
                  <a:lnTo>
                    <a:pt x="289220" y="5749910"/>
                  </a:lnTo>
                  <a:lnTo>
                    <a:pt x="273663" y="5823304"/>
                  </a:lnTo>
                  <a:lnTo>
                    <a:pt x="257520" y="5891807"/>
                  </a:lnTo>
                  <a:lnTo>
                    <a:pt x="249613" y="5922642"/>
                  </a:lnTo>
                </a:path>
              </a:pathLst>
            </a:custGeom>
            <a:ln w="12700">
              <a:solidFill>
                <a:srgbClr val="000000"/>
              </a:solidFill>
              <a:prstDash val="lgDash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29684" y="1115822"/>
              <a:ext cx="571500" cy="574852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95619" y="1153413"/>
              <a:ext cx="645032" cy="571093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10018" y="1140333"/>
              <a:ext cx="559688" cy="572401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61232" y="550163"/>
              <a:ext cx="2151888" cy="631418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3716" y="2071116"/>
              <a:ext cx="1670685" cy="460375"/>
            </a:xfrm>
            <a:custGeom>
              <a:avLst/>
              <a:gdLst/>
              <a:ahLst/>
              <a:cxnLst/>
              <a:rect l="l" t="t" r="r" b="b"/>
              <a:pathLst>
                <a:path w="1670685" h="460375">
                  <a:moveTo>
                    <a:pt x="1670304" y="0"/>
                  </a:moveTo>
                  <a:lnTo>
                    <a:pt x="0" y="0"/>
                  </a:lnTo>
                  <a:lnTo>
                    <a:pt x="0" y="460248"/>
                  </a:lnTo>
                  <a:lnTo>
                    <a:pt x="1670304" y="460248"/>
                  </a:lnTo>
                  <a:lnTo>
                    <a:pt x="16703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2043683"/>
              <a:ext cx="1711960" cy="515620"/>
            </a:xfrm>
            <a:custGeom>
              <a:avLst/>
              <a:gdLst/>
              <a:ahLst/>
              <a:cxnLst/>
              <a:rect l="l" t="t" r="r" b="b"/>
              <a:pathLst>
                <a:path w="1711960" h="515619">
                  <a:moveTo>
                    <a:pt x="1684020" y="0"/>
                  </a:moveTo>
                  <a:lnTo>
                    <a:pt x="13716" y="0"/>
                  </a:lnTo>
                  <a:lnTo>
                    <a:pt x="3038" y="2160"/>
                  </a:lnTo>
                  <a:lnTo>
                    <a:pt x="0" y="4212"/>
                  </a:lnTo>
                  <a:lnTo>
                    <a:pt x="0" y="510899"/>
                  </a:lnTo>
                  <a:lnTo>
                    <a:pt x="3038" y="512951"/>
                  </a:lnTo>
                  <a:lnTo>
                    <a:pt x="13716" y="515112"/>
                  </a:lnTo>
                  <a:lnTo>
                    <a:pt x="1684020" y="515112"/>
                  </a:lnTo>
                  <a:lnTo>
                    <a:pt x="1694682" y="512951"/>
                  </a:lnTo>
                  <a:lnTo>
                    <a:pt x="1703403" y="507063"/>
                  </a:lnTo>
                  <a:lnTo>
                    <a:pt x="1709291" y="498342"/>
                  </a:lnTo>
                  <a:lnTo>
                    <a:pt x="1711452" y="487679"/>
                  </a:lnTo>
                  <a:lnTo>
                    <a:pt x="1711452" y="482218"/>
                  </a:lnTo>
                  <a:lnTo>
                    <a:pt x="19202" y="482218"/>
                  </a:lnTo>
                  <a:lnTo>
                    <a:pt x="19202" y="32892"/>
                  </a:lnTo>
                  <a:lnTo>
                    <a:pt x="1711452" y="32892"/>
                  </a:lnTo>
                  <a:lnTo>
                    <a:pt x="1711452" y="27431"/>
                  </a:lnTo>
                  <a:lnTo>
                    <a:pt x="1709291" y="16769"/>
                  </a:lnTo>
                  <a:lnTo>
                    <a:pt x="1703403" y="8048"/>
                  </a:lnTo>
                  <a:lnTo>
                    <a:pt x="1694682" y="2160"/>
                  </a:lnTo>
                  <a:lnTo>
                    <a:pt x="1684020" y="0"/>
                  </a:lnTo>
                  <a:close/>
                </a:path>
                <a:path w="1711960" h="515619">
                  <a:moveTo>
                    <a:pt x="1711452" y="32892"/>
                  </a:moveTo>
                  <a:lnTo>
                    <a:pt x="1678558" y="32892"/>
                  </a:lnTo>
                  <a:lnTo>
                    <a:pt x="1678558" y="482218"/>
                  </a:lnTo>
                  <a:lnTo>
                    <a:pt x="1711452" y="482218"/>
                  </a:lnTo>
                  <a:lnTo>
                    <a:pt x="1711452" y="32892"/>
                  </a:lnTo>
                  <a:close/>
                </a:path>
                <a:path w="1711960" h="515619">
                  <a:moveTo>
                    <a:pt x="1667510" y="43941"/>
                  </a:moveTo>
                  <a:lnTo>
                    <a:pt x="30175" y="43941"/>
                  </a:lnTo>
                  <a:lnTo>
                    <a:pt x="30175" y="471169"/>
                  </a:lnTo>
                  <a:lnTo>
                    <a:pt x="1667510" y="471169"/>
                  </a:lnTo>
                  <a:lnTo>
                    <a:pt x="1667510" y="460248"/>
                  </a:lnTo>
                  <a:lnTo>
                    <a:pt x="41148" y="460248"/>
                  </a:lnTo>
                  <a:lnTo>
                    <a:pt x="41148" y="54863"/>
                  </a:lnTo>
                  <a:lnTo>
                    <a:pt x="1667510" y="54863"/>
                  </a:lnTo>
                  <a:lnTo>
                    <a:pt x="1667510" y="43941"/>
                  </a:lnTo>
                  <a:close/>
                </a:path>
                <a:path w="1711960" h="515619">
                  <a:moveTo>
                    <a:pt x="1667510" y="54863"/>
                  </a:moveTo>
                  <a:lnTo>
                    <a:pt x="1656588" y="54863"/>
                  </a:lnTo>
                  <a:lnTo>
                    <a:pt x="1656588" y="460248"/>
                  </a:lnTo>
                  <a:lnTo>
                    <a:pt x="1667510" y="460248"/>
                  </a:lnTo>
                  <a:lnTo>
                    <a:pt x="1667510" y="54863"/>
                  </a:lnTo>
                  <a:close/>
                </a:path>
              </a:pathLst>
            </a:custGeom>
            <a:solidFill>
              <a:srgbClr val="DA1F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93065" y="2059685"/>
            <a:ext cx="14979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" dirty="0">
                <a:latin typeface="Lucida Sans Unicode"/>
                <a:cs typeface="Lucida Sans Unicode"/>
              </a:rPr>
              <a:t>Shore</a:t>
            </a:r>
            <a:r>
              <a:rPr sz="2400" spc="-110" dirty="0">
                <a:latin typeface="Lucida Sans Unicode"/>
                <a:cs typeface="Lucida Sans Unicode"/>
              </a:rPr>
              <a:t> </a:t>
            </a:r>
            <a:r>
              <a:rPr sz="2400" spc="5" dirty="0">
                <a:latin typeface="Lucida Sans Unicode"/>
                <a:cs typeface="Lucida Sans Unicode"/>
              </a:rPr>
              <a:t>line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67403" y="565861"/>
            <a:ext cx="15716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Lucida Sans Unicode"/>
                <a:cs typeface="Lucida Sans Unicode"/>
              </a:rPr>
              <a:t>Range</a:t>
            </a:r>
            <a:r>
              <a:rPr sz="2400" spc="-95" dirty="0">
                <a:latin typeface="Lucida Sans Unicode"/>
                <a:cs typeface="Lucida Sans Unicode"/>
              </a:rPr>
              <a:t> </a:t>
            </a:r>
            <a:r>
              <a:rPr sz="2400" spc="5" dirty="0">
                <a:latin typeface="Lucida Sans Unicode"/>
                <a:cs typeface="Lucida Sans Unicode"/>
              </a:rPr>
              <a:t>line</a:t>
            </a:r>
            <a:endParaRPr sz="2400">
              <a:latin typeface="Lucida Sans Unicode"/>
              <a:cs typeface="Lucida Sans Unicode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629911" y="239268"/>
            <a:ext cx="3793490" cy="2350135"/>
            <a:chOff x="4629911" y="239268"/>
            <a:chExt cx="3793490" cy="2350135"/>
          </a:xfrm>
        </p:grpSpPr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29911" y="1018031"/>
              <a:ext cx="687324" cy="157124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682616" y="1032509"/>
              <a:ext cx="403860" cy="1221740"/>
            </a:xfrm>
            <a:custGeom>
              <a:avLst/>
              <a:gdLst/>
              <a:ahLst/>
              <a:cxnLst/>
              <a:rect l="l" t="t" r="r" b="b"/>
              <a:pathLst>
                <a:path w="403860" h="1221739">
                  <a:moveTo>
                    <a:pt x="190420" y="1005586"/>
                  </a:moveTo>
                  <a:lnTo>
                    <a:pt x="180068" y="1007534"/>
                  </a:lnTo>
                  <a:lnTo>
                    <a:pt x="170942" y="1013460"/>
                  </a:lnTo>
                  <a:lnTo>
                    <a:pt x="164847" y="1022514"/>
                  </a:lnTo>
                  <a:lnTo>
                    <a:pt x="162766" y="1032843"/>
                  </a:lnTo>
                  <a:lnTo>
                    <a:pt x="164709" y="1043195"/>
                  </a:lnTo>
                  <a:lnTo>
                    <a:pt x="170687" y="1052322"/>
                  </a:lnTo>
                  <a:lnTo>
                    <a:pt x="337566" y="1221359"/>
                  </a:lnTo>
                  <a:lnTo>
                    <a:pt x="350614" y="1175512"/>
                  </a:lnTo>
                  <a:lnTo>
                    <a:pt x="297561" y="1175512"/>
                  </a:lnTo>
                  <a:lnTo>
                    <a:pt x="272375" y="1077176"/>
                  </a:lnTo>
                  <a:lnTo>
                    <a:pt x="209804" y="1013713"/>
                  </a:lnTo>
                  <a:lnTo>
                    <a:pt x="200749" y="1007637"/>
                  </a:lnTo>
                  <a:lnTo>
                    <a:pt x="190420" y="1005586"/>
                  </a:lnTo>
                  <a:close/>
                </a:path>
                <a:path w="403860" h="1221739">
                  <a:moveTo>
                    <a:pt x="272375" y="1077176"/>
                  </a:moveTo>
                  <a:lnTo>
                    <a:pt x="297561" y="1175512"/>
                  </a:lnTo>
                  <a:lnTo>
                    <a:pt x="308102" y="1172717"/>
                  </a:lnTo>
                  <a:lnTo>
                    <a:pt x="305142" y="1161161"/>
                  </a:lnTo>
                  <a:lnTo>
                    <a:pt x="297688" y="1161161"/>
                  </a:lnTo>
                  <a:lnTo>
                    <a:pt x="301612" y="1147381"/>
                  </a:lnTo>
                  <a:lnTo>
                    <a:pt x="287582" y="1092600"/>
                  </a:lnTo>
                  <a:lnTo>
                    <a:pt x="272375" y="1077176"/>
                  </a:lnTo>
                  <a:close/>
                </a:path>
                <a:path w="403860" h="1221739">
                  <a:moveTo>
                    <a:pt x="315329" y="1156616"/>
                  </a:moveTo>
                  <a:lnTo>
                    <a:pt x="304680" y="1159359"/>
                  </a:lnTo>
                  <a:lnTo>
                    <a:pt x="308102" y="1172717"/>
                  </a:lnTo>
                  <a:lnTo>
                    <a:pt x="297561" y="1175512"/>
                  </a:lnTo>
                  <a:lnTo>
                    <a:pt x="350614" y="1175512"/>
                  </a:lnTo>
                  <a:lnTo>
                    <a:pt x="352168" y="1170051"/>
                  </a:lnTo>
                  <a:lnTo>
                    <a:pt x="318770" y="1170051"/>
                  </a:lnTo>
                  <a:lnTo>
                    <a:pt x="315329" y="1156616"/>
                  </a:lnTo>
                  <a:close/>
                </a:path>
                <a:path w="403860" h="1221739">
                  <a:moveTo>
                    <a:pt x="325486" y="1063560"/>
                  </a:moveTo>
                  <a:lnTo>
                    <a:pt x="310573" y="1115919"/>
                  </a:lnTo>
                  <a:lnTo>
                    <a:pt x="343535" y="1149350"/>
                  </a:lnTo>
                  <a:lnTo>
                    <a:pt x="315329" y="1156616"/>
                  </a:lnTo>
                  <a:lnTo>
                    <a:pt x="318770" y="1170051"/>
                  </a:lnTo>
                  <a:lnTo>
                    <a:pt x="350647" y="1161795"/>
                  </a:lnTo>
                  <a:lnTo>
                    <a:pt x="325486" y="1063560"/>
                  </a:lnTo>
                  <a:close/>
                </a:path>
                <a:path w="403860" h="1221739">
                  <a:moveTo>
                    <a:pt x="372923" y="958165"/>
                  </a:moveTo>
                  <a:lnTo>
                    <a:pt x="362934" y="961437"/>
                  </a:lnTo>
                  <a:lnTo>
                    <a:pt x="354897" y="968210"/>
                  </a:lnTo>
                  <a:lnTo>
                    <a:pt x="349885" y="977900"/>
                  </a:lnTo>
                  <a:lnTo>
                    <a:pt x="325486" y="1063560"/>
                  </a:lnTo>
                  <a:lnTo>
                    <a:pt x="350647" y="1161795"/>
                  </a:lnTo>
                  <a:lnTo>
                    <a:pt x="318770" y="1170051"/>
                  </a:lnTo>
                  <a:lnTo>
                    <a:pt x="352168" y="1170051"/>
                  </a:lnTo>
                  <a:lnTo>
                    <a:pt x="402590" y="992886"/>
                  </a:lnTo>
                  <a:lnTo>
                    <a:pt x="403457" y="982015"/>
                  </a:lnTo>
                  <a:lnTo>
                    <a:pt x="400192" y="972026"/>
                  </a:lnTo>
                  <a:lnTo>
                    <a:pt x="393428" y="963989"/>
                  </a:lnTo>
                  <a:lnTo>
                    <a:pt x="383794" y="958976"/>
                  </a:lnTo>
                  <a:lnTo>
                    <a:pt x="372923" y="958165"/>
                  </a:lnTo>
                  <a:close/>
                </a:path>
                <a:path w="403860" h="1221739">
                  <a:moveTo>
                    <a:pt x="301612" y="1147381"/>
                  </a:moveTo>
                  <a:lnTo>
                    <a:pt x="297688" y="1161161"/>
                  </a:lnTo>
                  <a:lnTo>
                    <a:pt x="304680" y="1159359"/>
                  </a:lnTo>
                  <a:lnTo>
                    <a:pt x="301612" y="1147381"/>
                  </a:lnTo>
                  <a:close/>
                </a:path>
                <a:path w="403860" h="1221739">
                  <a:moveTo>
                    <a:pt x="304680" y="1159359"/>
                  </a:moveTo>
                  <a:lnTo>
                    <a:pt x="297688" y="1161161"/>
                  </a:lnTo>
                  <a:lnTo>
                    <a:pt x="305142" y="1161161"/>
                  </a:lnTo>
                  <a:lnTo>
                    <a:pt x="304680" y="1159359"/>
                  </a:lnTo>
                  <a:close/>
                </a:path>
                <a:path w="403860" h="1221739">
                  <a:moveTo>
                    <a:pt x="307589" y="1126397"/>
                  </a:moveTo>
                  <a:lnTo>
                    <a:pt x="301612" y="1147381"/>
                  </a:lnTo>
                  <a:lnTo>
                    <a:pt x="304680" y="1159359"/>
                  </a:lnTo>
                  <a:lnTo>
                    <a:pt x="315329" y="1156616"/>
                  </a:lnTo>
                  <a:lnTo>
                    <a:pt x="307589" y="1126397"/>
                  </a:lnTo>
                  <a:close/>
                </a:path>
                <a:path w="403860" h="1221739">
                  <a:moveTo>
                    <a:pt x="310573" y="1115919"/>
                  </a:moveTo>
                  <a:lnTo>
                    <a:pt x="307589" y="1126397"/>
                  </a:lnTo>
                  <a:lnTo>
                    <a:pt x="315329" y="1156616"/>
                  </a:lnTo>
                  <a:lnTo>
                    <a:pt x="343535" y="1149350"/>
                  </a:lnTo>
                  <a:lnTo>
                    <a:pt x="310573" y="1115919"/>
                  </a:lnTo>
                  <a:close/>
                </a:path>
                <a:path w="403860" h="1221739">
                  <a:moveTo>
                    <a:pt x="287582" y="1092600"/>
                  </a:moveTo>
                  <a:lnTo>
                    <a:pt x="301612" y="1147381"/>
                  </a:lnTo>
                  <a:lnTo>
                    <a:pt x="307589" y="1126397"/>
                  </a:lnTo>
                  <a:lnTo>
                    <a:pt x="302916" y="1108152"/>
                  </a:lnTo>
                  <a:lnTo>
                    <a:pt x="287582" y="1092600"/>
                  </a:lnTo>
                  <a:close/>
                </a:path>
                <a:path w="403860" h="1221739">
                  <a:moveTo>
                    <a:pt x="302916" y="1108152"/>
                  </a:moveTo>
                  <a:lnTo>
                    <a:pt x="307589" y="1126397"/>
                  </a:lnTo>
                  <a:lnTo>
                    <a:pt x="310573" y="1115919"/>
                  </a:lnTo>
                  <a:lnTo>
                    <a:pt x="302916" y="1108152"/>
                  </a:lnTo>
                  <a:close/>
                </a:path>
                <a:path w="403860" h="1221739">
                  <a:moveTo>
                    <a:pt x="53086" y="0"/>
                  </a:moveTo>
                  <a:lnTo>
                    <a:pt x="21209" y="8254"/>
                  </a:lnTo>
                  <a:lnTo>
                    <a:pt x="302916" y="1108152"/>
                  </a:lnTo>
                  <a:lnTo>
                    <a:pt x="310573" y="1115919"/>
                  </a:lnTo>
                  <a:lnTo>
                    <a:pt x="325486" y="1063560"/>
                  </a:lnTo>
                  <a:lnTo>
                    <a:pt x="53086" y="0"/>
                  </a:lnTo>
                  <a:close/>
                </a:path>
                <a:path w="403860" h="1221739">
                  <a:moveTo>
                    <a:pt x="10541" y="10922"/>
                  </a:moveTo>
                  <a:lnTo>
                    <a:pt x="0" y="13715"/>
                  </a:lnTo>
                  <a:lnTo>
                    <a:pt x="272375" y="1077176"/>
                  </a:lnTo>
                  <a:lnTo>
                    <a:pt x="287582" y="1092600"/>
                  </a:lnTo>
                  <a:lnTo>
                    <a:pt x="10541" y="109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929883" y="266700"/>
              <a:ext cx="2466340" cy="462280"/>
            </a:xfrm>
            <a:custGeom>
              <a:avLst/>
              <a:gdLst/>
              <a:ahLst/>
              <a:cxnLst/>
              <a:rect l="l" t="t" r="r" b="b"/>
              <a:pathLst>
                <a:path w="2466340" h="462280">
                  <a:moveTo>
                    <a:pt x="2465832" y="0"/>
                  </a:moveTo>
                  <a:lnTo>
                    <a:pt x="0" y="0"/>
                  </a:lnTo>
                  <a:lnTo>
                    <a:pt x="0" y="461772"/>
                  </a:lnTo>
                  <a:lnTo>
                    <a:pt x="2465832" y="461772"/>
                  </a:lnTo>
                  <a:lnTo>
                    <a:pt x="24658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902451" y="239268"/>
              <a:ext cx="2520950" cy="516890"/>
            </a:xfrm>
            <a:custGeom>
              <a:avLst/>
              <a:gdLst/>
              <a:ahLst/>
              <a:cxnLst/>
              <a:rect l="l" t="t" r="r" b="b"/>
              <a:pathLst>
                <a:path w="2520950" h="516890">
                  <a:moveTo>
                    <a:pt x="2493264" y="0"/>
                  </a:moveTo>
                  <a:lnTo>
                    <a:pt x="27432" y="0"/>
                  </a:lnTo>
                  <a:lnTo>
                    <a:pt x="16769" y="2160"/>
                  </a:lnTo>
                  <a:lnTo>
                    <a:pt x="8048" y="8048"/>
                  </a:lnTo>
                  <a:lnTo>
                    <a:pt x="2160" y="16769"/>
                  </a:lnTo>
                  <a:lnTo>
                    <a:pt x="0" y="27431"/>
                  </a:lnTo>
                  <a:lnTo>
                    <a:pt x="0" y="489203"/>
                  </a:lnTo>
                  <a:lnTo>
                    <a:pt x="2160" y="499866"/>
                  </a:lnTo>
                  <a:lnTo>
                    <a:pt x="8048" y="508587"/>
                  </a:lnTo>
                  <a:lnTo>
                    <a:pt x="16769" y="514475"/>
                  </a:lnTo>
                  <a:lnTo>
                    <a:pt x="27432" y="516635"/>
                  </a:lnTo>
                  <a:lnTo>
                    <a:pt x="2493264" y="516635"/>
                  </a:lnTo>
                  <a:lnTo>
                    <a:pt x="2503926" y="514475"/>
                  </a:lnTo>
                  <a:lnTo>
                    <a:pt x="2512647" y="508587"/>
                  </a:lnTo>
                  <a:lnTo>
                    <a:pt x="2518535" y="499866"/>
                  </a:lnTo>
                  <a:lnTo>
                    <a:pt x="2520696" y="489203"/>
                  </a:lnTo>
                  <a:lnTo>
                    <a:pt x="2520696" y="483742"/>
                  </a:lnTo>
                  <a:lnTo>
                    <a:pt x="32893" y="483742"/>
                  </a:lnTo>
                  <a:lnTo>
                    <a:pt x="32893" y="32892"/>
                  </a:lnTo>
                  <a:lnTo>
                    <a:pt x="2520696" y="32892"/>
                  </a:lnTo>
                  <a:lnTo>
                    <a:pt x="2520696" y="27431"/>
                  </a:lnTo>
                  <a:lnTo>
                    <a:pt x="2518535" y="16769"/>
                  </a:lnTo>
                  <a:lnTo>
                    <a:pt x="2512647" y="8048"/>
                  </a:lnTo>
                  <a:lnTo>
                    <a:pt x="2503926" y="2160"/>
                  </a:lnTo>
                  <a:lnTo>
                    <a:pt x="2493264" y="0"/>
                  </a:lnTo>
                  <a:close/>
                </a:path>
                <a:path w="2520950" h="516890">
                  <a:moveTo>
                    <a:pt x="2520696" y="32892"/>
                  </a:moveTo>
                  <a:lnTo>
                    <a:pt x="2487803" y="32892"/>
                  </a:lnTo>
                  <a:lnTo>
                    <a:pt x="2487803" y="483742"/>
                  </a:lnTo>
                  <a:lnTo>
                    <a:pt x="2520696" y="483742"/>
                  </a:lnTo>
                  <a:lnTo>
                    <a:pt x="2520696" y="32892"/>
                  </a:lnTo>
                  <a:close/>
                </a:path>
                <a:path w="2520950" h="516890">
                  <a:moveTo>
                    <a:pt x="2476754" y="43941"/>
                  </a:moveTo>
                  <a:lnTo>
                    <a:pt x="43942" y="43941"/>
                  </a:lnTo>
                  <a:lnTo>
                    <a:pt x="43942" y="472693"/>
                  </a:lnTo>
                  <a:lnTo>
                    <a:pt x="2476754" y="472693"/>
                  </a:lnTo>
                  <a:lnTo>
                    <a:pt x="2476754" y="461771"/>
                  </a:lnTo>
                  <a:lnTo>
                    <a:pt x="54863" y="461771"/>
                  </a:lnTo>
                  <a:lnTo>
                    <a:pt x="54863" y="54863"/>
                  </a:lnTo>
                  <a:lnTo>
                    <a:pt x="2476754" y="54863"/>
                  </a:lnTo>
                  <a:lnTo>
                    <a:pt x="2476754" y="43941"/>
                  </a:lnTo>
                  <a:close/>
                </a:path>
                <a:path w="2520950" h="516890">
                  <a:moveTo>
                    <a:pt x="2476754" y="54863"/>
                  </a:moveTo>
                  <a:lnTo>
                    <a:pt x="2465831" y="54863"/>
                  </a:lnTo>
                  <a:lnTo>
                    <a:pt x="2465831" y="461771"/>
                  </a:lnTo>
                  <a:lnTo>
                    <a:pt x="2476754" y="461771"/>
                  </a:lnTo>
                  <a:lnTo>
                    <a:pt x="2476754" y="54863"/>
                  </a:lnTo>
                  <a:close/>
                </a:path>
              </a:pathLst>
            </a:custGeom>
            <a:solidFill>
              <a:srgbClr val="DA1F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5929884" y="266700"/>
            <a:ext cx="2466340" cy="46228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10"/>
              </a:spcBef>
            </a:pPr>
            <a:r>
              <a:rPr dirty="0">
                <a:latin typeface="Lucida Sans Unicode"/>
                <a:cs typeface="Lucida Sans Unicode"/>
              </a:rPr>
              <a:t>Sounding</a:t>
            </a:r>
            <a:r>
              <a:rPr spc="-60" dirty="0">
                <a:latin typeface="Lucida Sans Unicode"/>
                <a:cs typeface="Lucida Sans Unicode"/>
              </a:rPr>
              <a:t> </a:t>
            </a:r>
            <a:r>
              <a:rPr spc="5" dirty="0">
                <a:latin typeface="Lucida Sans Unicode"/>
                <a:cs typeface="Lucida Sans Unicode"/>
              </a:rPr>
              <a:t>point</a:t>
            </a:r>
          </a:p>
        </p:txBody>
      </p:sp>
      <p:grpSp>
        <p:nvGrpSpPr>
          <p:cNvPr id="31" name="object 31"/>
          <p:cNvGrpSpPr/>
          <p:nvPr/>
        </p:nvGrpSpPr>
        <p:grpSpPr>
          <a:xfrm>
            <a:off x="6865619" y="713231"/>
            <a:ext cx="594360" cy="1565275"/>
            <a:chOff x="6865619" y="713231"/>
            <a:chExt cx="594360" cy="1565275"/>
          </a:xfrm>
        </p:grpSpPr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865619" y="713231"/>
              <a:ext cx="594359" cy="1565148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7039659" y="728471"/>
              <a:ext cx="247015" cy="1214755"/>
            </a:xfrm>
            <a:custGeom>
              <a:avLst/>
              <a:gdLst/>
              <a:ahLst/>
              <a:cxnLst/>
              <a:rect l="l" t="t" r="r" b="b"/>
              <a:pathLst>
                <a:path w="247015" h="1214755">
                  <a:moveTo>
                    <a:pt x="23733" y="968277"/>
                  </a:moveTo>
                  <a:lnTo>
                    <a:pt x="13412" y="971803"/>
                  </a:lnTo>
                  <a:lnTo>
                    <a:pt x="5274" y="979033"/>
                  </a:lnTo>
                  <a:lnTo>
                    <a:pt x="696" y="988488"/>
                  </a:lnTo>
                  <a:lnTo>
                    <a:pt x="0" y="998968"/>
                  </a:lnTo>
                  <a:lnTo>
                    <a:pt x="3506" y="1009268"/>
                  </a:lnTo>
                  <a:lnTo>
                    <a:pt x="123140" y="1214501"/>
                  </a:lnTo>
                  <a:lnTo>
                    <a:pt x="154912" y="1160144"/>
                  </a:lnTo>
                  <a:lnTo>
                    <a:pt x="95708" y="1160144"/>
                  </a:lnTo>
                  <a:lnTo>
                    <a:pt x="95775" y="1058493"/>
                  </a:lnTo>
                  <a:lnTo>
                    <a:pt x="51004" y="981582"/>
                  </a:lnTo>
                  <a:lnTo>
                    <a:pt x="43755" y="973464"/>
                  </a:lnTo>
                  <a:lnTo>
                    <a:pt x="34256" y="968930"/>
                  </a:lnTo>
                  <a:lnTo>
                    <a:pt x="23733" y="968277"/>
                  </a:lnTo>
                  <a:close/>
                </a:path>
                <a:path w="247015" h="1214755">
                  <a:moveTo>
                    <a:pt x="95775" y="1058493"/>
                  </a:moveTo>
                  <a:lnTo>
                    <a:pt x="95708" y="1160144"/>
                  </a:lnTo>
                  <a:lnTo>
                    <a:pt x="128601" y="1160144"/>
                  </a:lnTo>
                  <a:lnTo>
                    <a:pt x="128610" y="1146302"/>
                  </a:lnTo>
                  <a:lnTo>
                    <a:pt x="99518" y="1146302"/>
                  </a:lnTo>
                  <a:lnTo>
                    <a:pt x="123244" y="1105682"/>
                  </a:lnTo>
                  <a:lnTo>
                    <a:pt x="95775" y="1058493"/>
                  </a:lnTo>
                  <a:close/>
                </a:path>
                <a:path w="247015" h="1214755">
                  <a:moveTo>
                    <a:pt x="128631" y="1114936"/>
                  </a:moveTo>
                  <a:lnTo>
                    <a:pt x="128601" y="1160144"/>
                  </a:lnTo>
                  <a:lnTo>
                    <a:pt x="139650" y="1160144"/>
                  </a:lnTo>
                  <a:lnTo>
                    <a:pt x="139667" y="1133895"/>
                  </a:lnTo>
                  <a:lnTo>
                    <a:pt x="128631" y="1114936"/>
                  </a:lnTo>
                  <a:close/>
                </a:path>
                <a:path w="247015" h="1214755">
                  <a:moveTo>
                    <a:pt x="139667" y="1133895"/>
                  </a:moveTo>
                  <a:lnTo>
                    <a:pt x="139650" y="1160144"/>
                  </a:lnTo>
                  <a:lnTo>
                    <a:pt x="150572" y="1160144"/>
                  </a:lnTo>
                  <a:lnTo>
                    <a:pt x="150581" y="1146302"/>
                  </a:lnTo>
                  <a:lnTo>
                    <a:pt x="146889" y="1146302"/>
                  </a:lnTo>
                  <a:lnTo>
                    <a:pt x="139667" y="1133895"/>
                  </a:lnTo>
                  <a:close/>
                </a:path>
                <a:path w="247015" h="1214755">
                  <a:moveTo>
                    <a:pt x="222821" y="968351"/>
                  </a:moveTo>
                  <a:lnTo>
                    <a:pt x="150638" y="1058782"/>
                  </a:lnTo>
                  <a:lnTo>
                    <a:pt x="150572" y="1160144"/>
                  </a:lnTo>
                  <a:lnTo>
                    <a:pt x="154912" y="1160144"/>
                  </a:lnTo>
                  <a:lnTo>
                    <a:pt x="243028" y="1009395"/>
                  </a:lnTo>
                  <a:lnTo>
                    <a:pt x="246534" y="999095"/>
                  </a:lnTo>
                  <a:lnTo>
                    <a:pt x="245838" y="988615"/>
                  </a:lnTo>
                  <a:lnTo>
                    <a:pt x="241260" y="979160"/>
                  </a:lnTo>
                  <a:lnTo>
                    <a:pt x="233122" y="971930"/>
                  </a:lnTo>
                  <a:lnTo>
                    <a:pt x="222821" y="968351"/>
                  </a:lnTo>
                  <a:close/>
                </a:path>
                <a:path w="247015" h="1214755">
                  <a:moveTo>
                    <a:pt x="123244" y="1105682"/>
                  </a:moveTo>
                  <a:lnTo>
                    <a:pt x="99518" y="1146302"/>
                  </a:lnTo>
                  <a:lnTo>
                    <a:pt x="128610" y="1146302"/>
                  </a:lnTo>
                  <a:lnTo>
                    <a:pt x="128631" y="1114936"/>
                  </a:lnTo>
                  <a:lnTo>
                    <a:pt x="123244" y="1105682"/>
                  </a:lnTo>
                  <a:close/>
                </a:path>
                <a:path w="247015" h="1214755">
                  <a:moveTo>
                    <a:pt x="150638" y="1058782"/>
                  </a:moveTo>
                  <a:lnTo>
                    <a:pt x="139704" y="1077502"/>
                  </a:lnTo>
                  <a:lnTo>
                    <a:pt x="139667" y="1133895"/>
                  </a:lnTo>
                  <a:lnTo>
                    <a:pt x="146889" y="1146302"/>
                  </a:lnTo>
                  <a:lnTo>
                    <a:pt x="150581" y="1146302"/>
                  </a:lnTo>
                  <a:lnTo>
                    <a:pt x="150638" y="1058782"/>
                  </a:lnTo>
                  <a:close/>
                </a:path>
                <a:path w="247015" h="1214755">
                  <a:moveTo>
                    <a:pt x="139704" y="1077502"/>
                  </a:moveTo>
                  <a:lnTo>
                    <a:pt x="128643" y="1096439"/>
                  </a:lnTo>
                  <a:lnTo>
                    <a:pt x="128631" y="1114936"/>
                  </a:lnTo>
                  <a:lnTo>
                    <a:pt x="139667" y="1133895"/>
                  </a:lnTo>
                  <a:lnTo>
                    <a:pt x="139704" y="1077502"/>
                  </a:lnTo>
                  <a:close/>
                </a:path>
                <a:path w="247015" h="1214755">
                  <a:moveTo>
                    <a:pt x="128643" y="1096439"/>
                  </a:moveTo>
                  <a:lnTo>
                    <a:pt x="123244" y="1105682"/>
                  </a:lnTo>
                  <a:lnTo>
                    <a:pt x="128631" y="1114936"/>
                  </a:lnTo>
                  <a:lnTo>
                    <a:pt x="128643" y="1096439"/>
                  </a:lnTo>
                  <a:close/>
                </a:path>
                <a:path w="247015" h="1214755">
                  <a:moveTo>
                    <a:pt x="129363" y="0"/>
                  </a:moveTo>
                  <a:lnTo>
                    <a:pt x="96470" y="0"/>
                  </a:lnTo>
                  <a:lnTo>
                    <a:pt x="95775" y="1058493"/>
                  </a:lnTo>
                  <a:lnTo>
                    <a:pt x="123244" y="1105682"/>
                  </a:lnTo>
                  <a:lnTo>
                    <a:pt x="128643" y="1096439"/>
                  </a:lnTo>
                  <a:lnTo>
                    <a:pt x="129363" y="0"/>
                  </a:lnTo>
                  <a:close/>
                </a:path>
                <a:path w="247015" h="1214755">
                  <a:moveTo>
                    <a:pt x="151334" y="0"/>
                  </a:moveTo>
                  <a:lnTo>
                    <a:pt x="140412" y="0"/>
                  </a:lnTo>
                  <a:lnTo>
                    <a:pt x="139704" y="1077502"/>
                  </a:lnTo>
                  <a:lnTo>
                    <a:pt x="150638" y="1058782"/>
                  </a:lnTo>
                  <a:lnTo>
                    <a:pt x="1513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10768"/>
            <a:ext cx="8790940" cy="6047740"/>
            <a:chOff x="0" y="810768"/>
            <a:chExt cx="8790940" cy="6047740"/>
          </a:xfrm>
        </p:grpSpPr>
        <p:sp>
          <p:nvSpPr>
            <p:cNvPr id="3" name="object 3"/>
            <p:cNvSpPr/>
            <p:nvPr/>
          </p:nvSpPr>
          <p:spPr>
            <a:xfrm>
              <a:off x="499872" y="5945123"/>
              <a:ext cx="4898390" cy="913130"/>
            </a:xfrm>
            <a:custGeom>
              <a:avLst/>
              <a:gdLst/>
              <a:ahLst/>
              <a:cxnLst/>
              <a:rect l="l" t="t" r="r" b="b"/>
              <a:pathLst>
                <a:path w="4898390" h="913129">
                  <a:moveTo>
                    <a:pt x="85556" y="21310"/>
                  </a:moveTo>
                  <a:lnTo>
                    <a:pt x="3637272" y="912874"/>
                  </a:lnTo>
                  <a:lnTo>
                    <a:pt x="4898144" y="912874"/>
                  </a:lnTo>
                  <a:lnTo>
                    <a:pt x="85556" y="21310"/>
                  </a:lnTo>
                  <a:close/>
                </a:path>
                <a:path w="4898390" h="913129">
                  <a:moveTo>
                    <a:pt x="660" y="0"/>
                  </a:moveTo>
                  <a:lnTo>
                    <a:pt x="0" y="5460"/>
                  </a:lnTo>
                  <a:lnTo>
                    <a:pt x="85556" y="21310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9FCAD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6155" y="5939027"/>
              <a:ext cx="3654425" cy="919480"/>
            </a:xfrm>
            <a:custGeom>
              <a:avLst/>
              <a:gdLst/>
              <a:ahLst/>
              <a:cxnLst/>
              <a:rect l="l" t="t" r="r" b="b"/>
              <a:pathLst>
                <a:path w="3654425" h="919479">
                  <a:moveTo>
                    <a:pt x="0" y="0"/>
                  </a:moveTo>
                  <a:lnTo>
                    <a:pt x="7924" y="6350"/>
                  </a:lnTo>
                  <a:lnTo>
                    <a:pt x="2870480" y="918970"/>
                  </a:lnTo>
                  <a:lnTo>
                    <a:pt x="3653984" y="9189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789674"/>
              <a:ext cx="3398520" cy="10683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784670"/>
              <a:ext cx="3370849" cy="107332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33400" y="838200"/>
              <a:ext cx="8229600" cy="5562600"/>
            </a:xfrm>
            <a:custGeom>
              <a:avLst/>
              <a:gdLst/>
              <a:ahLst/>
              <a:cxnLst/>
              <a:rect l="l" t="t" r="r" b="b"/>
              <a:pathLst>
                <a:path w="8229600" h="5562600">
                  <a:moveTo>
                    <a:pt x="8229600" y="0"/>
                  </a:moveTo>
                  <a:lnTo>
                    <a:pt x="0" y="0"/>
                  </a:lnTo>
                  <a:lnTo>
                    <a:pt x="0" y="5562600"/>
                  </a:lnTo>
                  <a:lnTo>
                    <a:pt x="8229600" y="5562600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5968" y="810768"/>
              <a:ext cx="8284845" cy="5617845"/>
            </a:xfrm>
            <a:custGeom>
              <a:avLst/>
              <a:gdLst/>
              <a:ahLst/>
              <a:cxnLst/>
              <a:rect l="l" t="t" r="r" b="b"/>
              <a:pathLst>
                <a:path w="8284845" h="5617845">
                  <a:moveTo>
                    <a:pt x="8257032" y="0"/>
                  </a:moveTo>
                  <a:lnTo>
                    <a:pt x="27431" y="0"/>
                  </a:lnTo>
                  <a:lnTo>
                    <a:pt x="16753" y="2160"/>
                  </a:lnTo>
                  <a:lnTo>
                    <a:pt x="8034" y="8048"/>
                  </a:lnTo>
                  <a:lnTo>
                    <a:pt x="2155" y="16769"/>
                  </a:lnTo>
                  <a:lnTo>
                    <a:pt x="0" y="27432"/>
                  </a:lnTo>
                  <a:lnTo>
                    <a:pt x="0" y="5590032"/>
                  </a:lnTo>
                  <a:lnTo>
                    <a:pt x="2155" y="5600710"/>
                  </a:lnTo>
                  <a:lnTo>
                    <a:pt x="8034" y="5609429"/>
                  </a:lnTo>
                  <a:lnTo>
                    <a:pt x="16753" y="5615308"/>
                  </a:lnTo>
                  <a:lnTo>
                    <a:pt x="27431" y="5617464"/>
                  </a:lnTo>
                  <a:lnTo>
                    <a:pt x="8257032" y="5617464"/>
                  </a:lnTo>
                  <a:lnTo>
                    <a:pt x="8267694" y="5615308"/>
                  </a:lnTo>
                  <a:lnTo>
                    <a:pt x="8276415" y="5609429"/>
                  </a:lnTo>
                  <a:lnTo>
                    <a:pt x="8282303" y="5600710"/>
                  </a:lnTo>
                  <a:lnTo>
                    <a:pt x="8284463" y="5590032"/>
                  </a:lnTo>
                  <a:lnTo>
                    <a:pt x="8284463" y="5584545"/>
                  </a:lnTo>
                  <a:lnTo>
                    <a:pt x="32918" y="5584545"/>
                  </a:lnTo>
                  <a:lnTo>
                    <a:pt x="32918" y="32893"/>
                  </a:lnTo>
                  <a:lnTo>
                    <a:pt x="8284463" y="32893"/>
                  </a:lnTo>
                  <a:lnTo>
                    <a:pt x="8284463" y="27432"/>
                  </a:lnTo>
                  <a:lnTo>
                    <a:pt x="8282303" y="16769"/>
                  </a:lnTo>
                  <a:lnTo>
                    <a:pt x="8276415" y="8048"/>
                  </a:lnTo>
                  <a:lnTo>
                    <a:pt x="8267694" y="2160"/>
                  </a:lnTo>
                  <a:lnTo>
                    <a:pt x="8257032" y="0"/>
                  </a:lnTo>
                  <a:close/>
                </a:path>
                <a:path w="8284845" h="5617845">
                  <a:moveTo>
                    <a:pt x="8284463" y="32893"/>
                  </a:moveTo>
                  <a:lnTo>
                    <a:pt x="8251571" y="32893"/>
                  </a:lnTo>
                  <a:lnTo>
                    <a:pt x="8251571" y="5584545"/>
                  </a:lnTo>
                  <a:lnTo>
                    <a:pt x="8284463" y="5584545"/>
                  </a:lnTo>
                  <a:lnTo>
                    <a:pt x="8284463" y="32893"/>
                  </a:lnTo>
                  <a:close/>
                </a:path>
                <a:path w="8284845" h="5617845">
                  <a:moveTo>
                    <a:pt x="8240522" y="43942"/>
                  </a:moveTo>
                  <a:lnTo>
                    <a:pt x="43891" y="43942"/>
                  </a:lnTo>
                  <a:lnTo>
                    <a:pt x="43891" y="5573572"/>
                  </a:lnTo>
                  <a:lnTo>
                    <a:pt x="8240522" y="5573572"/>
                  </a:lnTo>
                  <a:lnTo>
                    <a:pt x="8240522" y="5562599"/>
                  </a:lnTo>
                  <a:lnTo>
                    <a:pt x="54863" y="5562600"/>
                  </a:lnTo>
                  <a:lnTo>
                    <a:pt x="54863" y="54864"/>
                  </a:lnTo>
                  <a:lnTo>
                    <a:pt x="8240522" y="54864"/>
                  </a:lnTo>
                  <a:lnTo>
                    <a:pt x="8240522" y="43942"/>
                  </a:lnTo>
                  <a:close/>
                </a:path>
                <a:path w="8284845" h="5617845">
                  <a:moveTo>
                    <a:pt x="8240522" y="54864"/>
                  </a:moveTo>
                  <a:lnTo>
                    <a:pt x="8229600" y="54864"/>
                  </a:lnTo>
                  <a:lnTo>
                    <a:pt x="8229600" y="5562600"/>
                  </a:lnTo>
                  <a:lnTo>
                    <a:pt x="8240522" y="5562599"/>
                  </a:lnTo>
                  <a:lnTo>
                    <a:pt x="8240522" y="54864"/>
                  </a:lnTo>
                  <a:close/>
                </a:path>
              </a:pathLst>
            </a:custGeom>
            <a:solidFill>
              <a:srgbClr val="DA1F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21868" y="813561"/>
            <a:ext cx="7964170" cy="5169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indent="-256540" algn="just">
              <a:lnSpc>
                <a:spcPts val="2850"/>
              </a:lnSpc>
              <a:spcBef>
                <a:spcPts val="95"/>
              </a:spcBef>
              <a:buClr>
                <a:srgbClr val="2CA1BE"/>
              </a:buClr>
              <a:buSzPct val="68000"/>
              <a:buFont typeface="Microsoft Sans Serif"/>
              <a:buChar char=""/>
              <a:tabLst>
                <a:tab pos="269240" algn="l"/>
              </a:tabLst>
            </a:pPr>
            <a:r>
              <a:rPr sz="2500" spc="-5" dirty="0">
                <a:latin typeface="Calibri"/>
                <a:cs typeface="Calibri"/>
              </a:rPr>
              <a:t>It</a:t>
            </a:r>
            <a:r>
              <a:rPr sz="2500" spc="1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is</a:t>
            </a:r>
            <a:r>
              <a:rPr sz="2500" spc="1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the</a:t>
            </a:r>
            <a:r>
              <a:rPr sz="2500" spc="12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branch</a:t>
            </a:r>
            <a:r>
              <a:rPr sz="2500" spc="12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of</a:t>
            </a:r>
            <a:r>
              <a:rPr sz="2500" spc="1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surveying</a:t>
            </a:r>
            <a:r>
              <a:rPr sz="2500" spc="11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which</a:t>
            </a:r>
            <a:r>
              <a:rPr sz="2500" spc="114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deals</a:t>
            </a:r>
            <a:r>
              <a:rPr sz="2500" spc="10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with</a:t>
            </a:r>
            <a:r>
              <a:rPr sz="2500" spc="12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water</a:t>
            </a:r>
            <a:r>
              <a:rPr sz="2500" spc="12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bodies</a:t>
            </a:r>
            <a:endParaRPr sz="2500">
              <a:latin typeface="Calibri"/>
              <a:cs typeface="Calibri"/>
            </a:endParaRPr>
          </a:p>
          <a:p>
            <a:pPr marL="268605" algn="just">
              <a:lnSpc>
                <a:spcPts val="2850"/>
              </a:lnSpc>
            </a:pPr>
            <a:r>
              <a:rPr sz="2500" spc="5" dirty="0">
                <a:latin typeface="Calibri"/>
                <a:cs typeface="Calibri"/>
              </a:rPr>
              <a:t>e.g.</a:t>
            </a:r>
            <a:r>
              <a:rPr sz="2500" spc="-30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Lake,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river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etc.</a:t>
            </a:r>
            <a:endParaRPr sz="2500">
              <a:latin typeface="Calibri"/>
              <a:cs typeface="Calibri"/>
            </a:endParaRPr>
          </a:p>
          <a:p>
            <a:pPr marL="268605" marR="5080" indent="-256540" algn="just">
              <a:lnSpc>
                <a:spcPct val="90000"/>
              </a:lnSpc>
              <a:spcBef>
                <a:spcPts val="395"/>
              </a:spcBef>
              <a:buClr>
                <a:srgbClr val="2CA1BE"/>
              </a:buClr>
              <a:buSzPct val="68000"/>
              <a:buFont typeface="Microsoft Sans Serif"/>
              <a:buChar char=""/>
              <a:tabLst>
                <a:tab pos="269240" algn="l"/>
              </a:tabLst>
            </a:pPr>
            <a:r>
              <a:rPr sz="2500" spc="-15" dirty="0">
                <a:latin typeface="Calibri"/>
                <a:cs typeface="Calibri"/>
              </a:rPr>
              <a:t>Hydrographic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Surveying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includes all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types of </a:t>
            </a:r>
            <a:r>
              <a:rPr sz="2500" spc="-15" dirty="0">
                <a:latin typeface="Calibri"/>
                <a:cs typeface="Calibri"/>
              </a:rPr>
              <a:t>hydrological </a:t>
            </a:r>
            <a:r>
              <a:rPr sz="2500" spc="-10" dirty="0">
                <a:latin typeface="Calibri"/>
                <a:cs typeface="Calibri"/>
              </a:rPr>
              <a:t> observations </a:t>
            </a:r>
            <a:r>
              <a:rPr sz="2500" spc="-5" dirty="0">
                <a:latin typeface="Calibri"/>
                <a:cs typeface="Calibri"/>
              </a:rPr>
              <a:t>which </a:t>
            </a:r>
            <a:r>
              <a:rPr sz="2500" spc="-15" dirty="0">
                <a:latin typeface="Calibri"/>
                <a:cs typeface="Calibri"/>
              </a:rPr>
              <a:t>are </a:t>
            </a:r>
            <a:r>
              <a:rPr sz="2500" spc="-5" dirty="0">
                <a:latin typeface="Calibri"/>
                <a:cs typeface="Calibri"/>
              </a:rPr>
              <a:t>necessary </a:t>
            </a:r>
            <a:r>
              <a:rPr sz="2500" spc="-20" dirty="0">
                <a:latin typeface="Calibri"/>
                <a:cs typeface="Calibri"/>
              </a:rPr>
              <a:t>for </a:t>
            </a:r>
            <a:r>
              <a:rPr sz="2500" spc="-5" dirty="0">
                <a:latin typeface="Calibri"/>
                <a:cs typeface="Calibri"/>
              </a:rPr>
              <a:t>design of </a:t>
            </a:r>
            <a:r>
              <a:rPr sz="2500" spc="-20" dirty="0">
                <a:latin typeface="Calibri"/>
                <a:cs typeface="Calibri"/>
              </a:rPr>
              <a:t>hydraulic </a:t>
            </a:r>
            <a:r>
              <a:rPr sz="2500" spc="5" dirty="0">
                <a:latin typeface="Calibri"/>
                <a:cs typeface="Calibri"/>
              </a:rPr>
              <a:t>or 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marine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structure.</a:t>
            </a:r>
            <a:endParaRPr sz="2500">
              <a:latin typeface="Calibri"/>
              <a:cs typeface="Calibri"/>
            </a:endParaRPr>
          </a:p>
          <a:p>
            <a:pPr marL="268605" marR="9525" indent="-256540" algn="just">
              <a:lnSpc>
                <a:spcPts val="2700"/>
              </a:lnSpc>
              <a:spcBef>
                <a:spcPts val="450"/>
              </a:spcBef>
              <a:buClr>
                <a:srgbClr val="2CA1BE"/>
              </a:buClr>
              <a:buSzPct val="68000"/>
              <a:buFont typeface="Microsoft Sans Serif"/>
              <a:buChar char=""/>
              <a:tabLst>
                <a:tab pos="269240" algn="l"/>
              </a:tabLst>
            </a:pPr>
            <a:r>
              <a:rPr sz="2500" spc="-20" dirty="0">
                <a:latin typeface="Calibri"/>
                <a:cs typeface="Calibri"/>
              </a:rPr>
              <a:t>For </a:t>
            </a:r>
            <a:r>
              <a:rPr sz="2500" spc="-10" dirty="0">
                <a:latin typeface="Calibri"/>
                <a:cs typeface="Calibri"/>
              </a:rPr>
              <a:t>design </a:t>
            </a:r>
            <a:r>
              <a:rPr sz="2500" spc="-5" dirty="0">
                <a:latin typeface="Calibri"/>
                <a:cs typeface="Calibri"/>
              </a:rPr>
              <a:t>of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dams barrages, </a:t>
            </a:r>
            <a:r>
              <a:rPr sz="2500" spc="-5" dirty="0">
                <a:latin typeface="Calibri"/>
                <a:cs typeface="Calibri"/>
              </a:rPr>
              <a:t>and </a:t>
            </a:r>
            <a:r>
              <a:rPr sz="2500" spc="-15" dirty="0">
                <a:latin typeface="Calibri"/>
                <a:cs typeface="Calibri"/>
              </a:rPr>
              <a:t>weirs </a:t>
            </a:r>
            <a:r>
              <a:rPr sz="2500" spc="-5" dirty="0">
                <a:latin typeface="Calibri"/>
                <a:cs typeface="Calibri"/>
              </a:rPr>
              <a:t>, it is essential </a:t>
            </a:r>
            <a:r>
              <a:rPr sz="2500" spc="-30" dirty="0">
                <a:latin typeface="Calibri"/>
                <a:cs typeface="Calibri"/>
              </a:rPr>
              <a:t>to 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know </a:t>
            </a:r>
            <a:r>
              <a:rPr sz="2500" spc="-10" dirty="0">
                <a:latin typeface="Calibri"/>
                <a:cs typeface="Calibri"/>
              </a:rPr>
              <a:t>amount </a:t>
            </a:r>
            <a:r>
              <a:rPr sz="2500" dirty="0">
                <a:latin typeface="Calibri"/>
                <a:cs typeface="Calibri"/>
              </a:rPr>
              <a:t>of </a:t>
            </a:r>
            <a:r>
              <a:rPr sz="2500" spc="-20" dirty="0">
                <a:latin typeface="Calibri"/>
                <a:cs typeface="Calibri"/>
              </a:rPr>
              <a:t>rainfall</a:t>
            </a:r>
            <a:r>
              <a:rPr sz="2500" spc="52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on </a:t>
            </a:r>
            <a:r>
              <a:rPr sz="2500" spc="-15" dirty="0">
                <a:latin typeface="Calibri"/>
                <a:cs typeface="Calibri"/>
              </a:rPr>
              <a:t>catchment </a:t>
            </a:r>
            <a:r>
              <a:rPr sz="2500" spc="-10" dirty="0">
                <a:latin typeface="Calibri"/>
                <a:cs typeface="Calibri"/>
              </a:rPr>
              <a:t>area </a:t>
            </a:r>
            <a:r>
              <a:rPr sz="2500" dirty="0">
                <a:latin typeface="Calibri"/>
                <a:cs typeface="Calibri"/>
              </a:rPr>
              <a:t>and </a:t>
            </a:r>
            <a:r>
              <a:rPr sz="2500" spc="-10" dirty="0">
                <a:latin typeface="Calibri"/>
                <a:cs typeface="Calibri"/>
              </a:rPr>
              <a:t>discharge </a:t>
            </a:r>
            <a:r>
              <a:rPr sz="2500" spc="-5" dirty="0">
                <a:latin typeface="Calibri"/>
                <a:cs typeface="Calibri"/>
              </a:rPr>
              <a:t> of</a:t>
            </a:r>
            <a:r>
              <a:rPr sz="2500" spc="-15" dirty="0">
                <a:latin typeface="Calibri"/>
                <a:cs typeface="Calibri"/>
              </a:rPr>
              <a:t> water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in</a:t>
            </a:r>
            <a:r>
              <a:rPr sz="2500" spc="-10" dirty="0">
                <a:latin typeface="Calibri"/>
                <a:cs typeface="Calibri"/>
              </a:rPr>
              <a:t> rivers.</a:t>
            </a:r>
            <a:endParaRPr sz="2500">
              <a:latin typeface="Calibri"/>
              <a:cs typeface="Calibri"/>
            </a:endParaRPr>
          </a:p>
          <a:p>
            <a:pPr marL="268605" marR="6985" indent="-256540" algn="just">
              <a:lnSpc>
                <a:spcPts val="2700"/>
              </a:lnSpc>
              <a:spcBef>
                <a:spcPts val="395"/>
              </a:spcBef>
              <a:buClr>
                <a:srgbClr val="2CA1BE"/>
              </a:buClr>
              <a:buSzPct val="68000"/>
              <a:buFont typeface="Microsoft Sans Serif"/>
              <a:buChar char=""/>
              <a:tabLst>
                <a:tab pos="269240" algn="l"/>
              </a:tabLst>
            </a:pPr>
            <a:r>
              <a:rPr sz="2500" spc="-10" dirty="0">
                <a:latin typeface="Calibri"/>
                <a:cs typeface="Calibri"/>
              </a:rPr>
              <a:t>The </a:t>
            </a:r>
            <a:r>
              <a:rPr sz="2500" spc="-5" dirty="0">
                <a:latin typeface="Calibri"/>
                <a:cs typeface="Calibri"/>
              </a:rPr>
              <a:t>usual </a:t>
            </a:r>
            <a:r>
              <a:rPr sz="2500" spc="-10" dirty="0">
                <a:latin typeface="Calibri"/>
                <a:cs typeface="Calibri"/>
              </a:rPr>
              <a:t>fundamental </a:t>
            </a:r>
            <a:r>
              <a:rPr sz="2500" spc="-5" dirty="0">
                <a:latin typeface="Calibri"/>
                <a:cs typeface="Calibri"/>
              </a:rPr>
              <a:t>principles of surveying and leveling 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are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adopted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for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acquiring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data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for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determination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of :</a:t>
            </a:r>
            <a:endParaRPr sz="2500">
              <a:latin typeface="Calibri"/>
              <a:cs typeface="Calibri"/>
            </a:endParaRPr>
          </a:p>
          <a:p>
            <a:pPr marL="527685" indent="-515620" algn="just">
              <a:lnSpc>
                <a:spcPct val="100000"/>
              </a:lnSpc>
              <a:spcBef>
                <a:spcPts val="60"/>
              </a:spcBef>
              <a:buSzPct val="68000"/>
              <a:buAutoNum type="arabicPeriod"/>
              <a:tabLst>
                <a:tab pos="528320" algn="l"/>
              </a:tabLst>
            </a:pPr>
            <a:r>
              <a:rPr sz="2500" spc="-30" dirty="0">
                <a:latin typeface="Calibri"/>
                <a:cs typeface="Calibri"/>
              </a:rPr>
              <a:t>Water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volume</a:t>
            </a:r>
            <a:endParaRPr sz="2500">
              <a:latin typeface="Calibri"/>
              <a:cs typeface="Calibri"/>
            </a:endParaRPr>
          </a:p>
          <a:p>
            <a:pPr marL="527685" indent="-515620" algn="just">
              <a:lnSpc>
                <a:spcPct val="100000"/>
              </a:lnSpc>
              <a:spcBef>
                <a:spcPts val="105"/>
              </a:spcBef>
              <a:buSzPct val="68000"/>
              <a:buAutoNum type="arabicPeriod"/>
              <a:tabLst>
                <a:tab pos="528320" algn="l"/>
              </a:tabLst>
            </a:pPr>
            <a:r>
              <a:rPr sz="2500" spc="-15" dirty="0">
                <a:latin typeface="Calibri"/>
                <a:cs typeface="Calibri"/>
              </a:rPr>
              <a:t>Rate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of</a:t>
            </a:r>
            <a:r>
              <a:rPr sz="2500" spc="-3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flow</a:t>
            </a:r>
            <a:endParaRPr sz="2500">
              <a:latin typeface="Calibri"/>
              <a:cs typeface="Calibri"/>
            </a:endParaRPr>
          </a:p>
          <a:p>
            <a:pPr marL="527685" marR="5080" indent="-515620" algn="just">
              <a:lnSpc>
                <a:spcPts val="2700"/>
              </a:lnSpc>
              <a:spcBef>
                <a:spcPts val="440"/>
              </a:spcBef>
              <a:buSzPct val="68000"/>
              <a:buAutoNum type="arabicPeriod"/>
              <a:tabLst>
                <a:tab pos="528320" algn="l"/>
              </a:tabLst>
            </a:pPr>
            <a:r>
              <a:rPr sz="2500" spc="-114" dirty="0">
                <a:latin typeface="Calibri"/>
                <a:cs typeface="Calibri"/>
              </a:rPr>
              <a:t>To </a:t>
            </a:r>
            <a:r>
              <a:rPr sz="2500" spc="-10" dirty="0">
                <a:latin typeface="Calibri"/>
                <a:cs typeface="Calibri"/>
              </a:rPr>
              <a:t>determine </a:t>
            </a:r>
            <a:r>
              <a:rPr sz="2500" spc="-5" dirty="0">
                <a:latin typeface="Calibri"/>
                <a:cs typeface="Calibri"/>
              </a:rPr>
              <a:t>the shape of the </a:t>
            </a:r>
            <a:r>
              <a:rPr sz="2500" spc="-10" dirty="0">
                <a:latin typeface="Calibri"/>
                <a:cs typeface="Calibri"/>
              </a:rPr>
              <a:t>area </a:t>
            </a:r>
            <a:r>
              <a:rPr sz="2500" spc="-5" dirty="0">
                <a:latin typeface="Calibri"/>
                <a:cs typeface="Calibri"/>
              </a:rPr>
              <a:t>underlying the </a:t>
            </a:r>
            <a:r>
              <a:rPr sz="2500" spc="-20" dirty="0">
                <a:latin typeface="Calibri"/>
                <a:cs typeface="Calibri"/>
              </a:rPr>
              <a:t>water </a:t>
            </a:r>
            <a:r>
              <a:rPr sz="2500" spc="-15" dirty="0">
                <a:latin typeface="Calibri"/>
                <a:cs typeface="Calibri"/>
              </a:rPr>
              <a:t> surface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etc.</a:t>
            </a:r>
            <a:endParaRPr sz="25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7595" y="307847"/>
            <a:ext cx="5361432" cy="45872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8805671" y="6533147"/>
            <a:ext cx="156210" cy="2203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z="1000" spc="-5" dirty="0">
                <a:latin typeface="Lucida Sans Unicode"/>
                <a:cs typeface="Lucida Sans Unicode"/>
              </a:rPr>
              <a:pPr marL="38100">
                <a:lnSpc>
                  <a:spcPct val="100000"/>
                </a:lnSpc>
                <a:spcBef>
                  <a:spcPts val="190"/>
                </a:spcBef>
              </a:pPr>
              <a:t>2</a:t>
            </a:fld>
            <a:endParaRPr sz="1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8382000" cy="61539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39367"/>
            <a:ext cx="8790940" cy="5819140"/>
            <a:chOff x="0" y="1039367"/>
            <a:chExt cx="8790940" cy="5819140"/>
          </a:xfrm>
        </p:grpSpPr>
        <p:sp>
          <p:nvSpPr>
            <p:cNvPr id="3" name="object 3"/>
            <p:cNvSpPr/>
            <p:nvPr/>
          </p:nvSpPr>
          <p:spPr>
            <a:xfrm>
              <a:off x="533400" y="1066799"/>
              <a:ext cx="8229600" cy="5034280"/>
            </a:xfrm>
            <a:custGeom>
              <a:avLst/>
              <a:gdLst/>
              <a:ahLst/>
              <a:cxnLst/>
              <a:rect l="l" t="t" r="r" b="b"/>
              <a:pathLst>
                <a:path w="8229600" h="5034280">
                  <a:moveTo>
                    <a:pt x="8229600" y="0"/>
                  </a:moveTo>
                  <a:lnTo>
                    <a:pt x="0" y="0"/>
                  </a:lnTo>
                  <a:lnTo>
                    <a:pt x="0" y="5033772"/>
                  </a:lnTo>
                  <a:lnTo>
                    <a:pt x="8229600" y="503377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5968" y="1039367"/>
              <a:ext cx="8284845" cy="5088890"/>
            </a:xfrm>
            <a:custGeom>
              <a:avLst/>
              <a:gdLst/>
              <a:ahLst/>
              <a:cxnLst/>
              <a:rect l="l" t="t" r="r" b="b"/>
              <a:pathLst>
                <a:path w="8284845" h="5088890">
                  <a:moveTo>
                    <a:pt x="8257032" y="0"/>
                  </a:moveTo>
                  <a:lnTo>
                    <a:pt x="27431" y="0"/>
                  </a:lnTo>
                  <a:lnTo>
                    <a:pt x="16753" y="2160"/>
                  </a:lnTo>
                  <a:lnTo>
                    <a:pt x="8034" y="8048"/>
                  </a:lnTo>
                  <a:lnTo>
                    <a:pt x="2155" y="16769"/>
                  </a:lnTo>
                  <a:lnTo>
                    <a:pt x="0" y="27432"/>
                  </a:lnTo>
                  <a:lnTo>
                    <a:pt x="0" y="5061204"/>
                  </a:lnTo>
                  <a:lnTo>
                    <a:pt x="2155" y="5071882"/>
                  </a:lnTo>
                  <a:lnTo>
                    <a:pt x="8034" y="5080601"/>
                  </a:lnTo>
                  <a:lnTo>
                    <a:pt x="16753" y="5086480"/>
                  </a:lnTo>
                  <a:lnTo>
                    <a:pt x="27431" y="5088636"/>
                  </a:lnTo>
                  <a:lnTo>
                    <a:pt x="8257032" y="5088636"/>
                  </a:lnTo>
                  <a:lnTo>
                    <a:pt x="8267694" y="5086480"/>
                  </a:lnTo>
                  <a:lnTo>
                    <a:pt x="8276415" y="5080601"/>
                  </a:lnTo>
                  <a:lnTo>
                    <a:pt x="8282303" y="5071882"/>
                  </a:lnTo>
                  <a:lnTo>
                    <a:pt x="8284463" y="5061204"/>
                  </a:lnTo>
                  <a:lnTo>
                    <a:pt x="8284463" y="5055717"/>
                  </a:lnTo>
                  <a:lnTo>
                    <a:pt x="32918" y="5055717"/>
                  </a:lnTo>
                  <a:lnTo>
                    <a:pt x="32918" y="32893"/>
                  </a:lnTo>
                  <a:lnTo>
                    <a:pt x="8284463" y="32893"/>
                  </a:lnTo>
                  <a:lnTo>
                    <a:pt x="8284463" y="27432"/>
                  </a:lnTo>
                  <a:lnTo>
                    <a:pt x="8282303" y="16769"/>
                  </a:lnTo>
                  <a:lnTo>
                    <a:pt x="8276415" y="8048"/>
                  </a:lnTo>
                  <a:lnTo>
                    <a:pt x="8267694" y="2160"/>
                  </a:lnTo>
                  <a:lnTo>
                    <a:pt x="8257032" y="0"/>
                  </a:lnTo>
                  <a:close/>
                </a:path>
                <a:path w="8284845" h="5088890">
                  <a:moveTo>
                    <a:pt x="8284463" y="32893"/>
                  </a:moveTo>
                  <a:lnTo>
                    <a:pt x="8251571" y="32893"/>
                  </a:lnTo>
                  <a:lnTo>
                    <a:pt x="8251571" y="5055717"/>
                  </a:lnTo>
                  <a:lnTo>
                    <a:pt x="8284463" y="5055717"/>
                  </a:lnTo>
                  <a:lnTo>
                    <a:pt x="8284463" y="32893"/>
                  </a:lnTo>
                  <a:close/>
                </a:path>
                <a:path w="8284845" h="5088890">
                  <a:moveTo>
                    <a:pt x="8240522" y="43942"/>
                  </a:moveTo>
                  <a:lnTo>
                    <a:pt x="43891" y="43942"/>
                  </a:lnTo>
                  <a:lnTo>
                    <a:pt x="43891" y="5044744"/>
                  </a:lnTo>
                  <a:lnTo>
                    <a:pt x="8240522" y="5044744"/>
                  </a:lnTo>
                  <a:lnTo>
                    <a:pt x="8240522" y="5033771"/>
                  </a:lnTo>
                  <a:lnTo>
                    <a:pt x="54863" y="5033772"/>
                  </a:lnTo>
                  <a:lnTo>
                    <a:pt x="54863" y="54864"/>
                  </a:lnTo>
                  <a:lnTo>
                    <a:pt x="8240522" y="54864"/>
                  </a:lnTo>
                  <a:lnTo>
                    <a:pt x="8240522" y="43942"/>
                  </a:lnTo>
                  <a:close/>
                </a:path>
                <a:path w="8284845" h="5088890">
                  <a:moveTo>
                    <a:pt x="8240522" y="54864"/>
                  </a:moveTo>
                  <a:lnTo>
                    <a:pt x="8229600" y="54864"/>
                  </a:lnTo>
                  <a:lnTo>
                    <a:pt x="8229600" y="5033772"/>
                  </a:lnTo>
                  <a:lnTo>
                    <a:pt x="8240522" y="5033771"/>
                  </a:lnTo>
                  <a:lnTo>
                    <a:pt x="8240522" y="54864"/>
                  </a:lnTo>
                  <a:close/>
                </a:path>
              </a:pathLst>
            </a:custGeom>
            <a:solidFill>
              <a:srgbClr val="DA1F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49300" y="1037590"/>
            <a:ext cx="7937500" cy="476504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469900" marR="6350" indent="-457834">
              <a:lnSpc>
                <a:spcPts val="2920"/>
              </a:lnSpc>
              <a:spcBef>
                <a:spcPts val="459"/>
              </a:spcBef>
              <a:buSzPct val="74074"/>
              <a:buAutoNum type="arabicPeriod"/>
              <a:tabLst>
                <a:tab pos="469900" algn="l"/>
                <a:tab pos="470534" algn="l"/>
                <a:tab pos="1161415" algn="l"/>
                <a:tab pos="2984500" algn="l"/>
                <a:tab pos="3821429" algn="l"/>
                <a:tab pos="5586730" algn="l"/>
                <a:tab pos="6244590" algn="l"/>
              </a:tabLst>
            </a:pPr>
            <a:r>
              <a:rPr sz="2700" spc="-240" dirty="0">
                <a:latin typeface="Calibri"/>
                <a:cs typeface="Calibri"/>
              </a:rPr>
              <a:t>T</a:t>
            </a:r>
            <a:r>
              <a:rPr sz="2700" dirty="0">
                <a:latin typeface="Calibri"/>
                <a:cs typeface="Calibri"/>
              </a:rPr>
              <a:t>o	</a:t>
            </a:r>
            <a:r>
              <a:rPr sz="2700" spc="-15" dirty="0">
                <a:latin typeface="Calibri"/>
                <a:cs typeface="Calibri"/>
              </a:rPr>
              <a:t>de</a:t>
            </a:r>
            <a:r>
              <a:rPr sz="2700" spc="-45" dirty="0">
                <a:latin typeface="Calibri"/>
                <a:cs typeface="Calibri"/>
              </a:rPr>
              <a:t>t</a:t>
            </a:r>
            <a:r>
              <a:rPr sz="2700" dirty="0">
                <a:latin typeface="Calibri"/>
                <a:cs typeface="Calibri"/>
              </a:rPr>
              <a:t>e</a:t>
            </a:r>
            <a:r>
              <a:rPr sz="2700" spc="-20" dirty="0">
                <a:latin typeface="Calibri"/>
                <a:cs typeface="Calibri"/>
              </a:rPr>
              <a:t>r</a:t>
            </a:r>
            <a:r>
              <a:rPr sz="2700" dirty="0">
                <a:latin typeface="Calibri"/>
                <a:cs typeface="Calibri"/>
              </a:rPr>
              <a:t>mine	the	</a:t>
            </a:r>
            <a:r>
              <a:rPr sz="2700" spc="-5" dirty="0">
                <a:latin typeface="Calibri"/>
                <a:cs typeface="Calibri"/>
              </a:rPr>
              <a:t>qu</a:t>
            </a:r>
            <a:r>
              <a:rPr sz="2700" spc="-15" dirty="0">
                <a:latin typeface="Calibri"/>
                <a:cs typeface="Calibri"/>
              </a:rPr>
              <a:t>a</a:t>
            </a:r>
            <a:r>
              <a:rPr sz="2700" spc="-30" dirty="0">
                <a:latin typeface="Calibri"/>
                <a:cs typeface="Calibri"/>
              </a:rPr>
              <a:t>n</a:t>
            </a:r>
            <a:r>
              <a:rPr sz="2700" dirty="0">
                <a:latin typeface="Calibri"/>
                <a:cs typeface="Calibri"/>
              </a:rPr>
              <a:t>tities	</a:t>
            </a:r>
            <a:r>
              <a:rPr sz="2700" spc="-10" dirty="0">
                <a:latin typeface="Calibri"/>
                <a:cs typeface="Calibri"/>
              </a:rPr>
              <a:t>o</a:t>
            </a:r>
            <a:r>
              <a:rPr sz="2700" dirty="0">
                <a:latin typeface="Calibri"/>
                <a:cs typeface="Calibri"/>
              </a:rPr>
              <a:t>f	</a:t>
            </a:r>
            <a:r>
              <a:rPr sz="2700" spc="-15" dirty="0">
                <a:latin typeface="Calibri"/>
                <a:cs typeface="Calibri"/>
              </a:rPr>
              <a:t>s</a:t>
            </a:r>
            <a:r>
              <a:rPr sz="2700" spc="-5" dirty="0">
                <a:latin typeface="Calibri"/>
                <a:cs typeface="Calibri"/>
              </a:rPr>
              <a:t>ub</a:t>
            </a:r>
            <a:r>
              <a:rPr sz="2700" spc="-15" dirty="0">
                <a:latin typeface="Calibri"/>
                <a:cs typeface="Calibri"/>
              </a:rPr>
              <a:t>a</a:t>
            </a:r>
            <a:r>
              <a:rPr sz="2700" spc="-5" dirty="0">
                <a:latin typeface="Calibri"/>
                <a:cs typeface="Calibri"/>
              </a:rPr>
              <a:t>qu</a:t>
            </a:r>
            <a:r>
              <a:rPr sz="2700" spc="-20" dirty="0">
                <a:latin typeface="Calibri"/>
                <a:cs typeface="Calibri"/>
              </a:rPr>
              <a:t>e</a:t>
            </a:r>
            <a:r>
              <a:rPr sz="2700" spc="-5" dirty="0">
                <a:latin typeface="Calibri"/>
                <a:cs typeface="Calibri"/>
              </a:rPr>
              <a:t>o</a:t>
            </a:r>
            <a:r>
              <a:rPr sz="2700" spc="-10" dirty="0">
                <a:latin typeface="Calibri"/>
                <a:cs typeface="Calibri"/>
              </a:rPr>
              <a:t>u</a:t>
            </a:r>
            <a:r>
              <a:rPr sz="2700" dirty="0">
                <a:latin typeface="Calibri"/>
                <a:cs typeface="Calibri"/>
              </a:rPr>
              <a:t>s  </a:t>
            </a:r>
            <a:r>
              <a:rPr sz="2700" spc="-25" dirty="0">
                <a:latin typeface="Calibri"/>
                <a:cs typeface="Calibri"/>
              </a:rPr>
              <a:t>excavations.</a:t>
            </a:r>
            <a:endParaRPr sz="2700">
              <a:latin typeface="Calibri"/>
              <a:cs typeface="Calibri"/>
            </a:endParaRPr>
          </a:p>
          <a:p>
            <a:pPr marL="469900" marR="5080" indent="-457834">
              <a:lnSpc>
                <a:spcPts val="2920"/>
              </a:lnSpc>
              <a:spcBef>
                <a:spcPts val="390"/>
              </a:spcBef>
              <a:buSzPct val="74074"/>
              <a:buAutoNum type="arabicPeriod"/>
              <a:tabLst>
                <a:tab pos="469900" algn="l"/>
                <a:tab pos="470534" algn="l"/>
                <a:tab pos="1876425" algn="l"/>
                <a:tab pos="2804795" algn="l"/>
                <a:tab pos="4338320" algn="l"/>
                <a:tab pos="4812030" algn="l"/>
                <a:tab pos="6171565" algn="l"/>
                <a:tab pos="6653530" algn="l"/>
                <a:tab pos="7663815" algn="l"/>
              </a:tabLst>
            </a:pPr>
            <a:r>
              <a:rPr sz="2700" dirty="0">
                <a:latin typeface="Calibri"/>
                <a:cs typeface="Calibri"/>
              </a:rPr>
              <a:t>M</a:t>
            </a:r>
            <a:r>
              <a:rPr sz="2700" spc="-10" dirty="0">
                <a:latin typeface="Calibri"/>
                <a:cs typeface="Calibri"/>
              </a:rPr>
              <a:t>e</a:t>
            </a:r>
            <a:r>
              <a:rPr sz="2700" dirty="0">
                <a:latin typeface="Calibri"/>
                <a:cs typeface="Calibri"/>
              </a:rPr>
              <a:t>asu</a:t>
            </a:r>
            <a:r>
              <a:rPr sz="2700" spc="-60" dirty="0">
                <a:latin typeface="Calibri"/>
                <a:cs typeface="Calibri"/>
              </a:rPr>
              <a:t>r</a:t>
            </a:r>
            <a:r>
              <a:rPr sz="2700" dirty="0">
                <a:latin typeface="Calibri"/>
                <a:cs typeface="Calibri"/>
              </a:rPr>
              <a:t>e	a</a:t>
            </a:r>
            <a:r>
              <a:rPr sz="2700" spc="-45" dirty="0">
                <a:latin typeface="Calibri"/>
                <a:cs typeface="Calibri"/>
              </a:rPr>
              <a:t>r</a:t>
            </a:r>
            <a:r>
              <a:rPr sz="2700" spc="-15" dirty="0">
                <a:latin typeface="Calibri"/>
                <a:cs typeface="Calibri"/>
              </a:rPr>
              <a:t>e</a:t>
            </a:r>
            <a:r>
              <a:rPr sz="2700" dirty="0">
                <a:latin typeface="Calibri"/>
                <a:cs typeface="Calibri"/>
              </a:rPr>
              <a:t>as	</a:t>
            </a:r>
            <a:r>
              <a:rPr sz="2700" spc="-5" dirty="0">
                <a:latin typeface="Calibri"/>
                <a:cs typeface="Calibri"/>
              </a:rPr>
              <a:t>sub</a:t>
            </a:r>
            <a:r>
              <a:rPr sz="2700" spc="-20" dirty="0">
                <a:latin typeface="Calibri"/>
                <a:cs typeface="Calibri"/>
              </a:rPr>
              <a:t>j</a:t>
            </a:r>
            <a:r>
              <a:rPr sz="2700" dirty="0">
                <a:latin typeface="Calibri"/>
                <a:cs typeface="Calibri"/>
              </a:rPr>
              <a:t>ec</a:t>
            </a:r>
            <a:r>
              <a:rPr sz="2700" spc="-45" dirty="0">
                <a:latin typeface="Calibri"/>
                <a:cs typeface="Calibri"/>
              </a:rPr>
              <a:t>t</a:t>
            </a:r>
            <a:r>
              <a:rPr sz="2700" dirty="0">
                <a:latin typeface="Calibri"/>
                <a:cs typeface="Calibri"/>
              </a:rPr>
              <a:t>ed	</a:t>
            </a:r>
            <a:r>
              <a:rPr sz="2700" spc="-30" dirty="0">
                <a:latin typeface="Calibri"/>
                <a:cs typeface="Calibri"/>
              </a:rPr>
              <a:t>t</a:t>
            </a:r>
            <a:r>
              <a:rPr sz="2700" dirty="0">
                <a:latin typeface="Calibri"/>
                <a:cs typeface="Calibri"/>
              </a:rPr>
              <a:t>o	</a:t>
            </a:r>
            <a:r>
              <a:rPr sz="2700" spc="-5" dirty="0">
                <a:latin typeface="Calibri"/>
                <a:cs typeface="Calibri"/>
              </a:rPr>
              <a:t>s</a:t>
            </a:r>
            <a:r>
              <a:rPr sz="2700" spc="-30" dirty="0">
                <a:latin typeface="Calibri"/>
                <a:cs typeface="Calibri"/>
              </a:rPr>
              <a:t>c</a:t>
            </a:r>
            <a:r>
              <a:rPr sz="2700" spc="-5" dirty="0">
                <a:latin typeface="Calibri"/>
                <a:cs typeface="Calibri"/>
              </a:rPr>
              <a:t>ourin</a:t>
            </a:r>
            <a:r>
              <a:rPr sz="2700" dirty="0">
                <a:latin typeface="Calibri"/>
                <a:cs typeface="Calibri"/>
              </a:rPr>
              <a:t>g	</a:t>
            </a:r>
            <a:r>
              <a:rPr sz="2700" spc="-10" dirty="0">
                <a:latin typeface="Calibri"/>
                <a:cs typeface="Calibri"/>
              </a:rPr>
              <a:t>o</a:t>
            </a:r>
            <a:r>
              <a:rPr sz="2700" dirty="0">
                <a:latin typeface="Calibri"/>
                <a:cs typeface="Calibri"/>
              </a:rPr>
              <a:t>r	</a:t>
            </a:r>
            <a:r>
              <a:rPr sz="2700" spc="-5" dirty="0">
                <a:latin typeface="Calibri"/>
                <a:cs typeface="Calibri"/>
              </a:rPr>
              <a:t>siltin</a:t>
            </a:r>
            <a:r>
              <a:rPr sz="2700" dirty="0">
                <a:latin typeface="Calibri"/>
                <a:cs typeface="Calibri"/>
              </a:rPr>
              <a:t>g	in  </a:t>
            </a:r>
            <a:r>
              <a:rPr sz="2700" spc="-15" dirty="0">
                <a:latin typeface="Calibri"/>
                <a:cs typeface="Calibri"/>
              </a:rPr>
              <a:t>harbours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or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docks.</a:t>
            </a:r>
            <a:endParaRPr sz="2700">
              <a:latin typeface="Calibri"/>
              <a:cs typeface="Calibri"/>
            </a:endParaRPr>
          </a:p>
          <a:p>
            <a:pPr marL="469900" marR="5080" indent="-457834">
              <a:lnSpc>
                <a:spcPts val="2920"/>
              </a:lnSpc>
              <a:spcBef>
                <a:spcPts val="390"/>
              </a:spcBef>
              <a:buSzPct val="74074"/>
              <a:buAutoNum type="arabicPeriod"/>
              <a:tabLst>
                <a:tab pos="469900" algn="l"/>
                <a:tab pos="470534" algn="l"/>
              </a:tabLst>
            </a:pPr>
            <a:r>
              <a:rPr sz="2700" spc="-20" dirty="0">
                <a:latin typeface="Calibri"/>
                <a:cs typeface="Calibri"/>
              </a:rPr>
              <a:t>Locate</a:t>
            </a:r>
            <a:r>
              <a:rPr sz="2700" spc="310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rocks</a:t>
            </a:r>
            <a:r>
              <a:rPr sz="2700" spc="31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and</a:t>
            </a:r>
            <a:r>
              <a:rPr sz="2700" spc="30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other</a:t>
            </a:r>
            <a:r>
              <a:rPr sz="2700" spc="30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objects</a:t>
            </a:r>
            <a:r>
              <a:rPr sz="2700" spc="30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such</a:t>
            </a:r>
            <a:r>
              <a:rPr sz="2700" spc="29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as</a:t>
            </a:r>
            <a:r>
              <a:rPr sz="2700" spc="30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buoys,</a:t>
            </a:r>
            <a:r>
              <a:rPr sz="2700" spc="31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lights </a:t>
            </a:r>
            <a:r>
              <a:rPr sz="2700" spc="-595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etc </a:t>
            </a:r>
            <a:r>
              <a:rPr sz="2700" spc="-15" dirty="0">
                <a:latin typeface="Calibri"/>
                <a:cs typeface="Calibri"/>
              </a:rPr>
              <a:t>to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aid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safe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navigation.</a:t>
            </a:r>
            <a:endParaRPr sz="2700">
              <a:latin typeface="Calibri"/>
              <a:cs typeface="Calibri"/>
            </a:endParaRPr>
          </a:p>
          <a:p>
            <a:pPr marL="469900" marR="6985" indent="-457834">
              <a:lnSpc>
                <a:spcPts val="2920"/>
              </a:lnSpc>
              <a:spcBef>
                <a:spcPts val="400"/>
              </a:spcBef>
              <a:buSzPct val="74074"/>
              <a:buAutoNum type="arabicPeriod"/>
              <a:tabLst>
                <a:tab pos="469900" algn="l"/>
                <a:tab pos="470534" algn="l"/>
                <a:tab pos="948055" algn="l"/>
                <a:tab pos="2199640" algn="l"/>
                <a:tab pos="3801745" algn="l"/>
                <a:tab pos="4815205" algn="l"/>
                <a:tab pos="6342380" algn="l"/>
                <a:tab pos="6967855" algn="l"/>
              </a:tabLst>
            </a:pPr>
            <a:r>
              <a:rPr sz="2700" spc="-240" dirty="0">
                <a:latin typeface="Calibri"/>
                <a:cs typeface="Calibri"/>
              </a:rPr>
              <a:t>T</a:t>
            </a:r>
            <a:r>
              <a:rPr sz="2700" dirty="0">
                <a:latin typeface="Calibri"/>
                <a:cs typeface="Calibri"/>
              </a:rPr>
              <a:t>o	</a:t>
            </a:r>
            <a:r>
              <a:rPr sz="2700" spc="-5" dirty="0">
                <a:latin typeface="Calibri"/>
                <a:cs typeface="Calibri"/>
              </a:rPr>
              <a:t>p</a:t>
            </a:r>
            <a:r>
              <a:rPr sz="2700" spc="-50" dirty="0">
                <a:latin typeface="Calibri"/>
                <a:cs typeface="Calibri"/>
              </a:rPr>
              <a:t>r</a:t>
            </a:r>
            <a:r>
              <a:rPr sz="2700" spc="-15" dirty="0">
                <a:latin typeface="Calibri"/>
                <a:cs typeface="Calibri"/>
              </a:rPr>
              <a:t>e</a:t>
            </a:r>
            <a:r>
              <a:rPr sz="2700" spc="-5" dirty="0">
                <a:latin typeface="Calibri"/>
                <a:cs typeface="Calibri"/>
              </a:rPr>
              <a:t>pa</a:t>
            </a:r>
            <a:r>
              <a:rPr sz="2700" spc="-60" dirty="0">
                <a:latin typeface="Calibri"/>
                <a:cs typeface="Calibri"/>
              </a:rPr>
              <a:t>r</a:t>
            </a:r>
            <a:r>
              <a:rPr sz="2700" dirty="0">
                <a:latin typeface="Calibri"/>
                <a:cs typeface="Calibri"/>
              </a:rPr>
              <a:t>e	</a:t>
            </a:r>
            <a:r>
              <a:rPr sz="2700" spc="-5" dirty="0">
                <a:latin typeface="Calibri"/>
                <a:cs typeface="Calibri"/>
              </a:rPr>
              <a:t>n</a:t>
            </a:r>
            <a:r>
              <a:rPr sz="2700" spc="-45" dirty="0">
                <a:latin typeface="Calibri"/>
                <a:cs typeface="Calibri"/>
              </a:rPr>
              <a:t>a</a:t>
            </a:r>
            <a:r>
              <a:rPr sz="2700" dirty="0">
                <a:latin typeface="Calibri"/>
                <a:cs typeface="Calibri"/>
              </a:rPr>
              <a:t>vi</a:t>
            </a:r>
            <a:r>
              <a:rPr sz="2700" spc="-55" dirty="0">
                <a:latin typeface="Calibri"/>
                <a:cs typeface="Calibri"/>
              </a:rPr>
              <a:t>g</a:t>
            </a:r>
            <a:r>
              <a:rPr sz="2700" spc="-20" dirty="0">
                <a:latin typeface="Calibri"/>
                <a:cs typeface="Calibri"/>
              </a:rPr>
              <a:t>a</a:t>
            </a:r>
            <a:r>
              <a:rPr sz="2700" dirty="0">
                <a:latin typeface="Calibri"/>
                <a:cs typeface="Calibri"/>
              </a:rPr>
              <a:t>t</a:t>
            </a:r>
            <a:r>
              <a:rPr sz="2700" spc="-15" dirty="0">
                <a:latin typeface="Calibri"/>
                <a:cs typeface="Calibri"/>
              </a:rPr>
              <a:t>i</a:t>
            </a:r>
            <a:r>
              <a:rPr sz="2700" spc="-5" dirty="0">
                <a:latin typeface="Calibri"/>
                <a:cs typeface="Calibri"/>
              </a:rPr>
              <a:t>o</a:t>
            </a:r>
            <a:r>
              <a:rPr sz="2700" dirty="0">
                <a:latin typeface="Calibri"/>
                <a:cs typeface="Calibri"/>
              </a:rPr>
              <a:t>n	c</a:t>
            </a:r>
            <a:r>
              <a:rPr sz="2700" spc="-20" dirty="0">
                <a:latin typeface="Calibri"/>
                <a:cs typeface="Calibri"/>
              </a:rPr>
              <a:t>h</a:t>
            </a:r>
            <a:r>
              <a:rPr sz="2700" dirty="0">
                <a:latin typeface="Calibri"/>
                <a:cs typeface="Calibri"/>
              </a:rPr>
              <a:t>ar</a:t>
            </a:r>
            <a:r>
              <a:rPr sz="2700" spc="-15" dirty="0">
                <a:latin typeface="Calibri"/>
                <a:cs typeface="Calibri"/>
              </a:rPr>
              <a:t>t</a:t>
            </a:r>
            <a:r>
              <a:rPr sz="2700" dirty="0">
                <a:latin typeface="Calibri"/>
                <a:cs typeface="Calibri"/>
              </a:rPr>
              <a:t>s	</a:t>
            </a:r>
            <a:r>
              <a:rPr sz="2700" spc="-40" dirty="0">
                <a:latin typeface="Calibri"/>
                <a:cs typeface="Calibri"/>
              </a:rPr>
              <a:t>e</a:t>
            </a:r>
            <a:r>
              <a:rPr sz="2700" spc="-5" dirty="0">
                <a:latin typeface="Calibri"/>
                <a:cs typeface="Calibri"/>
              </a:rPr>
              <a:t>x</a:t>
            </a:r>
            <a:r>
              <a:rPr sz="2700" spc="-10" dirty="0">
                <a:latin typeface="Calibri"/>
                <a:cs typeface="Calibri"/>
              </a:rPr>
              <a:t>h</a:t>
            </a:r>
            <a:r>
              <a:rPr sz="2700" dirty="0">
                <a:latin typeface="Calibri"/>
                <a:cs typeface="Calibri"/>
              </a:rPr>
              <a:t>ibiting	the	</a:t>
            </a:r>
            <a:r>
              <a:rPr sz="2700" spc="-5" dirty="0">
                <a:latin typeface="Calibri"/>
                <a:cs typeface="Calibri"/>
              </a:rPr>
              <a:t>d</a:t>
            </a:r>
            <a:r>
              <a:rPr sz="2700" spc="-20" dirty="0">
                <a:latin typeface="Calibri"/>
                <a:cs typeface="Calibri"/>
              </a:rPr>
              <a:t>e</a:t>
            </a:r>
            <a:r>
              <a:rPr sz="2700" spc="-15" dirty="0">
                <a:latin typeface="Calibri"/>
                <a:cs typeface="Calibri"/>
              </a:rPr>
              <a:t>p</a:t>
            </a:r>
            <a:r>
              <a:rPr sz="2700" dirty="0">
                <a:latin typeface="Calibri"/>
                <a:cs typeface="Calibri"/>
              </a:rPr>
              <a:t>t</a:t>
            </a:r>
            <a:r>
              <a:rPr sz="2700" spc="-20" dirty="0">
                <a:latin typeface="Calibri"/>
                <a:cs typeface="Calibri"/>
              </a:rPr>
              <a:t>h</a:t>
            </a:r>
            <a:r>
              <a:rPr sz="2700" dirty="0">
                <a:latin typeface="Calibri"/>
                <a:cs typeface="Calibri"/>
              </a:rPr>
              <a:t>s  </a:t>
            </a:r>
            <a:r>
              <a:rPr sz="2700" spc="-10" dirty="0">
                <a:latin typeface="Calibri"/>
                <a:cs typeface="Calibri"/>
              </a:rPr>
              <a:t>available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for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navigation.</a:t>
            </a:r>
            <a:endParaRPr sz="2700">
              <a:latin typeface="Calibri"/>
              <a:cs typeface="Calibri"/>
            </a:endParaRPr>
          </a:p>
          <a:p>
            <a:pPr marL="469900" marR="6350" indent="-457834">
              <a:lnSpc>
                <a:spcPts val="2920"/>
              </a:lnSpc>
              <a:spcBef>
                <a:spcPts val="390"/>
              </a:spcBef>
              <a:buSzPct val="74074"/>
              <a:buAutoNum type="arabicPeriod"/>
              <a:tabLst>
                <a:tab pos="469900" algn="l"/>
                <a:tab pos="470534" algn="l"/>
              </a:tabLst>
            </a:pPr>
            <a:r>
              <a:rPr sz="2700" spc="-15" dirty="0">
                <a:latin typeface="Calibri"/>
                <a:cs typeface="Calibri"/>
              </a:rPr>
              <a:t>Control</a:t>
            </a:r>
            <a:r>
              <a:rPr sz="2700" spc="18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floods,</a:t>
            </a:r>
            <a:r>
              <a:rPr sz="2700" spc="18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and</a:t>
            </a:r>
            <a:r>
              <a:rPr sz="2700" spc="170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to</a:t>
            </a:r>
            <a:r>
              <a:rPr sz="2700" spc="18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plan</a:t>
            </a:r>
            <a:r>
              <a:rPr sz="2700" spc="185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water</a:t>
            </a:r>
            <a:r>
              <a:rPr sz="2700" spc="17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supply</a:t>
            </a:r>
            <a:r>
              <a:rPr sz="2700" spc="18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and</a:t>
            </a:r>
            <a:r>
              <a:rPr sz="2700" spc="180" dirty="0">
                <a:latin typeface="Calibri"/>
                <a:cs typeface="Calibri"/>
              </a:rPr>
              <a:t> </a:t>
            </a:r>
            <a:r>
              <a:rPr sz="2700" spc="-30" dirty="0">
                <a:latin typeface="Calibri"/>
                <a:cs typeface="Calibri"/>
              </a:rPr>
              <a:t>storage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from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rivers.</a:t>
            </a:r>
            <a:endParaRPr sz="2700">
              <a:latin typeface="Calibri"/>
              <a:cs typeface="Calibri"/>
            </a:endParaRPr>
          </a:p>
          <a:p>
            <a:pPr marL="469900" marR="5080" indent="-457834">
              <a:lnSpc>
                <a:spcPts val="2920"/>
              </a:lnSpc>
              <a:spcBef>
                <a:spcPts val="390"/>
              </a:spcBef>
              <a:buSzPct val="74074"/>
              <a:buAutoNum type="arabicPeriod"/>
              <a:tabLst>
                <a:tab pos="469900" algn="l"/>
                <a:tab pos="470534" algn="l"/>
              </a:tabLst>
            </a:pPr>
            <a:r>
              <a:rPr sz="2700" spc="-120" dirty="0">
                <a:latin typeface="Calibri"/>
                <a:cs typeface="Calibri"/>
              </a:rPr>
              <a:t>To</a:t>
            </a:r>
            <a:r>
              <a:rPr sz="2700" spc="23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develop</a:t>
            </a:r>
            <a:r>
              <a:rPr sz="2700" spc="220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water</a:t>
            </a:r>
            <a:r>
              <a:rPr sz="2700" spc="225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resources</a:t>
            </a:r>
            <a:r>
              <a:rPr sz="2700" spc="235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for</a:t>
            </a:r>
            <a:r>
              <a:rPr sz="2700" spc="229" dirty="0">
                <a:latin typeface="Calibri"/>
                <a:cs typeface="Calibri"/>
              </a:rPr>
              <a:t> </a:t>
            </a:r>
            <a:r>
              <a:rPr sz="2700" spc="-50" dirty="0">
                <a:latin typeface="Calibri"/>
                <a:cs typeface="Calibri"/>
              </a:rPr>
              <a:t>power,</a:t>
            </a:r>
            <a:r>
              <a:rPr sz="2700" spc="229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irrigation</a:t>
            </a:r>
            <a:r>
              <a:rPr sz="2700" spc="229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and </a:t>
            </a:r>
            <a:r>
              <a:rPr sz="2700" spc="-59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recreation</a:t>
            </a:r>
            <a:endParaRPr sz="27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7595" y="338327"/>
            <a:ext cx="1772412" cy="42672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726423" y="6533147"/>
            <a:ext cx="235585" cy="2203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z="1000" spc="-5" dirty="0">
                <a:latin typeface="Lucida Sans Unicode"/>
                <a:cs typeface="Lucida Sans Unicode"/>
              </a:rPr>
              <a:pPr marL="38100">
                <a:lnSpc>
                  <a:spcPct val="100000"/>
                </a:lnSpc>
                <a:spcBef>
                  <a:spcPts val="190"/>
                </a:spcBef>
              </a:pPr>
              <a:t>4</a:t>
            </a:fld>
            <a:endParaRPr sz="1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39367"/>
            <a:ext cx="8790940" cy="5819140"/>
            <a:chOff x="0" y="1039367"/>
            <a:chExt cx="8790940" cy="5819140"/>
          </a:xfrm>
        </p:grpSpPr>
        <p:sp>
          <p:nvSpPr>
            <p:cNvPr id="3" name="object 3"/>
            <p:cNvSpPr/>
            <p:nvPr/>
          </p:nvSpPr>
          <p:spPr>
            <a:xfrm>
              <a:off x="533400" y="1066799"/>
              <a:ext cx="8229600" cy="5034280"/>
            </a:xfrm>
            <a:custGeom>
              <a:avLst/>
              <a:gdLst/>
              <a:ahLst/>
              <a:cxnLst/>
              <a:rect l="l" t="t" r="r" b="b"/>
              <a:pathLst>
                <a:path w="8229600" h="5034280">
                  <a:moveTo>
                    <a:pt x="8229600" y="0"/>
                  </a:moveTo>
                  <a:lnTo>
                    <a:pt x="0" y="0"/>
                  </a:lnTo>
                  <a:lnTo>
                    <a:pt x="0" y="5033772"/>
                  </a:lnTo>
                  <a:lnTo>
                    <a:pt x="8229600" y="503377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5968" y="1039367"/>
              <a:ext cx="8284845" cy="5088890"/>
            </a:xfrm>
            <a:custGeom>
              <a:avLst/>
              <a:gdLst/>
              <a:ahLst/>
              <a:cxnLst/>
              <a:rect l="l" t="t" r="r" b="b"/>
              <a:pathLst>
                <a:path w="8284845" h="5088890">
                  <a:moveTo>
                    <a:pt x="8257032" y="0"/>
                  </a:moveTo>
                  <a:lnTo>
                    <a:pt x="27431" y="0"/>
                  </a:lnTo>
                  <a:lnTo>
                    <a:pt x="16753" y="2160"/>
                  </a:lnTo>
                  <a:lnTo>
                    <a:pt x="8034" y="8048"/>
                  </a:lnTo>
                  <a:lnTo>
                    <a:pt x="2155" y="16769"/>
                  </a:lnTo>
                  <a:lnTo>
                    <a:pt x="0" y="27432"/>
                  </a:lnTo>
                  <a:lnTo>
                    <a:pt x="0" y="5061204"/>
                  </a:lnTo>
                  <a:lnTo>
                    <a:pt x="2155" y="5071882"/>
                  </a:lnTo>
                  <a:lnTo>
                    <a:pt x="8034" y="5080601"/>
                  </a:lnTo>
                  <a:lnTo>
                    <a:pt x="16753" y="5086480"/>
                  </a:lnTo>
                  <a:lnTo>
                    <a:pt x="27431" y="5088636"/>
                  </a:lnTo>
                  <a:lnTo>
                    <a:pt x="8257032" y="5088636"/>
                  </a:lnTo>
                  <a:lnTo>
                    <a:pt x="8267694" y="5086480"/>
                  </a:lnTo>
                  <a:lnTo>
                    <a:pt x="8276415" y="5080601"/>
                  </a:lnTo>
                  <a:lnTo>
                    <a:pt x="8282303" y="5071882"/>
                  </a:lnTo>
                  <a:lnTo>
                    <a:pt x="8284463" y="5061204"/>
                  </a:lnTo>
                  <a:lnTo>
                    <a:pt x="8284463" y="5055717"/>
                  </a:lnTo>
                  <a:lnTo>
                    <a:pt x="32918" y="5055717"/>
                  </a:lnTo>
                  <a:lnTo>
                    <a:pt x="32918" y="32893"/>
                  </a:lnTo>
                  <a:lnTo>
                    <a:pt x="8284463" y="32893"/>
                  </a:lnTo>
                  <a:lnTo>
                    <a:pt x="8284463" y="27432"/>
                  </a:lnTo>
                  <a:lnTo>
                    <a:pt x="8282303" y="16769"/>
                  </a:lnTo>
                  <a:lnTo>
                    <a:pt x="8276415" y="8048"/>
                  </a:lnTo>
                  <a:lnTo>
                    <a:pt x="8267694" y="2160"/>
                  </a:lnTo>
                  <a:lnTo>
                    <a:pt x="8257032" y="0"/>
                  </a:lnTo>
                  <a:close/>
                </a:path>
                <a:path w="8284845" h="5088890">
                  <a:moveTo>
                    <a:pt x="8284463" y="32893"/>
                  </a:moveTo>
                  <a:lnTo>
                    <a:pt x="8251571" y="32893"/>
                  </a:lnTo>
                  <a:lnTo>
                    <a:pt x="8251571" y="5055717"/>
                  </a:lnTo>
                  <a:lnTo>
                    <a:pt x="8284463" y="5055717"/>
                  </a:lnTo>
                  <a:lnTo>
                    <a:pt x="8284463" y="32893"/>
                  </a:lnTo>
                  <a:close/>
                </a:path>
                <a:path w="8284845" h="5088890">
                  <a:moveTo>
                    <a:pt x="8240522" y="43942"/>
                  </a:moveTo>
                  <a:lnTo>
                    <a:pt x="43891" y="43942"/>
                  </a:lnTo>
                  <a:lnTo>
                    <a:pt x="43891" y="5044744"/>
                  </a:lnTo>
                  <a:lnTo>
                    <a:pt x="8240522" y="5044744"/>
                  </a:lnTo>
                  <a:lnTo>
                    <a:pt x="8240522" y="5033771"/>
                  </a:lnTo>
                  <a:lnTo>
                    <a:pt x="54863" y="5033772"/>
                  </a:lnTo>
                  <a:lnTo>
                    <a:pt x="54863" y="54864"/>
                  </a:lnTo>
                  <a:lnTo>
                    <a:pt x="8240522" y="54864"/>
                  </a:lnTo>
                  <a:lnTo>
                    <a:pt x="8240522" y="43942"/>
                  </a:lnTo>
                  <a:close/>
                </a:path>
                <a:path w="8284845" h="5088890">
                  <a:moveTo>
                    <a:pt x="8240522" y="54864"/>
                  </a:moveTo>
                  <a:lnTo>
                    <a:pt x="8229600" y="54864"/>
                  </a:lnTo>
                  <a:lnTo>
                    <a:pt x="8229600" y="5033772"/>
                  </a:lnTo>
                  <a:lnTo>
                    <a:pt x="8240522" y="5033771"/>
                  </a:lnTo>
                  <a:lnTo>
                    <a:pt x="8240522" y="54864"/>
                  </a:lnTo>
                  <a:close/>
                </a:path>
              </a:pathLst>
            </a:custGeom>
            <a:solidFill>
              <a:srgbClr val="DA1F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49300" y="1078738"/>
            <a:ext cx="7936230" cy="3007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834" algn="just">
              <a:lnSpc>
                <a:spcPct val="100000"/>
              </a:lnSpc>
              <a:spcBef>
                <a:spcPts val="100"/>
              </a:spcBef>
              <a:buSzPct val="74074"/>
              <a:buAutoNum type="arabicPeriod"/>
              <a:tabLst>
                <a:tab pos="470534" algn="l"/>
              </a:tabLst>
            </a:pPr>
            <a:r>
              <a:rPr sz="2700" spc="-5" dirty="0">
                <a:latin typeface="Calibri"/>
                <a:cs typeface="Calibri"/>
              </a:rPr>
              <a:t>The </a:t>
            </a:r>
            <a:r>
              <a:rPr sz="2700" spc="-10" dirty="0">
                <a:latin typeface="Calibri"/>
                <a:cs typeface="Calibri"/>
              </a:rPr>
              <a:t>measurement </a:t>
            </a:r>
            <a:r>
              <a:rPr sz="2700" spc="-5" dirty="0">
                <a:latin typeface="Calibri"/>
                <a:cs typeface="Calibri"/>
              </a:rPr>
              <a:t>of </a:t>
            </a:r>
            <a:r>
              <a:rPr sz="2700" spc="-10" dirty="0">
                <a:latin typeface="Calibri"/>
                <a:cs typeface="Calibri"/>
              </a:rPr>
              <a:t>depth </a:t>
            </a:r>
            <a:r>
              <a:rPr sz="2700" dirty="0">
                <a:latin typeface="Calibri"/>
                <a:cs typeface="Calibri"/>
              </a:rPr>
              <a:t>of </a:t>
            </a:r>
            <a:r>
              <a:rPr sz="2700" spc="-25" dirty="0">
                <a:latin typeface="Calibri"/>
                <a:cs typeface="Calibri"/>
              </a:rPr>
              <a:t>water </a:t>
            </a:r>
            <a:r>
              <a:rPr sz="2700" spc="-15" dirty="0">
                <a:latin typeface="Calibri"/>
                <a:cs typeface="Calibri"/>
              </a:rPr>
              <a:t>at </a:t>
            </a:r>
            <a:r>
              <a:rPr sz="2700" spc="-10" dirty="0">
                <a:latin typeface="Calibri"/>
                <a:cs typeface="Calibri"/>
              </a:rPr>
              <a:t>various </a:t>
            </a:r>
            <a:r>
              <a:rPr sz="2700" spc="-15" dirty="0">
                <a:latin typeface="Calibri"/>
                <a:cs typeface="Calibri"/>
              </a:rPr>
              <a:t>points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is</a:t>
            </a:r>
            <a:r>
              <a:rPr sz="2700" spc="-5" dirty="0">
                <a:latin typeface="Calibri"/>
                <a:cs typeface="Calibri"/>
              </a:rPr>
              <a:t> termed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as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sounding.</a:t>
            </a:r>
            <a:endParaRPr sz="2700">
              <a:latin typeface="Calibri"/>
              <a:cs typeface="Calibri"/>
            </a:endParaRPr>
          </a:p>
          <a:p>
            <a:pPr marL="469900" marR="6985" indent="-457834" algn="just">
              <a:lnSpc>
                <a:spcPct val="100000"/>
              </a:lnSpc>
              <a:spcBef>
                <a:spcPts val="400"/>
              </a:spcBef>
              <a:buSzPct val="74074"/>
              <a:buAutoNum type="arabicPeriod"/>
              <a:tabLst>
                <a:tab pos="470534" algn="l"/>
              </a:tabLst>
            </a:pPr>
            <a:r>
              <a:rPr sz="2700" spc="-10" dirty="0">
                <a:latin typeface="Calibri"/>
                <a:cs typeface="Calibri"/>
              </a:rPr>
              <a:t>Depth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of </a:t>
            </a:r>
            <a:r>
              <a:rPr sz="2700" spc="-5" dirty="0">
                <a:latin typeface="Calibri"/>
                <a:cs typeface="Calibri"/>
              </a:rPr>
              <a:t>Sounding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is </a:t>
            </a:r>
            <a:r>
              <a:rPr sz="2700" spc="-30" dirty="0">
                <a:latin typeface="Calibri"/>
                <a:cs typeface="Calibri"/>
              </a:rPr>
              <a:t>referred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to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the </a:t>
            </a:r>
            <a:r>
              <a:rPr sz="2700" spc="-30" dirty="0">
                <a:latin typeface="Calibri"/>
                <a:cs typeface="Calibri"/>
              </a:rPr>
              <a:t>water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level</a:t>
            </a:r>
            <a:r>
              <a:rPr sz="2700" spc="590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at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the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time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it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is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made.</a:t>
            </a:r>
            <a:endParaRPr sz="2700">
              <a:latin typeface="Calibri"/>
              <a:cs typeface="Calibri"/>
            </a:endParaRPr>
          </a:p>
          <a:p>
            <a:pPr marL="469900" marR="5080" indent="-457834" algn="just">
              <a:lnSpc>
                <a:spcPct val="100000"/>
              </a:lnSpc>
              <a:spcBef>
                <a:spcPts val="395"/>
              </a:spcBef>
              <a:buSzPct val="74074"/>
              <a:buAutoNum type="arabicPeriod"/>
              <a:tabLst>
                <a:tab pos="470534" algn="l"/>
              </a:tabLst>
            </a:pPr>
            <a:r>
              <a:rPr sz="2700" dirty="0">
                <a:latin typeface="Calibri"/>
                <a:cs typeface="Calibri"/>
              </a:rPr>
              <a:t>A </a:t>
            </a:r>
            <a:r>
              <a:rPr sz="2700" spc="-5" dirty="0">
                <a:latin typeface="Calibri"/>
                <a:cs typeface="Calibri"/>
              </a:rPr>
              <a:t>number </a:t>
            </a:r>
            <a:r>
              <a:rPr sz="2700" dirty="0">
                <a:latin typeface="Calibri"/>
                <a:cs typeface="Calibri"/>
              </a:rPr>
              <a:t>of </a:t>
            </a:r>
            <a:r>
              <a:rPr sz="2700" spc="-10" dirty="0">
                <a:latin typeface="Calibri"/>
                <a:cs typeface="Calibri"/>
              </a:rPr>
              <a:t>benchmarks </a:t>
            </a:r>
            <a:r>
              <a:rPr sz="2700" spc="-5" dirty="0">
                <a:latin typeface="Calibri"/>
                <a:cs typeface="Calibri"/>
              </a:rPr>
              <a:t>(B.M.) </a:t>
            </a:r>
            <a:r>
              <a:rPr sz="2700" spc="-15" dirty="0">
                <a:latin typeface="Calibri"/>
                <a:cs typeface="Calibri"/>
              </a:rPr>
              <a:t>are </a:t>
            </a:r>
            <a:r>
              <a:rPr sz="2700" spc="-10" dirty="0">
                <a:latin typeface="Calibri"/>
                <a:cs typeface="Calibri"/>
              </a:rPr>
              <a:t>established </a:t>
            </a:r>
            <a:r>
              <a:rPr sz="2700" spc="-25" dirty="0">
                <a:latin typeface="Calibri"/>
                <a:cs typeface="Calibri"/>
              </a:rPr>
              <a:t>at 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frequent intervals </a:t>
            </a:r>
            <a:r>
              <a:rPr sz="2700" dirty="0">
                <a:latin typeface="Calibri"/>
                <a:cs typeface="Calibri"/>
              </a:rPr>
              <a:t>along the </a:t>
            </a:r>
            <a:r>
              <a:rPr sz="2700" spc="-10" dirty="0">
                <a:latin typeface="Calibri"/>
                <a:cs typeface="Calibri"/>
              </a:rPr>
              <a:t>shorelines, </a:t>
            </a:r>
            <a:r>
              <a:rPr sz="2700" dirty="0">
                <a:latin typeface="Calibri"/>
                <a:cs typeface="Calibri"/>
              </a:rPr>
              <a:t>and </a:t>
            </a:r>
            <a:r>
              <a:rPr sz="2700" spc="-20" dirty="0">
                <a:latin typeface="Calibri"/>
                <a:cs typeface="Calibri"/>
              </a:rPr>
              <a:t>gauges </a:t>
            </a:r>
            <a:r>
              <a:rPr sz="2700" spc="-15" dirty="0">
                <a:latin typeface="Calibri"/>
                <a:cs typeface="Calibri"/>
              </a:rPr>
              <a:t> are </a:t>
            </a:r>
            <a:r>
              <a:rPr sz="2700" spc="-10" dirty="0">
                <a:latin typeface="Calibri"/>
                <a:cs typeface="Calibri"/>
              </a:rPr>
              <a:t>set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on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them.</a:t>
            </a:r>
            <a:endParaRPr sz="27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3880" y="315468"/>
            <a:ext cx="4389120" cy="44957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726423" y="6533147"/>
            <a:ext cx="235585" cy="2203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z="1000" spc="-5" dirty="0">
                <a:latin typeface="Lucida Sans Unicode"/>
                <a:cs typeface="Lucida Sans Unicode"/>
              </a:rPr>
              <a:pPr marL="38100">
                <a:lnSpc>
                  <a:spcPct val="100000"/>
                </a:lnSpc>
                <a:spcBef>
                  <a:spcPts val="190"/>
                </a:spcBef>
              </a:pPr>
              <a:t>5</a:t>
            </a:fld>
            <a:endParaRPr sz="1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39367"/>
            <a:ext cx="8790940" cy="5819140"/>
            <a:chOff x="0" y="1039367"/>
            <a:chExt cx="8790940" cy="5819140"/>
          </a:xfrm>
        </p:grpSpPr>
        <p:sp>
          <p:nvSpPr>
            <p:cNvPr id="3" name="object 3"/>
            <p:cNvSpPr/>
            <p:nvPr/>
          </p:nvSpPr>
          <p:spPr>
            <a:xfrm>
              <a:off x="533400" y="1066799"/>
              <a:ext cx="8229600" cy="5034280"/>
            </a:xfrm>
            <a:custGeom>
              <a:avLst/>
              <a:gdLst/>
              <a:ahLst/>
              <a:cxnLst/>
              <a:rect l="l" t="t" r="r" b="b"/>
              <a:pathLst>
                <a:path w="8229600" h="5034280">
                  <a:moveTo>
                    <a:pt x="8229600" y="0"/>
                  </a:moveTo>
                  <a:lnTo>
                    <a:pt x="0" y="0"/>
                  </a:lnTo>
                  <a:lnTo>
                    <a:pt x="0" y="5033772"/>
                  </a:lnTo>
                  <a:lnTo>
                    <a:pt x="8229600" y="503377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5968" y="1039367"/>
              <a:ext cx="8284845" cy="5088890"/>
            </a:xfrm>
            <a:custGeom>
              <a:avLst/>
              <a:gdLst/>
              <a:ahLst/>
              <a:cxnLst/>
              <a:rect l="l" t="t" r="r" b="b"/>
              <a:pathLst>
                <a:path w="8284845" h="5088890">
                  <a:moveTo>
                    <a:pt x="8257032" y="0"/>
                  </a:moveTo>
                  <a:lnTo>
                    <a:pt x="27431" y="0"/>
                  </a:lnTo>
                  <a:lnTo>
                    <a:pt x="16753" y="2160"/>
                  </a:lnTo>
                  <a:lnTo>
                    <a:pt x="8034" y="8048"/>
                  </a:lnTo>
                  <a:lnTo>
                    <a:pt x="2155" y="16769"/>
                  </a:lnTo>
                  <a:lnTo>
                    <a:pt x="0" y="27432"/>
                  </a:lnTo>
                  <a:lnTo>
                    <a:pt x="0" y="5061204"/>
                  </a:lnTo>
                  <a:lnTo>
                    <a:pt x="2155" y="5071882"/>
                  </a:lnTo>
                  <a:lnTo>
                    <a:pt x="8034" y="5080601"/>
                  </a:lnTo>
                  <a:lnTo>
                    <a:pt x="16753" y="5086480"/>
                  </a:lnTo>
                  <a:lnTo>
                    <a:pt x="27431" y="5088636"/>
                  </a:lnTo>
                  <a:lnTo>
                    <a:pt x="8257032" y="5088636"/>
                  </a:lnTo>
                  <a:lnTo>
                    <a:pt x="8267694" y="5086480"/>
                  </a:lnTo>
                  <a:lnTo>
                    <a:pt x="8276415" y="5080601"/>
                  </a:lnTo>
                  <a:lnTo>
                    <a:pt x="8282303" y="5071882"/>
                  </a:lnTo>
                  <a:lnTo>
                    <a:pt x="8284463" y="5061204"/>
                  </a:lnTo>
                  <a:lnTo>
                    <a:pt x="8284463" y="5055717"/>
                  </a:lnTo>
                  <a:lnTo>
                    <a:pt x="32918" y="5055717"/>
                  </a:lnTo>
                  <a:lnTo>
                    <a:pt x="32918" y="32893"/>
                  </a:lnTo>
                  <a:lnTo>
                    <a:pt x="8284463" y="32893"/>
                  </a:lnTo>
                  <a:lnTo>
                    <a:pt x="8284463" y="27432"/>
                  </a:lnTo>
                  <a:lnTo>
                    <a:pt x="8282303" y="16769"/>
                  </a:lnTo>
                  <a:lnTo>
                    <a:pt x="8276415" y="8048"/>
                  </a:lnTo>
                  <a:lnTo>
                    <a:pt x="8267694" y="2160"/>
                  </a:lnTo>
                  <a:lnTo>
                    <a:pt x="8257032" y="0"/>
                  </a:lnTo>
                  <a:close/>
                </a:path>
                <a:path w="8284845" h="5088890">
                  <a:moveTo>
                    <a:pt x="8284463" y="32893"/>
                  </a:moveTo>
                  <a:lnTo>
                    <a:pt x="8251571" y="32893"/>
                  </a:lnTo>
                  <a:lnTo>
                    <a:pt x="8251571" y="5055717"/>
                  </a:lnTo>
                  <a:lnTo>
                    <a:pt x="8284463" y="5055717"/>
                  </a:lnTo>
                  <a:lnTo>
                    <a:pt x="8284463" y="32893"/>
                  </a:lnTo>
                  <a:close/>
                </a:path>
                <a:path w="8284845" h="5088890">
                  <a:moveTo>
                    <a:pt x="8240522" y="43942"/>
                  </a:moveTo>
                  <a:lnTo>
                    <a:pt x="43891" y="43942"/>
                  </a:lnTo>
                  <a:lnTo>
                    <a:pt x="43891" y="5044744"/>
                  </a:lnTo>
                  <a:lnTo>
                    <a:pt x="8240522" y="5044744"/>
                  </a:lnTo>
                  <a:lnTo>
                    <a:pt x="8240522" y="5033771"/>
                  </a:lnTo>
                  <a:lnTo>
                    <a:pt x="54863" y="5033772"/>
                  </a:lnTo>
                  <a:lnTo>
                    <a:pt x="54863" y="54864"/>
                  </a:lnTo>
                  <a:lnTo>
                    <a:pt x="8240522" y="54864"/>
                  </a:lnTo>
                  <a:lnTo>
                    <a:pt x="8240522" y="43942"/>
                  </a:lnTo>
                  <a:close/>
                </a:path>
                <a:path w="8284845" h="5088890">
                  <a:moveTo>
                    <a:pt x="8240522" y="54864"/>
                  </a:moveTo>
                  <a:lnTo>
                    <a:pt x="8229600" y="54864"/>
                  </a:lnTo>
                  <a:lnTo>
                    <a:pt x="8229600" y="5033772"/>
                  </a:lnTo>
                  <a:lnTo>
                    <a:pt x="8240522" y="5033771"/>
                  </a:lnTo>
                  <a:lnTo>
                    <a:pt x="8240522" y="54864"/>
                  </a:lnTo>
                  <a:close/>
                </a:path>
              </a:pathLst>
            </a:custGeom>
            <a:solidFill>
              <a:srgbClr val="DA1F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49300" y="1078738"/>
            <a:ext cx="7937500" cy="341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6985" indent="-457834" algn="just">
              <a:lnSpc>
                <a:spcPct val="100000"/>
              </a:lnSpc>
              <a:spcBef>
                <a:spcPts val="100"/>
              </a:spcBef>
              <a:buSzPct val="74074"/>
              <a:buAutoNum type="arabicPeriod"/>
              <a:tabLst>
                <a:tab pos="470534" algn="l"/>
              </a:tabLst>
            </a:pPr>
            <a:r>
              <a:rPr sz="2700" spc="-5" dirty="0">
                <a:latin typeface="Calibri"/>
                <a:cs typeface="Calibri"/>
              </a:rPr>
              <a:t>The field </a:t>
            </a:r>
            <a:r>
              <a:rPr sz="2700" spc="-10" dirty="0">
                <a:latin typeface="Calibri"/>
                <a:cs typeface="Calibri"/>
              </a:rPr>
              <a:t>work </a:t>
            </a:r>
            <a:r>
              <a:rPr sz="2700" spc="-15" dirty="0">
                <a:latin typeface="Calibri"/>
                <a:cs typeface="Calibri"/>
              </a:rPr>
              <a:t>consists </a:t>
            </a:r>
            <a:r>
              <a:rPr sz="2700" dirty="0">
                <a:latin typeface="Calibri"/>
                <a:cs typeface="Calibri"/>
              </a:rPr>
              <a:t>of </a:t>
            </a:r>
            <a:r>
              <a:rPr sz="2700" spc="-5" dirty="0">
                <a:latin typeface="Calibri"/>
                <a:cs typeface="Calibri"/>
              </a:rPr>
              <a:t>both </a:t>
            </a:r>
            <a:r>
              <a:rPr sz="2700" spc="-20" dirty="0">
                <a:latin typeface="Calibri"/>
                <a:cs typeface="Calibri"/>
              </a:rPr>
              <a:t>horizontal </a:t>
            </a:r>
            <a:r>
              <a:rPr sz="2700" dirty="0">
                <a:latin typeface="Calibri"/>
                <a:cs typeface="Calibri"/>
              </a:rPr>
              <a:t>as </a:t>
            </a:r>
            <a:r>
              <a:rPr sz="2700" spc="-10" dirty="0">
                <a:latin typeface="Calibri"/>
                <a:cs typeface="Calibri"/>
              </a:rPr>
              <a:t>well as 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vertical </a:t>
            </a:r>
            <a:r>
              <a:rPr sz="2700" spc="-15" dirty="0">
                <a:latin typeface="Calibri"/>
                <a:cs typeface="Calibri"/>
              </a:rPr>
              <a:t>control.</a:t>
            </a:r>
            <a:endParaRPr sz="2700">
              <a:latin typeface="Calibri"/>
              <a:cs typeface="Calibri"/>
            </a:endParaRPr>
          </a:p>
          <a:p>
            <a:pPr marL="469900" marR="5080" indent="-457834" algn="just">
              <a:lnSpc>
                <a:spcPct val="100000"/>
              </a:lnSpc>
              <a:spcBef>
                <a:spcPts val="400"/>
              </a:spcBef>
              <a:buSzPct val="74074"/>
              <a:buAutoNum type="arabicPeriod"/>
              <a:tabLst>
                <a:tab pos="470534" algn="l"/>
              </a:tabLst>
            </a:pPr>
            <a:r>
              <a:rPr sz="2700" spc="-5" dirty="0">
                <a:latin typeface="Calibri"/>
                <a:cs typeface="Calibri"/>
              </a:rPr>
              <a:t>The </a:t>
            </a:r>
            <a:r>
              <a:rPr sz="2700" spc="-20" dirty="0">
                <a:latin typeface="Calibri"/>
                <a:cs typeface="Calibri"/>
              </a:rPr>
              <a:t>horizontal control </a:t>
            </a:r>
            <a:r>
              <a:rPr sz="2700" dirty="0">
                <a:latin typeface="Calibri"/>
                <a:cs typeface="Calibri"/>
              </a:rPr>
              <a:t>is </a:t>
            </a:r>
            <a:r>
              <a:rPr sz="2700" spc="-10" dirty="0">
                <a:latin typeface="Calibri"/>
                <a:cs typeface="Calibri"/>
              </a:rPr>
              <a:t>established by </a:t>
            </a:r>
            <a:r>
              <a:rPr sz="2700" spc="-25" dirty="0">
                <a:latin typeface="Calibri"/>
                <a:cs typeface="Calibri"/>
              </a:rPr>
              <a:t>traversing </a:t>
            </a:r>
            <a:r>
              <a:rPr sz="2700" dirty="0">
                <a:latin typeface="Calibri"/>
                <a:cs typeface="Calibri"/>
              </a:rPr>
              <a:t>or 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triangulation.</a:t>
            </a:r>
            <a:endParaRPr sz="2700">
              <a:latin typeface="Calibri"/>
              <a:cs typeface="Calibri"/>
            </a:endParaRPr>
          </a:p>
          <a:p>
            <a:pPr marL="469900" marR="5080" indent="-457834" algn="just">
              <a:lnSpc>
                <a:spcPct val="100000"/>
              </a:lnSpc>
              <a:spcBef>
                <a:spcPts val="395"/>
              </a:spcBef>
              <a:buSzPct val="74074"/>
              <a:buAutoNum type="arabicPeriod"/>
              <a:tabLst>
                <a:tab pos="470534" algn="l"/>
              </a:tabLst>
            </a:pPr>
            <a:r>
              <a:rPr sz="2700" spc="-20" dirty="0">
                <a:latin typeface="Calibri"/>
                <a:cs typeface="Calibri"/>
              </a:rPr>
              <a:t>For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vertical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control,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the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tide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gauges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are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30" dirty="0">
                <a:latin typeface="Calibri"/>
                <a:cs typeface="Calibri"/>
              </a:rPr>
              <a:t>kept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in 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operation </a:t>
            </a:r>
            <a:r>
              <a:rPr sz="2700" spc="-10" dirty="0">
                <a:latin typeface="Calibri"/>
                <a:cs typeface="Calibri"/>
              </a:rPr>
              <a:t>continuously since the </a:t>
            </a:r>
            <a:r>
              <a:rPr sz="2700" spc="-25" dirty="0">
                <a:latin typeface="Calibri"/>
                <a:cs typeface="Calibri"/>
              </a:rPr>
              <a:t>water </a:t>
            </a:r>
            <a:r>
              <a:rPr sz="2700" spc="-10" dirty="0">
                <a:latin typeface="Calibri"/>
                <a:cs typeface="Calibri"/>
              </a:rPr>
              <a:t>level </a:t>
            </a:r>
            <a:r>
              <a:rPr sz="2700" spc="-15" dirty="0">
                <a:latin typeface="Calibri"/>
                <a:cs typeface="Calibri"/>
              </a:rPr>
              <a:t>at the 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gauge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must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also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be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known</a:t>
            </a:r>
            <a:r>
              <a:rPr sz="2700" spc="-5" dirty="0">
                <a:latin typeface="Calibri"/>
                <a:cs typeface="Calibri"/>
              </a:rPr>
              <a:t> when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soundings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are 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recorded.</a:t>
            </a:r>
            <a:endParaRPr sz="27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3880" y="315468"/>
            <a:ext cx="4389120" cy="44957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726423" y="6533147"/>
            <a:ext cx="235585" cy="2203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z="1000" spc="-5" dirty="0">
                <a:latin typeface="Lucida Sans Unicode"/>
                <a:cs typeface="Lucida Sans Unicode"/>
              </a:rPr>
              <a:pPr marL="38100">
                <a:lnSpc>
                  <a:spcPct val="100000"/>
                </a:lnSpc>
                <a:spcBef>
                  <a:spcPts val="190"/>
                </a:spcBef>
              </a:pPr>
              <a:t>6</a:t>
            </a:fld>
            <a:endParaRPr sz="1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79932"/>
            <a:ext cx="8867140" cy="5878195"/>
            <a:chOff x="0" y="979932"/>
            <a:chExt cx="8867140" cy="5878195"/>
          </a:xfrm>
        </p:grpSpPr>
        <p:sp>
          <p:nvSpPr>
            <p:cNvPr id="3" name="object 3"/>
            <p:cNvSpPr/>
            <p:nvPr/>
          </p:nvSpPr>
          <p:spPr>
            <a:xfrm>
              <a:off x="227075" y="1007363"/>
              <a:ext cx="8612505" cy="5850890"/>
            </a:xfrm>
            <a:custGeom>
              <a:avLst/>
              <a:gdLst/>
              <a:ahLst/>
              <a:cxnLst/>
              <a:rect l="l" t="t" r="r" b="b"/>
              <a:pathLst>
                <a:path w="8612505" h="5850890">
                  <a:moveTo>
                    <a:pt x="8612124" y="0"/>
                  </a:moveTo>
                  <a:lnTo>
                    <a:pt x="0" y="0"/>
                  </a:lnTo>
                  <a:lnTo>
                    <a:pt x="0" y="5850636"/>
                  </a:lnTo>
                  <a:lnTo>
                    <a:pt x="8612124" y="5850636"/>
                  </a:lnTo>
                  <a:lnTo>
                    <a:pt x="86121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9644" y="979932"/>
              <a:ext cx="8667115" cy="5878195"/>
            </a:xfrm>
            <a:custGeom>
              <a:avLst/>
              <a:gdLst/>
              <a:ahLst/>
              <a:cxnLst/>
              <a:rect l="l" t="t" r="r" b="b"/>
              <a:pathLst>
                <a:path w="8667115" h="5878195">
                  <a:moveTo>
                    <a:pt x="8639556" y="0"/>
                  </a:moveTo>
                  <a:lnTo>
                    <a:pt x="27431" y="0"/>
                  </a:lnTo>
                  <a:lnTo>
                    <a:pt x="16753" y="2160"/>
                  </a:lnTo>
                  <a:lnTo>
                    <a:pt x="8034" y="8048"/>
                  </a:lnTo>
                  <a:lnTo>
                    <a:pt x="2155" y="16769"/>
                  </a:lnTo>
                  <a:lnTo>
                    <a:pt x="0" y="27431"/>
                  </a:lnTo>
                  <a:lnTo>
                    <a:pt x="0" y="5878064"/>
                  </a:lnTo>
                  <a:lnTo>
                    <a:pt x="8666988" y="5878064"/>
                  </a:lnTo>
                  <a:lnTo>
                    <a:pt x="8666988" y="5872578"/>
                  </a:lnTo>
                  <a:lnTo>
                    <a:pt x="32918" y="5872578"/>
                  </a:lnTo>
                  <a:lnTo>
                    <a:pt x="32918" y="32892"/>
                  </a:lnTo>
                  <a:lnTo>
                    <a:pt x="8666988" y="32892"/>
                  </a:lnTo>
                  <a:lnTo>
                    <a:pt x="8666988" y="27431"/>
                  </a:lnTo>
                  <a:lnTo>
                    <a:pt x="8664827" y="16769"/>
                  </a:lnTo>
                  <a:lnTo>
                    <a:pt x="8658939" y="8048"/>
                  </a:lnTo>
                  <a:lnTo>
                    <a:pt x="8650218" y="2160"/>
                  </a:lnTo>
                  <a:lnTo>
                    <a:pt x="8639556" y="0"/>
                  </a:lnTo>
                  <a:close/>
                </a:path>
                <a:path w="8667115" h="5878195">
                  <a:moveTo>
                    <a:pt x="8666988" y="32892"/>
                  </a:moveTo>
                  <a:lnTo>
                    <a:pt x="8634095" y="32892"/>
                  </a:lnTo>
                  <a:lnTo>
                    <a:pt x="8634095" y="5872578"/>
                  </a:lnTo>
                  <a:lnTo>
                    <a:pt x="8666988" y="5872578"/>
                  </a:lnTo>
                  <a:lnTo>
                    <a:pt x="8666988" y="32892"/>
                  </a:lnTo>
                  <a:close/>
                </a:path>
                <a:path w="8667115" h="5878195">
                  <a:moveTo>
                    <a:pt x="8623046" y="43941"/>
                  </a:moveTo>
                  <a:lnTo>
                    <a:pt x="43891" y="43941"/>
                  </a:lnTo>
                  <a:lnTo>
                    <a:pt x="43891" y="5861604"/>
                  </a:lnTo>
                  <a:lnTo>
                    <a:pt x="8623046" y="5861604"/>
                  </a:lnTo>
                  <a:lnTo>
                    <a:pt x="8623046" y="5850633"/>
                  </a:lnTo>
                  <a:lnTo>
                    <a:pt x="54863" y="5850633"/>
                  </a:lnTo>
                  <a:lnTo>
                    <a:pt x="54863" y="54863"/>
                  </a:lnTo>
                  <a:lnTo>
                    <a:pt x="8623046" y="54863"/>
                  </a:lnTo>
                  <a:lnTo>
                    <a:pt x="8623046" y="43941"/>
                  </a:lnTo>
                  <a:close/>
                </a:path>
                <a:path w="8667115" h="5878195">
                  <a:moveTo>
                    <a:pt x="8623046" y="54863"/>
                  </a:moveTo>
                  <a:lnTo>
                    <a:pt x="8612124" y="54863"/>
                  </a:lnTo>
                  <a:lnTo>
                    <a:pt x="8612124" y="5850633"/>
                  </a:lnTo>
                  <a:lnTo>
                    <a:pt x="8623046" y="5850633"/>
                  </a:lnTo>
                  <a:lnTo>
                    <a:pt x="8623046" y="54863"/>
                  </a:lnTo>
                  <a:close/>
                </a:path>
              </a:pathLst>
            </a:custGeom>
            <a:solidFill>
              <a:srgbClr val="DA1F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43280" y="1018794"/>
            <a:ext cx="8319134" cy="2595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5080" indent="-457200">
              <a:lnSpc>
                <a:spcPct val="100000"/>
              </a:lnSpc>
              <a:spcBef>
                <a:spcPts val="100"/>
              </a:spcBef>
              <a:buSzPct val="74074"/>
              <a:buAutoNum type="arabicPeriod"/>
              <a:tabLst>
                <a:tab pos="469265" algn="l"/>
                <a:tab pos="469900" algn="l"/>
                <a:tab pos="1434465" algn="l"/>
                <a:tab pos="2027555" algn="l"/>
                <a:tab pos="2835275" algn="l"/>
                <a:tab pos="3272790" algn="l"/>
                <a:tab pos="4868545" algn="l"/>
                <a:tab pos="5474970" algn="l"/>
                <a:tab pos="6351905" algn="l"/>
                <a:tab pos="7298055" algn="l"/>
              </a:tabLst>
            </a:pPr>
            <a:r>
              <a:rPr sz="2700" spc="-5" dirty="0">
                <a:latin typeface="Calibri"/>
                <a:cs typeface="Calibri"/>
              </a:rPr>
              <a:t>Th</a:t>
            </a:r>
            <a:r>
              <a:rPr sz="2700" spc="-10" dirty="0">
                <a:latin typeface="Calibri"/>
                <a:cs typeface="Calibri"/>
              </a:rPr>
              <a:t>e</a:t>
            </a:r>
            <a:r>
              <a:rPr sz="2700" spc="-15" dirty="0">
                <a:latin typeface="Calibri"/>
                <a:cs typeface="Calibri"/>
              </a:rPr>
              <a:t>s</a:t>
            </a:r>
            <a:r>
              <a:rPr sz="2700" dirty="0">
                <a:latin typeface="Calibri"/>
                <a:cs typeface="Calibri"/>
              </a:rPr>
              <a:t>e	a</a:t>
            </a:r>
            <a:r>
              <a:rPr sz="2700" spc="-45" dirty="0">
                <a:latin typeface="Calibri"/>
                <a:cs typeface="Calibri"/>
              </a:rPr>
              <a:t>r</a:t>
            </a:r>
            <a:r>
              <a:rPr sz="2700" dirty="0">
                <a:latin typeface="Calibri"/>
                <a:cs typeface="Calibri"/>
              </a:rPr>
              <a:t>e	</a:t>
            </a:r>
            <a:r>
              <a:rPr sz="2700" spc="-5" dirty="0">
                <a:latin typeface="Calibri"/>
                <a:cs typeface="Calibri"/>
              </a:rPr>
              <a:t>us</a:t>
            </a:r>
            <a:r>
              <a:rPr sz="2700" spc="-15" dirty="0">
                <a:latin typeface="Calibri"/>
                <a:cs typeface="Calibri"/>
              </a:rPr>
              <a:t>e</a:t>
            </a:r>
            <a:r>
              <a:rPr sz="2700" dirty="0">
                <a:latin typeface="Calibri"/>
                <a:cs typeface="Calibri"/>
              </a:rPr>
              <a:t>d	</a:t>
            </a:r>
            <a:r>
              <a:rPr sz="2700" spc="-30" dirty="0">
                <a:latin typeface="Calibri"/>
                <a:cs typeface="Calibri"/>
              </a:rPr>
              <a:t>t</a:t>
            </a:r>
            <a:r>
              <a:rPr sz="2700" dirty="0">
                <a:latin typeface="Calibri"/>
                <a:cs typeface="Calibri"/>
              </a:rPr>
              <a:t>o	</a:t>
            </a:r>
            <a:r>
              <a:rPr sz="2700" spc="-15" dirty="0">
                <a:latin typeface="Calibri"/>
                <a:cs typeface="Calibri"/>
              </a:rPr>
              <a:t>de</a:t>
            </a:r>
            <a:r>
              <a:rPr sz="2700" spc="-45" dirty="0">
                <a:latin typeface="Calibri"/>
                <a:cs typeface="Calibri"/>
              </a:rPr>
              <a:t>t</a:t>
            </a:r>
            <a:r>
              <a:rPr sz="2700" dirty="0">
                <a:latin typeface="Calibri"/>
                <a:cs typeface="Calibri"/>
              </a:rPr>
              <a:t>ermine	</a:t>
            </a:r>
            <a:r>
              <a:rPr sz="2700" spc="-20" dirty="0">
                <a:latin typeface="Calibri"/>
                <a:cs typeface="Calibri"/>
              </a:rPr>
              <a:t>t</a:t>
            </a:r>
            <a:r>
              <a:rPr sz="2700" spc="-5" dirty="0">
                <a:latin typeface="Calibri"/>
                <a:cs typeface="Calibri"/>
              </a:rPr>
              <a:t>h</a:t>
            </a:r>
            <a:r>
              <a:rPr sz="2700" dirty="0">
                <a:latin typeface="Calibri"/>
                <a:cs typeface="Calibri"/>
              </a:rPr>
              <a:t>e	</a:t>
            </a:r>
            <a:r>
              <a:rPr sz="2700" spc="-40" dirty="0">
                <a:latin typeface="Calibri"/>
                <a:cs typeface="Calibri"/>
              </a:rPr>
              <a:t>e</a:t>
            </a:r>
            <a:r>
              <a:rPr sz="2700" spc="-55" dirty="0">
                <a:latin typeface="Calibri"/>
                <a:cs typeface="Calibri"/>
              </a:rPr>
              <a:t>x</a:t>
            </a:r>
            <a:r>
              <a:rPr sz="2700" dirty="0">
                <a:latin typeface="Calibri"/>
                <a:cs typeface="Calibri"/>
              </a:rPr>
              <a:t>act	</a:t>
            </a:r>
            <a:r>
              <a:rPr sz="2700" spc="-35" dirty="0">
                <a:latin typeface="Calibri"/>
                <a:cs typeface="Calibri"/>
              </a:rPr>
              <a:t>w</a:t>
            </a:r>
            <a:r>
              <a:rPr sz="2700" spc="-25" dirty="0">
                <a:latin typeface="Calibri"/>
                <a:cs typeface="Calibri"/>
              </a:rPr>
              <a:t>a</a:t>
            </a:r>
            <a:r>
              <a:rPr sz="2700" spc="-45" dirty="0">
                <a:latin typeface="Calibri"/>
                <a:cs typeface="Calibri"/>
              </a:rPr>
              <a:t>t</a:t>
            </a:r>
            <a:r>
              <a:rPr sz="2700" dirty="0">
                <a:latin typeface="Calibri"/>
                <a:cs typeface="Calibri"/>
              </a:rPr>
              <a:t>er	</a:t>
            </a:r>
            <a:r>
              <a:rPr sz="2700" spc="-5" dirty="0">
                <a:latin typeface="Calibri"/>
                <a:cs typeface="Calibri"/>
              </a:rPr>
              <a:t>su</a:t>
            </a:r>
            <a:r>
              <a:rPr sz="2700" spc="-20" dirty="0">
                <a:latin typeface="Calibri"/>
                <a:cs typeface="Calibri"/>
              </a:rPr>
              <a:t>r</a:t>
            </a:r>
            <a:r>
              <a:rPr sz="2700" spc="-60" dirty="0">
                <a:latin typeface="Calibri"/>
                <a:cs typeface="Calibri"/>
              </a:rPr>
              <a:t>f</a:t>
            </a:r>
            <a:r>
              <a:rPr sz="2700" dirty="0">
                <a:latin typeface="Calibri"/>
                <a:cs typeface="Calibri"/>
              </a:rPr>
              <a:t>a</a:t>
            </a:r>
            <a:r>
              <a:rPr sz="2700" spc="-15" dirty="0">
                <a:latin typeface="Calibri"/>
                <a:cs typeface="Calibri"/>
              </a:rPr>
              <a:t>c</a:t>
            </a:r>
            <a:r>
              <a:rPr sz="2700" dirty="0">
                <a:latin typeface="Calibri"/>
                <a:cs typeface="Calibri"/>
              </a:rPr>
              <a:t>e  </a:t>
            </a:r>
            <a:r>
              <a:rPr sz="2700" spc="-5" dirty="0">
                <a:latin typeface="Calibri"/>
                <a:cs typeface="Calibri"/>
              </a:rPr>
              <a:t>level.</a:t>
            </a:r>
            <a:endParaRPr sz="2700">
              <a:latin typeface="Calibri"/>
              <a:cs typeface="Calibri"/>
            </a:endParaRPr>
          </a:p>
          <a:p>
            <a:pPr marL="469265" marR="5080" indent="-457200">
              <a:lnSpc>
                <a:spcPct val="100000"/>
              </a:lnSpc>
              <a:spcBef>
                <a:spcPts val="395"/>
              </a:spcBef>
              <a:buSzPct val="74074"/>
              <a:buAutoNum type="arabicPeriod"/>
              <a:tabLst>
                <a:tab pos="469265" algn="l"/>
                <a:tab pos="469900" algn="l"/>
              </a:tabLst>
            </a:pPr>
            <a:r>
              <a:rPr sz="2700" spc="-5" dirty="0">
                <a:latin typeface="Calibri"/>
                <a:cs typeface="Calibri"/>
              </a:rPr>
              <a:t>The</a:t>
            </a:r>
            <a:r>
              <a:rPr sz="2700" spc="35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movement</a:t>
            </a:r>
            <a:r>
              <a:rPr sz="2700" spc="35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of</a:t>
            </a:r>
            <a:r>
              <a:rPr sz="2700" spc="36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tides</a:t>
            </a:r>
            <a:r>
              <a:rPr sz="2700" spc="35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during</a:t>
            </a:r>
            <a:r>
              <a:rPr sz="2700" spc="34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the</a:t>
            </a:r>
            <a:r>
              <a:rPr sz="2700" spc="35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time</a:t>
            </a:r>
            <a:r>
              <a:rPr sz="2700" spc="36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soundings</a:t>
            </a:r>
            <a:r>
              <a:rPr sz="2700" spc="34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are </a:t>
            </a:r>
            <a:r>
              <a:rPr sz="2700" spc="-59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made.</a:t>
            </a:r>
            <a:endParaRPr sz="2700">
              <a:latin typeface="Calibri"/>
              <a:cs typeface="Calibri"/>
            </a:endParaRPr>
          </a:p>
          <a:p>
            <a:pPr marL="469265" marR="5080" indent="-457200">
              <a:lnSpc>
                <a:spcPct val="100000"/>
              </a:lnSpc>
              <a:spcBef>
                <a:spcPts val="400"/>
              </a:spcBef>
              <a:buSzPct val="74074"/>
              <a:buAutoNum type="arabicPeriod"/>
              <a:tabLst>
                <a:tab pos="469265" algn="l"/>
                <a:tab pos="469900" algn="l"/>
              </a:tabLst>
            </a:pPr>
            <a:r>
              <a:rPr sz="2700" spc="-5" dirty="0">
                <a:latin typeface="Calibri"/>
                <a:cs typeface="Calibri"/>
              </a:rPr>
              <a:t>The</a:t>
            </a:r>
            <a:r>
              <a:rPr sz="2700" spc="10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gauges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are</a:t>
            </a:r>
            <a:r>
              <a:rPr sz="2700" spc="1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read</a:t>
            </a:r>
            <a:r>
              <a:rPr sz="2700" spc="10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at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regular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intervals,</a:t>
            </a:r>
            <a:r>
              <a:rPr sz="2700" spc="1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varying</a:t>
            </a:r>
            <a:r>
              <a:rPr sz="2700" spc="1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from</a:t>
            </a:r>
            <a:r>
              <a:rPr sz="2700" spc="3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10 </a:t>
            </a:r>
            <a:r>
              <a:rPr sz="2700" spc="-59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min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to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30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min.</a:t>
            </a:r>
            <a:endParaRPr sz="27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640" y="307847"/>
            <a:ext cx="2656332" cy="4587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00" y="3581400"/>
            <a:ext cx="5029200" cy="239572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726423" y="6533147"/>
            <a:ext cx="235585" cy="2203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z="1000" spc="-5" dirty="0">
                <a:latin typeface="Lucida Sans Unicode"/>
                <a:cs typeface="Lucida Sans Unicode"/>
              </a:rPr>
              <a:pPr marL="38100">
                <a:lnSpc>
                  <a:spcPct val="100000"/>
                </a:lnSpc>
                <a:spcBef>
                  <a:spcPts val="190"/>
                </a:spcBef>
              </a:pPr>
              <a:t>7</a:t>
            </a:fld>
            <a:endParaRPr sz="1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39367"/>
            <a:ext cx="8790940" cy="5819140"/>
            <a:chOff x="0" y="1039367"/>
            <a:chExt cx="8790940" cy="5819140"/>
          </a:xfrm>
        </p:grpSpPr>
        <p:sp>
          <p:nvSpPr>
            <p:cNvPr id="3" name="object 3"/>
            <p:cNvSpPr/>
            <p:nvPr/>
          </p:nvSpPr>
          <p:spPr>
            <a:xfrm>
              <a:off x="533400" y="1066799"/>
              <a:ext cx="8229600" cy="5034280"/>
            </a:xfrm>
            <a:custGeom>
              <a:avLst/>
              <a:gdLst/>
              <a:ahLst/>
              <a:cxnLst/>
              <a:rect l="l" t="t" r="r" b="b"/>
              <a:pathLst>
                <a:path w="8229600" h="5034280">
                  <a:moveTo>
                    <a:pt x="8229600" y="0"/>
                  </a:moveTo>
                  <a:lnTo>
                    <a:pt x="0" y="0"/>
                  </a:lnTo>
                  <a:lnTo>
                    <a:pt x="0" y="5033772"/>
                  </a:lnTo>
                  <a:lnTo>
                    <a:pt x="8229600" y="503377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5968" y="1039367"/>
              <a:ext cx="8284845" cy="5088890"/>
            </a:xfrm>
            <a:custGeom>
              <a:avLst/>
              <a:gdLst/>
              <a:ahLst/>
              <a:cxnLst/>
              <a:rect l="l" t="t" r="r" b="b"/>
              <a:pathLst>
                <a:path w="8284845" h="5088890">
                  <a:moveTo>
                    <a:pt x="8257032" y="0"/>
                  </a:moveTo>
                  <a:lnTo>
                    <a:pt x="27431" y="0"/>
                  </a:lnTo>
                  <a:lnTo>
                    <a:pt x="16753" y="2160"/>
                  </a:lnTo>
                  <a:lnTo>
                    <a:pt x="8034" y="8048"/>
                  </a:lnTo>
                  <a:lnTo>
                    <a:pt x="2155" y="16769"/>
                  </a:lnTo>
                  <a:lnTo>
                    <a:pt x="0" y="27432"/>
                  </a:lnTo>
                  <a:lnTo>
                    <a:pt x="0" y="5061204"/>
                  </a:lnTo>
                  <a:lnTo>
                    <a:pt x="2155" y="5071882"/>
                  </a:lnTo>
                  <a:lnTo>
                    <a:pt x="8034" y="5080601"/>
                  </a:lnTo>
                  <a:lnTo>
                    <a:pt x="16753" y="5086480"/>
                  </a:lnTo>
                  <a:lnTo>
                    <a:pt x="27431" y="5088636"/>
                  </a:lnTo>
                  <a:lnTo>
                    <a:pt x="8257032" y="5088636"/>
                  </a:lnTo>
                  <a:lnTo>
                    <a:pt x="8267694" y="5086480"/>
                  </a:lnTo>
                  <a:lnTo>
                    <a:pt x="8276415" y="5080601"/>
                  </a:lnTo>
                  <a:lnTo>
                    <a:pt x="8282303" y="5071882"/>
                  </a:lnTo>
                  <a:lnTo>
                    <a:pt x="8284463" y="5061204"/>
                  </a:lnTo>
                  <a:lnTo>
                    <a:pt x="8284463" y="5055717"/>
                  </a:lnTo>
                  <a:lnTo>
                    <a:pt x="32918" y="5055717"/>
                  </a:lnTo>
                  <a:lnTo>
                    <a:pt x="32918" y="32893"/>
                  </a:lnTo>
                  <a:lnTo>
                    <a:pt x="8284463" y="32893"/>
                  </a:lnTo>
                  <a:lnTo>
                    <a:pt x="8284463" y="27432"/>
                  </a:lnTo>
                  <a:lnTo>
                    <a:pt x="8282303" y="16769"/>
                  </a:lnTo>
                  <a:lnTo>
                    <a:pt x="8276415" y="8048"/>
                  </a:lnTo>
                  <a:lnTo>
                    <a:pt x="8267694" y="2160"/>
                  </a:lnTo>
                  <a:lnTo>
                    <a:pt x="8257032" y="0"/>
                  </a:lnTo>
                  <a:close/>
                </a:path>
                <a:path w="8284845" h="5088890">
                  <a:moveTo>
                    <a:pt x="8284463" y="32893"/>
                  </a:moveTo>
                  <a:lnTo>
                    <a:pt x="8251571" y="32893"/>
                  </a:lnTo>
                  <a:lnTo>
                    <a:pt x="8251571" y="5055717"/>
                  </a:lnTo>
                  <a:lnTo>
                    <a:pt x="8284463" y="5055717"/>
                  </a:lnTo>
                  <a:lnTo>
                    <a:pt x="8284463" y="32893"/>
                  </a:lnTo>
                  <a:close/>
                </a:path>
                <a:path w="8284845" h="5088890">
                  <a:moveTo>
                    <a:pt x="8240522" y="43942"/>
                  </a:moveTo>
                  <a:lnTo>
                    <a:pt x="43891" y="43942"/>
                  </a:lnTo>
                  <a:lnTo>
                    <a:pt x="43891" y="5044744"/>
                  </a:lnTo>
                  <a:lnTo>
                    <a:pt x="8240522" y="5044744"/>
                  </a:lnTo>
                  <a:lnTo>
                    <a:pt x="8240522" y="5033771"/>
                  </a:lnTo>
                  <a:lnTo>
                    <a:pt x="54863" y="5033772"/>
                  </a:lnTo>
                  <a:lnTo>
                    <a:pt x="54863" y="54864"/>
                  </a:lnTo>
                  <a:lnTo>
                    <a:pt x="8240522" y="54864"/>
                  </a:lnTo>
                  <a:lnTo>
                    <a:pt x="8240522" y="43942"/>
                  </a:lnTo>
                  <a:close/>
                </a:path>
                <a:path w="8284845" h="5088890">
                  <a:moveTo>
                    <a:pt x="8240522" y="54864"/>
                  </a:moveTo>
                  <a:lnTo>
                    <a:pt x="8229600" y="54864"/>
                  </a:lnTo>
                  <a:lnTo>
                    <a:pt x="8229600" y="5033772"/>
                  </a:lnTo>
                  <a:lnTo>
                    <a:pt x="8240522" y="5033771"/>
                  </a:lnTo>
                  <a:lnTo>
                    <a:pt x="8240522" y="54864"/>
                  </a:lnTo>
                  <a:close/>
                </a:path>
              </a:pathLst>
            </a:custGeom>
            <a:solidFill>
              <a:srgbClr val="DA1F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49300" y="1078738"/>
            <a:ext cx="7936230" cy="3109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834">
              <a:lnSpc>
                <a:spcPct val="100000"/>
              </a:lnSpc>
              <a:spcBef>
                <a:spcPts val="100"/>
              </a:spcBef>
              <a:buSzPct val="74074"/>
              <a:buAutoNum type="arabicPeriod"/>
              <a:tabLst>
                <a:tab pos="469900" algn="l"/>
                <a:tab pos="470534" algn="l"/>
                <a:tab pos="1582420" algn="l"/>
                <a:tab pos="2837180" algn="l"/>
                <a:tab pos="3716020" algn="l"/>
                <a:tab pos="4359910" algn="l"/>
                <a:tab pos="6821170" algn="l"/>
                <a:tab pos="7419975" algn="l"/>
              </a:tabLst>
            </a:pPr>
            <a:r>
              <a:rPr sz="2700" spc="-5" dirty="0">
                <a:latin typeface="Calibri"/>
                <a:cs typeface="Calibri"/>
              </a:rPr>
              <a:t>Th</a:t>
            </a:r>
            <a:r>
              <a:rPr sz="2700" spc="-10" dirty="0">
                <a:latin typeface="Calibri"/>
                <a:cs typeface="Calibri"/>
              </a:rPr>
              <a:t>e</a:t>
            </a:r>
            <a:r>
              <a:rPr sz="2700" spc="-15" dirty="0">
                <a:latin typeface="Calibri"/>
                <a:cs typeface="Calibri"/>
              </a:rPr>
              <a:t>s</a:t>
            </a:r>
            <a:r>
              <a:rPr sz="2700" dirty="0">
                <a:latin typeface="Calibri"/>
                <a:cs typeface="Calibri"/>
              </a:rPr>
              <a:t>e	</a:t>
            </a:r>
            <a:r>
              <a:rPr sz="2700" spc="-50" dirty="0">
                <a:latin typeface="Calibri"/>
                <a:cs typeface="Calibri"/>
              </a:rPr>
              <a:t>g</a:t>
            </a:r>
            <a:r>
              <a:rPr sz="2700" spc="-10" dirty="0">
                <a:latin typeface="Calibri"/>
                <a:cs typeface="Calibri"/>
              </a:rPr>
              <a:t>a</a:t>
            </a:r>
            <a:r>
              <a:rPr sz="2700" spc="-5" dirty="0">
                <a:latin typeface="Calibri"/>
                <a:cs typeface="Calibri"/>
              </a:rPr>
              <a:t>u</a:t>
            </a:r>
            <a:r>
              <a:rPr sz="2700" spc="-30" dirty="0">
                <a:latin typeface="Calibri"/>
                <a:cs typeface="Calibri"/>
              </a:rPr>
              <a:t>g</a:t>
            </a:r>
            <a:r>
              <a:rPr sz="2700" dirty="0">
                <a:latin typeface="Calibri"/>
                <a:cs typeface="Calibri"/>
              </a:rPr>
              <a:t>es	m</a:t>
            </a:r>
            <a:r>
              <a:rPr sz="2700" spc="-45" dirty="0">
                <a:latin typeface="Calibri"/>
                <a:cs typeface="Calibri"/>
              </a:rPr>
              <a:t>a</a:t>
            </a:r>
            <a:r>
              <a:rPr sz="2700" dirty="0">
                <a:latin typeface="Calibri"/>
                <a:cs typeface="Calibri"/>
              </a:rPr>
              <a:t>y	</a:t>
            </a:r>
            <a:r>
              <a:rPr sz="2700" spc="-5" dirty="0">
                <a:latin typeface="Calibri"/>
                <a:cs typeface="Calibri"/>
              </a:rPr>
              <a:t>b</a:t>
            </a:r>
            <a:r>
              <a:rPr sz="2700" dirty="0">
                <a:latin typeface="Calibri"/>
                <a:cs typeface="Calibri"/>
              </a:rPr>
              <a:t>e	</a:t>
            </a:r>
            <a:r>
              <a:rPr sz="2700" b="1" dirty="0">
                <a:latin typeface="Calibri"/>
                <a:cs typeface="Calibri"/>
              </a:rPr>
              <a:t>no</a:t>
            </a:r>
            <a:r>
              <a:rPr sz="2700" b="1" spc="-10" dirty="0">
                <a:latin typeface="Calibri"/>
                <a:cs typeface="Calibri"/>
              </a:rPr>
              <a:t>n</a:t>
            </a:r>
            <a:r>
              <a:rPr sz="2700" b="1" dirty="0">
                <a:latin typeface="Calibri"/>
                <a:cs typeface="Calibri"/>
              </a:rPr>
              <a:t>-</a:t>
            </a:r>
            <a:r>
              <a:rPr sz="2700" b="1" spc="-40" dirty="0">
                <a:latin typeface="Calibri"/>
                <a:cs typeface="Calibri"/>
              </a:rPr>
              <a:t>r</a:t>
            </a:r>
            <a:r>
              <a:rPr sz="2700" b="1" spc="-5" dirty="0">
                <a:latin typeface="Calibri"/>
                <a:cs typeface="Calibri"/>
              </a:rPr>
              <a:t>egi</a:t>
            </a:r>
            <a:r>
              <a:rPr sz="2700" b="1" spc="-40" dirty="0">
                <a:latin typeface="Calibri"/>
                <a:cs typeface="Calibri"/>
              </a:rPr>
              <a:t>st</a:t>
            </a:r>
            <a:r>
              <a:rPr sz="2700" b="1" spc="5" dirty="0">
                <a:latin typeface="Calibri"/>
                <a:cs typeface="Calibri"/>
              </a:rPr>
              <a:t>e</a:t>
            </a:r>
            <a:r>
              <a:rPr sz="2700" b="1" spc="-5" dirty="0">
                <a:latin typeface="Calibri"/>
                <a:cs typeface="Calibri"/>
              </a:rPr>
              <a:t>ri</a:t>
            </a:r>
            <a:r>
              <a:rPr sz="2700" b="1" spc="5" dirty="0">
                <a:latin typeface="Calibri"/>
                <a:cs typeface="Calibri"/>
              </a:rPr>
              <a:t>n</a:t>
            </a:r>
            <a:r>
              <a:rPr sz="2700" b="1" dirty="0">
                <a:latin typeface="Calibri"/>
                <a:cs typeface="Calibri"/>
              </a:rPr>
              <a:t>g	or	self  </a:t>
            </a:r>
            <a:r>
              <a:rPr sz="2700" b="1" spc="-15" dirty="0">
                <a:latin typeface="Calibri"/>
                <a:cs typeface="Calibri"/>
              </a:rPr>
              <a:t>registering</a:t>
            </a:r>
            <a:r>
              <a:rPr sz="2700" b="1" spc="1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types.</a:t>
            </a:r>
            <a:endParaRPr sz="2700">
              <a:latin typeface="Calibri"/>
              <a:cs typeface="Calibri"/>
            </a:endParaRPr>
          </a:p>
          <a:p>
            <a:pPr marL="469900" marR="5080" indent="-457834">
              <a:lnSpc>
                <a:spcPct val="100000"/>
              </a:lnSpc>
              <a:spcBef>
                <a:spcPts val="400"/>
              </a:spcBef>
              <a:buSzPct val="74074"/>
              <a:buAutoNum type="arabicPeriod"/>
              <a:tabLst>
                <a:tab pos="469900" algn="l"/>
                <a:tab pos="470534" algn="l"/>
              </a:tabLst>
            </a:pPr>
            <a:r>
              <a:rPr sz="27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Non</a:t>
            </a:r>
            <a:r>
              <a:rPr sz="2700" b="1" u="heavy" spc="1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7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registering</a:t>
            </a:r>
            <a:r>
              <a:rPr sz="2700" b="1" u="heavy" spc="1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7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types</a:t>
            </a:r>
            <a:r>
              <a:rPr sz="2700" b="1" u="heavy" spc="1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requires</a:t>
            </a:r>
            <a:r>
              <a:rPr sz="2700" spc="13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an</a:t>
            </a:r>
            <a:r>
              <a:rPr sz="2700" spc="13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observer</a:t>
            </a:r>
            <a:r>
              <a:rPr sz="2700" spc="13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to</a:t>
            </a:r>
            <a:r>
              <a:rPr sz="2700" spc="140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record </a:t>
            </a:r>
            <a:r>
              <a:rPr sz="2700" spc="-59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the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water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level.</a:t>
            </a:r>
            <a:endParaRPr sz="27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395"/>
              </a:spcBef>
              <a:buSzPct val="74074"/>
              <a:buAutoNum type="alphaLcParenR"/>
              <a:tabLst>
                <a:tab pos="527685" algn="l"/>
                <a:tab pos="528320" algn="l"/>
              </a:tabLst>
            </a:pPr>
            <a:r>
              <a:rPr sz="2700" spc="-20" dirty="0">
                <a:latin typeface="Calibri"/>
                <a:cs typeface="Calibri"/>
              </a:rPr>
              <a:t>Staff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gauge.</a:t>
            </a:r>
            <a:endParaRPr sz="27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405"/>
              </a:spcBef>
              <a:buSzPct val="74074"/>
              <a:buAutoNum type="alphaLcParenR"/>
              <a:tabLst>
                <a:tab pos="527685" algn="l"/>
                <a:tab pos="528320" algn="l"/>
              </a:tabLst>
            </a:pPr>
            <a:r>
              <a:rPr sz="2700" spc="-10" dirty="0">
                <a:latin typeface="Calibri"/>
                <a:cs typeface="Calibri"/>
              </a:rPr>
              <a:t>Float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gauge</a:t>
            </a:r>
            <a:endParaRPr sz="27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400"/>
              </a:spcBef>
              <a:buSzPct val="74074"/>
              <a:buAutoNum type="alphaLcParenR"/>
              <a:tabLst>
                <a:tab pos="527685" algn="l"/>
                <a:tab pos="528320" algn="l"/>
              </a:tabLst>
            </a:pPr>
            <a:r>
              <a:rPr sz="2700" spc="-25" dirty="0">
                <a:latin typeface="Calibri"/>
                <a:cs typeface="Calibri"/>
              </a:rPr>
              <a:t>Weight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gauge</a:t>
            </a:r>
            <a:endParaRPr sz="27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640" y="307847"/>
            <a:ext cx="2656332" cy="45872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726423" y="6533147"/>
            <a:ext cx="235585" cy="2203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z="1000" spc="-5" dirty="0">
                <a:latin typeface="Lucida Sans Unicode"/>
                <a:cs typeface="Lucida Sans Unicode"/>
              </a:rPr>
              <a:pPr marL="38100">
                <a:lnSpc>
                  <a:spcPct val="100000"/>
                </a:lnSpc>
                <a:spcBef>
                  <a:spcPts val="190"/>
                </a:spcBef>
              </a:pPr>
              <a:t>8</a:t>
            </a:fld>
            <a:endParaRPr sz="1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784670"/>
            <a:ext cx="3370849" cy="107332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2355" y="306324"/>
            <a:ext cx="3340608" cy="46024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53568" y="886967"/>
            <a:ext cx="8284845" cy="5088890"/>
            <a:chOff x="353568" y="886967"/>
            <a:chExt cx="8284845" cy="5088890"/>
          </a:xfrm>
        </p:grpSpPr>
        <p:sp>
          <p:nvSpPr>
            <p:cNvPr id="5" name="object 5"/>
            <p:cNvSpPr/>
            <p:nvPr/>
          </p:nvSpPr>
          <p:spPr>
            <a:xfrm>
              <a:off x="381000" y="914399"/>
              <a:ext cx="8229600" cy="5034280"/>
            </a:xfrm>
            <a:custGeom>
              <a:avLst/>
              <a:gdLst/>
              <a:ahLst/>
              <a:cxnLst/>
              <a:rect l="l" t="t" r="r" b="b"/>
              <a:pathLst>
                <a:path w="8229600" h="5034280">
                  <a:moveTo>
                    <a:pt x="8229600" y="0"/>
                  </a:moveTo>
                  <a:lnTo>
                    <a:pt x="0" y="0"/>
                  </a:lnTo>
                  <a:lnTo>
                    <a:pt x="0" y="5033772"/>
                  </a:lnTo>
                  <a:lnTo>
                    <a:pt x="8229600" y="503377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3568" y="886967"/>
              <a:ext cx="8284845" cy="5088890"/>
            </a:xfrm>
            <a:custGeom>
              <a:avLst/>
              <a:gdLst/>
              <a:ahLst/>
              <a:cxnLst/>
              <a:rect l="l" t="t" r="r" b="b"/>
              <a:pathLst>
                <a:path w="8284845" h="5088890">
                  <a:moveTo>
                    <a:pt x="8257032" y="0"/>
                  </a:moveTo>
                  <a:lnTo>
                    <a:pt x="27432" y="0"/>
                  </a:lnTo>
                  <a:lnTo>
                    <a:pt x="16753" y="2160"/>
                  </a:lnTo>
                  <a:lnTo>
                    <a:pt x="8034" y="8048"/>
                  </a:lnTo>
                  <a:lnTo>
                    <a:pt x="2155" y="16769"/>
                  </a:lnTo>
                  <a:lnTo>
                    <a:pt x="0" y="27432"/>
                  </a:lnTo>
                  <a:lnTo>
                    <a:pt x="0" y="5061204"/>
                  </a:lnTo>
                  <a:lnTo>
                    <a:pt x="2155" y="5071882"/>
                  </a:lnTo>
                  <a:lnTo>
                    <a:pt x="8034" y="5080601"/>
                  </a:lnTo>
                  <a:lnTo>
                    <a:pt x="16753" y="5086480"/>
                  </a:lnTo>
                  <a:lnTo>
                    <a:pt x="27432" y="5088636"/>
                  </a:lnTo>
                  <a:lnTo>
                    <a:pt x="8257032" y="5088636"/>
                  </a:lnTo>
                  <a:lnTo>
                    <a:pt x="8267694" y="5086480"/>
                  </a:lnTo>
                  <a:lnTo>
                    <a:pt x="8276415" y="5080601"/>
                  </a:lnTo>
                  <a:lnTo>
                    <a:pt x="8282303" y="5071882"/>
                  </a:lnTo>
                  <a:lnTo>
                    <a:pt x="8284463" y="5061204"/>
                  </a:lnTo>
                  <a:lnTo>
                    <a:pt x="8284463" y="5055717"/>
                  </a:lnTo>
                  <a:lnTo>
                    <a:pt x="32918" y="5055717"/>
                  </a:lnTo>
                  <a:lnTo>
                    <a:pt x="32918" y="32893"/>
                  </a:lnTo>
                  <a:lnTo>
                    <a:pt x="8284463" y="32893"/>
                  </a:lnTo>
                  <a:lnTo>
                    <a:pt x="8284463" y="27432"/>
                  </a:lnTo>
                  <a:lnTo>
                    <a:pt x="8282303" y="16769"/>
                  </a:lnTo>
                  <a:lnTo>
                    <a:pt x="8276415" y="8048"/>
                  </a:lnTo>
                  <a:lnTo>
                    <a:pt x="8267694" y="2160"/>
                  </a:lnTo>
                  <a:lnTo>
                    <a:pt x="8257032" y="0"/>
                  </a:lnTo>
                  <a:close/>
                </a:path>
                <a:path w="8284845" h="5088890">
                  <a:moveTo>
                    <a:pt x="8284463" y="32893"/>
                  </a:moveTo>
                  <a:lnTo>
                    <a:pt x="8251571" y="32893"/>
                  </a:lnTo>
                  <a:lnTo>
                    <a:pt x="8251571" y="5055717"/>
                  </a:lnTo>
                  <a:lnTo>
                    <a:pt x="8284463" y="5055717"/>
                  </a:lnTo>
                  <a:lnTo>
                    <a:pt x="8284463" y="32893"/>
                  </a:lnTo>
                  <a:close/>
                </a:path>
                <a:path w="8284845" h="5088890">
                  <a:moveTo>
                    <a:pt x="8240522" y="43942"/>
                  </a:moveTo>
                  <a:lnTo>
                    <a:pt x="43891" y="43941"/>
                  </a:lnTo>
                  <a:lnTo>
                    <a:pt x="43891" y="5044744"/>
                  </a:lnTo>
                  <a:lnTo>
                    <a:pt x="8240522" y="5044744"/>
                  </a:lnTo>
                  <a:lnTo>
                    <a:pt x="8240522" y="5033771"/>
                  </a:lnTo>
                  <a:lnTo>
                    <a:pt x="54863" y="5033772"/>
                  </a:lnTo>
                  <a:lnTo>
                    <a:pt x="54863" y="54864"/>
                  </a:lnTo>
                  <a:lnTo>
                    <a:pt x="8240522" y="54864"/>
                  </a:lnTo>
                  <a:lnTo>
                    <a:pt x="8240522" y="43942"/>
                  </a:lnTo>
                  <a:close/>
                </a:path>
                <a:path w="8284845" h="5088890">
                  <a:moveTo>
                    <a:pt x="8240522" y="54864"/>
                  </a:moveTo>
                  <a:lnTo>
                    <a:pt x="8229600" y="54864"/>
                  </a:lnTo>
                  <a:lnTo>
                    <a:pt x="8229600" y="5033772"/>
                  </a:lnTo>
                  <a:lnTo>
                    <a:pt x="8240522" y="5033771"/>
                  </a:lnTo>
                  <a:lnTo>
                    <a:pt x="8240522" y="54864"/>
                  </a:lnTo>
                  <a:close/>
                </a:path>
              </a:pathLst>
            </a:custGeom>
            <a:solidFill>
              <a:srgbClr val="DA1F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96900" y="926338"/>
            <a:ext cx="372173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900" algn="l"/>
              </a:tabLst>
            </a:pPr>
            <a:r>
              <a:rPr sz="2000" spc="10" dirty="0"/>
              <a:t>1.	</a:t>
            </a:r>
            <a:r>
              <a:rPr sz="2700" spc="-10" dirty="0"/>
              <a:t>Simplest</a:t>
            </a:r>
            <a:r>
              <a:rPr sz="2700" spc="-20" dirty="0"/>
              <a:t> </a:t>
            </a:r>
            <a:r>
              <a:rPr sz="2700" dirty="0"/>
              <a:t>type</a:t>
            </a:r>
            <a:r>
              <a:rPr sz="2700" spc="-35" dirty="0"/>
              <a:t> </a:t>
            </a:r>
            <a:r>
              <a:rPr sz="2700" dirty="0"/>
              <a:t>of</a:t>
            </a:r>
            <a:r>
              <a:rPr sz="2700" spc="-15" dirty="0"/>
              <a:t> gauge.</a:t>
            </a:r>
            <a:endParaRPr sz="2700"/>
          </a:p>
        </p:txBody>
      </p:sp>
      <p:sp>
        <p:nvSpPr>
          <p:cNvPr id="8" name="object 8"/>
          <p:cNvSpPr txBox="1"/>
          <p:nvPr/>
        </p:nvSpPr>
        <p:spPr>
          <a:xfrm>
            <a:off x="596900" y="1388109"/>
            <a:ext cx="7934959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834">
              <a:lnSpc>
                <a:spcPct val="100000"/>
              </a:lnSpc>
              <a:spcBef>
                <a:spcPts val="100"/>
              </a:spcBef>
              <a:tabLst>
                <a:tab pos="469900" algn="l"/>
              </a:tabLst>
            </a:pPr>
            <a:r>
              <a:rPr sz="2000" spc="10" dirty="0">
                <a:latin typeface="Calibri"/>
                <a:cs typeface="Calibri"/>
              </a:rPr>
              <a:t>2.	</a:t>
            </a:r>
            <a:r>
              <a:rPr sz="2700" dirty="0">
                <a:latin typeface="Calibri"/>
                <a:cs typeface="Calibri"/>
              </a:rPr>
              <a:t>It</a:t>
            </a:r>
            <a:r>
              <a:rPr sz="2700" spc="3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consists</a:t>
            </a:r>
            <a:r>
              <a:rPr sz="2700" spc="3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of</a:t>
            </a:r>
            <a:r>
              <a:rPr sz="2700" spc="4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</a:t>
            </a:r>
            <a:r>
              <a:rPr sz="2700" spc="50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graduated</a:t>
            </a:r>
            <a:r>
              <a:rPr sz="2700" spc="4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board,</a:t>
            </a:r>
            <a:r>
              <a:rPr sz="2700" spc="4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150</a:t>
            </a:r>
            <a:r>
              <a:rPr sz="2700" spc="40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to</a:t>
            </a:r>
            <a:r>
              <a:rPr sz="2700" spc="4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250</a:t>
            </a:r>
            <a:r>
              <a:rPr sz="2700" spc="4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mm</a:t>
            </a:r>
            <a:r>
              <a:rPr sz="2700" spc="5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wide </a:t>
            </a:r>
            <a:r>
              <a:rPr sz="2700" spc="-59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and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100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mm</a:t>
            </a:r>
            <a:r>
              <a:rPr sz="2700" spc="1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thick, </a:t>
            </a:r>
            <a:r>
              <a:rPr sz="2700" spc="-20" dirty="0">
                <a:latin typeface="Calibri"/>
                <a:cs typeface="Calibri"/>
              </a:rPr>
              <a:t>fixed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in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vertical</a:t>
            </a:r>
            <a:r>
              <a:rPr sz="2700" spc="-5" dirty="0">
                <a:latin typeface="Calibri"/>
                <a:cs typeface="Calibri"/>
              </a:rPr>
              <a:t> position.</a:t>
            </a:r>
            <a:endParaRPr sz="27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19683" y="2535935"/>
            <a:ext cx="7952740" cy="3165475"/>
            <a:chOff x="519683" y="2535935"/>
            <a:chExt cx="7952740" cy="316547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4547" y="2590799"/>
              <a:ext cx="7842504" cy="305562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19683" y="2535935"/>
              <a:ext cx="7952740" cy="3165475"/>
            </a:xfrm>
            <a:custGeom>
              <a:avLst/>
              <a:gdLst/>
              <a:ahLst/>
              <a:cxnLst/>
              <a:rect l="l" t="t" r="r" b="b"/>
              <a:pathLst>
                <a:path w="7952740" h="3165475">
                  <a:moveTo>
                    <a:pt x="7924800" y="0"/>
                  </a:moveTo>
                  <a:lnTo>
                    <a:pt x="27431" y="0"/>
                  </a:lnTo>
                  <a:lnTo>
                    <a:pt x="16753" y="2160"/>
                  </a:lnTo>
                  <a:lnTo>
                    <a:pt x="8034" y="8048"/>
                  </a:lnTo>
                  <a:lnTo>
                    <a:pt x="2155" y="16769"/>
                  </a:lnTo>
                  <a:lnTo>
                    <a:pt x="0" y="27431"/>
                  </a:lnTo>
                  <a:lnTo>
                    <a:pt x="0" y="3137916"/>
                  </a:lnTo>
                  <a:lnTo>
                    <a:pt x="2155" y="3148594"/>
                  </a:lnTo>
                  <a:lnTo>
                    <a:pt x="8034" y="3157313"/>
                  </a:lnTo>
                  <a:lnTo>
                    <a:pt x="16753" y="3163192"/>
                  </a:lnTo>
                  <a:lnTo>
                    <a:pt x="27431" y="3165348"/>
                  </a:lnTo>
                  <a:lnTo>
                    <a:pt x="7924800" y="3165348"/>
                  </a:lnTo>
                  <a:lnTo>
                    <a:pt x="7935462" y="3163192"/>
                  </a:lnTo>
                  <a:lnTo>
                    <a:pt x="7944183" y="3157313"/>
                  </a:lnTo>
                  <a:lnTo>
                    <a:pt x="7950071" y="3148594"/>
                  </a:lnTo>
                  <a:lnTo>
                    <a:pt x="7952232" y="3137916"/>
                  </a:lnTo>
                  <a:lnTo>
                    <a:pt x="7952232" y="3132429"/>
                  </a:lnTo>
                  <a:lnTo>
                    <a:pt x="32918" y="3132429"/>
                  </a:lnTo>
                  <a:lnTo>
                    <a:pt x="32918" y="32892"/>
                  </a:lnTo>
                  <a:lnTo>
                    <a:pt x="7952232" y="32892"/>
                  </a:lnTo>
                  <a:lnTo>
                    <a:pt x="7952232" y="27431"/>
                  </a:lnTo>
                  <a:lnTo>
                    <a:pt x="7950071" y="16769"/>
                  </a:lnTo>
                  <a:lnTo>
                    <a:pt x="7944183" y="8048"/>
                  </a:lnTo>
                  <a:lnTo>
                    <a:pt x="7935462" y="2160"/>
                  </a:lnTo>
                  <a:lnTo>
                    <a:pt x="7924800" y="0"/>
                  </a:lnTo>
                  <a:close/>
                </a:path>
                <a:path w="7952740" h="3165475">
                  <a:moveTo>
                    <a:pt x="7952232" y="32892"/>
                  </a:moveTo>
                  <a:lnTo>
                    <a:pt x="7919339" y="32892"/>
                  </a:lnTo>
                  <a:lnTo>
                    <a:pt x="7919339" y="3132429"/>
                  </a:lnTo>
                  <a:lnTo>
                    <a:pt x="7952232" y="3132429"/>
                  </a:lnTo>
                  <a:lnTo>
                    <a:pt x="7952232" y="32892"/>
                  </a:lnTo>
                  <a:close/>
                </a:path>
                <a:path w="7952740" h="3165475">
                  <a:moveTo>
                    <a:pt x="7908290" y="43941"/>
                  </a:moveTo>
                  <a:lnTo>
                    <a:pt x="43891" y="43941"/>
                  </a:lnTo>
                  <a:lnTo>
                    <a:pt x="43891" y="3121456"/>
                  </a:lnTo>
                  <a:lnTo>
                    <a:pt x="7908290" y="3121456"/>
                  </a:lnTo>
                  <a:lnTo>
                    <a:pt x="7908290" y="3110484"/>
                  </a:lnTo>
                  <a:lnTo>
                    <a:pt x="54864" y="3110484"/>
                  </a:lnTo>
                  <a:lnTo>
                    <a:pt x="54864" y="54863"/>
                  </a:lnTo>
                  <a:lnTo>
                    <a:pt x="7908290" y="54863"/>
                  </a:lnTo>
                  <a:lnTo>
                    <a:pt x="7908290" y="43941"/>
                  </a:lnTo>
                  <a:close/>
                </a:path>
                <a:path w="7952740" h="3165475">
                  <a:moveTo>
                    <a:pt x="7908290" y="54863"/>
                  </a:moveTo>
                  <a:lnTo>
                    <a:pt x="7897368" y="54863"/>
                  </a:lnTo>
                  <a:lnTo>
                    <a:pt x="7897368" y="3110484"/>
                  </a:lnTo>
                  <a:lnTo>
                    <a:pt x="7908290" y="3110484"/>
                  </a:lnTo>
                  <a:lnTo>
                    <a:pt x="7908290" y="54863"/>
                  </a:lnTo>
                  <a:close/>
                </a:path>
              </a:pathLst>
            </a:custGeom>
            <a:solidFill>
              <a:srgbClr val="DA1F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726423" y="6533147"/>
            <a:ext cx="235585" cy="2203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z="1000" spc="-5" dirty="0">
                <a:latin typeface="Lucida Sans Unicode"/>
                <a:cs typeface="Lucida Sans Unicode"/>
              </a:rPr>
              <a:pPr marL="38100">
                <a:lnSpc>
                  <a:spcPct val="100000"/>
                </a:lnSpc>
                <a:spcBef>
                  <a:spcPts val="190"/>
                </a:spcBef>
              </a:pPr>
              <a:t>9</a:t>
            </a:fld>
            <a:endParaRPr sz="1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532</Words>
  <Application>Microsoft Office PowerPoint</Application>
  <PresentationFormat>On-screen Show (4:3)</PresentationFormat>
  <Paragraphs>68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Lecture # 16  Hydrographic Surveying</vt:lpstr>
      <vt:lpstr>Slide 2</vt:lpstr>
      <vt:lpstr>Slide 3</vt:lpstr>
      <vt:lpstr>Slide 4</vt:lpstr>
      <vt:lpstr>Slide 5</vt:lpstr>
      <vt:lpstr>Slide 6</vt:lpstr>
      <vt:lpstr>Slide 7</vt:lpstr>
      <vt:lpstr>Slide 8</vt:lpstr>
      <vt:lpstr>1. Simplest type of gauge.</vt:lpstr>
      <vt:lpstr>Slide 10</vt:lpstr>
      <vt:lpstr>1.  The float gauge is designed to overcome the difficulty  in reading a staff gauge when the intensity of tides is  high and the variations of water level is more.</vt:lpstr>
      <vt:lpstr>Slide 12</vt:lpstr>
      <vt:lpstr>Slide 13</vt:lpstr>
      <vt:lpstr>Slide 14</vt:lpstr>
      <vt:lpstr>Slide 15</vt:lpstr>
      <vt:lpstr>Slide 16</vt:lpstr>
      <vt:lpstr>Slide 17</vt:lpstr>
      <vt:lpstr>Sounding point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Nasir</cp:lastModifiedBy>
  <cp:revision>3</cp:revision>
  <dcterms:created xsi:type="dcterms:W3CDTF">2021-07-04T02:34:52Z</dcterms:created>
  <dcterms:modified xsi:type="dcterms:W3CDTF">2021-07-04T09:29:15Z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2018-04-29T00:00:00Z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2021-07-04T00:00:00Z</vt:filetime>
  </property>
</Properties>
</file>