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85" r:id="rId2"/>
    <p:sldId id="266" r:id="rId3"/>
    <p:sldId id="267" r:id="rId4"/>
    <p:sldId id="268" r:id="rId5"/>
    <p:sldId id="287"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56" r:id="rId20"/>
    <p:sldId id="258" r:id="rId21"/>
    <p:sldId id="259" r:id="rId22"/>
    <p:sldId id="260" r:id="rId23"/>
    <p:sldId id="261" r:id="rId24"/>
    <p:sldId id="262" r:id="rId25"/>
    <p:sldId id="263" r:id="rId26"/>
    <p:sldId id="264" r:id="rId27"/>
    <p:sldId id="265" r:id="rId28"/>
    <p:sldId id="283" r:id="rId29"/>
    <p:sldId id="282" r:id="rId30"/>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8" d="100"/>
          <a:sy n="78" d="100"/>
        </p:scale>
        <p:origin x="94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41"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42"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43"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44"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45"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46"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81" name="Title 1"/>
          <p:cNvSpPr>
            <a:spLocks noGrp="1"/>
          </p:cNvSpPr>
          <p:nvPr>
            <p:ph type="ctrTitle"/>
          </p:nvPr>
        </p:nvSpPr>
        <p:spPr>
          <a:xfrm>
            <a:off x="685800" y="1122363"/>
            <a:ext cx="7772400" cy="2387600"/>
          </a:xfrm>
        </p:spPr>
        <p:txBody>
          <a:bodyPr anchor="b"/>
          <a:lstStyle>
            <a:lvl1pPr algn="ctr">
              <a:defRPr sz="6000"/>
            </a:lvl1pPr>
          </a:lstStyle>
          <a:p>
            <a:r>
              <a:rPr lang="en-US" altLang="zh-CN" smtClean="0"/>
              <a:t>Click to edit Master title style</a:t>
            </a:r>
            <a:endParaRPr lang="en-US" dirty="0"/>
          </a:p>
        </p:txBody>
      </p:sp>
      <p:sp>
        <p:nvSpPr>
          <p:cNvPr id="1048582"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smtClean="0"/>
              <a:t>Click to edit Master subtitle style</a:t>
            </a:r>
            <a:endParaRPr lang="en-US" dirty="0"/>
          </a:p>
        </p:txBody>
      </p:sp>
      <p:sp>
        <p:nvSpPr>
          <p:cNvPr id="1048583" name="Date Placeholder 3"/>
          <p:cNvSpPr>
            <a:spLocks noGrp="1"/>
          </p:cNvSpPr>
          <p:nvPr>
            <p:ph type="dt" sz="half" idx="10"/>
          </p:nvPr>
        </p:nvSpPr>
        <p:spPr/>
        <p:txBody>
          <a:bodyPr/>
          <a:lstStyle/>
          <a:p>
            <a:fld id="{70BC1078-46ED-40F9-8930-935BAD7C2B02}" type="datetimeFigureOut">
              <a:rPr lang="zh-CN" altLang="en-US" smtClean="0"/>
              <a:pPr/>
              <a:t>2020/11/30</a:t>
            </a:fld>
            <a:endParaRPr lang="zh-CN" altLang="en-US"/>
          </a:p>
        </p:txBody>
      </p:sp>
      <p:sp>
        <p:nvSpPr>
          <p:cNvPr id="1048584" name="Footer Placeholder 4"/>
          <p:cNvSpPr>
            <a:spLocks noGrp="1"/>
          </p:cNvSpPr>
          <p:nvPr>
            <p:ph type="ftr" sz="quarter" idx="11"/>
          </p:nvPr>
        </p:nvSpPr>
        <p:spPr/>
        <p:txBody>
          <a:bodyPr/>
          <a:lstStyle/>
          <a:p>
            <a:endParaRPr lang="zh-CN" altLang="en-US"/>
          </a:p>
        </p:txBody>
      </p:sp>
      <p:sp>
        <p:nvSpPr>
          <p:cNvPr id="1048585"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08" name="Title 1"/>
          <p:cNvSpPr>
            <a:spLocks noGrp="1"/>
          </p:cNvSpPr>
          <p:nvPr>
            <p:ph type="title"/>
          </p:nvPr>
        </p:nvSpPr>
        <p:spPr/>
        <p:txBody>
          <a:bodyPr/>
          <a:lstStyle/>
          <a:p>
            <a:r>
              <a:rPr lang="en-US" altLang="zh-CN" smtClean="0"/>
              <a:t>Click to edit Master title style</a:t>
            </a:r>
            <a:endParaRPr lang="en-US" dirty="0"/>
          </a:p>
        </p:txBody>
      </p:sp>
      <p:sp>
        <p:nvSpPr>
          <p:cNvPr id="1048609" name="Vertical Text Placehold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10" name="Date Placeholder 3"/>
          <p:cNvSpPr>
            <a:spLocks noGrp="1"/>
          </p:cNvSpPr>
          <p:nvPr>
            <p:ph type="dt" sz="half" idx="10"/>
          </p:nvPr>
        </p:nvSpPr>
        <p:spPr/>
        <p:txBody>
          <a:bodyPr/>
          <a:lstStyle/>
          <a:p>
            <a:fld id="{70BC1078-46ED-40F9-8930-935BAD7C2B02}" type="datetimeFigureOut">
              <a:rPr lang="zh-CN" altLang="en-US" smtClean="0"/>
              <a:pPr/>
              <a:t>2020/11/30</a:t>
            </a:fld>
            <a:endParaRPr lang="zh-CN" altLang="en-US"/>
          </a:p>
        </p:txBody>
      </p:sp>
      <p:sp>
        <p:nvSpPr>
          <p:cNvPr id="1048611" name="Footer Placeholder 4"/>
          <p:cNvSpPr>
            <a:spLocks noGrp="1"/>
          </p:cNvSpPr>
          <p:nvPr>
            <p:ph type="ftr" sz="quarter" idx="11"/>
          </p:nvPr>
        </p:nvSpPr>
        <p:spPr/>
        <p:txBody>
          <a:bodyPr/>
          <a:lstStyle/>
          <a:p>
            <a:endParaRPr lang="zh-CN" altLang="en-US"/>
          </a:p>
        </p:txBody>
      </p:sp>
      <p:sp>
        <p:nvSpPr>
          <p:cNvPr id="1048612"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592" name="Vertical Title 1"/>
          <p:cNvSpPr>
            <a:spLocks noGrp="1"/>
          </p:cNvSpPr>
          <p:nvPr>
            <p:ph type="title" orient="vert"/>
          </p:nvPr>
        </p:nvSpPr>
        <p:spPr>
          <a:xfrm>
            <a:off x="6543675" y="365125"/>
            <a:ext cx="1971675" cy="5811838"/>
          </a:xfrm>
        </p:spPr>
        <p:txBody>
          <a:bodyPr vert="eaVert"/>
          <a:lstStyle/>
          <a:p>
            <a:r>
              <a:rPr lang="en-US" altLang="zh-CN" smtClean="0"/>
              <a:t>Click to edit Master title style</a:t>
            </a:r>
            <a:endParaRPr lang="en-US" dirty="0"/>
          </a:p>
        </p:txBody>
      </p:sp>
      <p:sp>
        <p:nvSpPr>
          <p:cNvPr id="1048593" name="Vertical Text Placeholder 2"/>
          <p:cNvSpPr>
            <a:spLocks noGrp="1"/>
          </p:cNvSpPr>
          <p:nvPr>
            <p:ph type="body" orient="vert" idx="1"/>
          </p:nvPr>
        </p:nvSpPr>
        <p:spPr>
          <a:xfrm>
            <a:off x="628650" y="365125"/>
            <a:ext cx="5800725" cy="5811838"/>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94" name="Date Placeholder 3"/>
          <p:cNvSpPr>
            <a:spLocks noGrp="1"/>
          </p:cNvSpPr>
          <p:nvPr>
            <p:ph type="dt" sz="half" idx="10"/>
          </p:nvPr>
        </p:nvSpPr>
        <p:spPr/>
        <p:txBody>
          <a:bodyPr/>
          <a:lstStyle/>
          <a:p>
            <a:fld id="{70BC1078-46ED-40F9-8930-935BAD7C2B02}" type="datetimeFigureOut">
              <a:rPr lang="zh-CN" altLang="en-US" smtClean="0"/>
              <a:pPr/>
              <a:t>2020/11/30</a:t>
            </a:fld>
            <a:endParaRPr lang="zh-CN" altLang="en-US"/>
          </a:p>
        </p:txBody>
      </p:sp>
      <p:sp>
        <p:nvSpPr>
          <p:cNvPr id="1048595" name="Footer Placeholder 4"/>
          <p:cNvSpPr>
            <a:spLocks noGrp="1"/>
          </p:cNvSpPr>
          <p:nvPr>
            <p:ph type="ftr" sz="quarter" idx="11"/>
          </p:nvPr>
        </p:nvSpPr>
        <p:spPr/>
        <p:txBody>
          <a:bodyPr/>
          <a:lstStyle/>
          <a:p>
            <a:endParaRPr lang="zh-CN" altLang="en-US"/>
          </a:p>
        </p:txBody>
      </p:sp>
      <p:sp>
        <p:nvSpPr>
          <p:cNvPr id="1048596"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97" name="Title 1"/>
          <p:cNvSpPr>
            <a:spLocks noGrp="1"/>
          </p:cNvSpPr>
          <p:nvPr>
            <p:ph type="title"/>
          </p:nvPr>
        </p:nvSpPr>
        <p:spPr/>
        <p:txBody>
          <a:bodyPr/>
          <a:lstStyle/>
          <a:p>
            <a:r>
              <a:rPr lang="en-US" altLang="zh-CN" smtClean="0"/>
              <a:t>Click to edit Master title style</a:t>
            </a:r>
            <a:endParaRPr lang="en-US" dirty="0"/>
          </a:p>
        </p:txBody>
      </p:sp>
      <p:sp>
        <p:nvSpPr>
          <p:cNvPr id="1048598" name="Content Placehold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99" name="Date Placeholder 3"/>
          <p:cNvSpPr>
            <a:spLocks noGrp="1"/>
          </p:cNvSpPr>
          <p:nvPr>
            <p:ph type="dt" sz="half" idx="10"/>
          </p:nvPr>
        </p:nvSpPr>
        <p:spPr/>
        <p:txBody>
          <a:bodyPr/>
          <a:lstStyle/>
          <a:p>
            <a:fld id="{70BC1078-46ED-40F9-8930-935BAD7C2B02}" type="datetimeFigureOut">
              <a:rPr lang="zh-CN" altLang="en-US" smtClean="0"/>
              <a:pPr/>
              <a:t>2020/11/30</a:t>
            </a:fld>
            <a:endParaRPr lang="zh-CN" altLang="en-US"/>
          </a:p>
        </p:txBody>
      </p:sp>
      <p:sp>
        <p:nvSpPr>
          <p:cNvPr id="1048600" name="Footer Placeholder 4"/>
          <p:cNvSpPr>
            <a:spLocks noGrp="1"/>
          </p:cNvSpPr>
          <p:nvPr>
            <p:ph type="ftr" sz="quarter" idx="11"/>
          </p:nvPr>
        </p:nvSpPr>
        <p:spPr/>
        <p:txBody>
          <a:bodyPr/>
          <a:lstStyle/>
          <a:p>
            <a:endParaRPr lang="zh-CN" altLang="en-US"/>
          </a:p>
        </p:txBody>
      </p:sp>
      <p:sp>
        <p:nvSpPr>
          <p:cNvPr id="1048601"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613" name="Title 1"/>
          <p:cNvSpPr>
            <a:spLocks noGrp="1"/>
          </p:cNvSpPr>
          <p:nvPr>
            <p:ph type="title"/>
          </p:nvPr>
        </p:nvSpPr>
        <p:spPr>
          <a:xfrm>
            <a:off x="623888" y="1709739"/>
            <a:ext cx="7886700" cy="2852737"/>
          </a:xfrm>
        </p:spPr>
        <p:txBody>
          <a:bodyPr anchor="b"/>
          <a:lstStyle>
            <a:lvl1pPr>
              <a:defRPr sz="6000"/>
            </a:lvl1pPr>
          </a:lstStyle>
          <a:p>
            <a:r>
              <a:rPr lang="en-US" altLang="zh-CN" smtClean="0"/>
              <a:t>Click to edit Master title style</a:t>
            </a:r>
            <a:endParaRPr lang="en-US" dirty="0"/>
          </a:p>
        </p:txBody>
      </p:sp>
      <p:sp>
        <p:nvSpPr>
          <p:cNvPr id="1048614"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smtClean="0"/>
              <a:t>Click to edit Master text styles</a:t>
            </a:r>
          </a:p>
        </p:txBody>
      </p:sp>
      <p:sp>
        <p:nvSpPr>
          <p:cNvPr id="1048615" name="Date Placeholder 3"/>
          <p:cNvSpPr>
            <a:spLocks noGrp="1"/>
          </p:cNvSpPr>
          <p:nvPr>
            <p:ph type="dt" sz="half" idx="10"/>
          </p:nvPr>
        </p:nvSpPr>
        <p:spPr/>
        <p:txBody>
          <a:bodyPr/>
          <a:lstStyle/>
          <a:p>
            <a:fld id="{70BC1078-46ED-40F9-8930-935BAD7C2B02}" type="datetimeFigureOut">
              <a:rPr lang="zh-CN" altLang="en-US" smtClean="0"/>
              <a:pPr/>
              <a:t>2020/11/30</a:t>
            </a:fld>
            <a:endParaRPr lang="zh-CN" altLang="en-US"/>
          </a:p>
        </p:txBody>
      </p:sp>
      <p:sp>
        <p:nvSpPr>
          <p:cNvPr id="1048616" name="Footer Placeholder 4"/>
          <p:cNvSpPr>
            <a:spLocks noGrp="1"/>
          </p:cNvSpPr>
          <p:nvPr>
            <p:ph type="ftr" sz="quarter" idx="11"/>
          </p:nvPr>
        </p:nvSpPr>
        <p:spPr/>
        <p:txBody>
          <a:bodyPr/>
          <a:lstStyle/>
          <a:p>
            <a:endParaRPr lang="zh-CN" altLang="en-US"/>
          </a:p>
        </p:txBody>
      </p:sp>
      <p:sp>
        <p:nvSpPr>
          <p:cNvPr id="1048617" name="Slide Number Placeholder 5"/>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18" name="Title 1"/>
          <p:cNvSpPr>
            <a:spLocks noGrp="1"/>
          </p:cNvSpPr>
          <p:nvPr>
            <p:ph type="title"/>
          </p:nvPr>
        </p:nvSpPr>
        <p:spPr/>
        <p:txBody>
          <a:bodyPr/>
          <a:lstStyle/>
          <a:p>
            <a:r>
              <a:rPr lang="en-US" altLang="zh-CN" smtClean="0"/>
              <a:t>Click to edit Master title style</a:t>
            </a:r>
            <a:endParaRPr lang="en-US" dirty="0"/>
          </a:p>
        </p:txBody>
      </p:sp>
      <p:sp>
        <p:nvSpPr>
          <p:cNvPr id="1048619" name="Content Placeholder 2"/>
          <p:cNvSpPr>
            <a:spLocks noGrp="1"/>
          </p:cNvSpPr>
          <p:nvPr>
            <p:ph sz="half" idx="1"/>
          </p:nvPr>
        </p:nvSpPr>
        <p:spPr>
          <a:xfrm>
            <a:off x="6286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20" name="Content Placeholder 3"/>
          <p:cNvSpPr>
            <a:spLocks noGrp="1"/>
          </p:cNvSpPr>
          <p:nvPr>
            <p:ph sz="half" idx="2"/>
          </p:nvPr>
        </p:nvSpPr>
        <p:spPr>
          <a:xfrm>
            <a:off x="4629150" y="1825625"/>
            <a:ext cx="3886200" cy="435133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21" name="Date Placeholder 4"/>
          <p:cNvSpPr>
            <a:spLocks noGrp="1"/>
          </p:cNvSpPr>
          <p:nvPr>
            <p:ph type="dt" sz="half" idx="10"/>
          </p:nvPr>
        </p:nvSpPr>
        <p:spPr/>
        <p:txBody>
          <a:bodyPr/>
          <a:lstStyle/>
          <a:p>
            <a:fld id="{70BC1078-46ED-40F9-8930-935BAD7C2B02}" type="datetimeFigureOut">
              <a:rPr lang="zh-CN" altLang="en-US" smtClean="0"/>
              <a:pPr/>
              <a:t>2020/11/30</a:t>
            </a:fld>
            <a:endParaRPr lang="zh-CN" altLang="en-US"/>
          </a:p>
        </p:txBody>
      </p:sp>
      <p:sp>
        <p:nvSpPr>
          <p:cNvPr id="1048622" name="Footer Placeholder 5"/>
          <p:cNvSpPr>
            <a:spLocks noGrp="1"/>
          </p:cNvSpPr>
          <p:nvPr>
            <p:ph type="ftr" sz="quarter" idx="11"/>
          </p:nvPr>
        </p:nvSpPr>
        <p:spPr/>
        <p:txBody>
          <a:bodyPr/>
          <a:lstStyle/>
          <a:p>
            <a:endParaRPr lang="zh-CN" altLang="en-US"/>
          </a:p>
        </p:txBody>
      </p:sp>
      <p:sp>
        <p:nvSpPr>
          <p:cNvPr id="1048623" name="Slide Number Placeholder 6"/>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624" name="Title 1"/>
          <p:cNvSpPr>
            <a:spLocks noGrp="1"/>
          </p:cNvSpPr>
          <p:nvPr>
            <p:ph type="title"/>
          </p:nvPr>
        </p:nvSpPr>
        <p:spPr>
          <a:xfrm>
            <a:off x="629841" y="365126"/>
            <a:ext cx="7886700" cy="1325563"/>
          </a:xfrm>
        </p:spPr>
        <p:txBody>
          <a:bodyPr/>
          <a:lstStyle/>
          <a:p>
            <a:r>
              <a:rPr lang="en-US" altLang="zh-CN" smtClean="0"/>
              <a:t>Click to edit Master title style</a:t>
            </a:r>
            <a:endParaRPr lang="en-US" dirty="0"/>
          </a:p>
        </p:txBody>
      </p:sp>
      <p:sp>
        <p:nvSpPr>
          <p:cNvPr id="1048625"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26" name="Content Placeholder 3"/>
          <p:cNvSpPr>
            <a:spLocks noGrp="1"/>
          </p:cNvSpPr>
          <p:nvPr>
            <p:ph sz="half" idx="2"/>
          </p:nvPr>
        </p:nvSpPr>
        <p:spPr>
          <a:xfrm>
            <a:off x="629842" y="2505075"/>
            <a:ext cx="3868340"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27"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1048628" name="Content Placeholder 5"/>
          <p:cNvSpPr>
            <a:spLocks noGrp="1"/>
          </p:cNvSpPr>
          <p:nvPr>
            <p:ph sz="quarter" idx="4"/>
          </p:nvPr>
        </p:nvSpPr>
        <p:spPr>
          <a:xfrm>
            <a:off x="4629150" y="2505075"/>
            <a:ext cx="3887391" cy="3684588"/>
          </a:xfrm>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29" name="Date Placeholder 6"/>
          <p:cNvSpPr>
            <a:spLocks noGrp="1"/>
          </p:cNvSpPr>
          <p:nvPr>
            <p:ph type="dt" sz="half" idx="10"/>
          </p:nvPr>
        </p:nvSpPr>
        <p:spPr/>
        <p:txBody>
          <a:bodyPr/>
          <a:lstStyle/>
          <a:p>
            <a:fld id="{70BC1078-46ED-40F9-8930-935BAD7C2B02}" type="datetimeFigureOut">
              <a:rPr lang="zh-CN" altLang="en-US" smtClean="0"/>
              <a:pPr/>
              <a:t>2020/11/30</a:t>
            </a:fld>
            <a:endParaRPr lang="zh-CN" altLang="en-US"/>
          </a:p>
        </p:txBody>
      </p:sp>
      <p:sp>
        <p:nvSpPr>
          <p:cNvPr id="1048630" name="Footer Placeholder 7"/>
          <p:cNvSpPr>
            <a:spLocks noGrp="1"/>
          </p:cNvSpPr>
          <p:nvPr>
            <p:ph type="ftr" sz="quarter" idx="11"/>
          </p:nvPr>
        </p:nvSpPr>
        <p:spPr/>
        <p:txBody>
          <a:bodyPr/>
          <a:lstStyle/>
          <a:p>
            <a:endParaRPr lang="zh-CN" altLang="en-US"/>
          </a:p>
        </p:txBody>
      </p:sp>
      <p:sp>
        <p:nvSpPr>
          <p:cNvPr id="1048631" name="Slide Number Placeholder 8"/>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588" name="Title 1"/>
          <p:cNvSpPr>
            <a:spLocks noGrp="1"/>
          </p:cNvSpPr>
          <p:nvPr>
            <p:ph type="title"/>
          </p:nvPr>
        </p:nvSpPr>
        <p:spPr/>
        <p:txBody>
          <a:bodyPr/>
          <a:lstStyle/>
          <a:p>
            <a:r>
              <a:rPr lang="en-US" altLang="zh-CN" smtClean="0"/>
              <a:t>Click to edit Master title style</a:t>
            </a:r>
            <a:endParaRPr lang="en-US" dirty="0"/>
          </a:p>
        </p:txBody>
      </p:sp>
      <p:sp>
        <p:nvSpPr>
          <p:cNvPr id="1048589" name="Date Placeholder 2"/>
          <p:cNvSpPr>
            <a:spLocks noGrp="1"/>
          </p:cNvSpPr>
          <p:nvPr>
            <p:ph type="dt" sz="half" idx="10"/>
          </p:nvPr>
        </p:nvSpPr>
        <p:spPr/>
        <p:txBody>
          <a:bodyPr/>
          <a:lstStyle/>
          <a:p>
            <a:fld id="{70BC1078-46ED-40F9-8930-935BAD7C2B02}" type="datetimeFigureOut">
              <a:rPr lang="zh-CN" altLang="en-US" smtClean="0"/>
              <a:pPr/>
              <a:t>2020/11/30</a:t>
            </a:fld>
            <a:endParaRPr lang="zh-CN" altLang="en-US"/>
          </a:p>
        </p:txBody>
      </p:sp>
      <p:sp>
        <p:nvSpPr>
          <p:cNvPr id="1048590" name="Footer Placeholder 3"/>
          <p:cNvSpPr>
            <a:spLocks noGrp="1"/>
          </p:cNvSpPr>
          <p:nvPr>
            <p:ph type="ftr" sz="quarter" idx="11"/>
          </p:nvPr>
        </p:nvSpPr>
        <p:spPr/>
        <p:txBody>
          <a:bodyPr/>
          <a:lstStyle/>
          <a:p>
            <a:endParaRPr lang="zh-CN" altLang="en-US"/>
          </a:p>
        </p:txBody>
      </p:sp>
      <p:sp>
        <p:nvSpPr>
          <p:cNvPr id="1048591" name="Slide Number Placeholder 4"/>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632" name="Date Placeholder 1"/>
          <p:cNvSpPr>
            <a:spLocks noGrp="1"/>
          </p:cNvSpPr>
          <p:nvPr>
            <p:ph type="dt" sz="half" idx="10"/>
          </p:nvPr>
        </p:nvSpPr>
        <p:spPr/>
        <p:txBody>
          <a:bodyPr/>
          <a:lstStyle/>
          <a:p>
            <a:fld id="{70BC1078-46ED-40F9-8930-935BAD7C2B02}" type="datetimeFigureOut">
              <a:rPr lang="zh-CN" altLang="en-US" smtClean="0"/>
              <a:pPr/>
              <a:t>2020/11/30</a:t>
            </a:fld>
            <a:endParaRPr lang="zh-CN" altLang="en-US"/>
          </a:p>
        </p:txBody>
      </p:sp>
      <p:sp>
        <p:nvSpPr>
          <p:cNvPr id="1048633" name="Footer Placeholder 2"/>
          <p:cNvSpPr>
            <a:spLocks noGrp="1"/>
          </p:cNvSpPr>
          <p:nvPr>
            <p:ph type="ftr" sz="quarter" idx="11"/>
          </p:nvPr>
        </p:nvSpPr>
        <p:spPr/>
        <p:txBody>
          <a:bodyPr/>
          <a:lstStyle/>
          <a:p>
            <a:endParaRPr lang="zh-CN" altLang="en-US"/>
          </a:p>
        </p:txBody>
      </p:sp>
      <p:sp>
        <p:nvSpPr>
          <p:cNvPr id="1048634" name="Slide Number Placeholder 3"/>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635"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36"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637"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38" name="Date Placeholder 4"/>
          <p:cNvSpPr>
            <a:spLocks noGrp="1"/>
          </p:cNvSpPr>
          <p:nvPr>
            <p:ph type="dt" sz="half" idx="10"/>
          </p:nvPr>
        </p:nvSpPr>
        <p:spPr/>
        <p:txBody>
          <a:bodyPr/>
          <a:lstStyle/>
          <a:p>
            <a:fld id="{70BC1078-46ED-40F9-8930-935BAD7C2B02}" type="datetimeFigureOut">
              <a:rPr lang="zh-CN" altLang="en-US" smtClean="0"/>
              <a:pPr/>
              <a:t>2020/11/30</a:t>
            </a:fld>
            <a:endParaRPr lang="zh-CN" altLang="en-US"/>
          </a:p>
        </p:txBody>
      </p:sp>
      <p:sp>
        <p:nvSpPr>
          <p:cNvPr id="1048639" name="Footer Placeholder 5"/>
          <p:cNvSpPr>
            <a:spLocks noGrp="1"/>
          </p:cNvSpPr>
          <p:nvPr>
            <p:ph type="ftr" sz="quarter" idx="11"/>
          </p:nvPr>
        </p:nvSpPr>
        <p:spPr/>
        <p:txBody>
          <a:bodyPr/>
          <a:lstStyle/>
          <a:p>
            <a:endParaRPr lang="zh-CN" altLang="en-US"/>
          </a:p>
        </p:txBody>
      </p:sp>
      <p:sp>
        <p:nvSpPr>
          <p:cNvPr id="1048640" name="Slide Number Placeholder 6"/>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602" name="Title 1"/>
          <p:cNvSpPr>
            <a:spLocks noGrp="1"/>
          </p:cNvSpPr>
          <p:nvPr>
            <p:ph type="title"/>
          </p:nvPr>
        </p:nvSpPr>
        <p:spPr>
          <a:xfrm>
            <a:off x="629841" y="457200"/>
            <a:ext cx="2949178" cy="1600200"/>
          </a:xfrm>
        </p:spPr>
        <p:txBody>
          <a:bodyPr anchor="b"/>
          <a:lstStyle>
            <a:lvl1pPr>
              <a:defRPr sz="3200"/>
            </a:lvl1pPr>
          </a:lstStyle>
          <a:p>
            <a:r>
              <a:rPr lang="en-US" altLang="zh-CN" smtClean="0"/>
              <a:t>Click to edit Master title style</a:t>
            </a:r>
            <a:endParaRPr lang="en-US" dirty="0"/>
          </a:p>
        </p:txBody>
      </p:sp>
      <p:sp>
        <p:nvSpPr>
          <p:cNvPr id="104860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smtClean="0"/>
              <a:t>Click icon to add picture</a:t>
            </a:r>
            <a:endParaRPr lang="en-US" dirty="0"/>
          </a:p>
        </p:txBody>
      </p:sp>
      <p:sp>
        <p:nvSpPr>
          <p:cNvPr id="104860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smtClean="0"/>
              <a:t>Click to edit Master text styles</a:t>
            </a:r>
          </a:p>
        </p:txBody>
      </p:sp>
      <p:sp>
        <p:nvSpPr>
          <p:cNvPr id="1048605" name="Date Placeholder 4"/>
          <p:cNvSpPr>
            <a:spLocks noGrp="1"/>
          </p:cNvSpPr>
          <p:nvPr>
            <p:ph type="dt" sz="half" idx="10"/>
          </p:nvPr>
        </p:nvSpPr>
        <p:spPr/>
        <p:txBody>
          <a:bodyPr/>
          <a:lstStyle/>
          <a:p>
            <a:fld id="{70BC1078-46ED-40F9-8930-935BAD7C2B02}" type="datetimeFigureOut">
              <a:rPr lang="zh-CN" altLang="en-US" smtClean="0"/>
              <a:pPr/>
              <a:t>2020/11/30</a:t>
            </a:fld>
            <a:endParaRPr lang="zh-CN" altLang="en-US"/>
          </a:p>
        </p:txBody>
      </p:sp>
      <p:sp>
        <p:nvSpPr>
          <p:cNvPr id="1048606" name="Footer Placeholder 5"/>
          <p:cNvSpPr>
            <a:spLocks noGrp="1"/>
          </p:cNvSpPr>
          <p:nvPr>
            <p:ph type="ftr" sz="quarter" idx="11"/>
          </p:nvPr>
        </p:nvSpPr>
        <p:spPr/>
        <p:txBody>
          <a:bodyPr/>
          <a:lstStyle/>
          <a:p>
            <a:endParaRPr lang="zh-CN" altLang="en-US"/>
          </a:p>
        </p:txBody>
      </p:sp>
      <p:sp>
        <p:nvSpPr>
          <p:cNvPr id="1048607" name="Slide Number Placeholder 6"/>
          <p:cNvSpPr>
            <a:spLocks noGrp="1"/>
          </p:cNvSpPr>
          <p:nvPr>
            <p:ph type="sldNum" sz="quarter" idx="12"/>
          </p:nvPr>
        </p:nvSpPr>
        <p:spPr/>
        <p:txBody>
          <a:bodyPr/>
          <a:lstStyle/>
          <a:p>
            <a:fld id="{D5B52ADC-5BFA-4FBD-BEE2-16096B7F4166}"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ltLang="zh-CN" smtClean="0"/>
              <a:t>Click to edit Master title style</a:t>
            </a:r>
            <a:endParaRPr lang="en-US" dirty="0"/>
          </a:p>
        </p:txBody>
      </p:sp>
      <p:sp>
        <p:nvSpPr>
          <p:cNvPr id="1048577"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US" dirty="0"/>
          </a:p>
        </p:txBody>
      </p:sp>
      <p:sp>
        <p:nvSpPr>
          <p:cNvPr id="104857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BC1078-46ED-40F9-8930-935BAD7C2B02}" type="datetimeFigureOut">
              <a:rPr lang="zh-CN" altLang="en-US" smtClean="0"/>
              <a:pPr/>
              <a:t>2020/11/30</a:t>
            </a:fld>
            <a:endParaRPr lang="zh-CN" altLang="en-US"/>
          </a:p>
        </p:txBody>
      </p:sp>
      <p:sp>
        <p:nvSpPr>
          <p:cNvPr id="104857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104858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B52ADC-5BFA-4FBD-BEE2-16096B7F4166}"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6613" y="2612571"/>
            <a:ext cx="7772400" cy="1615849"/>
          </a:xfrm>
        </p:spPr>
        <p:txBody>
          <a:bodyPr>
            <a:normAutofit fontScale="90000"/>
          </a:bodyPr>
          <a:lstStyle/>
          <a:p>
            <a:r>
              <a:rPr lang="en-GB" b="1" dirty="0" smtClean="0"/>
              <a:t/>
            </a:r>
            <a:br>
              <a:rPr lang="en-GB" b="1" dirty="0" smtClean="0"/>
            </a:br>
            <a:r>
              <a:rPr lang="en-GB" b="1" dirty="0" smtClean="0">
                <a:latin typeface="+mn-lt"/>
              </a:rPr>
              <a:t>Production </a:t>
            </a:r>
            <a:r>
              <a:rPr lang="en-GB" b="1" dirty="0" smtClean="0">
                <a:latin typeface="+mn-lt"/>
              </a:rPr>
              <a:t>technology of Pear</a:t>
            </a:r>
            <a:endParaRPr lang="en-GB" b="1" dirty="0">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             </a:t>
            </a:r>
            <a:r>
              <a:rPr lang="en-GB" b="1" u="sng" dirty="0" smtClean="0"/>
              <a:t>Soil Requirements</a:t>
            </a:r>
            <a:endParaRPr lang="en-GB" b="1" u="sng" dirty="0"/>
          </a:p>
        </p:txBody>
      </p:sp>
      <p:sp>
        <p:nvSpPr>
          <p:cNvPr id="3" name="Content Placeholder 2"/>
          <p:cNvSpPr>
            <a:spLocks noGrp="1"/>
          </p:cNvSpPr>
          <p:nvPr>
            <p:ph idx="1"/>
          </p:nvPr>
        </p:nvSpPr>
        <p:spPr/>
        <p:txBody>
          <a:bodyPr/>
          <a:lstStyle/>
          <a:p>
            <a:r>
              <a:rPr lang="en-GB" dirty="0" smtClean="0"/>
              <a:t>Deep, well drained, fertile, medium textured clayey loam soil is the bet for pears.</a:t>
            </a:r>
          </a:p>
          <a:p>
            <a:r>
              <a:rPr lang="en-GB" dirty="0" smtClean="0"/>
              <a:t> A neutral pH range of 6.0-7.5 will be ideal.</a:t>
            </a:r>
          </a:p>
          <a:p>
            <a:r>
              <a:rPr lang="en-GB" dirty="0" smtClean="0"/>
              <a:t> A minimum soil depth of 180 cm is required. When compared to apple, pear is less tolerant to drought but more tolerant to wet soils.</a:t>
            </a:r>
          </a:p>
          <a:p>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9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r>
              <a:rPr lang="en-GB" b="1" u="sng" dirty="0" smtClean="0"/>
              <a:t>Varieties</a:t>
            </a:r>
            <a:endParaRPr lang="en-GB" b="1" u="sng" dirty="0"/>
          </a:p>
        </p:txBody>
      </p:sp>
      <p:sp>
        <p:nvSpPr>
          <p:cNvPr id="3" name="Content Placeholder 2"/>
          <p:cNvSpPr>
            <a:spLocks noGrp="1"/>
          </p:cNvSpPr>
          <p:nvPr>
            <p:ph idx="1"/>
          </p:nvPr>
        </p:nvSpPr>
        <p:spPr/>
        <p:txBody>
          <a:bodyPr/>
          <a:lstStyle/>
          <a:p>
            <a:r>
              <a:rPr lang="en-GB" dirty="0" smtClean="0"/>
              <a:t>  Pear cultivars can be classified in to 3 groups viz., European types, Asian types and the hybrids of European and Asian types. </a:t>
            </a:r>
          </a:p>
          <a:p>
            <a:r>
              <a:rPr lang="en-GB" dirty="0" smtClean="0"/>
              <a:t>The </a:t>
            </a:r>
            <a:r>
              <a:rPr lang="en-GB" b="1" dirty="0" smtClean="0"/>
              <a:t>Asian types </a:t>
            </a:r>
            <a:r>
              <a:rPr lang="en-GB" dirty="0" smtClean="0"/>
              <a:t>(oriental pears) are mainly derived from </a:t>
            </a:r>
            <a:r>
              <a:rPr lang="en-GB" dirty="0" err="1" smtClean="0"/>
              <a:t>Pyrus</a:t>
            </a:r>
            <a:r>
              <a:rPr lang="en-GB" dirty="0" smtClean="0"/>
              <a:t> </a:t>
            </a:r>
            <a:r>
              <a:rPr lang="en-GB" dirty="0" err="1" smtClean="0"/>
              <a:t>pyrifolia</a:t>
            </a:r>
            <a:r>
              <a:rPr lang="en-GB" dirty="0" smtClean="0"/>
              <a:t>, </a:t>
            </a:r>
            <a:r>
              <a:rPr lang="en-GB" dirty="0" err="1" smtClean="0"/>
              <a:t>Pyrus</a:t>
            </a:r>
            <a:r>
              <a:rPr lang="en-GB" dirty="0" smtClean="0"/>
              <a:t> </a:t>
            </a:r>
            <a:r>
              <a:rPr lang="en-GB" dirty="0" err="1" smtClean="0"/>
              <a:t>ussuriensis</a:t>
            </a:r>
            <a:r>
              <a:rPr lang="en-GB" dirty="0" smtClean="0"/>
              <a:t> or their hybrids.</a:t>
            </a:r>
          </a:p>
          <a:p>
            <a:r>
              <a:rPr lang="en-GB" dirty="0" smtClean="0"/>
              <a:t> The </a:t>
            </a:r>
            <a:r>
              <a:rPr lang="en-GB" b="1" dirty="0" smtClean="0"/>
              <a:t>European types </a:t>
            </a:r>
            <a:r>
              <a:rPr lang="en-GB" dirty="0" smtClean="0"/>
              <a:t>are derived from </a:t>
            </a:r>
            <a:r>
              <a:rPr lang="en-GB" dirty="0" err="1" smtClean="0"/>
              <a:t>Pyrus</a:t>
            </a:r>
            <a:r>
              <a:rPr lang="en-GB" dirty="0" smtClean="0"/>
              <a:t> </a:t>
            </a:r>
            <a:r>
              <a:rPr lang="en-GB" dirty="0" err="1" smtClean="0"/>
              <a:t>communis</a:t>
            </a:r>
            <a:r>
              <a:rPr lang="en-GB" dirty="0" smtClean="0"/>
              <a:t>.</a:t>
            </a:r>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12000" r="-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European types (Tail pears)</a:t>
            </a:r>
            <a:endParaRPr lang="en-GB" b="1" u="sng" dirty="0"/>
          </a:p>
        </p:txBody>
      </p:sp>
      <p:sp>
        <p:nvSpPr>
          <p:cNvPr id="3" name="Content Placeholder 2"/>
          <p:cNvSpPr>
            <a:spLocks noGrp="1"/>
          </p:cNvSpPr>
          <p:nvPr>
            <p:ph idx="1"/>
          </p:nvPr>
        </p:nvSpPr>
        <p:spPr/>
        <p:txBody>
          <a:bodyPr>
            <a:normAutofit fontScale="77500" lnSpcReduction="20000"/>
          </a:bodyPr>
          <a:lstStyle/>
          <a:p>
            <a:r>
              <a:rPr lang="en-GB" dirty="0" smtClean="0"/>
              <a:t>Bartlett (or) William’s Pear</a:t>
            </a:r>
          </a:p>
          <a:p>
            <a:r>
              <a:rPr lang="en-GB" dirty="0" smtClean="0"/>
              <a:t>Anjou</a:t>
            </a:r>
          </a:p>
          <a:p>
            <a:r>
              <a:rPr lang="en-GB" dirty="0" smtClean="0"/>
              <a:t>Flemish Beauty</a:t>
            </a:r>
          </a:p>
          <a:p>
            <a:r>
              <a:rPr lang="en-GB" dirty="0" smtClean="0"/>
              <a:t>Max Red Bartlett</a:t>
            </a:r>
          </a:p>
          <a:p>
            <a:r>
              <a:rPr lang="en-GB" dirty="0" err="1" smtClean="0"/>
              <a:t>Jorgonelle</a:t>
            </a:r>
            <a:endParaRPr lang="en-GB" dirty="0" smtClean="0"/>
          </a:p>
          <a:p>
            <a:r>
              <a:rPr lang="en-GB" dirty="0" err="1" smtClean="0"/>
              <a:t>Starcrimson</a:t>
            </a:r>
            <a:endParaRPr lang="en-GB" dirty="0" smtClean="0"/>
          </a:p>
          <a:p>
            <a:r>
              <a:rPr lang="en-GB" dirty="0" smtClean="0"/>
              <a:t>Early China</a:t>
            </a:r>
          </a:p>
          <a:p>
            <a:r>
              <a:rPr lang="en-GB" dirty="0" err="1" smtClean="0"/>
              <a:t>Kieffer</a:t>
            </a:r>
            <a:endParaRPr lang="en-GB" dirty="0" smtClean="0"/>
          </a:p>
          <a:p>
            <a:r>
              <a:rPr lang="en-GB" dirty="0" err="1" smtClean="0"/>
              <a:t>Gola</a:t>
            </a:r>
            <a:endParaRPr lang="en-GB" dirty="0" smtClean="0"/>
          </a:p>
          <a:p>
            <a:r>
              <a:rPr lang="en-GB" dirty="0" smtClean="0"/>
              <a:t>Le Conte</a:t>
            </a:r>
          </a:p>
          <a:p>
            <a:r>
              <a:rPr lang="en-GB" dirty="0" err="1" smtClean="0"/>
              <a:t>Patharnakh</a:t>
            </a:r>
            <a:endParaRPr lang="en-GB" dirty="0" smtClean="0"/>
          </a:p>
          <a:p>
            <a:r>
              <a:rPr lang="en-GB" dirty="0" smtClean="0"/>
              <a:t>Propagation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Preparation of Field and planting:</a:t>
            </a:r>
            <a:endParaRPr lang="en-GB" b="1" u="sng" dirty="0"/>
          </a:p>
        </p:txBody>
      </p:sp>
      <p:sp>
        <p:nvSpPr>
          <p:cNvPr id="3" name="Content Placeholder 2"/>
          <p:cNvSpPr>
            <a:spLocks noGrp="1"/>
          </p:cNvSpPr>
          <p:nvPr>
            <p:ph idx="1"/>
          </p:nvPr>
        </p:nvSpPr>
        <p:spPr/>
        <p:txBody>
          <a:bodyPr>
            <a:normAutofit/>
          </a:bodyPr>
          <a:lstStyle/>
          <a:p>
            <a:r>
              <a:rPr lang="en-GB" dirty="0" smtClean="0"/>
              <a:t>One year ahead of planting, the field should be prepared by removing stems and roots of previous trees and shrubs, levelled giving a gentle slope for drainage of excess water during heavy rains.</a:t>
            </a:r>
          </a:p>
          <a:p>
            <a:r>
              <a:rPr lang="en-GB" dirty="0" smtClean="0"/>
              <a:t> For a crop on its own rootstock (pear), an initial spacing of 3mx2m is given which is changed to 6mx 4m after 4-5 years.</a:t>
            </a:r>
          </a:p>
          <a:p>
            <a:r>
              <a:rPr lang="en-GB" dirty="0" smtClean="0"/>
              <a:t> For pear on Quince, a planting distance of 3.5m x 1.1m is enough since quince has the effect of dwarfing the trees.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11000" r="-11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smtClean="0"/>
              <a:t> The pit size should be 1m x 1m x 1m and the pits are filled with a mixture of soil and compost.</a:t>
            </a:r>
          </a:p>
          <a:p>
            <a:r>
              <a:rPr lang="en-GB" smtClean="0"/>
              <a:t> The planting can be taken up during late fall or early spring.</a:t>
            </a:r>
          </a:p>
          <a:p>
            <a:r>
              <a:rPr lang="en-GB" smtClean="0"/>
              <a:t> Immediately after planting the basin should be formed and irrigated. </a:t>
            </a:r>
          </a:p>
          <a:p>
            <a:endParaRPr lang="en-GB"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t>Training and pruning</a:t>
            </a:r>
            <a:r>
              <a:rPr lang="en-GB" dirty="0" smtClean="0"/>
              <a:t>: </a:t>
            </a:r>
            <a:endParaRPr lang="en-GB" dirty="0"/>
          </a:p>
        </p:txBody>
      </p:sp>
      <p:sp>
        <p:nvSpPr>
          <p:cNvPr id="3" name="Content Placeholder 2"/>
          <p:cNvSpPr>
            <a:spLocks noGrp="1"/>
          </p:cNvSpPr>
          <p:nvPr>
            <p:ph idx="1"/>
          </p:nvPr>
        </p:nvSpPr>
        <p:spPr/>
        <p:txBody>
          <a:bodyPr>
            <a:normAutofit lnSpcReduction="10000"/>
          </a:bodyPr>
          <a:lstStyle/>
          <a:p>
            <a:r>
              <a:rPr lang="en-GB" dirty="0" smtClean="0"/>
              <a:t>Pears are trained in a number of systems like pine shaped, pyramid, spindle, palette and trellis. Among these, palette system and trellis are found to be commercially superior. </a:t>
            </a:r>
          </a:p>
          <a:p>
            <a:r>
              <a:rPr lang="en-GB" dirty="0" smtClean="0"/>
              <a:t>In trellis, the rows are oriented North-South. Each tree is topped to develop two arms to from ‘Y’ shape in East – West direction within 50 -60 crotch angle. Tensioned wires on steel frames support the arms to a height of 4-5m and the branches on each arm are trained on each arm are trained on these trellises. </a:t>
            </a:r>
            <a:endParaRPr lang="en-GB"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1000"/>
            <a:lum/>
          </a:blip>
          <a:srcRect/>
          <a:stretch>
            <a:fillRect l="-11000" r="-1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93964" y="1293222"/>
            <a:ext cx="7886700" cy="3616643"/>
          </a:xfrm>
        </p:spPr>
        <p:txBody>
          <a:bodyPr/>
          <a:lstStyle/>
          <a:p>
            <a:r>
              <a:rPr lang="en-GB" dirty="0" smtClean="0"/>
              <a:t>Bearings trees are pruned by combining heading back and thinning out. </a:t>
            </a:r>
          </a:p>
          <a:p>
            <a:r>
              <a:rPr lang="en-GB" dirty="0" smtClean="0"/>
              <a:t>Pear bears fruit bud on spurs arising on two year old wood and a spur continues to bear for more than six years.</a:t>
            </a:r>
            <a:endParaRPr lang="en-GB"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      </a:t>
            </a:r>
            <a:r>
              <a:rPr lang="en-GB" b="1" u="sng" dirty="0" smtClean="0"/>
              <a:t>Manures and </a:t>
            </a:r>
            <a:r>
              <a:rPr lang="en-GB" b="1" u="sng" dirty="0" err="1" smtClean="0"/>
              <a:t>manuring</a:t>
            </a:r>
            <a:endParaRPr lang="en-GB" b="1" u="sng" dirty="0"/>
          </a:p>
        </p:txBody>
      </p:sp>
      <p:sp>
        <p:nvSpPr>
          <p:cNvPr id="3" name="Content Placeholder 2"/>
          <p:cNvSpPr>
            <a:spLocks noGrp="1"/>
          </p:cNvSpPr>
          <p:nvPr>
            <p:ph idx="1"/>
          </p:nvPr>
        </p:nvSpPr>
        <p:spPr/>
        <p:txBody>
          <a:bodyPr>
            <a:normAutofit/>
          </a:bodyPr>
          <a:lstStyle/>
          <a:p>
            <a:r>
              <a:rPr lang="en-GB" dirty="0" smtClean="0"/>
              <a:t>An optimum dose of major nutrients is 600g N, 150 g P and 300g K per tree to get the maximum yield.</a:t>
            </a:r>
          </a:p>
          <a:p>
            <a:r>
              <a:rPr lang="en-GB" dirty="0" smtClean="0"/>
              <a:t> Normally in pears, the response to P and K can be seen only in soils of low availability of P&amp;K.</a:t>
            </a:r>
          </a:p>
          <a:p>
            <a:r>
              <a:rPr lang="en-GB" dirty="0" smtClean="0"/>
              <a:t> At higher altitudes where soil pH will be less than7, the ‘P’ will not be available.</a:t>
            </a:r>
          </a:p>
          <a:p>
            <a:r>
              <a:rPr lang="en-GB" dirty="0" smtClean="0"/>
              <a:t> When the soil pH is more than 7 (alkaline condition) too, the ‘P’ availability will be less.</a:t>
            </a:r>
          </a:p>
          <a:p>
            <a:pPr>
              <a:buNone/>
            </a:pPr>
            <a:r>
              <a:rPr lang="en-GB" dirty="0" smtClean="0"/>
              <a:t> </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t="-25000" b="-25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89462" y="911225"/>
            <a:ext cx="7886700" cy="4351338"/>
          </a:xfrm>
        </p:spPr>
        <p:txBody>
          <a:bodyPr/>
          <a:lstStyle/>
          <a:p>
            <a:r>
              <a:rPr lang="en-GB" dirty="0" smtClean="0"/>
              <a:t>Under these conditions, application of additional ‘P’ will increase the yield. </a:t>
            </a:r>
          </a:p>
          <a:p>
            <a:r>
              <a:rPr lang="en-GB" dirty="0" smtClean="0"/>
              <a:t>Nitrogen 60g/tree in two splits (2/3rd in January and 1/3rd in May) along with a basal dressing of 40g each of phosphorus and potash was found the best in </a:t>
            </a:r>
            <a:r>
              <a:rPr lang="en-GB" dirty="0" err="1" smtClean="0"/>
              <a:t>Bagugosha</a:t>
            </a:r>
            <a:r>
              <a:rPr lang="en-GB" dirty="0" smtClean="0"/>
              <a:t>.</a:t>
            </a:r>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9000" r="-9000"/>
          </a:stretch>
        </a:blipFill>
        <a:effectLst/>
      </p:bgPr>
    </p:bg>
    <p:spTree>
      <p:nvGrpSpPr>
        <p:cNvPr id="1" name=""/>
        <p:cNvGrpSpPr/>
        <p:nvPr/>
      </p:nvGrpSpPr>
      <p:grpSpPr>
        <a:xfrm>
          <a:off x="0" y="0"/>
          <a:ext cx="0" cy="0"/>
          <a:chOff x="0" y="0"/>
          <a:chExt cx="0" cy="0"/>
        </a:xfrm>
      </p:grpSpPr>
      <p:sp>
        <p:nvSpPr>
          <p:cNvPr id="1048586" name="Title 1"/>
          <p:cNvSpPr>
            <a:spLocks noGrp="1"/>
          </p:cNvSpPr>
          <p:nvPr>
            <p:ph type="ctrTitle"/>
          </p:nvPr>
        </p:nvSpPr>
        <p:spPr>
          <a:xfrm>
            <a:off x="-818792" y="-427085"/>
            <a:ext cx="7772400" cy="2387600"/>
          </a:xfrm>
        </p:spPr>
        <p:txBody>
          <a:bodyPr/>
          <a:lstStyle/>
          <a:p>
            <a:pPr marL="4763" indent="0" algn="ctr">
              <a:buNone/>
            </a:pPr>
            <a:r>
              <a:rPr lang="en-US" altLang="zh-CN" sz="3600" b="1" u="sng" dirty="0"/>
              <a:t>I</a:t>
            </a:r>
            <a:r>
              <a:rPr lang="en-US" altLang="zh-CN" sz="3600" b="1" u="sng" dirty="0" smtClean="0"/>
              <a:t>ntercultural </a:t>
            </a:r>
            <a:r>
              <a:rPr lang="en-US" altLang="zh-CN" sz="3600" b="1" u="sng" dirty="0"/>
              <a:t>operations </a:t>
            </a:r>
            <a:r>
              <a:rPr lang="en-US" altLang="zh-CN" sz="3600" b="1" dirty="0"/>
              <a:t>:</a:t>
            </a:r>
          </a:p>
        </p:txBody>
      </p:sp>
      <p:sp>
        <p:nvSpPr>
          <p:cNvPr id="1048587" name="Subtitle 2"/>
          <p:cNvSpPr>
            <a:spLocks noGrp="1"/>
          </p:cNvSpPr>
          <p:nvPr>
            <p:ph type="subTitle" idx="1"/>
          </p:nvPr>
        </p:nvSpPr>
        <p:spPr>
          <a:xfrm>
            <a:off x="429615" y="2732394"/>
            <a:ext cx="7428708" cy="1721883"/>
          </a:xfrm>
        </p:spPr>
        <p:txBody>
          <a:bodyPr>
            <a:normAutofit fontScale="70000" lnSpcReduction="20000"/>
          </a:bodyPr>
          <a:lstStyle/>
          <a:p>
            <a:pPr algn="l">
              <a:buFont typeface="Arial" pitchFamily="34" charset="0"/>
              <a:buChar char="•"/>
            </a:pPr>
            <a:r>
              <a:rPr lang="en-US" altLang="zh-CN" sz="3800" dirty="0"/>
              <a:t>Weeds can effectively controlled by the use of chemical herbicides like 10kg/ha </a:t>
            </a:r>
            <a:r>
              <a:rPr lang="en-US" altLang="zh-CN" sz="3800" dirty="0" err="1" smtClean="0"/>
              <a:t>dalaphon</a:t>
            </a:r>
            <a:r>
              <a:rPr lang="en-US" altLang="zh-CN" sz="3800" dirty="0" smtClean="0"/>
              <a:t> </a:t>
            </a:r>
            <a:r>
              <a:rPr lang="en-US" altLang="zh-CN" sz="3800" dirty="0"/>
              <a:t>or the combination of 2,4-D 1kg/ha with 10kg </a:t>
            </a:r>
            <a:r>
              <a:rPr lang="en-US" altLang="zh-CN" sz="3800" dirty="0" err="1" smtClean="0"/>
              <a:t>dalaphon</a:t>
            </a:r>
            <a:r>
              <a:rPr lang="en-US" altLang="zh-CN" sz="3800" dirty="0" smtClean="0"/>
              <a:t>.</a:t>
            </a:r>
          </a:p>
          <a:p>
            <a:pPr algn="l">
              <a:buFont typeface="Arial" pitchFamily="34" charset="0"/>
              <a:buChar char="•"/>
            </a:pPr>
            <a:r>
              <a:rPr lang="en-US" altLang="zh-CN" sz="3800" dirty="0" smtClean="0"/>
              <a:t>For </a:t>
            </a:r>
            <a:r>
              <a:rPr lang="en-US" altLang="zh-CN" sz="3800" dirty="0"/>
              <a:t>protection to breakage bracing of limbs is necessary</a:t>
            </a:r>
            <a:r>
              <a:rPr lang="en-US" altLang="zh-CN" dirty="0"/>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18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11925" y="378823"/>
            <a:ext cx="7772400" cy="1028020"/>
          </a:xfrm>
        </p:spPr>
        <p:txBody>
          <a:bodyPr/>
          <a:lstStyle/>
          <a:p>
            <a:r>
              <a:rPr lang="en-GB" b="1" u="sng" dirty="0" smtClean="0"/>
              <a:t>Introduction</a:t>
            </a:r>
            <a:endParaRPr lang="en-GB" b="1" u="sng" dirty="0"/>
          </a:p>
        </p:txBody>
      </p:sp>
      <p:sp>
        <p:nvSpPr>
          <p:cNvPr id="3" name="Subtitle 2"/>
          <p:cNvSpPr>
            <a:spLocks noGrp="1"/>
          </p:cNvSpPr>
          <p:nvPr>
            <p:ph type="subTitle" idx="1"/>
          </p:nvPr>
        </p:nvSpPr>
        <p:spPr>
          <a:xfrm>
            <a:off x="1064623" y="1707924"/>
            <a:ext cx="6858000" cy="1655762"/>
          </a:xfrm>
        </p:spPr>
        <p:txBody>
          <a:bodyPr>
            <a:noAutofit/>
          </a:bodyPr>
          <a:lstStyle/>
          <a:p>
            <a:pPr algn="l">
              <a:buFont typeface="Wingdings" pitchFamily="2" charset="2"/>
              <a:buChar char="§"/>
            </a:pPr>
            <a:r>
              <a:rPr lang="en-GB" dirty="0" smtClean="0"/>
              <a:t> Pear (genus </a:t>
            </a:r>
            <a:r>
              <a:rPr lang="en-GB" i="1" dirty="0" smtClean="0"/>
              <a:t>Pyrus</a:t>
            </a:r>
            <a:r>
              <a:rPr lang="en-GB" dirty="0" smtClean="0"/>
              <a:t>), genus of some 20–45 trees and shrubs in the rose family (Rosaceae), including the common pear (</a:t>
            </a:r>
            <a:r>
              <a:rPr lang="en-GB" i="1" dirty="0" smtClean="0"/>
              <a:t>Pyrus communis</a:t>
            </a:r>
            <a:r>
              <a:rPr lang="en-GB" dirty="0" smtClean="0"/>
              <a:t>).</a:t>
            </a:r>
          </a:p>
          <a:p>
            <a:pPr algn="l">
              <a:buFont typeface="Wingdings" pitchFamily="2" charset="2"/>
              <a:buChar char="§"/>
            </a:pPr>
            <a:r>
              <a:rPr lang="en-GB" dirty="0" smtClean="0"/>
              <a:t> One of the most important fruit trees in the world, the common pear is cultivated in all temperate-zone countries of both hemispheres. </a:t>
            </a:r>
          </a:p>
          <a:p>
            <a:pPr algn="l">
              <a:buFont typeface="Wingdings" pitchFamily="2" charset="2"/>
              <a:buChar char="§"/>
            </a:pPr>
            <a:r>
              <a:rPr lang="en-GB" dirty="0" smtClean="0"/>
              <a:t>The fruit is commonly eaten fresh or is canned. It is used to produce perry, an alcoholic beverage. Several species, such as the Callery pear (</a:t>
            </a:r>
            <a:r>
              <a:rPr lang="en-GB" i="1" dirty="0" smtClean="0"/>
              <a:t>P. calleryana</a:t>
            </a:r>
            <a:r>
              <a:rPr lang="en-GB" dirty="0" smtClean="0"/>
              <a:t>), are grown as ornamentals.</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8000" r="-8000"/>
          </a:stretch>
        </a:blipFill>
        <a:effectLst/>
      </p:bgPr>
    </p:bg>
    <p:spTree>
      <p:nvGrpSpPr>
        <p:cNvPr id="1" name=""/>
        <p:cNvGrpSpPr/>
        <p:nvPr/>
      </p:nvGrpSpPr>
      <p:grpSpPr>
        <a:xfrm>
          <a:off x="0" y="0"/>
          <a:ext cx="0" cy="0"/>
          <a:chOff x="0" y="0"/>
          <a:chExt cx="0" cy="0"/>
        </a:xfrm>
      </p:grpSpPr>
      <p:sp>
        <p:nvSpPr>
          <p:cNvPr id="1048647" name="Title 1048646"/>
          <p:cNvSpPr>
            <a:spLocks noGrp="1"/>
          </p:cNvSpPr>
          <p:nvPr>
            <p:ph type="ctrTitle"/>
          </p:nvPr>
        </p:nvSpPr>
        <p:spPr>
          <a:xfrm>
            <a:off x="59978" y="-264277"/>
            <a:ext cx="7772400" cy="1857946"/>
          </a:xfrm>
        </p:spPr>
        <p:txBody>
          <a:bodyPr/>
          <a:lstStyle/>
          <a:p>
            <a:r>
              <a:rPr lang="en-US" sz="3600" b="1" u="sng" dirty="0"/>
              <a:t>Physiological problems</a:t>
            </a:r>
            <a:r>
              <a:rPr lang="en-US" sz="3600" b="1" dirty="0"/>
              <a:t>:</a:t>
            </a:r>
          </a:p>
        </p:txBody>
      </p:sp>
      <p:sp>
        <p:nvSpPr>
          <p:cNvPr id="1048648" name="Subtitle 1048647"/>
          <p:cNvSpPr>
            <a:spLocks noGrp="1"/>
          </p:cNvSpPr>
          <p:nvPr>
            <p:ph type="subTitle" idx="1"/>
          </p:nvPr>
        </p:nvSpPr>
        <p:spPr>
          <a:xfrm>
            <a:off x="948253" y="2390731"/>
            <a:ext cx="6858000" cy="1655762"/>
          </a:xfrm>
        </p:spPr>
        <p:txBody>
          <a:bodyPr>
            <a:noAutofit/>
          </a:bodyPr>
          <a:lstStyle/>
          <a:p>
            <a:pPr algn="l"/>
            <a:r>
              <a:rPr lang="en-US" sz="2800" dirty="0"/>
              <a:t>Some problems we are facing in pear </a:t>
            </a:r>
            <a:r>
              <a:rPr lang="en-US" sz="2800" dirty="0" smtClean="0"/>
              <a:t>are:</a:t>
            </a:r>
            <a:endParaRPr lang="en-US" sz="2800" dirty="0"/>
          </a:p>
          <a:p>
            <a:pPr algn="l"/>
            <a:r>
              <a:rPr lang="en-US" sz="2800" dirty="0"/>
              <a:t>1) Pear core breakdown.</a:t>
            </a:r>
          </a:p>
          <a:p>
            <a:pPr algn="l"/>
            <a:r>
              <a:rPr lang="en-US" sz="2800" dirty="0"/>
              <a:t>2) Watery breakdown.</a:t>
            </a:r>
          </a:p>
          <a:p>
            <a:pPr algn="l"/>
            <a:r>
              <a:rPr lang="en-US" sz="2800" dirty="0"/>
              <a:t>3) Internal browning.</a:t>
            </a:r>
          </a:p>
          <a:p>
            <a:pPr algn="l"/>
            <a:r>
              <a:rPr lang="en-US" sz="2800" dirty="0"/>
              <a:t>4)  Black spot disorder.</a:t>
            </a:r>
          </a:p>
          <a:p>
            <a:pPr algn="l"/>
            <a:r>
              <a:rPr lang="en-US" sz="2800" dirty="0"/>
              <a:t>5)  Flesh spot decay.</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tile tx="0" ty="0" sx="100000" sy="100000" flip="none" algn="tl"/>
        </a:blipFill>
        <a:effectLst/>
      </p:bgPr>
    </p:bg>
    <p:spTree>
      <p:nvGrpSpPr>
        <p:cNvPr id="1" name=""/>
        <p:cNvGrpSpPr/>
        <p:nvPr/>
      </p:nvGrpSpPr>
      <p:grpSpPr>
        <a:xfrm>
          <a:off x="0" y="0"/>
          <a:ext cx="0" cy="0"/>
          <a:chOff x="0" y="0"/>
          <a:chExt cx="0" cy="0"/>
        </a:xfrm>
      </p:grpSpPr>
      <p:sp>
        <p:nvSpPr>
          <p:cNvPr id="1048649" name="Title 1048648"/>
          <p:cNvSpPr>
            <a:spLocks noGrp="1"/>
          </p:cNvSpPr>
          <p:nvPr>
            <p:ph type="ctrTitle"/>
          </p:nvPr>
        </p:nvSpPr>
        <p:spPr>
          <a:xfrm>
            <a:off x="413415" y="-1193800"/>
            <a:ext cx="7772400" cy="2387600"/>
          </a:xfrm>
        </p:spPr>
        <p:txBody>
          <a:bodyPr/>
          <a:lstStyle/>
          <a:p>
            <a:r>
              <a:rPr lang="en-US" sz="3600" b="1" u="sng" dirty="0" smtClean="0"/>
              <a:t>Pear </a:t>
            </a:r>
            <a:r>
              <a:rPr lang="en-US" sz="3600" b="1" u="sng" dirty="0"/>
              <a:t>core </a:t>
            </a:r>
            <a:r>
              <a:rPr lang="en-US" sz="3600" b="1" u="sng" dirty="0" smtClean="0"/>
              <a:t>breakdown</a:t>
            </a:r>
            <a:endParaRPr lang="en-US" sz="2800" b="1" dirty="0"/>
          </a:p>
        </p:txBody>
      </p:sp>
      <p:sp>
        <p:nvSpPr>
          <p:cNvPr id="1048650" name="Subtitle 1048649"/>
          <p:cNvSpPr>
            <a:spLocks noGrp="1"/>
          </p:cNvSpPr>
          <p:nvPr>
            <p:ph type="subTitle" idx="1"/>
          </p:nvPr>
        </p:nvSpPr>
        <p:spPr>
          <a:xfrm>
            <a:off x="727939" y="1570704"/>
            <a:ext cx="6858000" cy="1246901"/>
          </a:xfrm>
        </p:spPr>
        <p:txBody>
          <a:bodyPr>
            <a:noAutofit/>
          </a:bodyPr>
          <a:lstStyle/>
          <a:p>
            <a:pPr algn="l"/>
            <a:r>
              <a:rPr lang="en-US" sz="2400" dirty="0"/>
              <a:t>A senescent disorder resulting from storing fruit </a:t>
            </a:r>
            <a:r>
              <a:rPr lang="en-US" sz="2400" dirty="0" err="1"/>
              <a:t>beyound</a:t>
            </a:r>
            <a:r>
              <a:rPr lang="en-US" sz="2400" dirty="0"/>
              <a:t> its postharvest </a:t>
            </a:r>
            <a:r>
              <a:rPr lang="en-US" sz="2400" dirty="0" err="1"/>
              <a:t>life.A</a:t>
            </a:r>
            <a:r>
              <a:rPr lang="en-US" sz="2400" dirty="0"/>
              <a:t> brown ,soft breakdown of the core and surrounding tissue develop in storage or soon after transfer to warm temperature.</a:t>
            </a:r>
          </a:p>
          <a:p>
            <a:pPr algn="ctr"/>
            <a:endParaRPr lang="en-US" sz="2400" dirty="0"/>
          </a:p>
        </p:txBody>
      </p:sp>
      <p:pic>
        <p:nvPicPr>
          <p:cNvPr id="2097152" name="Picture 2097151"/>
          <p:cNvPicPr>
            <a:picLocks/>
          </p:cNvPicPr>
          <p:nvPr/>
        </p:nvPicPr>
        <p:blipFill>
          <a:blip r:embed="rId3"/>
          <a:stretch>
            <a:fillRect/>
          </a:stretch>
        </p:blipFill>
        <p:spPr>
          <a:xfrm rot="21600000">
            <a:off x="1668924" y="3194508"/>
            <a:ext cx="4177848" cy="3045687"/>
          </a:xfrm>
          <a:prstGeom prst="rect">
            <a:avLst/>
          </a:prstGeom>
          <a:ln>
            <a:noFill/>
          </a:ln>
          <a:effectLst>
            <a:softEdge rad="11250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6000"/>
            <a:lum/>
          </a:blip>
          <a:srcRect/>
          <a:tile tx="0" ty="0" sx="100000" sy="100000" flip="none" algn="tl"/>
        </a:blipFill>
        <a:effectLst/>
      </p:bgPr>
    </p:bg>
    <p:spTree>
      <p:nvGrpSpPr>
        <p:cNvPr id="1" name=""/>
        <p:cNvGrpSpPr/>
        <p:nvPr/>
      </p:nvGrpSpPr>
      <p:grpSpPr>
        <a:xfrm>
          <a:off x="0" y="0"/>
          <a:ext cx="0" cy="0"/>
          <a:chOff x="0" y="0"/>
          <a:chExt cx="0" cy="0"/>
        </a:xfrm>
      </p:grpSpPr>
      <p:sp>
        <p:nvSpPr>
          <p:cNvPr id="1048654" name="Title 1048653"/>
          <p:cNvSpPr>
            <a:spLocks noGrp="1"/>
          </p:cNvSpPr>
          <p:nvPr>
            <p:ph type="ctrTitle"/>
          </p:nvPr>
        </p:nvSpPr>
        <p:spPr>
          <a:xfrm>
            <a:off x="357830" y="-853519"/>
            <a:ext cx="7772400" cy="1702198"/>
          </a:xfrm>
        </p:spPr>
        <p:txBody>
          <a:bodyPr/>
          <a:lstStyle/>
          <a:p>
            <a:r>
              <a:rPr lang="en-US" sz="2800" b="1" u="sng" dirty="0" smtClean="0"/>
              <a:t>Watery breakdown</a:t>
            </a:r>
            <a:endParaRPr lang="en-US" sz="2800" b="1" u="sng" dirty="0"/>
          </a:p>
        </p:txBody>
      </p:sp>
      <p:sp>
        <p:nvSpPr>
          <p:cNvPr id="1048655" name="Subtitle 1048654"/>
          <p:cNvSpPr>
            <a:spLocks noGrp="1"/>
          </p:cNvSpPr>
          <p:nvPr>
            <p:ph type="subTitle" idx="1"/>
          </p:nvPr>
        </p:nvSpPr>
        <p:spPr>
          <a:xfrm>
            <a:off x="815030" y="1061315"/>
            <a:ext cx="6858000" cy="2510630"/>
          </a:xfrm>
        </p:spPr>
        <p:txBody>
          <a:bodyPr>
            <a:normAutofit/>
          </a:bodyPr>
          <a:lstStyle/>
          <a:p>
            <a:pPr algn="l"/>
            <a:r>
              <a:rPr lang="en-US" dirty="0"/>
              <a:t>As the name </a:t>
            </a:r>
            <a:r>
              <a:rPr lang="en-US" dirty="0" smtClean="0"/>
              <a:t>implies watery </a:t>
            </a:r>
            <a:r>
              <a:rPr lang="en-US" dirty="0"/>
              <a:t>breakdown is a soft ,watery deterioration of affected </a:t>
            </a:r>
            <a:r>
              <a:rPr lang="en-US" dirty="0" smtClean="0"/>
              <a:t>tissue. When </a:t>
            </a:r>
            <a:r>
              <a:rPr lang="en-US" dirty="0"/>
              <a:t>the affected tissue is cut or punctured juice flows out of the </a:t>
            </a:r>
            <a:r>
              <a:rPr lang="en-US" dirty="0" smtClean="0"/>
              <a:t>fruit. The </a:t>
            </a:r>
            <a:r>
              <a:rPr lang="en-US" dirty="0"/>
              <a:t>involved tissue is in the outer portions of the flesh but in severe cases can move into the core </a:t>
            </a:r>
            <a:r>
              <a:rPr lang="en-US" dirty="0" smtClean="0"/>
              <a:t>tissue. The </a:t>
            </a:r>
            <a:r>
              <a:rPr lang="en-US" dirty="0"/>
              <a:t>affected tissues becomes brown with the time.</a:t>
            </a:r>
          </a:p>
        </p:txBody>
      </p:sp>
      <p:pic>
        <p:nvPicPr>
          <p:cNvPr id="2097154" name="Picture 2097153"/>
          <p:cNvPicPr>
            <a:picLocks/>
          </p:cNvPicPr>
          <p:nvPr/>
        </p:nvPicPr>
        <p:blipFill>
          <a:blip r:embed="rId3"/>
          <a:stretch>
            <a:fillRect/>
          </a:stretch>
        </p:blipFill>
        <p:spPr>
          <a:xfrm rot="39812">
            <a:off x="2310665" y="3186463"/>
            <a:ext cx="4616692" cy="3344472"/>
          </a:xfrm>
          <a:prstGeom prst="rect">
            <a:avLst/>
          </a:prstGeom>
          <a:ln>
            <a:noFill/>
          </a:ln>
          <a:effectLst>
            <a:softEdge rad="112500"/>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1000"/>
            <a:lum/>
          </a:blip>
          <a:srcRect/>
          <a:tile tx="0" ty="0" sx="100000" sy="100000" flip="none" algn="tl"/>
        </a:blipFill>
        <a:effectLst/>
      </p:bgPr>
    </p:bg>
    <p:spTree>
      <p:nvGrpSpPr>
        <p:cNvPr id="1" name=""/>
        <p:cNvGrpSpPr/>
        <p:nvPr/>
      </p:nvGrpSpPr>
      <p:grpSpPr>
        <a:xfrm>
          <a:off x="0" y="0"/>
          <a:ext cx="0" cy="0"/>
          <a:chOff x="0" y="0"/>
          <a:chExt cx="0" cy="0"/>
        </a:xfrm>
      </p:grpSpPr>
      <p:sp>
        <p:nvSpPr>
          <p:cNvPr id="1048656" name="Title 1048655"/>
          <p:cNvSpPr>
            <a:spLocks noGrp="1"/>
          </p:cNvSpPr>
          <p:nvPr>
            <p:ph type="ctrTitle"/>
          </p:nvPr>
        </p:nvSpPr>
        <p:spPr>
          <a:xfrm>
            <a:off x="0" y="-1051547"/>
            <a:ext cx="7772400" cy="2103093"/>
          </a:xfrm>
        </p:spPr>
        <p:txBody>
          <a:bodyPr/>
          <a:lstStyle/>
          <a:p>
            <a:r>
              <a:rPr lang="en-US" sz="2800" b="1" dirty="0" smtClean="0"/>
              <a:t>       </a:t>
            </a:r>
            <a:r>
              <a:rPr lang="en-US" sz="2800" b="1" u="sng" dirty="0" smtClean="0"/>
              <a:t>Internal browning</a:t>
            </a:r>
            <a:endParaRPr lang="en-US" sz="2800" b="1" u="sng" dirty="0"/>
          </a:p>
        </p:txBody>
      </p:sp>
      <p:sp>
        <p:nvSpPr>
          <p:cNvPr id="1048657" name="Subtitle 1048656"/>
          <p:cNvSpPr>
            <a:spLocks noGrp="1"/>
          </p:cNvSpPr>
          <p:nvPr>
            <p:ph type="subTitle" idx="1"/>
          </p:nvPr>
        </p:nvSpPr>
        <p:spPr>
          <a:xfrm>
            <a:off x="781014" y="1208729"/>
            <a:ext cx="7168153" cy="1991997"/>
          </a:xfrm>
        </p:spPr>
        <p:txBody>
          <a:bodyPr/>
          <a:lstStyle/>
          <a:p>
            <a:pPr algn="l"/>
            <a:r>
              <a:rPr lang="en-US" dirty="0"/>
              <a:t>Development of brown to dark brown </a:t>
            </a:r>
            <a:r>
              <a:rPr lang="en-US" dirty="0" smtClean="0"/>
              <a:t>water soaked </a:t>
            </a:r>
            <a:r>
              <a:rPr lang="en-US" dirty="0"/>
              <a:t>areas in the core or flesh occur during storage</a:t>
            </a:r>
            <a:r>
              <a:rPr lang="en-US" dirty="0" smtClean="0"/>
              <a:t>. There </a:t>
            </a:r>
            <a:r>
              <a:rPr lang="en-US" dirty="0"/>
              <a:t>is no visible external indication of internal browning. </a:t>
            </a:r>
          </a:p>
        </p:txBody>
      </p:sp>
      <p:pic>
        <p:nvPicPr>
          <p:cNvPr id="2097155" name="Picture 2097154"/>
          <p:cNvPicPr>
            <a:picLocks/>
          </p:cNvPicPr>
          <p:nvPr/>
        </p:nvPicPr>
        <p:blipFill>
          <a:blip r:embed="rId3"/>
          <a:stretch>
            <a:fillRect/>
          </a:stretch>
        </p:blipFill>
        <p:spPr>
          <a:xfrm rot="10374">
            <a:off x="1677312" y="2534840"/>
            <a:ext cx="4797437" cy="4005968"/>
          </a:xfrm>
          <a:prstGeom prst="rect">
            <a:avLst/>
          </a:prstGeom>
          <a:ln>
            <a:noFill/>
          </a:ln>
          <a:effectLst>
            <a:softEdge rad="112500"/>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tile tx="0" ty="0" sx="100000" sy="100000" flip="none" algn="tl"/>
        </a:blipFill>
        <a:effectLst/>
      </p:bgPr>
    </p:bg>
    <p:spTree>
      <p:nvGrpSpPr>
        <p:cNvPr id="1" name=""/>
        <p:cNvGrpSpPr/>
        <p:nvPr/>
      </p:nvGrpSpPr>
      <p:grpSpPr>
        <a:xfrm>
          <a:off x="0" y="0"/>
          <a:ext cx="0" cy="0"/>
          <a:chOff x="0" y="0"/>
          <a:chExt cx="0" cy="0"/>
        </a:xfrm>
      </p:grpSpPr>
      <p:sp>
        <p:nvSpPr>
          <p:cNvPr id="1048658" name="Title 1048657"/>
          <p:cNvSpPr>
            <a:spLocks noGrp="1"/>
          </p:cNvSpPr>
          <p:nvPr>
            <p:ph type="ctrTitle"/>
          </p:nvPr>
        </p:nvSpPr>
        <p:spPr>
          <a:xfrm>
            <a:off x="-64915" y="773195"/>
            <a:ext cx="7772400" cy="8092"/>
          </a:xfrm>
        </p:spPr>
        <p:txBody>
          <a:bodyPr>
            <a:noAutofit/>
          </a:bodyPr>
          <a:lstStyle/>
          <a:p>
            <a:r>
              <a:rPr lang="en-US" sz="3600" b="1" dirty="0" smtClean="0"/>
              <a:t>Black spot</a:t>
            </a:r>
            <a:endParaRPr lang="en-US" sz="3600" b="1" dirty="0"/>
          </a:p>
        </p:txBody>
      </p:sp>
      <p:sp>
        <p:nvSpPr>
          <p:cNvPr id="1048659" name="Subtitle 1048658"/>
          <p:cNvSpPr>
            <a:spLocks noGrp="1"/>
          </p:cNvSpPr>
          <p:nvPr>
            <p:ph type="subTitle" idx="1"/>
          </p:nvPr>
        </p:nvSpPr>
        <p:spPr>
          <a:xfrm>
            <a:off x="392285" y="1073033"/>
            <a:ext cx="6858000" cy="1655762"/>
          </a:xfrm>
        </p:spPr>
        <p:txBody>
          <a:bodyPr>
            <a:noAutofit/>
          </a:bodyPr>
          <a:lstStyle/>
          <a:p>
            <a:pPr algn="l">
              <a:buFont typeface="Arial" pitchFamily="34" charset="0"/>
              <a:buChar char="•"/>
            </a:pPr>
            <a:r>
              <a:rPr lang="en-US" dirty="0" err="1"/>
              <a:t>Fabraea</a:t>
            </a:r>
            <a:r>
              <a:rPr lang="en-US" dirty="0"/>
              <a:t> leaf spot also known as leaf blight and black spot is caused by the fungus </a:t>
            </a:r>
            <a:r>
              <a:rPr lang="en-US" dirty="0" err="1"/>
              <a:t>Fabraea</a:t>
            </a:r>
            <a:r>
              <a:rPr lang="en-US" dirty="0"/>
              <a:t> </a:t>
            </a:r>
            <a:r>
              <a:rPr lang="en-US" dirty="0" err="1"/>
              <a:t>maculata.This</a:t>
            </a:r>
            <a:r>
              <a:rPr lang="en-US" dirty="0"/>
              <a:t> disease usually appears late in the growing season but can </a:t>
            </a:r>
            <a:r>
              <a:rPr lang="en-US" dirty="0" err="1"/>
              <a:t>occasionlly</a:t>
            </a:r>
            <a:r>
              <a:rPr lang="en-US" dirty="0"/>
              <a:t> develop in late may and early </a:t>
            </a:r>
            <a:r>
              <a:rPr lang="en-US" dirty="0" err="1"/>
              <a:t>june</a:t>
            </a:r>
            <a:r>
              <a:rPr lang="en-US" dirty="0"/>
              <a:t> .</a:t>
            </a:r>
            <a:r>
              <a:rPr lang="en-US" dirty="0" err="1"/>
              <a:t>Fabraea</a:t>
            </a:r>
            <a:r>
              <a:rPr lang="en-US" dirty="0"/>
              <a:t> leaf spot attacks leaves ,fruits and twigs of pear. </a:t>
            </a:r>
          </a:p>
        </p:txBody>
      </p:sp>
      <p:pic>
        <p:nvPicPr>
          <p:cNvPr id="2097156" name="Picture 2097155"/>
          <p:cNvPicPr>
            <a:picLocks/>
          </p:cNvPicPr>
          <p:nvPr/>
        </p:nvPicPr>
        <p:blipFill>
          <a:blip r:embed="rId3"/>
          <a:stretch>
            <a:fillRect/>
          </a:stretch>
        </p:blipFill>
        <p:spPr>
          <a:xfrm>
            <a:off x="1618591" y="3020544"/>
            <a:ext cx="5040974" cy="3770546"/>
          </a:xfrm>
          <a:prstGeom prst="rect">
            <a:avLst/>
          </a:prstGeom>
          <a:ln>
            <a:noFill/>
          </a:ln>
          <a:effectLst>
            <a:softEdge rad="112500"/>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7000"/>
            <a:lum/>
          </a:blip>
          <a:srcRect/>
          <a:tile tx="0" ty="0" sx="100000" sy="100000" flip="none" algn="tl"/>
        </a:blipFill>
        <a:effectLst/>
      </p:bgPr>
    </p:bg>
    <p:spTree>
      <p:nvGrpSpPr>
        <p:cNvPr id="1" name=""/>
        <p:cNvGrpSpPr/>
        <p:nvPr/>
      </p:nvGrpSpPr>
      <p:grpSpPr>
        <a:xfrm>
          <a:off x="0" y="0"/>
          <a:ext cx="0" cy="0"/>
          <a:chOff x="0" y="0"/>
          <a:chExt cx="0" cy="0"/>
        </a:xfrm>
      </p:grpSpPr>
      <p:sp>
        <p:nvSpPr>
          <p:cNvPr id="1048660" name="Title 1048659"/>
          <p:cNvSpPr>
            <a:spLocks noGrp="1"/>
          </p:cNvSpPr>
          <p:nvPr>
            <p:ph type="ctrTitle"/>
          </p:nvPr>
        </p:nvSpPr>
        <p:spPr>
          <a:xfrm>
            <a:off x="685800" y="1122363"/>
            <a:ext cx="7772400" cy="583571"/>
          </a:xfrm>
        </p:spPr>
        <p:txBody>
          <a:bodyPr>
            <a:normAutofit fontScale="90000"/>
          </a:bodyPr>
          <a:lstStyle/>
          <a:p>
            <a:r>
              <a:rPr lang="en-US" b="1" dirty="0"/>
              <a:t>Diseases:</a:t>
            </a:r>
          </a:p>
        </p:txBody>
      </p:sp>
      <p:sp>
        <p:nvSpPr>
          <p:cNvPr id="1048661" name="Subtitle 1048660"/>
          <p:cNvSpPr>
            <a:spLocks noGrp="1"/>
          </p:cNvSpPr>
          <p:nvPr>
            <p:ph type="subTitle" idx="1"/>
          </p:nvPr>
        </p:nvSpPr>
        <p:spPr>
          <a:xfrm>
            <a:off x="949153" y="2122630"/>
            <a:ext cx="6858000" cy="3285206"/>
          </a:xfrm>
          <a:ln w="12700">
            <a:solidFill>
              <a:srgbClr val="000000"/>
            </a:solidFill>
            <a:prstDash val="solid"/>
          </a:ln>
        </p:spPr>
        <p:txBody>
          <a:bodyPr>
            <a:noAutofit/>
          </a:bodyPr>
          <a:lstStyle/>
          <a:p>
            <a:pPr algn="l"/>
            <a:r>
              <a:rPr lang="en-US" sz="2400"/>
              <a:t>The disease are common in pear are fire blight ,pear scab,sooty blotch ,pear rust which is caused by rust fungus</a:t>
            </a:r>
            <a:r>
              <a:rPr lang="en-US" sz="2400" b="1"/>
              <a:t> Gymnosporangiun sabinae,</a:t>
            </a:r>
            <a:r>
              <a:rPr lang="en-US" sz="2400" b="0"/>
              <a:t> which cause bright orange spots on the upper surface of pear.Weather conditions greatly influence both the occurance and severity of plant disease.</a:t>
            </a:r>
            <a:r>
              <a:rPr lang="en-US" sz="2400" b="1"/>
              <a:t> </a:t>
            </a:r>
          </a:p>
          <a:p>
            <a:pPr algn="l"/>
            <a:endParaRPr lang="en-US" sz="2400" b="1"/>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15000" r="-15000"/>
          </a:stretch>
        </a:blipFill>
        <a:effectLst/>
      </p:bgPr>
    </p:bg>
    <p:spTree>
      <p:nvGrpSpPr>
        <p:cNvPr id="1" name=""/>
        <p:cNvGrpSpPr/>
        <p:nvPr/>
      </p:nvGrpSpPr>
      <p:grpSpPr>
        <a:xfrm>
          <a:off x="0" y="0"/>
          <a:ext cx="0" cy="0"/>
          <a:chOff x="0" y="0"/>
          <a:chExt cx="0" cy="0"/>
        </a:xfrm>
      </p:grpSpPr>
      <p:sp>
        <p:nvSpPr>
          <p:cNvPr id="1048662" name="Title 1048661"/>
          <p:cNvSpPr>
            <a:spLocks noGrp="1"/>
          </p:cNvSpPr>
          <p:nvPr>
            <p:ph type="ctrTitle"/>
          </p:nvPr>
        </p:nvSpPr>
        <p:spPr>
          <a:xfrm>
            <a:off x="300036" y="-337739"/>
            <a:ext cx="7772400" cy="2387600"/>
          </a:xfrm>
        </p:spPr>
        <p:txBody>
          <a:bodyPr>
            <a:normAutofit/>
          </a:bodyPr>
          <a:lstStyle/>
          <a:p>
            <a:r>
              <a:rPr lang="en-US" sz="4400" b="1" u="sng" dirty="0"/>
              <a:t>Post harvest insect </a:t>
            </a:r>
            <a:r>
              <a:rPr lang="en-US" sz="4400" b="1" u="sng" dirty="0" smtClean="0"/>
              <a:t>pests</a:t>
            </a:r>
            <a:endParaRPr lang="en-US" sz="3600" b="1" u="sng" dirty="0"/>
          </a:p>
        </p:txBody>
      </p:sp>
      <p:sp>
        <p:nvSpPr>
          <p:cNvPr id="1048663" name="Subtitle 1048662"/>
          <p:cNvSpPr>
            <a:spLocks noGrp="1"/>
          </p:cNvSpPr>
          <p:nvPr>
            <p:ph type="subTitle" idx="1"/>
          </p:nvPr>
        </p:nvSpPr>
        <p:spPr>
          <a:xfrm>
            <a:off x="1143000" y="2231233"/>
            <a:ext cx="6858000" cy="2771098"/>
          </a:xfrm>
        </p:spPr>
        <p:txBody>
          <a:bodyPr>
            <a:noAutofit/>
          </a:bodyPr>
          <a:lstStyle/>
          <a:p>
            <a:pPr algn="l">
              <a:buFont typeface="Arial" pitchFamily="34" charset="0"/>
              <a:buChar char="•"/>
            </a:pPr>
            <a:r>
              <a:rPr lang="en-US" sz="2800" dirty="0"/>
              <a:t>Pear </a:t>
            </a:r>
            <a:r>
              <a:rPr lang="en-US" sz="2800" dirty="0" err="1"/>
              <a:t>psylla</a:t>
            </a:r>
            <a:r>
              <a:rPr lang="en-US" sz="2800" dirty="0"/>
              <a:t> is one of the most serious insect pest of pear because of its ability to develop resistance to insecticides and to vector the pathogen that cause pear decline</a:t>
            </a:r>
            <a:r>
              <a:rPr lang="en-US" sz="2800" dirty="0" smtClean="0"/>
              <a:t>.</a:t>
            </a:r>
          </a:p>
          <a:p>
            <a:pPr algn="l">
              <a:buFont typeface="Arial" pitchFamily="34" charset="0"/>
              <a:buChar char="•"/>
            </a:pPr>
            <a:r>
              <a:rPr lang="en-US" sz="2800" dirty="0" smtClean="0"/>
              <a:t>Pear </a:t>
            </a:r>
            <a:r>
              <a:rPr lang="en-US" sz="2800" dirty="0" err="1"/>
              <a:t>phylla</a:t>
            </a:r>
            <a:r>
              <a:rPr lang="en-US" sz="2800" dirty="0"/>
              <a:t> nymphs pass through five </a:t>
            </a:r>
            <a:r>
              <a:rPr lang="en-US" sz="2800" dirty="0" err="1"/>
              <a:t>instars,four</a:t>
            </a:r>
            <a:r>
              <a:rPr lang="en-US" sz="2800" dirty="0"/>
              <a:t> of which are almost completely encased in honeydew.</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18000" r="-18000"/>
          </a:stretch>
        </a:blipFill>
        <a:effectLst/>
      </p:bgPr>
    </p:bg>
    <p:spTree>
      <p:nvGrpSpPr>
        <p:cNvPr id="1" name=""/>
        <p:cNvGrpSpPr/>
        <p:nvPr/>
      </p:nvGrpSpPr>
      <p:grpSpPr>
        <a:xfrm>
          <a:off x="0" y="0"/>
          <a:ext cx="0" cy="0"/>
          <a:chOff x="0" y="0"/>
          <a:chExt cx="0" cy="0"/>
        </a:xfrm>
      </p:grpSpPr>
      <p:sp>
        <p:nvSpPr>
          <p:cNvPr id="1048665" name="Title 1048664"/>
          <p:cNvSpPr>
            <a:spLocks noGrp="1"/>
          </p:cNvSpPr>
          <p:nvPr>
            <p:ph type="ctrTitle"/>
          </p:nvPr>
        </p:nvSpPr>
        <p:spPr>
          <a:xfrm>
            <a:off x="0" y="-488730"/>
            <a:ext cx="7772400" cy="2387600"/>
          </a:xfrm>
        </p:spPr>
        <p:txBody>
          <a:bodyPr/>
          <a:lstStyle/>
          <a:p>
            <a:r>
              <a:rPr lang="en-US" sz="4400" b="1" u="sng" dirty="0" smtClean="0"/>
              <a:t>Processing and storage</a:t>
            </a:r>
            <a:endParaRPr lang="en-US" sz="4400" b="1" u="sng" dirty="0"/>
          </a:p>
        </p:txBody>
      </p:sp>
      <p:sp>
        <p:nvSpPr>
          <p:cNvPr id="1048666" name="Subtitle 1048665"/>
          <p:cNvSpPr>
            <a:spLocks noGrp="1"/>
          </p:cNvSpPr>
          <p:nvPr>
            <p:ph type="subTitle" idx="1"/>
          </p:nvPr>
        </p:nvSpPr>
        <p:spPr>
          <a:xfrm>
            <a:off x="685799" y="2192437"/>
            <a:ext cx="6858000" cy="3168817"/>
          </a:xfrm>
        </p:spPr>
        <p:txBody>
          <a:bodyPr>
            <a:noAutofit/>
          </a:bodyPr>
          <a:lstStyle/>
          <a:p>
            <a:pPr algn="l">
              <a:buFont typeface="Arial" pitchFamily="34" charset="0"/>
              <a:buChar char="•"/>
            </a:pPr>
            <a:r>
              <a:rPr lang="en-US" dirty="0"/>
              <a:t>Pears are stored in cool cells and controlled atmosphere </a:t>
            </a:r>
            <a:r>
              <a:rPr lang="en-US" dirty="0" smtClean="0"/>
              <a:t>cells. They </a:t>
            </a:r>
            <a:r>
              <a:rPr lang="en-US" dirty="0"/>
              <a:t>can be stored for up 12 months with CA/ ULO </a:t>
            </a:r>
            <a:r>
              <a:rPr lang="en-US" dirty="0" smtClean="0"/>
              <a:t>storage.</a:t>
            </a:r>
          </a:p>
          <a:p>
            <a:pPr algn="l">
              <a:buFont typeface="Arial" pitchFamily="34" charset="0"/>
              <a:buChar char="•"/>
            </a:pPr>
            <a:r>
              <a:rPr lang="en-US" dirty="0" smtClean="0"/>
              <a:t>They </a:t>
            </a:r>
            <a:r>
              <a:rPr lang="en-US" dirty="0"/>
              <a:t>remain in good condition at a temperature between -1 and 0 degree depending on variety</a:t>
            </a:r>
            <a:r>
              <a:rPr lang="en-US" dirty="0" smtClean="0"/>
              <a:t>.</a:t>
            </a:r>
          </a:p>
          <a:p>
            <a:pPr algn="l">
              <a:buFont typeface="Arial" pitchFamily="34" charset="0"/>
              <a:buChar char="•"/>
            </a:pPr>
            <a:r>
              <a:rPr lang="en-US" dirty="0" smtClean="0"/>
              <a:t>In </a:t>
            </a:r>
            <a:r>
              <a:rPr lang="en-US" dirty="0"/>
              <a:t>order to keep moisture loss to a minimum pear should be stored in </a:t>
            </a:r>
            <a:r>
              <a:rPr lang="en-US" dirty="0" smtClean="0"/>
              <a:t>90-95</a:t>
            </a:r>
            <a:r>
              <a:rPr lang="en-US" dirty="0"/>
              <a:t>% atmospheric </a:t>
            </a:r>
            <a:r>
              <a:rPr lang="en-US" dirty="0" smtClean="0"/>
              <a:t>humidity. If </a:t>
            </a:r>
            <a:r>
              <a:rPr lang="en-US" dirty="0"/>
              <a:t>pears are not ripe store at room temperature in a single layer until they darken in </a:t>
            </a:r>
            <a:r>
              <a:rPr lang="en-US" dirty="0" smtClean="0"/>
              <a:t>color, when </a:t>
            </a:r>
            <a:r>
              <a:rPr lang="en-US" dirty="0"/>
              <a:t>they ripe store in the refrigerator where they actually last for a few weeks.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7000"/>
            <a:lum/>
          </a:blip>
          <a:srcRect/>
          <a:stretch>
            <a:fillRect t="-44000" b="-4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               </a:t>
            </a:r>
            <a:r>
              <a:rPr lang="en-GB" b="1" u="sng" dirty="0" smtClean="0"/>
              <a:t>Post Harvesting</a:t>
            </a:r>
            <a:endParaRPr lang="en-GB" b="1" u="sng" dirty="0"/>
          </a:p>
        </p:txBody>
      </p:sp>
      <p:sp>
        <p:nvSpPr>
          <p:cNvPr id="3" name="Content Placeholder 2"/>
          <p:cNvSpPr>
            <a:spLocks noGrp="1"/>
          </p:cNvSpPr>
          <p:nvPr>
            <p:ph idx="1"/>
          </p:nvPr>
        </p:nvSpPr>
        <p:spPr/>
        <p:txBody>
          <a:bodyPr>
            <a:normAutofit/>
          </a:bodyPr>
          <a:lstStyle/>
          <a:p>
            <a:r>
              <a:rPr lang="en-GB" dirty="0" smtClean="0"/>
              <a:t>The unripe fruits harvested at optimum maturity can be stored for even 5 months at a temperature of –1°C. Ripening can be accomplished by keeping at 15 to 21 and 21 to 25°C and 80-85% RH in 3-6 days depending on the cultivar. Most of the commercial cultivars require this post harvest chilling treatment for proper </a:t>
            </a:r>
            <a:r>
              <a:rPr lang="en-GB" dirty="0" err="1" smtClean="0"/>
              <a:t>ripening.When</a:t>
            </a:r>
            <a:r>
              <a:rPr lang="en-GB" dirty="0" smtClean="0"/>
              <a:t> such post harvest cold treatment are not available, the fruits can be treated with ethylene, so that they ripen properly and get good quality (both taste and colour).</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8000"/>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r>
              <a:rPr lang="en-GB" b="1" u="sng" dirty="0" smtClean="0"/>
              <a:t>Yield</a:t>
            </a:r>
            <a:endParaRPr lang="en-GB" b="1" u="sng" dirty="0"/>
          </a:p>
        </p:txBody>
      </p:sp>
      <p:sp>
        <p:nvSpPr>
          <p:cNvPr id="3" name="Content Placeholder 2"/>
          <p:cNvSpPr>
            <a:spLocks noGrp="1"/>
          </p:cNvSpPr>
          <p:nvPr>
            <p:ph idx="1"/>
          </p:nvPr>
        </p:nvSpPr>
        <p:spPr/>
        <p:txBody>
          <a:bodyPr/>
          <a:lstStyle/>
          <a:p>
            <a:r>
              <a:rPr lang="en-GB" dirty="0" smtClean="0"/>
              <a:t>From a well maintained orchard an yield of 30 – 40 tonnes/ha/year can be expected. </a:t>
            </a:r>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t="-44000" b="-4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                   </a:t>
            </a:r>
            <a:r>
              <a:rPr lang="en-GB" sz="4000" b="1" u="sng" dirty="0" smtClean="0"/>
              <a:t>Description</a:t>
            </a:r>
            <a:endParaRPr lang="en-GB" sz="4000" b="1" u="sng" dirty="0"/>
          </a:p>
        </p:txBody>
      </p:sp>
      <p:sp>
        <p:nvSpPr>
          <p:cNvPr id="3" name="Content Placeholder 2"/>
          <p:cNvSpPr>
            <a:spLocks noGrp="1"/>
          </p:cNvSpPr>
          <p:nvPr>
            <p:ph idx="1"/>
          </p:nvPr>
        </p:nvSpPr>
        <p:spPr/>
        <p:txBody>
          <a:bodyPr>
            <a:normAutofit fontScale="92500" lnSpcReduction="10000"/>
          </a:bodyPr>
          <a:lstStyle/>
          <a:p>
            <a:pPr>
              <a:buNone/>
            </a:pPr>
            <a:r>
              <a:rPr lang="en-GB" sz="3000" b="1" dirty="0" smtClean="0"/>
              <a:t>Tree:</a:t>
            </a:r>
          </a:p>
          <a:p>
            <a:r>
              <a:rPr lang="en-GB" dirty="0" smtClean="0"/>
              <a:t>The common pear tree is broad-headed and up to 13 metres (43 feet) high at maturity.</a:t>
            </a:r>
            <a:endParaRPr lang="en-GB" sz="4500" b="1" dirty="0" smtClean="0"/>
          </a:p>
          <a:p>
            <a:r>
              <a:rPr lang="en-GB" dirty="0" smtClean="0"/>
              <a:t>The trees are relatively long-lived (50 to 75 years) and may reach considerable size unless carefully trained and pruned.</a:t>
            </a:r>
          </a:p>
          <a:p>
            <a:pPr>
              <a:buNone/>
            </a:pPr>
            <a:r>
              <a:rPr lang="en-GB" sz="3000" b="1" dirty="0" smtClean="0"/>
              <a:t>Leaves:</a:t>
            </a:r>
          </a:p>
          <a:p>
            <a:r>
              <a:rPr lang="en-GB" dirty="0" smtClean="0"/>
              <a:t> The roundish to oval leathery leaves, somewhat wedge-shaped at their bases, appear about the same time as the flowers, which are about 2.5 cm (1 inch) wide and usually white.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l="-11000" r="-1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07026" y="832847"/>
            <a:ext cx="7886700" cy="4351338"/>
          </a:xfrm>
        </p:spPr>
        <p:txBody>
          <a:bodyPr>
            <a:normAutofit/>
          </a:bodyPr>
          <a:lstStyle/>
          <a:p>
            <a:pPr>
              <a:buNone/>
            </a:pPr>
            <a:r>
              <a:rPr lang="en-GB" b="1" dirty="0" smtClean="0"/>
              <a:t>Fruit:</a:t>
            </a:r>
          </a:p>
          <a:p>
            <a:r>
              <a:rPr lang="en-GB" dirty="0" smtClean="0"/>
              <a:t> Pear fruits are generally sweeter and of softer texture than apples and are distinguished by the presence of hard cells in the flesh, the so-called grit, or stone cells. In general, pear fruits are elongate, being narrow at the stem end and broader at the opposite end. </a:t>
            </a:r>
          </a:p>
          <a:p>
            <a:endParaRPr lang="en-GB" dirty="0"/>
          </a:p>
        </p:txBody>
      </p:sp>
      <p:pic>
        <p:nvPicPr>
          <p:cNvPr id="5" name="Picture 4" descr="1.jpg"/>
          <p:cNvPicPr>
            <a:picLocks noChangeAspect="1"/>
          </p:cNvPicPr>
          <p:nvPr/>
        </p:nvPicPr>
        <p:blipFill>
          <a:blip r:embed="rId3"/>
          <a:stretch>
            <a:fillRect/>
          </a:stretch>
        </p:blipFill>
        <p:spPr>
          <a:xfrm>
            <a:off x="1763486" y="3814354"/>
            <a:ext cx="5042263" cy="2527663"/>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11000" r="-11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50273" y="1501595"/>
            <a:ext cx="7886700" cy="1325563"/>
          </a:xfrm>
        </p:spPr>
        <p:txBody>
          <a:bodyPr>
            <a:normAutofit fontScale="90000"/>
          </a:bodyPr>
          <a:lstStyle/>
          <a:p>
            <a:r>
              <a:rPr lang="en-GB" sz="3200" b="1" dirty="0" smtClean="0"/>
              <a:t>Flower:</a:t>
            </a:r>
            <a:r>
              <a:rPr lang="en-GB" sz="3200" dirty="0" smtClean="0"/>
              <a:t> </a:t>
            </a:r>
            <a:br>
              <a:rPr lang="en-GB" sz="3200" dirty="0" smtClean="0"/>
            </a:br>
            <a:r>
              <a:rPr lang="en-GB" sz="3200" dirty="0" smtClean="0"/>
              <a:t>Pear flowers are usually white or pink and have five petals and sepals; the bases of the five styles are separated.</a:t>
            </a:r>
            <a:br>
              <a:rPr lang="en-GB" sz="3200" dirty="0" smtClean="0"/>
            </a:br>
            <a:r>
              <a:rPr lang="en-GB" sz="3200" b="1" dirty="0" smtClean="0"/>
              <a:t/>
            </a:r>
            <a:br>
              <a:rPr lang="en-GB" sz="3200" b="1" dirty="0" smtClean="0"/>
            </a:br>
            <a:endParaRPr lang="en-GB" sz="3200" b="1" dirty="0"/>
          </a:p>
        </p:txBody>
      </p:sp>
      <p:pic>
        <p:nvPicPr>
          <p:cNvPr id="4" name="Content Placeholder 3" descr="cleveland-pear-tree-flowers.jpg"/>
          <p:cNvPicPr>
            <a:picLocks noGrp="1" noChangeAspect="1"/>
          </p:cNvPicPr>
          <p:nvPr>
            <p:ph idx="4294967295"/>
          </p:nvPr>
        </p:nvPicPr>
        <p:blipFill>
          <a:blip r:embed="rId3"/>
          <a:stretch>
            <a:fillRect/>
          </a:stretch>
        </p:blipFill>
        <p:spPr>
          <a:xfrm>
            <a:off x="3344092" y="2978874"/>
            <a:ext cx="3773488" cy="2741613"/>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a:t>
            </a:r>
            <a:r>
              <a:rPr lang="en-GB" b="1" u="sng" dirty="0" smtClean="0"/>
              <a:t>Propagation</a:t>
            </a:r>
            <a:endParaRPr lang="en-GB" b="1" u="sng" dirty="0"/>
          </a:p>
        </p:txBody>
      </p:sp>
      <p:sp>
        <p:nvSpPr>
          <p:cNvPr id="3" name="Content Placeholder 2"/>
          <p:cNvSpPr>
            <a:spLocks noGrp="1"/>
          </p:cNvSpPr>
          <p:nvPr>
            <p:ph idx="1"/>
          </p:nvPr>
        </p:nvSpPr>
        <p:spPr/>
        <p:txBody>
          <a:bodyPr/>
          <a:lstStyle/>
          <a:p>
            <a:r>
              <a:rPr lang="en-GB" dirty="0" smtClean="0"/>
              <a:t>Pears are usually propagated by budding or grafting onto a rootstock, usually of </a:t>
            </a:r>
            <a:r>
              <a:rPr lang="en-GB" i="1" dirty="0" err="1" smtClean="0"/>
              <a:t>Pyrus</a:t>
            </a:r>
            <a:r>
              <a:rPr lang="en-GB" i="1" dirty="0" smtClean="0"/>
              <a:t> </a:t>
            </a:r>
            <a:r>
              <a:rPr lang="en-GB" i="1" dirty="0" err="1" smtClean="0"/>
              <a:t>communis</a:t>
            </a:r>
            <a:r>
              <a:rPr lang="en-GB" dirty="0" smtClean="0"/>
              <a:t> origin.</a:t>
            </a:r>
          </a:p>
          <a:p>
            <a:r>
              <a:rPr lang="en-GB" dirty="0" smtClean="0"/>
              <a:t> In Europe the main rootstock used is quince (</a:t>
            </a:r>
            <a:r>
              <a:rPr lang="en-GB" i="1" dirty="0" err="1" smtClean="0"/>
              <a:t>Cydonia</a:t>
            </a:r>
            <a:r>
              <a:rPr lang="en-GB" i="1" dirty="0" smtClean="0"/>
              <a:t> </a:t>
            </a:r>
            <a:r>
              <a:rPr lang="en-GB" i="1" dirty="0" err="1" smtClean="0"/>
              <a:t>oblonga</a:t>
            </a:r>
            <a:r>
              <a:rPr lang="en-GB" dirty="0" smtClean="0"/>
              <a:t>), which produces a dwarfed tree that fruits at an earlier age than most of the trees on pear rootstocks.</a:t>
            </a:r>
            <a:endParaRPr lang="en-GB"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4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             </a:t>
            </a:r>
            <a:r>
              <a:rPr lang="en-GB" b="1" u="sng" dirty="0" smtClean="0"/>
              <a:t>History and origin</a:t>
            </a:r>
            <a:endParaRPr lang="en-GB" b="1" u="sng" dirty="0"/>
          </a:p>
        </p:txBody>
      </p:sp>
      <p:sp>
        <p:nvSpPr>
          <p:cNvPr id="3" name="Content Placeholder 2"/>
          <p:cNvSpPr>
            <a:spLocks noGrp="1"/>
          </p:cNvSpPr>
          <p:nvPr>
            <p:ph idx="1"/>
          </p:nvPr>
        </p:nvSpPr>
        <p:spPr/>
        <p:txBody>
          <a:bodyPr>
            <a:normAutofit/>
          </a:bodyPr>
          <a:lstStyle/>
          <a:p>
            <a:r>
              <a:rPr lang="en-GB" dirty="0" smtClean="0"/>
              <a:t>The probable origin of the </a:t>
            </a:r>
            <a:r>
              <a:rPr lang="en-GB" dirty="0" err="1" smtClean="0"/>
              <a:t>Pyrus</a:t>
            </a:r>
            <a:r>
              <a:rPr lang="en-GB" dirty="0" smtClean="0"/>
              <a:t> genus is mountainous China. From there it moved to East and West and in the different ecological conditions, the evolution would have taken place. Pear is next to apple in the temperate fruits. </a:t>
            </a:r>
          </a:p>
          <a:p>
            <a:r>
              <a:rPr lang="en-GB" dirty="0" smtClean="0"/>
              <a:t> The pear was introduced into the New World by Europeans as soon as the colonies were established. Early Spanish missionaries carried the fruit to Mexico and California. </a:t>
            </a:r>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888274"/>
            <a:ext cx="7886700" cy="5288689"/>
          </a:xfrm>
        </p:spPr>
        <p:txBody>
          <a:bodyPr>
            <a:normAutofit/>
          </a:bodyPr>
          <a:lstStyle/>
          <a:p>
            <a:r>
              <a:rPr lang="en-GB" dirty="0" smtClean="0"/>
              <a:t>In most pear-growing countries of the world outside Asia, by far the most widely grown pear variety is Williams’ Bon Chrétien, known in the United States as Bartlett. In the United States and Canada, varieties such as </a:t>
            </a:r>
            <a:r>
              <a:rPr lang="en-GB" dirty="0" err="1" smtClean="0"/>
              <a:t>Beurré</a:t>
            </a:r>
            <a:r>
              <a:rPr lang="en-GB" dirty="0" smtClean="0"/>
              <a:t> </a:t>
            </a:r>
            <a:r>
              <a:rPr lang="en-GB" dirty="0" err="1" smtClean="0"/>
              <a:t>Bosc</a:t>
            </a:r>
            <a:r>
              <a:rPr lang="en-GB" dirty="0" smtClean="0"/>
              <a:t>, </a:t>
            </a:r>
            <a:r>
              <a:rPr lang="en-GB" dirty="0" err="1" smtClean="0"/>
              <a:t>D’Anjou</a:t>
            </a:r>
            <a:r>
              <a:rPr lang="en-GB" dirty="0" smtClean="0"/>
              <a:t>, and Winter </a:t>
            </a:r>
            <a:r>
              <a:rPr lang="en-GB" dirty="0" err="1" smtClean="0"/>
              <a:t>Nelis</a:t>
            </a:r>
            <a:r>
              <a:rPr lang="en-GB" dirty="0" smtClean="0"/>
              <a:t> are grown. A highly popular variety in England and the Netherlands is Conference. Common Italian varieties include </a:t>
            </a:r>
            <a:r>
              <a:rPr lang="en-GB" dirty="0" err="1" smtClean="0"/>
              <a:t>Curato</a:t>
            </a:r>
            <a:r>
              <a:rPr lang="en-GB" dirty="0" smtClean="0"/>
              <a:t>, </a:t>
            </a:r>
            <a:r>
              <a:rPr lang="en-GB" dirty="0" err="1" smtClean="0"/>
              <a:t>Coscia</a:t>
            </a:r>
            <a:r>
              <a:rPr lang="en-GB" dirty="0" smtClean="0"/>
              <a:t>, and </a:t>
            </a:r>
            <a:r>
              <a:rPr lang="en-GB" dirty="0" err="1" smtClean="0"/>
              <a:t>Passe</a:t>
            </a:r>
            <a:r>
              <a:rPr lang="en-GB" dirty="0" smtClean="0"/>
              <a:t> </a:t>
            </a:r>
            <a:r>
              <a:rPr lang="en-GB" dirty="0" err="1" smtClean="0"/>
              <a:t>Crassane</a:t>
            </a:r>
            <a:r>
              <a:rPr lang="en-GB" dirty="0" smtClean="0"/>
              <a:t>, the latter also being popular in France. In Asian countries the pear crop comprises primarily local varieties of native species, such as the Asian, or Chinese, pear (</a:t>
            </a:r>
            <a:r>
              <a:rPr lang="en-GB" i="1" dirty="0" smtClean="0"/>
              <a:t>P. </a:t>
            </a:r>
            <a:r>
              <a:rPr lang="en-GB" i="1" dirty="0" err="1" smtClean="0"/>
              <a:t>pyrifolia</a:t>
            </a:r>
            <a:r>
              <a:rPr lang="en-GB" dirty="0" smtClean="0"/>
              <a:t>).</a:t>
            </a:r>
          </a:p>
          <a:p>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6000"/>
            <a:lum/>
          </a:blip>
          <a:srcRect/>
          <a:stretch>
            <a:fillRect t="-34000" b="-3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4363" y="0"/>
            <a:ext cx="7886700" cy="1325563"/>
          </a:xfrm>
        </p:spPr>
        <p:txBody>
          <a:bodyPr/>
          <a:lstStyle/>
          <a:p>
            <a:r>
              <a:rPr lang="en-GB" b="1" dirty="0" smtClean="0"/>
              <a:t>       </a:t>
            </a:r>
            <a:r>
              <a:rPr lang="en-GB" b="1" u="sng" dirty="0" smtClean="0"/>
              <a:t>Climatic Requirements</a:t>
            </a:r>
            <a:r>
              <a:rPr lang="en-GB" dirty="0" smtClean="0"/>
              <a:t>:</a:t>
            </a:r>
            <a:endParaRPr lang="en-GB" dirty="0"/>
          </a:p>
        </p:txBody>
      </p:sp>
      <p:sp>
        <p:nvSpPr>
          <p:cNvPr id="3" name="Content Placeholder 2"/>
          <p:cNvSpPr>
            <a:spLocks noGrp="1"/>
          </p:cNvSpPr>
          <p:nvPr>
            <p:ph idx="1"/>
          </p:nvPr>
        </p:nvSpPr>
        <p:spPr>
          <a:xfrm>
            <a:off x="628650" y="1196975"/>
            <a:ext cx="7886700" cy="4351338"/>
          </a:xfrm>
        </p:spPr>
        <p:txBody>
          <a:bodyPr>
            <a:noAutofit/>
          </a:bodyPr>
          <a:lstStyle/>
          <a:p>
            <a:r>
              <a:rPr lang="en-GB" sz="2400" dirty="0" smtClean="0"/>
              <a:t>Pear is adapted to a wide range to climatic condition from as low as –26 °C (in dormancy) and as high as 45 °C (in growing period). However most of the pear cultivars require about 1200 hours below 7 °C during winter to complete their chilling requirement in order to flower and fruit to a satisfactory level.</a:t>
            </a:r>
          </a:p>
          <a:p>
            <a:r>
              <a:rPr lang="en-GB" sz="2400" dirty="0" smtClean="0"/>
              <a:t>After bud break, at blossoming and fruiting phase, below freezing temperature will affect the crop severely. </a:t>
            </a:r>
          </a:p>
          <a:p>
            <a:r>
              <a:rPr lang="en-GB" sz="2400" dirty="0" smtClean="0"/>
              <a:t>Because of its tolerance to wide range of climate and soil, it is grown both in temperate and subtropical conditions. </a:t>
            </a:r>
          </a:p>
          <a:p>
            <a:r>
              <a:rPr lang="en-GB" sz="2400" dirty="0" smtClean="0"/>
              <a:t>In the tropical belt pear can be grown at an elevation of 1300-2100 M above sea level</a:t>
            </a:r>
            <a:r>
              <a:rPr lang="en-GB" dirty="0" smtClean="0"/>
              <a:t>. </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1434</Words>
  <Application>Microsoft Office PowerPoint</Application>
  <PresentationFormat>On-screen Show (4:3)</PresentationFormat>
  <Paragraphs>98</Paragraphs>
  <Slides>29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宋体</vt:lpstr>
      <vt:lpstr>Arial</vt:lpstr>
      <vt:lpstr>Calibri</vt:lpstr>
      <vt:lpstr>Calibri Light</vt:lpstr>
      <vt:lpstr>Wingdings</vt:lpstr>
      <vt:lpstr>Office Theme</vt:lpstr>
      <vt:lpstr> Production technology of Pear</vt:lpstr>
      <vt:lpstr>Introduction</vt:lpstr>
      <vt:lpstr>                   Description</vt:lpstr>
      <vt:lpstr>PowerPoint Presentation</vt:lpstr>
      <vt:lpstr>Flower:  Pear flowers are usually white or pink and have five petals and sepals; the bases of the five styles are separated.  </vt:lpstr>
      <vt:lpstr>              Propagation</vt:lpstr>
      <vt:lpstr>             History and origin</vt:lpstr>
      <vt:lpstr>PowerPoint Presentation</vt:lpstr>
      <vt:lpstr>       Climatic Requirements:</vt:lpstr>
      <vt:lpstr>             Soil Requirements</vt:lpstr>
      <vt:lpstr>                    Varieties</vt:lpstr>
      <vt:lpstr>European types (Tail pears)</vt:lpstr>
      <vt:lpstr>Preparation of Field and planting:</vt:lpstr>
      <vt:lpstr>PowerPoint Presentation</vt:lpstr>
      <vt:lpstr>Training and pruning: </vt:lpstr>
      <vt:lpstr>PowerPoint Presentation</vt:lpstr>
      <vt:lpstr>      Manures and manuring</vt:lpstr>
      <vt:lpstr>PowerPoint Presentation</vt:lpstr>
      <vt:lpstr>Intercultural operations :</vt:lpstr>
      <vt:lpstr>Physiological problems:</vt:lpstr>
      <vt:lpstr>Pear core breakdown</vt:lpstr>
      <vt:lpstr>Watery breakdown</vt:lpstr>
      <vt:lpstr>       Internal browning</vt:lpstr>
      <vt:lpstr>Black spot</vt:lpstr>
      <vt:lpstr>Diseases:</vt:lpstr>
      <vt:lpstr>Post harvest insect pests</vt:lpstr>
      <vt:lpstr>Processing and storage</vt:lpstr>
      <vt:lpstr>               Post Harvesting</vt:lpstr>
      <vt:lpstr>                        Yield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Presentation on Production technology of Pear</dc:title>
  <dc:creator>Infinix X656</dc:creator>
  <cp:lastModifiedBy>Windows User</cp:lastModifiedBy>
  <cp:revision>3</cp:revision>
  <dcterms:created xsi:type="dcterms:W3CDTF">2015-05-11T23:30:45Z</dcterms:created>
  <dcterms:modified xsi:type="dcterms:W3CDTF">2020-11-30T14:55:16Z</dcterms:modified>
</cp:coreProperties>
</file>