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8AB7CAD-7699-4B0C-87C5-A607159D453A}" type="datetimeFigureOut">
              <a:rPr lang="en-US" smtClean="0"/>
              <a:t>5/2/2020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154F934-A95C-4E90-831E-21E6D1AA5CC8}"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080690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B7CAD-7699-4B0C-87C5-A607159D453A}"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4F934-A95C-4E90-831E-21E6D1AA5CC8}" type="slidenum">
              <a:rPr lang="en-US" smtClean="0"/>
              <a:t>‹#›</a:t>
            </a:fld>
            <a:endParaRPr lang="en-US"/>
          </a:p>
        </p:txBody>
      </p:sp>
    </p:spTree>
    <p:extLst>
      <p:ext uri="{BB962C8B-B14F-4D97-AF65-F5344CB8AC3E}">
        <p14:creationId xmlns:p14="http://schemas.microsoft.com/office/powerpoint/2010/main" val="202315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B7CAD-7699-4B0C-87C5-A607159D453A}"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4F934-A95C-4E90-831E-21E6D1AA5CC8}" type="slidenum">
              <a:rPr lang="en-US" smtClean="0"/>
              <a:t>‹#›</a:t>
            </a:fld>
            <a:endParaRPr lang="en-US"/>
          </a:p>
        </p:txBody>
      </p:sp>
    </p:spTree>
    <p:extLst>
      <p:ext uri="{BB962C8B-B14F-4D97-AF65-F5344CB8AC3E}">
        <p14:creationId xmlns:p14="http://schemas.microsoft.com/office/powerpoint/2010/main" val="49441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B7CAD-7699-4B0C-87C5-A607159D453A}"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4F934-A95C-4E90-831E-21E6D1AA5CC8}" type="slidenum">
              <a:rPr lang="en-US" smtClean="0"/>
              <a:t>‹#›</a:t>
            </a:fld>
            <a:endParaRPr lang="en-US"/>
          </a:p>
        </p:txBody>
      </p:sp>
    </p:spTree>
    <p:extLst>
      <p:ext uri="{BB962C8B-B14F-4D97-AF65-F5344CB8AC3E}">
        <p14:creationId xmlns:p14="http://schemas.microsoft.com/office/powerpoint/2010/main" val="325015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8AB7CAD-7699-4B0C-87C5-A607159D453A}" type="datetimeFigureOut">
              <a:rPr lang="en-US" smtClean="0"/>
              <a:t>5/2/2020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154F934-A95C-4E90-831E-21E6D1AA5CC8}"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3984484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AB7CAD-7699-4B0C-87C5-A607159D453A}"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4F934-A95C-4E90-831E-21E6D1AA5CC8}" type="slidenum">
              <a:rPr lang="en-US" smtClean="0"/>
              <a:t>‹#›</a:t>
            </a:fld>
            <a:endParaRPr lang="en-US"/>
          </a:p>
        </p:txBody>
      </p:sp>
    </p:spTree>
    <p:extLst>
      <p:ext uri="{BB962C8B-B14F-4D97-AF65-F5344CB8AC3E}">
        <p14:creationId xmlns:p14="http://schemas.microsoft.com/office/powerpoint/2010/main" val="395324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AB7CAD-7699-4B0C-87C5-A607159D453A}"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54F934-A95C-4E90-831E-21E6D1AA5CC8}" type="slidenum">
              <a:rPr lang="en-US" smtClean="0"/>
              <a:t>‹#›</a:t>
            </a:fld>
            <a:endParaRPr lang="en-US"/>
          </a:p>
        </p:txBody>
      </p:sp>
    </p:spTree>
    <p:extLst>
      <p:ext uri="{BB962C8B-B14F-4D97-AF65-F5344CB8AC3E}">
        <p14:creationId xmlns:p14="http://schemas.microsoft.com/office/powerpoint/2010/main" val="264013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AB7CAD-7699-4B0C-87C5-A607159D453A}"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54F934-A95C-4E90-831E-21E6D1AA5CC8}" type="slidenum">
              <a:rPr lang="en-US" smtClean="0"/>
              <a:t>‹#›</a:t>
            </a:fld>
            <a:endParaRPr lang="en-US"/>
          </a:p>
        </p:txBody>
      </p:sp>
    </p:spTree>
    <p:extLst>
      <p:ext uri="{BB962C8B-B14F-4D97-AF65-F5344CB8AC3E}">
        <p14:creationId xmlns:p14="http://schemas.microsoft.com/office/powerpoint/2010/main" val="204407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B7CAD-7699-4B0C-87C5-A607159D453A}"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54F934-A95C-4E90-831E-21E6D1AA5CC8}" type="slidenum">
              <a:rPr lang="en-US" smtClean="0"/>
              <a:t>‹#›</a:t>
            </a:fld>
            <a:endParaRPr lang="en-US"/>
          </a:p>
        </p:txBody>
      </p:sp>
    </p:spTree>
    <p:extLst>
      <p:ext uri="{BB962C8B-B14F-4D97-AF65-F5344CB8AC3E}">
        <p14:creationId xmlns:p14="http://schemas.microsoft.com/office/powerpoint/2010/main" val="386908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8AB7CAD-7699-4B0C-87C5-A607159D453A}" type="datetimeFigureOut">
              <a:rPr lang="en-US" smtClean="0"/>
              <a:t>5/2/2020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154F934-A95C-4E90-831E-21E6D1AA5CC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22051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8AB7CAD-7699-4B0C-87C5-A607159D453A}" type="datetimeFigureOut">
              <a:rPr lang="en-US" smtClean="0"/>
              <a:t>5/2/2020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154F934-A95C-4E90-831E-21E6D1AA5CC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3374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8AB7CAD-7699-4B0C-87C5-A607159D453A}" type="datetimeFigureOut">
              <a:rPr lang="en-US" smtClean="0"/>
              <a:t>5/2/2020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154F934-A95C-4E90-831E-21E6D1AA5CC8}"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3784138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AE4EA-E953-4A61-9711-876BC28E0A67}"/>
              </a:ext>
            </a:extLst>
          </p:cNvPr>
          <p:cNvSpPr>
            <a:spLocks noGrp="1"/>
          </p:cNvSpPr>
          <p:nvPr>
            <p:ph type="ctrTitle"/>
          </p:nvPr>
        </p:nvSpPr>
        <p:spPr/>
        <p:txBody>
          <a:bodyPr/>
          <a:lstStyle/>
          <a:p>
            <a:pPr algn="ctr"/>
            <a:r>
              <a:rPr lang="en-US" dirty="0">
                <a:latin typeface="Times New Roman" panose="02020603050405020304" pitchFamily="18" charset="0"/>
                <a:cs typeface="Times New Roman" panose="02020603050405020304" pitchFamily="18" charset="0"/>
              </a:rPr>
              <a:t>Human Rights </a:t>
            </a:r>
          </a:p>
        </p:txBody>
      </p:sp>
      <p:sp>
        <p:nvSpPr>
          <p:cNvPr id="3" name="Subtitle 2">
            <a:extLst>
              <a:ext uri="{FF2B5EF4-FFF2-40B4-BE49-F238E27FC236}">
                <a16:creationId xmlns:a16="http://schemas.microsoft.com/office/drawing/2014/main" id="{FC937295-5DCB-47B8-B51C-63AB5D0FFE48}"/>
              </a:ext>
            </a:extLst>
          </p:cNvPr>
          <p:cNvSpPr>
            <a:spLocks noGrp="1"/>
          </p:cNvSpPr>
          <p:nvPr>
            <p:ph type="subTitle" idx="1"/>
          </p:nvPr>
        </p:nvSpPr>
        <p:spPr/>
        <p:txBody>
          <a:bodyPr>
            <a:normAutofit/>
          </a:bodyPr>
          <a:lstStyle/>
          <a:p>
            <a:pPr algn="ctr"/>
            <a:r>
              <a:rPr lang="en-US" dirty="0">
                <a:latin typeface="Times New Roman" panose="02020603050405020304" pitchFamily="18" charset="0"/>
                <a:cs typeface="Times New Roman" panose="02020603050405020304" pitchFamily="18" charset="0"/>
              </a:rPr>
              <a:t>BY </a:t>
            </a:r>
          </a:p>
          <a:p>
            <a:pPr algn="ctr"/>
            <a:r>
              <a:rPr lang="en-US" dirty="0">
                <a:latin typeface="Times New Roman" panose="02020603050405020304" pitchFamily="18" charset="0"/>
                <a:cs typeface="Times New Roman" panose="02020603050405020304" pitchFamily="18" charset="0"/>
              </a:rPr>
              <a:t>Dr Humaira Amin</a:t>
            </a:r>
          </a:p>
          <a:p>
            <a:pPr algn="ct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431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46460-95CF-4A73-A6B5-11714E346023}"/>
              </a:ext>
            </a:extLst>
          </p:cNvPr>
          <p:cNvSpPr>
            <a:spLocks noGrp="1"/>
          </p:cNvSpPr>
          <p:nvPr>
            <p:ph type="title"/>
          </p:nvPr>
        </p:nvSpPr>
        <p:spPr/>
        <p:txBody>
          <a:bodyPr>
            <a:normAutofit/>
          </a:bodyPr>
          <a:lstStyle/>
          <a:p>
            <a:pPr algn="ctr"/>
            <a:r>
              <a:rPr lang="en-US" sz="2400" b="1" dirty="0">
                <a:latin typeface="Times New Roman" panose="02020603050405020304" pitchFamily="18" charset="0"/>
                <a:cs typeface="Times New Roman" panose="02020603050405020304" pitchFamily="18" charset="0"/>
              </a:rPr>
              <a:t>Why are Human Rights Important?</a:t>
            </a:r>
            <a:endParaRPr lang="en-US"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815FAC2-9978-48E8-90AD-5FB659B56960}"/>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Human rights reflect the minimum standards necessary for people to live with dignity. Human rights give people the freedom to choose how they live, how they express themselves, and what kind of government they want to support, among many other things. Human rights also guarantee people the means necessary to satisfy their basic needs, such as food, housing, and education, so they can take full advantage of all opportunities. Finally, by guaranteeing life, liberty, equality, and security, human rights protect people against abuse by those who are more powerful.</a:t>
            </a:r>
          </a:p>
        </p:txBody>
      </p:sp>
    </p:spTree>
    <p:extLst>
      <p:ext uri="{BB962C8B-B14F-4D97-AF65-F5344CB8AC3E}">
        <p14:creationId xmlns:p14="http://schemas.microsoft.com/office/powerpoint/2010/main" val="4199012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EBE7E-FDC5-4BF4-88B5-CC63A68AE450}"/>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Limitation </a:t>
            </a:r>
          </a:p>
        </p:txBody>
      </p:sp>
      <p:sp>
        <p:nvSpPr>
          <p:cNvPr id="3" name="Content Placeholder 2">
            <a:extLst>
              <a:ext uri="{FF2B5EF4-FFF2-40B4-BE49-F238E27FC236}">
                <a16:creationId xmlns:a16="http://schemas.microsoft.com/office/drawing/2014/main" id="{D66BCCFB-EB63-4BA9-8A0E-2E3CBDE0EE86}"/>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One human’s rights end when another human’s rights begins. </a:t>
            </a:r>
          </a:p>
          <a:p>
            <a:r>
              <a:rPr lang="en-US" dirty="0">
                <a:latin typeface="Times New Roman" panose="02020603050405020304" pitchFamily="18" charset="0"/>
                <a:cs typeface="Times New Roman" panose="02020603050405020304" pitchFamily="18" charset="0"/>
              </a:rPr>
              <a:t>Human rights are restricted to those of the </a:t>
            </a:r>
            <a:r>
              <a:rPr lang="en-US" i="1" dirty="0">
                <a:latin typeface="Times New Roman" panose="02020603050405020304" pitchFamily="18" charset="0"/>
                <a:cs typeface="Times New Roman" panose="02020603050405020304" pitchFamily="18" charset="0"/>
              </a:rPr>
              <a:t>homo sapiens.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Human rights are restricted through due process</a:t>
            </a:r>
          </a:p>
          <a:p>
            <a:r>
              <a:rPr lang="en-US" dirty="0">
                <a:latin typeface="Times New Roman" panose="02020603050405020304" pitchFamily="18" charset="0"/>
                <a:cs typeface="Times New Roman" panose="02020603050405020304" pitchFamily="18" charset="0"/>
              </a:rPr>
              <a:t>Human rights are limited to the universally known definition of an human individual</a:t>
            </a:r>
          </a:p>
          <a:p>
            <a:r>
              <a:rPr lang="en-US" dirty="0">
                <a:latin typeface="Times New Roman" panose="02020603050405020304" pitchFamily="18" charset="0"/>
                <a:cs typeface="Times New Roman" panose="02020603050405020304" pitchFamily="18" charset="0"/>
              </a:rPr>
              <a:t>The human rights of those in government are lower in priority than the public. </a:t>
            </a:r>
          </a:p>
          <a:p>
            <a:r>
              <a:rPr lang="en-US" dirty="0">
                <a:latin typeface="Times New Roman" panose="02020603050405020304" pitchFamily="18" charset="0"/>
                <a:cs typeface="Times New Roman" panose="02020603050405020304" pitchFamily="18" charset="0"/>
              </a:rPr>
              <a:t>Human rights are restricted by law. </a:t>
            </a:r>
          </a:p>
        </p:txBody>
      </p:sp>
    </p:spTree>
    <p:extLst>
      <p:ext uri="{BB962C8B-B14F-4D97-AF65-F5344CB8AC3E}">
        <p14:creationId xmlns:p14="http://schemas.microsoft.com/office/powerpoint/2010/main" val="3464801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BE601-755A-4869-B945-CB2CC47A1241}"/>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The Universal Declaration of Human Rights</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83ABC56-5A99-45C2-BF1A-C0C84C1864C6}"/>
              </a:ext>
            </a:extLst>
          </p:cNvPr>
          <p:cNvSpPr>
            <a:spLocks noGrp="1"/>
          </p:cNvSpPr>
          <p:nvPr>
            <p:ph idx="1"/>
          </p:nvPr>
        </p:nvSpPr>
        <p:spPr>
          <a:xfrm>
            <a:off x="1371600" y="1842052"/>
            <a:ext cx="9601200" cy="4025348"/>
          </a:xfrm>
        </p:spPr>
        <p:txBody>
          <a:bodyPr>
            <a:noAutofit/>
          </a:bodyPr>
          <a:lstStyle/>
          <a:p>
            <a:pPr algn="just"/>
            <a:r>
              <a:rPr lang="en-US" sz="1600" dirty="0"/>
              <a:t>The Universal Declaration of Human Rights (UDHR) is a milestone document in the history of human rights. Drafted by representatives with different legal and cultural backgrounds from all regions of the world, the Declaration was proclaimed by the United Nations General Assembly in Paris on 10 December 1948 (General Assembly resolution 217 A) as a common standard of achievements for all peoples and all nations. It sets out, for the first time, fundamental human rights to be universally protected and it has been translated into over 500 languages.</a:t>
            </a:r>
          </a:p>
          <a:p>
            <a:r>
              <a:rPr lang="en-US" sz="1600" b="1" dirty="0"/>
              <a:t>Article 1.</a:t>
            </a:r>
            <a:r>
              <a:rPr lang="en-US" sz="1600" dirty="0"/>
              <a:t>All human beings are born free and equal in dignity and rights. They are endowed with reason and conscience and should act towards one another in a spirit of brotherhood.</a:t>
            </a:r>
          </a:p>
          <a:p>
            <a:r>
              <a:rPr lang="en-US" sz="1600" b="1" dirty="0"/>
              <a:t>Article 2. </a:t>
            </a:r>
            <a:r>
              <a:rPr lang="en-US" sz="1600" dirty="0"/>
              <a:t>Everyone is entitled to all the rights and freedoms set forth in this Declaration, without distinction of any kind, such as race, </a:t>
            </a:r>
            <a:r>
              <a:rPr lang="en-US" sz="1600" dirty="0" err="1"/>
              <a:t>colour</a:t>
            </a:r>
            <a:r>
              <a:rPr lang="en-US" sz="1600" dirty="0"/>
              <a:t>, sex, language, religion, political or other opinion, national or social origin, property, birth or other status. Furthermore, no distinction shall be made on the basis of the political, jurisdictional or international status of the country or territory to which a person belongs, whether it be independent, trust, non-self-governing or under any other limitation of sovereignty.</a:t>
            </a:r>
          </a:p>
          <a:p>
            <a:r>
              <a:rPr lang="en-US" sz="1600" b="1" dirty="0"/>
              <a:t>Article 3.</a:t>
            </a:r>
            <a:r>
              <a:rPr lang="en-US" sz="1600" dirty="0"/>
              <a:t>Everyone has the right to life, liberty and security of person.</a:t>
            </a:r>
          </a:p>
          <a:p>
            <a:r>
              <a:rPr lang="en-US" sz="1600" b="1" dirty="0"/>
              <a:t>Article 4.</a:t>
            </a:r>
            <a:r>
              <a:rPr lang="en-US" sz="1600" dirty="0"/>
              <a:t>No one shall be held in slavery or servitude; slavery and the slave trade shall be prohibited in all their forms.</a:t>
            </a:r>
          </a:p>
          <a:p>
            <a:pPr algn="just"/>
            <a:endParaRPr lang="en-US" sz="1600" dirty="0"/>
          </a:p>
        </p:txBody>
      </p:sp>
    </p:spTree>
    <p:extLst>
      <p:ext uri="{BB962C8B-B14F-4D97-AF65-F5344CB8AC3E}">
        <p14:creationId xmlns:p14="http://schemas.microsoft.com/office/powerpoint/2010/main" val="3095163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30B19-B270-45D1-AA28-61F74E059AF2}"/>
              </a:ext>
            </a:extLst>
          </p:cNvPr>
          <p:cNvSpPr>
            <a:spLocks noGrp="1"/>
          </p:cNvSpPr>
          <p:nvPr>
            <p:ph type="title"/>
          </p:nvPr>
        </p:nvSpPr>
        <p:spPr>
          <a:xfrm>
            <a:off x="1371600" y="437322"/>
            <a:ext cx="9601200" cy="861391"/>
          </a:xfrm>
        </p:spPr>
        <p:txBody>
          <a:bodyPr>
            <a:normAutofit/>
          </a:bodyPr>
          <a:lstStyle/>
          <a:p>
            <a:pPr algn="ctr"/>
            <a:r>
              <a:rPr lang="en-US" dirty="0">
                <a:latin typeface="Times New Roman" panose="02020603050405020304" pitchFamily="18" charset="0"/>
                <a:cs typeface="Times New Roman" panose="02020603050405020304" pitchFamily="18" charset="0"/>
              </a:rPr>
              <a:t>Continue </a:t>
            </a:r>
          </a:p>
        </p:txBody>
      </p:sp>
      <p:sp>
        <p:nvSpPr>
          <p:cNvPr id="3" name="Content Placeholder 2">
            <a:extLst>
              <a:ext uri="{FF2B5EF4-FFF2-40B4-BE49-F238E27FC236}">
                <a16:creationId xmlns:a16="http://schemas.microsoft.com/office/drawing/2014/main" id="{2B524F74-570D-4F36-A8A4-8DB81C5FDCD1}"/>
              </a:ext>
            </a:extLst>
          </p:cNvPr>
          <p:cNvSpPr>
            <a:spLocks noGrp="1"/>
          </p:cNvSpPr>
          <p:nvPr>
            <p:ph idx="1"/>
          </p:nvPr>
        </p:nvSpPr>
        <p:spPr>
          <a:xfrm>
            <a:off x="1371600" y="1298713"/>
            <a:ext cx="9601200" cy="4568687"/>
          </a:xfrm>
        </p:spPr>
        <p:txBody>
          <a:bodyPr>
            <a:noAutofit/>
          </a:bodyPr>
          <a:lstStyle/>
          <a:p>
            <a:pPr algn="just"/>
            <a:r>
              <a:rPr lang="en-US" sz="1600" b="1" dirty="0">
                <a:latin typeface="Times New Roman" panose="02020603050405020304" pitchFamily="18" charset="0"/>
                <a:cs typeface="Times New Roman" panose="02020603050405020304" pitchFamily="18" charset="0"/>
              </a:rPr>
              <a:t>Article 5.</a:t>
            </a:r>
            <a:r>
              <a:rPr lang="en-US" sz="1600" dirty="0">
                <a:latin typeface="Times New Roman" panose="02020603050405020304" pitchFamily="18" charset="0"/>
                <a:cs typeface="Times New Roman" panose="02020603050405020304" pitchFamily="18" charset="0"/>
              </a:rPr>
              <a:t>No one shall be subjected to torture or to cruel, inhuman or degrading treatment or punishment.</a:t>
            </a:r>
          </a:p>
          <a:p>
            <a:pPr algn="just"/>
            <a:r>
              <a:rPr lang="en-US" sz="1600" b="1" dirty="0">
                <a:latin typeface="Times New Roman" panose="02020603050405020304" pitchFamily="18" charset="0"/>
                <a:cs typeface="Times New Roman" panose="02020603050405020304" pitchFamily="18" charset="0"/>
              </a:rPr>
              <a:t>Article 6.</a:t>
            </a:r>
            <a:r>
              <a:rPr lang="en-US" sz="1600" dirty="0">
                <a:latin typeface="Times New Roman" panose="02020603050405020304" pitchFamily="18" charset="0"/>
                <a:cs typeface="Times New Roman" panose="02020603050405020304" pitchFamily="18" charset="0"/>
              </a:rPr>
              <a:t>Everyone has the right to recognition everywhere as a person before the law.</a:t>
            </a:r>
          </a:p>
          <a:p>
            <a:pPr algn="just"/>
            <a:r>
              <a:rPr lang="en-US" sz="1600" b="1" dirty="0">
                <a:latin typeface="Times New Roman" panose="02020603050405020304" pitchFamily="18" charset="0"/>
                <a:cs typeface="Times New Roman" panose="02020603050405020304" pitchFamily="18" charset="0"/>
              </a:rPr>
              <a:t>Article 7.</a:t>
            </a:r>
            <a:r>
              <a:rPr lang="en-US" sz="1600" dirty="0">
                <a:latin typeface="Times New Roman" panose="02020603050405020304" pitchFamily="18" charset="0"/>
                <a:cs typeface="Times New Roman" panose="02020603050405020304" pitchFamily="18" charset="0"/>
              </a:rPr>
              <a:t>All are equal before the law and are entitled without any discrimination to equal protection of the law. All are entitled to equal protection against any discrimination in violation of this Declaration and against any incitement to such discrimination.</a:t>
            </a:r>
          </a:p>
          <a:p>
            <a:pPr algn="just"/>
            <a:r>
              <a:rPr lang="en-US" sz="1600" b="1" dirty="0">
                <a:latin typeface="Times New Roman" panose="02020603050405020304" pitchFamily="18" charset="0"/>
                <a:cs typeface="Times New Roman" panose="02020603050405020304" pitchFamily="18" charset="0"/>
              </a:rPr>
              <a:t>Article 8.</a:t>
            </a:r>
            <a:r>
              <a:rPr lang="en-US" sz="1600" dirty="0">
                <a:latin typeface="Times New Roman" panose="02020603050405020304" pitchFamily="18" charset="0"/>
                <a:cs typeface="Times New Roman" panose="02020603050405020304" pitchFamily="18" charset="0"/>
              </a:rPr>
              <a:t>Everyone has the right to an effective remedy by the competent national tribunals for acts violating the fundamental rights granted him by the constitution or by law.</a:t>
            </a:r>
          </a:p>
          <a:p>
            <a:pPr algn="just"/>
            <a:r>
              <a:rPr lang="en-US" sz="1600" b="1" dirty="0">
                <a:latin typeface="Times New Roman" panose="02020603050405020304" pitchFamily="18" charset="0"/>
                <a:cs typeface="Times New Roman" panose="02020603050405020304" pitchFamily="18" charset="0"/>
              </a:rPr>
              <a:t>Article 9.</a:t>
            </a:r>
            <a:r>
              <a:rPr lang="en-US" sz="1600" dirty="0">
                <a:latin typeface="Times New Roman" panose="02020603050405020304" pitchFamily="18" charset="0"/>
                <a:cs typeface="Times New Roman" panose="02020603050405020304" pitchFamily="18" charset="0"/>
              </a:rPr>
              <a:t>No one shall be subjected to arbitrary arrest, detention or exile.</a:t>
            </a:r>
          </a:p>
          <a:p>
            <a:pPr algn="just"/>
            <a:r>
              <a:rPr lang="en-US" sz="1600" b="1" dirty="0">
                <a:latin typeface="Times New Roman" panose="02020603050405020304" pitchFamily="18" charset="0"/>
                <a:cs typeface="Times New Roman" panose="02020603050405020304" pitchFamily="18" charset="0"/>
              </a:rPr>
              <a:t>Article 10.</a:t>
            </a:r>
            <a:r>
              <a:rPr lang="en-US" sz="1600" dirty="0">
                <a:latin typeface="Times New Roman" panose="02020603050405020304" pitchFamily="18" charset="0"/>
                <a:cs typeface="Times New Roman" panose="02020603050405020304" pitchFamily="18" charset="0"/>
              </a:rPr>
              <a:t>Everyone is entitled in full equality to a fair and public hearing by an independent and impartial tribunal, in the determination of his rights and obligations and of any criminal charge against him.</a:t>
            </a:r>
          </a:p>
          <a:p>
            <a:pPr algn="just"/>
            <a:r>
              <a:rPr lang="en-US" sz="1600" b="1" dirty="0">
                <a:latin typeface="Times New Roman" panose="02020603050405020304" pitchFamily="18" charset="0"/>
                <a:cs typeface="Times New Roman" panose="02020603050405020304" pitchFamily="18" charset="0"/>
              </a:rPr>
              <a:t>Article 11.</a:t>
            </a:r>
            <a:r>
              <a:rPr lang="en-US" sz="1600" dirty="0">
                <a:latin typeface="Times New Roman" panose="02020603050405020304" pitchFamily="18" charset="0"/>
                <a:cs typeface="Times New Roman" panose="02020603050405020304" pitchFamily="18" charset="0"/>
              </a:rPr>
              <a:t>(1) Everyone charged with a penal offence has the right to be presumed innocent until proved guilty according to law in a public trial at which he has had all the guarantees necessary for his </a:t>
            </a:r>
            <a:r>
              <a:rPr lang="en-US" sz="1600" dirty="0" err="1">
                <a:latin typeface="Times New Roman" panose="02020603050405020304" pitchFamily="18" charset="0"/>
                <a:cs typeface="Times New Roman" panose="02020603050405020304" pitchFamily="18" charset="0"/>
              </a:rPr>
              <a:t>defence</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(2) No one shall be held guilty of any penal offence on account of any act or omission which did not constitute a penal offence, under national or international law, at the time when it was committed. Nor shall a heavier penalty be imposed than the one that was applicable at the time the penal offence was committed.</a:t>
            </a:r>
          </a:p>
          <a:p>
            <a:pPr algn="just"/>
            <a:r>
              <a:rPr lang="en-US" sz="1600" b="1" dirty="0">
                <a:latin typeface="Times New Roman" panose="02020603050405020304" pitchFamily="18" charset="0"/>
                <a:cs typeface="Times New Roman" panose="02020603050405020304" pitchFamily="18" charset="0"/>
              </a:rPr>
              <a:t>Article 12.</a:t>
            </a:r>
            <a:r>
              <a:rPr lang="en-US" sz="1600" dirty="0">
                <a:latin typeface="Times New Roman" panose="02020603050405020304" pitchFamily="18" charset="0"/>
                <a:cs typeface="Times New Roman" panose="02020603050405020304" pitchFamily="18" charset="0"/>
              </a:rPr>
              <a:t>No one shall be subjected to arbitrary interference with his privacy, family, home or correspondence, nor to attacks upon his honor and reputation. Everyone has the right to the protection of the law against such interference or attacks</a:t>
            </a:r>
          </a:p>
          <a:p>
            <a:pPr algn="just"/>
            <a:endParaRPr lang="en-US" sz="1600" dirty="0">
              <a:latin typeface="Times New Roman" panose="02020603050405020304" pitchFamily="18" charset="0"/>
              <a:cs typeface="Times New Roman" panose="02020603050405020304" pitchFamily="18" charset="0"/>
            </a:endParaRPr>
          </a:p>
          <a:p>
            <a:pPr algn="just"/>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3286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B5DA1-D361-4277-80F3-EA1832788B32}"/>
              </a:ext>
            </a:extLst>
          </p:cNvPr>
          <p:cNvSpPr>
            <a:spLocks noGrp="1"/>
          </p:cNvSpPr>
          <p:nvPr>
            <p:ph type="title"/>
          </p:nvPr>
        </p:nvSpPr>
        <p:spPr>
          <a:xfrm>
            <a:off x="1371600" y="685800"/>
            <a:ext cx="9601200" cy="877957"/>
          </a:xfrm>
        </p:spPr>
        <p:txBody>
          <a:bodyPr/>
          <a:lstStyle/>
          <a:p>
            <a:pPr algn="ctr"/>
            <a:r>
              <a:rPr lang="en-US"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3C79D200-3E08-4367-85F4-1F2B91B7E217}"/>
              </a:ext>
            </a:extLst>
          </p:cNvPr>
          <p:cNvSpPr>
            <a:spLocks noGrp="1"/>
          </p:cNvSpPr>
          <p:nvPr>
            <p:ph idx="1"/>
          </p:nvPr>
        </p:nvSpPr>
        <p:spPr>
          <a:xfrm>
            <a:off x="1371600" y="1696278"/>
            <a:ext cx="9601200" cy="4171122"/>
          </a:xfrm>
        </p:spPr>
        <p:txBody>
          <a:bodyPr>
            <a:normAutofit fontScale="85000" lnSpcReduction="20000"/>
          </a:bodyPr>
          <a:lstStyle/>
          <a:p>
            <a:r>
              <a:rPr lang="en-US" b="1" dirty="0">
                <a:latin typeface="Times New Roman" panose="02020603050405020304" pitchFamily="18" charset="0"/>
                <a:cs typeface="Times New Roman" panose="02020603050405020304" pitchFamily="18" charset="0"/>
              </a:rPr>
              <a:t>Article 13.</a:t>
            </a:r>
            <a:r>
              <a:rPr lang="en-US" dirty="0">
                <a:latin typeface="Times New Roman" panose="02020603050405020304" pitchFamily="18" charset="0"/>
                <a:cs typeface="Times New Roman" panose="02020603050405020304" pitchFamily="18" charset="0"/>
              </a:rPr>
              <a:t>(1) Everyone has the right to freedom of movement and residence within the borders of each state.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Everyone has the right to leave any country, including his own, and to return to his country.</a:t>
            </a:r>
          </a:p>
          <a:p>
            <a:r>
              <a:rPr lang="en-US" b="1" dirty="0">
                <a:latin typeface="Times New Roman" panose="02020603050405020304" pitchFamily="18" charset="0"/>
                <a:cs typeface="Times New Roman" panose="02020603050405020304" pitchFamily="18" charset="0"/>
              </a:rPr>
              <a:t>Article 14.</a:t>
            </a:r>
            <a:r>
              <a:rPr lang="en-US" dirty="0">
                <a:latin typeface="Times New Roman" panose="02020603050405020304" pitchFamily="18" charset="0"/>
                <a:cs typeface="Times New Roman" panose="02020603050405020304" pitchFamily="18" charset="0"/>
              </a:rPr>
              <a:t>(1) Everyone has the right to seek and to enjoy in other countries asylum from persecution.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This right may not be invoked in the case of prosecutions genuinely arising from non-political crimes or from acts contrary to the purposes and principles of the United Nations.</a:t>
            </a:r>
          </a:p>
          <a:p>
            <a:r>
              <a:rPr lang="en-US" b="1" dirty="0">
                <a:latin typeface="Times New Roman" panose="02020603050405020304" pitchFamily="18" charset="0"/>
                <a:cs typeface="Times New Roman" panose="02020603050405020304" pitchFamily="18" charset="0"/>
              </a:rPr>
              <a:t>Article 15.</a:t>
            </a:r>
            <a:r>
              <a:rPr lang="en-US" dirty="0">
                <a:latin typeface="Times New Roman" panose="02020603050405020304" pitchFamily="18" charset="0"/>
                <a:cs typeface="Times New Roman" panose="02020603050405020304" pitchFamily="18" charset="0"/>
              </a:rPr>
              <a:t>(1) Everyone has the right to a nationality.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No one shall be arbitrarily deprived of his nationality nor denied the right to change his nationality.</a:t>
            </a:r>
          </a:p>
          <a:p>
            <a:r>
              <a:rPr lang="en-US" b="1" dirty="0">
                <a:latin typeface="Times New Roman" panose="02020603050405020304" pitchFamily="18" charset="0"/>
                <a:cs typeface="Times New Roman" panose="02020603050405020304" pitchFamily="18" charset="0"/>
              </a:rPr>
              <a:t>Article 16.</a:t>
            </a:r>
            <a:r>
              <a:rPr lang="en-US" dirty="0">
                <a:latin typeface="Times New Roman" panose="02020603050405020304" pitchFamily="18" charset="0"/>
                <a:cs typeface="Times New Roman" panose="02020603050405020304" pitchFamily="18" charset="0"/>
              </a:rPr>
              <a:t>(1) Men and women of full age, without any limitation due to race, nationality or religion, have the right to marry and to found a family. They are entitled to equal rights as to marriage, during marriage and at its dissolution.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Marriage shall be entered into only with the free and full consent of the intending spouses.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(3) The family is the natural and fundamental group unit of society and is entitled to protection by society and the State.</a:t>
            </a:r>
          </a:p>
          <a:p>
            <a:r>
              <a:rPr lang="en-US" b="1" dirty="0">
                <a:latin typeface="Times New Roman" panose="02020603050405020304" pitchFamily="18" charset="0"/>
                <a:cs typeface="Times New Roman" panose="02020603050405020304" pitchFamily="18" charset="0"/>
              </a:rPr>
              <a:t>Article 17.</a:t>
            </a:r>
            <a:r>
              <a:rPr lang="en-US" dirty="0">
                <a:latin typeface="Times New Roman" panose="02020603050405020304" pitchFamily="18" charset="0"/>
                <a:cs typeface="Times New Roman" panose="02020603050405020304" pitchFamily="18" charset="0"/>
              </a:rPr>
              <a:t>(1) Everyone has the right to own property alone as well as in association with others.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No one shall be arbitrarily deprived of his property.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587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A63A-3672-4C57-9068-9BE3FEE878C2}"/>
              </a:ext>
            </a:extLst>
          </p:cNvPr>
          <p:cNvSpPr>
            <a:spLocks noGrp="1"/>
          </p:cNvSpPr>
          <p:nvPr>
            <p:ph type="title"/>
          </p:nvPr>
        </p:nvSpPr>
        <p:spPr>
          <a:xfrm>
            <a:off x="1371600" y="685800"/>
            <a:ext cx="9601200" cy="864704"/>
          </a:xfrm>
        </p:spPr>
        <p:txBody>
          <a:bodyPr/>
          <a:lstStyle/>
          <a:p>
            <a:pPr algn="ctr"/>
            <a:r>
              <a:rPr lang="en-US"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3F5EE948-B662-430E-BED9-9D43DA7B246C}"/>
              </a:ext>
            </a:extLst>
          </p:cNvPr>
          <p:cNvSpPr>
            <a:spLocks noGrp="1"/>
          </p:cNvSpPr>
          <p:nvPr>
            <p:ph idx="1"/>
          </p:nvPr>
        </p:nvSpPr>
        <p:spPr>
          <a:xfrm>
            <a:off x="1371600" y="1550504"/>
            <a:ext cx="9601200" cy="4316896"/>
          </a:xfrm>
        </p:spPr>
        <p:txBody>
          <a:bodyPr>
            <a:normAutofit fontScale="92500" lnSpcReduction="10000"/>
          </a:bodyPr>
          <a:lstStyle/>
          <a:p>
            <a:r>
              <a:rPr lang="en-US" b="1" dirty="0">
                <a:latin typeface="Times New Roman" panose="02020603050405020304" pitchFamily="18" charset="0"/>
                <a:cs typeface="Times New Roman" panose="02020603050405020304" pitchFamily="18" charset="0"/>
              </a:rPr>
              <a:t>Article 18.</a:t>
            </a:r>
            <a:r>
              <a:rPr lang="en-US" dirty="0">
                <a:latin typeface="Times New Roman" panose="02020603050405020304" pitchFamily="18" charset="0"/>
                <a:cs typeface="Times New Roman" panose="02020603050405020304" pitchFamily="18" charset="0"/>
              </a:rPr>
              <a:t>Everyone has the right to freedom of thought, conscience and religion; this right includes freedom to change his religion or belief, and freedom, either alone or in community with others and in public or private, to manifest his religion or belief in teaching, practice, worship and observance.</a:t>
            </a:r>
          </a:p>
          <a:p>
            <a:r>
              <a:rPr lang="en-US" b="1" dirty="0">
                <a:latin typeface="Times New Roman" panose="02020603050405020304" pitchFamily="18" charset="0"/>
                <a:cs typeface="Times New Roman" panose="02020603050405020304" pitchFamily="18" charset="0"/>
              </a:rPr>
              <a:t>Article 19.</a:t>
            </a:r>
            <a:r>
              <a:rPr lang="en-US" dirty="0">
                <a:latin typeface="Times New Roman" panose="02020603050405020304" pitchFamily="18" charset="0"/>
                <a:cs typeface="Times New Roman" panose="02020603050405020304" pitchFamily="18" charset="0"/>
              </a:rPr>
              <a:t>Everyone has the right to freedom of opinion and expression; this right includes freedom to hold opinions without interference and to seek, receive and impart information and ideas through any media and regardless of frontiers.</a:t>
            </a:r>
          </a:p>
          <a:p>
            <a:r>
              <a:rPr lang="en-US" b="1" dirty="0">
                <a:latin typeface="Times New Roman" panose="02020603050405020304" pitchFamily="18" charset="0"/>
                <a:cs typeface="Times New Roman" panose="02020603050405020304" pitchFamily="18" charset="0"/>
              </a:rPr>
              <a:t>Article 20.</a:t>
            </a:r>
            <a:r>
              <a:rPr lang="en-US" dirty="0">
                <a:latin typeface="Times New Roman" panose="02020603050405020304" pitchFamily="18" charset="0"/>
                <a:cs typeface="Times New Roman" panose="02020603050405020304" pitchFamily="18" charset="0"/>
              </a:rPr>
              <a:t>(1) Everyone has the right to freedom of peaceful assembly and association.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No one may be compelled to belong to an association.</a:t>
            </a:r>
          </a:p>
          <a:p>
            <a:r>
              <a:rPr lang="en-US" b="1" dirty="0">
                <a:latin typeface="Times New Roman" panose="02020603050405020304" pitchFamily="18" charset="0"/>
                <a:cs typeface="Times New Roman" panose="02020603050405020304" pitchFamily="18" charset="0"/>
              </a:rPr>
              <a:t>Article 21.</a:t>
            </a:r>
            <a:r>
              <a:rPr lang="en-US" dirty="0">
                <a:latin typeface="Times New Roman" panose="02020603050405020304" pitchFamily="18" charset="0"/>
                <a:cs typeface="Times New Roman" panose="02020603050405020304" pitchFamily="18" charset="0"/>
              </a:rPr>
              <a:t>(1) Everyone has the right to take part in the government of his country, directly or through freely chosen representatives.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Everyone has the right of equal access to public service in his country.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(3) The will of the people shall be the basis of the authority of government; this will shall be expressed in periodic and genuine elections which shall be by universal and equal suffrage and shall be held by secret vote or by equivalent free voting procedures.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02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5FC77-714B-4821-B6B2-93648B360B1C}"/>
              </a:ext>
            </a:extLst>
          </p:cNvPr>
          <p:cNvSpPr>
            <a:spLocks noGrp="1"/>
          </p:cNvSpPr>
          <p:nvPr>
            <p:ph type="title"/>
          </p:nvPr>
        </p:nvSpPr>
        <p:spPr>
          <a:xfrm>
            <a:off x="1371600" y="685800"/>
            <a:ext cx="9601200" cy="520148"/>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7BEAA182-C5B4-47F6-B173-29CFC5BFC068}"/>
              </a:ext>
            </a:extLst>
          </p:cNvPr>
          <p:cNvSpPr>
            <a:spLocks noGrp="1"/>
          </p:cNvSpPr>
          <p:nvPr>
            <p:ph idx="1"/>
          </p:nvPr>
        </p:nvSpPr>
        <p:spPr>
          <a:xfrm>
            <a:off x="1371600" y="1311965"/>
            <a:ext cx="9601200" cy="5234609"/>
          </a:xfrm>
        </p:spPr>
        <p:txBody>
          <a:bodyPr>
            <a:noAutofit/>
          </a:bodyPr>
          <a:lstStyle/>
          <a:p>
            <a:r>
              <a:rPr lang="en-US" sz="1400" b="1" dirty="0"/>
              <a:t>Article 22.</a:t>
            </a:r>
            <a:r>
              <a:rPr lang="en-US" sz="1400" dirty="0"/>
              <a:t>Everyone, as a member of society, has the right to social security and is entitled to realization, through national effort and international co-operation and in accordance with the organization and resources of each State, of the economic, social and cultural rights indispensable for his dignity and the free development of his personality.</a:t>
            </a:r>
          </a:p>
          <a:p>
            <a:r>
              <a:rPr lang="en-US" sz="1400" b="1" dirty="0"/>
              <a:t>Article 23.</a:t>
            </a:r>
            <a:r>
              <a:rPr lang="en-US" sz="1400" dirty="0"/>
              <a:t>(1) Everyone has the right to work, to free choice of employment, to just and favorable conditions of work and to protection against unemployment.</a:t>
            </a:r>
            <a:br>
              <a:rPr lang="en-US" sz="1400" dirty="0"/>
            </a:br>
            <a:r>
              <a:rPr lang="en-US" sz="1400" dirty="0"/>
              <a:t>(2) Everyone, without any discrimination, has the right to equal pay for equal work.</a:t>
            </a:r>
            <a:br>
              <a:rPr lang="en-US" sz="1400" dirty="0"/>
            </a:br>
            <a:r>
              <a:rPr lang="en-US" sz="1400" dirty="0"/>
              <a:t>(3) Everyone who works has the right to just and favorable remuneration ensuring for himself and his family an existence worthy of human dignity, and supplemented, if necessary, by other means of social protection.</a:t>
            </a:r>
            <a:br>
              <a:rPr lang="en-US" sz="1400" dirty="0"/>
            </a:br>
            <a:r>
              <a:rPr lang="en-US" sz="1400" dirty="0"/>
              <a:t>(4) Everyone has the right to form and to join trade unions for the protection of his interests.</a:t>
            </a:r>
          </a:p>
          <a:p>
            <a:r>
              <a:rPr lang="en-US" sz="1400" b="1" dirty="0"/>
              <a:t>Article 24.</a:t>
            </a:r>
            <a:r>
              <a:rPr lang="en-US" sz="1400" dirty="0"/>
              <a:t>Everyone has the right to rest and leisure, including reasonable limitation of working hours and periodic holidays with pay.</a:t>
            </a:r>
          </a:p>
          <a:p>
            <a:r>
              <a:rPr lang="en-US" sz="1400" b="1" dirty="0"/>
              <a:t>Article 25.</a:t>
            </a:r>
            <a:r>
              <a:rPr lang="en-US" sz="1400" dirty="0"/>
              <a:t>(1) Everyone has the right to a standard of living adequate for the health and well-being of himself and of his family, including food, clothing, housing and medical care and necessary social services, and the right to security in the event of unemployment, sickness, disability, widowhood, old age or other lack of livelihood in circumstances beyond his control.</a:t>
            </a:r>
            <a:br>
              <a:rPr lang="en-US" sz="1400" dirty="0"/>
            </a:br>
            <a:r>
              <a:rPr lang="en-US" sz="1400" dirty="0"/>
              <a:t>(2) Motherhood and childhood are entitled to special care and assistance. All children, whether born in or out of wedlock, shall enjoy the same social protection.</a:t>
            </a:r>
          </a:p>
          <a:p>
            <a:r>
              <a:rPr lang="en-US" sz="1400" b="1" dirty="0"/>
              <a:t>Article 26.</a:t>
            </a:r>
            <a:r>
              <a:rPr lang="en-US" sz="1400" dirty="0"/>
              <a:t>(1) 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br>
              <a:rPr lang="en-US" sz="1400" dirty="0"/>
            </a:br>
            <a:r>
              <a:rPr lang="en-US" sz="1400" dirty="0"/>
              <a:t>(2) Education shall be directed to the full development of the human personality and to the strengthening of respect for human rights and fundamental freedoms. It shall promote understanding, tolerance and friendship among all nations, racial or religious groups, and shall further the activities of the United Nations for the maintenance of peace.</a:t>
            </a:r>
            <a:br>
              <a:rPr lang="en-US" sz="1400" dirty="0"/>
            </a:br>
            <a:r>
              <a:rPr lang="en-US" sz="1400" dirty="0"/>
              <a:t>(3) Parents have a prior right to choose the kind of education that shall be given to their children.</a:t>
            </a:r>
          </a:p>
          <a:p>
            <a:endParaRPr lang="en-US" sz="1400" dirty="0"/>
          </a:p>
        </p:txBody>
      </p:sp>
    </p:spTree>
    <p:extLst>
      <p:ext uri="{BB962C8B-B14F-4D97-AF65-F5344CB8AC3E}">
        <p14:creationId xmlns:p14="http://schemas.microsoft.com/office/powerpoint/2010/main" val="1629205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47634-7995-4C04-88FE-64758FEB6C38}"/>
              </a:ext>
            </a:extLst>
          </p:cNvPr>
          <p:cNvSpPr>
            <a:spLocks noGrp="1"/>
          </p:cNvSpPr>
          <p:nvPr>
            <p:ph type="title"/>
          </p:nvPr>
        </p:nvSpPr>
        <p:spPr>
          <a:xfrm>
            <a:off x="1371600" y="685800"/>
            <a:ext cx="9601200" cy="732183"/>
          </a:xfrm>
        </p:spPr>
        <p:txBody>
          <a:bodyPr/>
          <a:lstStyle/>
          <a:p>
            <a:pPr algn="ctr"/>
            <a:r>
              <a:rPr lang="en-US"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84C81374-803F-461F-9137-C8DD848A9F0E}"/>
              </a:ext>
            </a:extLst>
          </p:cNvPr>
          <p:cNvSpPr>
            <a:spLocks noGrp="1"/>
          </p:cNvSpPr>
          <p:nvPr>
            <p:ph idx="1"/>
          </p:nvPr>
        </p:nvSpPr>
        <p:spPr>
          <a:xfrm>
            <a:off x="1371600" y="1510748"/>
            <a:ext cx="9601200" cy="4356652"/>
          </a:xfrm>
        </p:spPr>
        <p:txBody>
          <a:bodyPr>
            <a:normAutofit fontScale="92500" lnSpcReduction="20000"/>
          </a:bodyPr>
          <a:lstStyle/>
          <a:p>
            <a:r>
              <a:rPr lang="en-US" b="1" dirty="0">
                <a:latin typeface="Times New Roman" panose="02020603050405020304" pitchFamily="18" charset="0"/>
                <a:cs typeface="Times New Roman" panose="02020603050405020304" pitchFamily="18" charset="0"/>
              </a:rPr>
              <a:t>Article 27.</a:t>
            </a:r>
            <a:r>
              <a:rPr lang="en-US" dirty="0">
                <a:latin typeface="Times New Roman" panose="02020603050405020304" pitchFamily="18" charset="0"/>
                <a:cs typeface="Times New Roman" panose="02020603050405020304" pitchFamily="18" charset="0"/>
              </a:rPr>
              <a:t>(1) Everyone has the right freely to participate in the cultural life of the community, to enjoy the arts and to share in scientific advancement and its benefits.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Everyone has the right to the protection of the moral and material interests resulting from any scientific, literary or artistic production of which he is the author.</a:t>
            </a:r>
          </a:p>
          <a:p>
            <a:r>
              <a:rPr lang="en-US" b="1" dirty="0">
                <a:latin typeface="Times New Roman" panose="02020603050405020304" pitchFamily="18" charset="0"/>
                <a:cs typeface="Times New Roman" panose="02020603050405020304" pitchFamily="18" charset="0"/>
              </a:rPr>
              <a:t>Article 28.</a:t>
            </a:r>
            <a:r>
              <a:rPr lang="en-US" dirty="0">
                <a:latin typeface="Times New Roman" panose="02020603050405020304" pitchFamily="18" charset="0"/>
                <a:cs typeface="Times New Roman" panose="02020603050405020304" pitchFamily="18" charset="0"/>
              </a:rPr>
              <a:t>Everyone is entitled to a social and international order in which the rights and freedoms set forth in this Declaration can be fully realized.</a:t>
            </a:r>
          </a:p>
          <a:p>
            <a:r>
              <a:rPr lang="en-US" b="1" dirty="0">
                <a:latin typeface="Times New Roman" panose="02020603050405020304" pitchFamily="18" charset="0"/>
                <a:cs typeface="Times New Roman" panose="02020603050405020304" pitchFamily="18" charset="0"/>
              </a:rPr>
              <a:t>Article 29.</a:t>
            </a:r>
            <a:r>
              <a:rPr lang="en-US" dirty="0">
                <a:latin typeface="Times New Roman" panose="02020603050405020304" pitchFamily="18" charset="0"/>
                <a:cs typeface="Times New Roman" panose="02020603050405020304" pitchFamily="18" charset="0"/>
              </a:rPr>
              <a:t>(1) Everyone has duties to the community in which alone the free and full development of his personality is possible.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In the exercise of his rights and freedoms, everyone shall be subject only to such limitations as are determined by law solely for the purpose of securing due recognition and respect for the rights and freedoms of others and of meeting the just requirements of morality, public order and the general welfare in a democratic society.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(3) These rights and freedoms may in no case be exercised contrary to the purposes and principles of the United Nations.</a:t>
            </a:r>
          </a:p>
          <a:p>
            <a:r>
              <a:rPr lang="en-US" b="1" dirty="0">
                <a:latin typeface="Times New Roman" panose="02020603050405020304" pitchFamily="18" charset="0"/>
                <a:cs typeface="Times New Roman" panose="02020603050405020304" pitchFamily="18" charset="0"/>
              </a:rPr>
              <a:t>Article 30.</a:t>
            </a:r>
            <a:r>
              <a:rPr lang="en-US" dirty="0">
                <a:latin typeface="Times New Roman" panose="02020603050405020304" pitchFamily="18" charset="0"/>
                <a:cs typeface="Times New Roman" panose="02020603050405020304" pitchFamily="18" charset="0"/>
              </a:rPr>
              <a:t>Nothing in this Declaration may be interpreted as implying for any State, group or person any right to engage in any activity or to perform any act aimed at the destruction of any of the rights and freedoms set forth herein.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750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5A247-B692-481B-89C3-8DC6A7CAE2D1}"/>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Definition </a:t>
            </a:r>
          </a:p>
        </p:txBody>
      </p:sp>
      <p:sp>
        <p:nvSpPr>
          <p:cNvPr id="3" name="Content Placeholder 2">
            <a:extLst>
              <a:ext uri="{FF2B5EF4-FFF2-40B4-BE49-F238E27FC236}">
                <a16:creationId xmlns:a16="http://schemas.microsoft.com/office/drawing/2014/main" id="{392B5E2F-B5C6-4344-A547-83EE5C51B7AF}"/>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United Nations Define Human Rights As</a:t>
            </a:r>
          </a:p>
          <a:p>
            <a:pPr algn="just"/>
            <a:r>
              <a:rPr lang="en-US" dirty="0">
                <a:latin typeface="Times New Roman" panose="02020603050405020304" pitchFamily="18" charset="0"/>
                <a:cs typeface="Times New Roman" panose="02020603050405020304" pitchFamily="18" charset="0"/>
              </a:rPr>
              <a:t>“Human rights are rights inherent to all human beings, regardless of race, sex, nationality, ethnicity, language, religion, or any other status. Human rights include the right to life and liberty, freedom from slavery and torture, freedom of opinion and expression, the right to work and education, and many more.  Everyone is entitled to these rights, without discrimination” </a:t>
            </a:r>
          </a:p>
        </p:txBody>
      </p:sp>
    </p:spTree>
    <p:extLst>
      <p:ext uri="{BB962C8B-B14F-4D97-AF65-F5344CB8AC3E}">
        <p14:creationId xmlns:p14="http://schemas.microsoft.com/office/powerpoint/2010/main" val="418165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9A58-D996-4CE9-9705-6971835FBBE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Sociology of Human Rights </a:t>
            </a:r>
          </a:p>
        </p:txBody>
      </p:sp>
      <p:sp>
        <p:nvSpPr>
          <p:cNvPr id="3" name="Content Placeholder 2">
            <a:extLst>
              <a:ext uri="{FF2B5EF4-FFF2-40B4-BE49-F238E27FC236}">
                <a16:creationId xmlns:a16="http://schemas.microsoft.com/office/drawing/2014/main" id="{8E1BE042-59F7-49DD-9DE9-7D05F8D09FDD}"/>
              </a:ext>
            </a:extLst>
          </p:cNvPr>
          <p:cNvSpPr>
            <a:spLocks noGrp="1"/>
          </p:cNvSpPr>
          <p:nvPr>
            <p:ph idx="1"/>
          </p:nvPr>
        </p:nvSpPr>
        <p:spPr/>
        <p:txBody>
          <a:bodyPr>
            <a:noAutofit/>
          </a:bodyPr>
          <a:lstStyle/>
          <a:p>
            <a:pPr algn="just"/>
            <a:r>
              <a:rPr lang="en-US" sz="1600" dirty="0">
                <a:latin typeface="Times New Roman" panose="02020603050405020304" pitchFamily="18" charset="0"/>
                <a:cs typeface="Times New Roman" panose="02020603050405020304" pitchFamily="18" charset="0"/>
              </a:rPr>
              <a:t>The Sociology of Human Rights only recently has emerged as a formal sub-field within the discipline. Although most classical sociological theory (e.g., Marx, Weber, Durkheim) casts a cynical light on human rights, contemporary sociologists have contributed significantly to their development and to our empirical understanding of their practice.</a:t>
            </a:r>
          </a:p>
          <a:p>
            <a:pPr algn="just"/>
            <a:r>
              <a:rPr lang="en-US" sz="1600" dirty="0">
                <a:latin typeface="Times New Roman" panose="02020603050405020304" pitchFamily="18" charset="0"/>
                <a:cs typeface="Times New Roman" panose="02020603050405020304" pitchFamily="18" charset="0"/>
              </a:rPr>
              <a:t>In a nutshell, the sociology of human rights involves the analysis of the social origins and impacts of human rights norms, practices, laws, policies, and institutions. With a view to solidifying the new field, my book, The Sociology of Human Rights (Polity, 2014) weaves together three approaches:</a:t>
            </a:r>
          </a:p>
          <a:p>
            <a:pPr algn="just"/>
            <a:r>
              <a:rPr lang="en-US" sz="1600" dirty="0">
                <a:latin typeface="Times New Roman" panose="02020603050405020304" pitchFamily="18" charset="0"/>
                <a:cs typeface="Times New Roman" panose="02020603050405020304" pitchFamily="18" charset="0"/>
              </a:rPr>
              <a:t>An approach derived from political economy/development sociology, illuminating “rights conditions”—the material circumstances under which grievances emerge;</a:t>
            </a:r>
          </a:p>
          <a:p>
            <a:pPr algn="just"/>
            <a:r>
              <a:rPr lang="en-US" sz="1600" dirty="0">
                <a:latin typeface="Times New Roman" panose="02020603050405020304" pitchFamily="18" charset="0"/>
                <a:cs typeface="Times New Roman" panose="02020603050405020304" pitchFamily="18" charset="0"/>
              </a:rPr>
              <a:t>An approach derived from social movement research, elucidating the process by which community-based groups and SMOs translate their grievances into “rights claims”—the demands that aggrieved parties and their representatives make on states and other authorities;</a:t>
            </a:r>
          </a:p>
          <a:p>
            <a:pPr algn="just"/>
            <a:r>
              <a:rPr lang="en-US" sz="1600" dirty="0">
                <a:latin typeface="Times New Roman" panose="02020603050405020304" pitchFamily="18" charset="0"/>
                <a:cs typeface="Times New Roman" panose="02020603050405020304" pitchFamily="18" charset="0"/>
              </a:rPr>
              <a:t>An approach derived from political sociology, explaining “rights effects”—the implementation of rights through legislation/policy at the state level and their impacts on power relations in society. </a:t>
            </a:r>
          </a:p>
          <a:p>
            <a:pPr algn="just"/>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012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FEFA-2A1A-462C-8183-B42DCDCC14F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Characteristics of Human Rights</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FF5C20A-FDD5-4B8D-82C5-FA67D0AD2FBE}"/>
              </a:ext>
            </a:extLst>
          </p:cNvPr>
          <p:cNvSpPr>
            <a:spLocks noGrp="1"/>
          </p:cNvSpPr>
          <p:nvPr>
            <p:ph idx="1"/>
          </p:nvPr>
        </p:nvSpPr>
        <p:spPr/>
        <p:txBody>
          <a:bodyPr>
            <a:normAutofit/>
          </a:bodyPr>
          <a:lstStyle/>
          <a:p>
            <a:pPr algn="just"/>
            <a:r>
              <a:rPr lang="en-US" sz="1800" b="1" dirty="0">
                <a:latin typeface="Times New Roman" panose="02020603050405020304" pitchFamily="18" charset="0"/>
                <a:cs typeface="Times New Roman" panose="02020603050405020304" pitchFamily="18" charset="0"/>
              </a:rPr>
              <a:t>Human rights are inalienable: </a:t>
            </a:r>
            <a:r>
              <a:rPr lang="en-US" sz="1800" dirty="0">
                <a:latin typeface="Times New Roman" panose="02020603050405020304" pitchFamily="18" charset="0"/>
                <a:cs typeface="Times New Roman" panose="02020603050405020304" pitchFamily="18" charset="0"/>
              </a:rPr>
              <a:t>This means that you cannot lose them, because they are linked to the very fact of human existence, they are inherent to all human beings. In particular circumstances some – though not all – may be suspended or restricted.</a:t>
            </a:r>
          </a:p>
          <a:p>
            <a:pPr algn="just"/>
            <a:r>
              <a:rPr lang="en-US" sz="1800" b="1" dirty="0">
                <a:latin typeface="Times New Roman" panose="02020603050405020304" pitchFamily="18" charset="0"/>
                <a:cs typeface="Times New Roman" panose="02020603050405020304" pitchFamily="18" charset="0"/>
              </a:rPr>
              <a:t>Human rights are indivisible, interdependent and interrelated: </a:t>
            </a:r>
            <a:r>
              <a:rPr lang="en-US" sz="1800" dirty="0">
                <a:latin typeface="Times New Roman" panose="02020603050405020304" pitchFamily="18" charset="0"/>
                <a:cs typeface="Times New Roman" panose="02020603050405020304" pitchFamily="18" charset="0"/>
              </a:rPr>
              <a:t>This means that different human rights are intrinsically connected and cannot be viewed in isolation from each other. The enjoyment of one right depends on the enjoyment of many other rights and no one right is more important than the rest.</a:t>
            </a:r>
          </a:p>
          <a:p>
            <a:pPr algn="just"/>
            <a:r>
              <a:rPr lang="en-US" sz="1800" b="1" dirty="0">
                <a:latin typeface="Times New Roman" panose="02020603050405020304" pitchFamily="18" charset="0"/>
                <a:cs typeface="Times New Roman" panose="02020603050405020304" pitchFamily="18" charset="0"/>
              </a:rPr>
              <a:t>Human rights are universal: </a:t>
            </a:r>
            <a:r>
              <a:rPr lang="en-US" sz="1800" dirty="0">
                <a:latin typeface="Times New Roman" panose="02020603050405020304" pitchFamily="18" charset="0"/>
                <a:cs typeface="Times New Roman" panose="02020603050405020304" pitchFamily="18" charset="0"/>
              </a:rPr>
              <a:t>Which means that they apply equally to all people everywhere in the world, and with no time limit. Every individual is entitled to enjoy his or her human rights without distinction of "race" or ethnic background, color, sex, sexual orientation, disability, language, religion, political or other opinion, national or social origin, birth or other status</a:t>
            </a:r>
            <a:endParaRPr lang="en-US" sz="1800" b="1" dirty="0">
              <a:latin typeface="Times New Roman" panose="02020603050405020304" pitchFamily="18" charset="0"/>
              <a:cs typeface="Times New Roman" panose="02020603050405020304" pitchFamily="18" charset="0"/>
            </a:endParaRPr>
          </a:p>
          <a:p>
            <a:pPr marL="0" indent="0">
              <a:buNone/>
            </a:pPr>
            <a:endParaRPr lang="en-US" sz="1800" b="1" dirty="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554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34ABC-37E9-46D5-B69F-D41808074731}"/>
              </a:ext>
            </a:extLst>
          </p:cNvPr>
          <p:cNvSpPr>
            <a:spLocks noGrp="1"/>
          </p:cNvSpPr>
          <p:nvPr>
            <p:ph type="title"/>
          </p:nvPr>
        </p:nvSpPr>
        <p:spPr>
          <a:xfrm>
            <a:off x="1371600" y="685800"/>
            <a:ext cx="9601200" cy="771939"/>
          </a:xfrm>
        </p:spPr>
        <p:txBody>
          <a:bodyPr/>
          <a:lstStyle/>
          <a:p>
            <a:pPr algn="ctr"/>
            <a:r>
              <a:rPr lang="en-US" dirty="0">
                <a:latin typeface="Times New Roman" panose="02020603050405020304" pitchFamily="18" charset="0"/>
                <a:cs typeface="Times New Roman" panose="02020603050405020304" pitchFamily="18" charset="0"/>
              </a:rPr>
              <a:t>Classification of Human Rights </a:t>
            </a:r>
          </a:p>
        </p:txBody>
      </p:sp>
      <p:sp>
        <p:nvSpPr>
          <p:cNvPr id="3" name="Content Placeholder 2">
            <a:extLst>
              <a:ext uri="{FF2B5EF4-FFF2-40B4-BE49-F238E27FC236}">
                <a16:creationId xmlns:a16="http://schemas.microsoft.com/office/drawing/2014/main" id="{9F859A26-2B5D-4414-8E06-D39940CA5A79}"/>
              </a:ext>
            </a:extLst>
          </p:cNvPr>
          <p:cNvSpPr>
            <a:spLocks noGrp="1"/>
          </p:cNvSpPr>
          <p:nvPr>
            <p:ph idx="1"/>
          </p:nvPr>
        </p:nvSpPr>
        <p:spPr>
          <a:xfrm>
            <a:off x="1371600" y="1457739"/>
            <a:ext cx="9601200" cy="4714461"/>
          </a:xfrm>
        </p:spPr>
        <p:txBody>
          <a:bodyPr>
            <a:noAutofit/>
          </a:bodyPr>
          <a:lstStyle/>
          <a:p>
            <a:pPr algn="just"/>
            <a:r>
              <a:rPr lang="en-US" b="1" dirty="0">
                <a:latin typeface="Times New Roman" panose="02020603050405020304" pitchFamily="18" charset="0"/>
                <a:cs typeface="Times New Roman" panose="02020603050405020304" pitchFamily="18" charset="0"/>
              </a:rPr>
              <a:t>1: CLASSIC AND SOCIAL RIGHTS: </a:t>
            </a:r>
            <a:r>
              <a:rPr lang="en-US" dirty="0">
                <a:latin typeface="Times New Roman" panose="02020603050405020304" pitchFamily="18" charset="0"/>
                <a:cs typeface="Times New Roman" panose="02020603050405020304" pitchFamily="18" charset="0"/>
              </a:rPr>
              <a:t>One classification used is the division between ‘classic’ and ‘social’ rights. ‘Classic’ rights are often seen to require the non-intervention of the state (negative obligation), and ‘social rights’ as requiring active intervention on the part of the state (positive obligations).</a:t>
            </a:r>
            <a:r>
              <a:rPr lang="en-US" b="1"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 Lawyers often describe classic rights in terms of a duty to achieve a given result (‘obligation of result’) and social rights in terms of a duty to provide the means (‘obligations of conduct’). </a:t>
            </a:r>
          </a:p>
          <a:p>
            <a:pPr algn="just"/>
            <a:r>
              <a:rPr lang="en-US" dirty="0">
                <a:latin typeface="Times New Roman" panose="02020603050405020304" pitchFamily="18" charset="0"/>
                <a:cs typeface="Times New Roman" panose="02020603050405020304" pitchFamily="18" charset="0"/>
              </a:rPr>
              <a:t>Classic rights such as civil and political rights often require considerable investment by the state. The state does not merely have the obligation to respect these rights, but must also guarantee that people can effectively enjoy them. For Example the right to a fair trial, </a:t>
            </a:r>
          </a:p>
          <a:p>
            <a:pPr algn="just"/>
            <a:r>
              <a:rPr lang="en-US" dirty="0">
                <a:latin typeface="Times New Roman" panose="02020603050405020304" pitchFamily="18" charset="0"/>
                <a:cs typeface="Times New Roman" panose="02020603050405020304" pitchFamily="18" charset="0"/>
              </a:rPr>
              <a:t>‘social’ rights contain elements that require the state to abstain from interfering with the individual’s exercise of the right. For Example the right to food includes the right for everyone to procure their own food supply without interference; the right to housing implies the right not to be a victim of forced eviction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580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3FCDD-6DC0-41B2-966C-7F29CB6F4DEF}"/>
              </a:ext>
            </a:extLst>
          </p:cNvPr>
          <p:cNvSpPr>
            <a:spLocks noGrp="1"/>
          </p:cNvSpPr>
          <p:nvPr>
            <p:ph type="title"/>
          </p:nvPr>
        </p:nvSpPr>
        <p:spPr>
          <a:xfrm>
            <a:off x="1371600" y="685800"/>
            <a:ext cx="9601200" cy="718930"/>
          </a:xfrm>
        </p:spPr>
        <p:txBody>
          <a:bodyPr/>
          <a:lstStyle/>
          <a:p>
            <a:pPr algn="ctr"/>
            <a:r>
              <a:rPr lang="en-US"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D38F109F-4701-49B0-A621-782BE38CBD30}"/>
              </a:ext>
            </a:extLst>
          </p:cNvPr>
          <p:cNvSpPr>
            <a:spLocks noGrp="1"/>
          </p:cNvSpPr>
          <p:nvPr>
            <p:ph idx="1"/>
          </p:nvPr>
        </p:nvSpPr>
        <p:spPr>
          <a:xfrm>
            <a:off x="1371600" y="1404730"/>
            <a:ext cx="9601200" cy="4462670"/>
          </a:xfrm>
        </p:spPr>
        <p:txBody>
          <a:bodyPr>
            <a:noAutofit/>
          </a:bodyPr>
          <a:lstStyle/>
          <a:p>
            <a:pPr algn="just"/>
            <a:r>
              <a:rPr lang="en-US" sz="1600" b="1" dirty="0">
                <a:latin typeface="Times New Roman" panose="02020603050405020304" pitchFamily="18" charset="0"/>
                <a:cs typeface="Times New Roman" panose="02020603050405020304" pitchFamily="18" charset="0"/>
              </a:rPr>
              <a:t>2: CIVIL, POLITICAL, ECONOMIC, SOCIAL AND CULTURAL RIGHTS:</a:t>
            </a:r>
          </a:p>
          <a:p>
            <a:pPr algn="just"/>
            <a:r>
              <a:rPr lang="en-US" sz="1600" b="1" dirty="0">
                <a:latin typeface="Times New Roman" panose="02020603050405020304" pitchFamily="18" charset="0"/>
                <a:cs typeface="Times New Roman" panose="02020603050405020304" pitchFamily="18" charset="0"/>
              </a:rPr>
              <a:t>Civil Rights: </a:t>
            </a:r>
            <a:r>
              <a:rPr lang="en-US" sz="1600" dirty="0">
                <a:latin typeface="Times New Roman" panose="02020603050405020304" pitchFamily="18" charset="0"/>
                <a:cs typeface="Times New Roman" panose="02020603050405020304" pitchFamily="18" charset="0"/>
              </a:rPr>
              <a:t>Civil rights are the rights of individuals to be protected against unfair treatment based on certain personal characteristics like race, gender, age, or disability. Governments enact civil rights laws to protect people from discrimination in social functions such as education, employment, housing, and access to public accommodations.</a:t>
            </a:r>
          </a:p>
          <a:p>
            <a:pPr algn="just"/>
            <a:r>
              <a:rPr lang="en-US" sz="1600" b="1" dirty="0">
                <a:latin typeface="Times New Roman" panose="02020603050405020304" pitchFamily="18" charset="0"/>
                <a:cs typeface="Times New Roman" panose="02020603050405020304" pitchFamily="18" charset="0"/>
              </a:rPr>
              <a:t>Political Rights: </a:t>
            </a:r>
            <a:r>
              <a:rPr lang="en-US" sz="1600" dirty="0">
                <a:latin typeface="Times New Roman" panose="02020603050405020304" pitchFamily="18" charset="0"/>
                <a:cs typeface="Times New Roman" panose="02020603050405020304" pitchFamily="18" charset="0"/>
              </a:rPr>
              <a:t>Political rights include natural justice (procedural fairness) in law, such as the rights of the accused, including the right to a fair trial; due process; the right to seek redress or a legal remedy; and rights of participation in civil society and politics such as freedom of association, the right to assemble, the right to petition, the right of self-defense, and the right to vote.</a:t>
            </a:r>
          </a:p>
          <a:p>
            <a:pPr algn="just"/>
            <a:r>
              <a:rPr lang="en-US" sz="1600" b="1" dirty="0">
                <a:latin typeface="Times New Roman" panose="02020603050405020304" pitchFamily="18" charset="0"/>
                <a:cs typeface="Times New Roman" panose="02020603050405020304" pitchFamily="18" charset="0"/>
              </a:rPr>
              <a:t>Economic and Social Rights: </a:t>
            </a:r>
            <a:r>
              <a:rPr lang="en-US" sz="1600" dirty="0">
                <a:latin typeface="Times New Roman" panose="02020603050405020304" pitchFamily="18" charset="0"/>
                <a:cs typeface="Times New Roman" panose="02020603050405020304" pitchFamily="18" charset="0"/>
              </a:rPr>
              <a:t>These rights provide the conditions necessary for prosperity and wellbeing. Economic rights refer, for example, to the right to property, the right to work, which one freely chooses or accepts, the right to a fair wage, a reasonable limitation of working hours, and trade union rights. Social rights are those rights necessary for an adequate standard of living, including rights to health, shelter, food, social care, and the right to education </a:t>
            </a:r>
          </a:p>
          <a:p>
            <a:pPr algn="just"/>
            <a:r>
              <a:rPr lang="en-US" sz="1600" b="1" dirty="0">
                <a:latin typeface="Times New Roman" panose="02020603050405020304" pitchFamily="18" charset="0"/>
                <a:cs typeface="Times New Roman" panose="02020603050405020304" pitchFamily="18" charset="0"/>
              </a:rPr>
              <a:t>Cultural Rights: </a:t>
            </a:r>
            <a:r>
              <a:rPr lang="en-US" sz="1600" dirty="0">
                <a:latin typeface="Times New Roman" panose="02020603050405020304" pitchFamily="18" charset="0"/>
                <a:cs typeface="Times New Roman" panose="02020603050405020304" pitchFamily="18" charset="0"/>
              </a:rPr>
              <a:t>Cultural rights are the rights that are vested in groups of people in relation to their art and culture. It means the right to preserve and develop one’s cultural identity, as well as the right to protect endangered cultures. Cultural rights are human rights that guarantee people and communities the freedom to access and participate in the culture of their choice. Cultural rights mainly aim at ensuring enjoyment of a culture and its components in conditions of equality, human dignity, and non-discrimination.</a:t>
            </a:r>
            <a:endParaRPr lang="en-US" sz="1600" b="1" dirty="0">
              <a:latin typeface="Times New Roman" panose="02020603050405020304" pitchFamily="18" charset="0"/>
              <a:cs typeface="Times New Roman" panose="02020603050405020304" pitchFamily="18" charset="0"/>
            </a:endParaRPr>
          </a:p>
          <a:p>
            <a:pPr algn="just"/>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85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2F0C6-65F6-4FA1-A03A-614085A3F6F1}"/>
              </a:ext>
            </a:extLst>
          </p:cNvPr>
          <p:cNvSpPr>
            <a:spLocks noGrp="1"/>
          </p:cNvSpPr>
          <p:nvPr>
            <p:ph type="title"/>
          </p:nvPr>
        </p:nvSpPr>
        <p:spPr>
          <a:xfrm>
            <a:off x="1371600" y="685800"/>
            <a:ext cx="9601200" cy="745435"/>
          </a:xfrm>
        </p:spPr>
        <p:txBody>
          <a:bodyPr/>
          <a:lstStyle/>
          <a:p>
            <a:pPr algn="ctr"/>
            <a:r>
              <a:rPr lang="en-US" dirty="0">
                <a:latin typeface="Times New Roman" panose="02020603050405020304" pitchFamily="18" charset="0"/>
                <a:cs typeface="Times New Roman" panose="02020603050405020304" pitchFamily="18" charset="0"/>
              </a:rPr>
              <a:t>Continue</a:t>
            </a:r>
          </a:p>
        </p:txBody>
      </p:sp>
      <p:sp>
        <p:nvSpPr>
          <p:cNvPr id="3" name="Content Placeholder 2">
            <a:extLst>
              <a:ext uri="{FF2B5EF4-FFF2-40B4-BE49-F238E27FC236}">
                <a16:creationId xmlns:a16="http://schemas.microsoft.com/office/drawing/2014/main" id="{8DA6E046-8277-4D4D-9EFA-FE7B27575C69}"/>
              </a:ext>
            </a:extLst>
          </p:cNvPr>
          <p:cNvSpPr>
            <a:spLocks noGrp="1"/>
          </p:cNvSpPr>
          <p:nvPr>
            <p:ph idx="1"/>
          </p:nvPr>
        </p:nvSpPr>
        <p:spPr>
          <a:xfrm>
            <a:off x="1371600" y="1934817"/>
            <a:ext cx="9601200" cy="3932583"/>
          </a:xfrm>
        </p:spPr>
        <p:txBody>
          <a:bodyPr>
            <a:normAutofit/>
          </a:bodyPr>
          <a:lstStyle/>
          <a:p>
            <a:pPr algn="just"/>
            <a:r>
              <a:rPr lang="en-US" sz="1600" b="1" dirty="0">
                <a:latin typeface="Times New Roman" panose="02020603050405020304" pitchFamily="18" charset="0"/>
                <a:cs typeface="Times New Roman" panose="02020603050405020304" pitchFamily="18" charset="0"/>
              </a:rPr>
              <a:t>3:FUNDAMENTAL AND BASIC RIGHTS: </a:t>
            </a:r>
            <a:r>
              <a:rPr lang="en-US" sz="1600" dirty="0">
                <a:latin typeface="Times New Roman" panose="02020603050405020304" pitchFamily="18" charset="0"/>
                <a:cs typeface="Times New Roman" panose="02020603050405020304" pitchFamily="18" charset="0"/>
              </a:rPr>
              <a:t>Fundamental rights are taken to mean such rights as the right to life and the inviolability of the person, While Basic rights include the right to life, the right to a minimum level of security, the inviolability of the person, freedom from slavery and servitude, and freedom from torture, unlawful deprivation of liberty, discrimination and other acts which impinge on human dignity.</a:t>
            </a:r>
          </a:p>
          <a:p>
            <a:pPr algn="just"/>
            <a:r>
              <a:rPr lang="en-US" sz="1600" b="1" dirty="0">
                <a:latin typeface="Times New Roman" panose="02020603050405020304" pitchFamily="18" charset="0"/>
                <a:cs typeface="Times New Roman" panose="02020603050405020304" pitchFamily="18" charset="0"/>
              </a:rPr>
              <a:t>4: FREEDOMS: </a:t>
            </a:r>
            <a:r>
              <a:rPr lang="en-US" sz="1600" dirty="0">
                <a:latin typeface="Times New Roman" panose="02020603050405020304" pitchFamily="18" charset="0"/>
                <a:cs typeface="Times New Roman" panose="02020603050405020304" pitchFamily="18" charset="0"/>
              </a:rPr>
              <a:t>Preconditions for a dignified human existence have often been described in terms of freedoms (</a:t>
            </a:r>
            <a:r>
              <a:rPr lang="en-US" sz="1600" i="1" dirty="0">
                <a:latin typeface="Times New Roman" panose="02020603050405020304" pitchFamily="18" charset="0"/>
                <a:cs typeface="Times New Roman" panose="02020603050405020304" pitchFamily="18" charset="0"/>
              </a:rPr>
              <a:t>e.g</a:t>
            </a:r>
            <a:r>
              <a:rPr lang="en-US" sz="1600" dirty="0">
                <a:latin typeface="Times New Roman" panose="02020603050405020304" pitchFamily="18" charset="0"/>
                <a:cs typeface="Times New Roman" panose="02020603050405020304" pitchFamily="18" charset="0"/>
              </a:rPr>
              <a:t>., freedom of movement, freedom from torture and freedom from arbitrary arrest).</a:t>
            </a:r>
          </a:p>
          <a:p>
            <a:pPr fontAlgn="base"/>
            <a:r>
              <a:rPr lang="en-US" sz="1600" dirty="0">
                <a:latin typeface="Times New Roman" panose="02020603050405020304" pitchFamily="18" charset="0"/>
                <a:cs typeface="Times New Roman" panose="02020603050405020304" pitchFamily="18" charset="0"/>
              </a:rPr>
              <a:t> Freedom of speech and expression;</a:t>
            </a:r>
          </a:p>
          <a:p>
            <a:pPr fontAlgn="base"/>
            <a:r>
              <a:rPr lang="en-US" sz="1600" dirty="0">
                <a:latin typeface="Times New Roman" panose="02020603050405020304" pitchFamily="18" charset="0"/>
                <a:cs typeface="Times New Roman" panose="02020603050405020304" pitchFamily="18" charset="0"/>
              </a:rPr>
              <a:t> Freedom of belief (the right of every person to worship God in his own way);</a:t>
            </a:r>
          </a:p>
          <a:p>
            <a:pPr fontAlgn="base"/>
            <a:r>
              <a:rPr lang="en-US" sz="1600" dirty="0">
                <a:latin typeface="Times New Roman" panose="02020603050405020304" pitchFamily="18" charset="0"/>
                <a:cs typeface="Times New Roman" panose="02020603050405020304" pitchFamily="18" charset="0"/>
              </a:rPr>
              <a:t> Freedom from want (economic understandings which will secure to every nation a healthy peace-time life for its inhabitants); and</a:t>
            </a:r>
          </a:p>
          <a:p>
            <a:pPr fontAlgn="base"/>
            <a:r>
              <a:rPr lang="en-US" sz="1600" dirty="0">
                <a:latin typeface="Times New Roman" panose="02020603050405020304" pitchFamily="18" charset="0"/>
                <a:cs typeface="Times New Roman" panose="02020603050405020304" pitchFamily="18" charset="0"/>
              </a:rPr>
              <a:t> Freedom from fear (world-wide reduction of armaments to such a point and in such a thorough fashion that no nation would be able to commit an act of physical aggression against any neighbor).</a:t>
            </a:r>
          </a:p>
          <a:p>
            <a:pPr algn="just"/>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0514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FA827-B677-4099-8439-038231C64FF5}"/>
              </a:ext>
            </a:extLst>
          </p:cNvPr>
          <p:cNvSpPr>
            <a:spLocks noGrp="1"/>
          </p:cNvSpPr>
          <p:nvPr>
            <p:ph type="title"/>
          </p:nvPr>
        </p:nvSpPr>
        <p:spPr>
          <a:xfrm>
            <a:off x="1371600" y="685800"/>
            <a:ext cx="9601200" cy="864704"/>
          </a:xfrm>
        </p:spPr>
        <p:txBody>
          <a:bodyPr/>
          <a:lstStyle/>
          <a:p>
            <a:pPr algn="ctr"/>
            <a:r>
              <a:rPr lang="en-US" dirty="0">
                <a:latin typeface="Times New Roman" panose="02020603050405020304" pitchFamily="18" charset="0"/>
                <a:cs typeface="Times New Roman" panose="02020603050405020304" pitchFamily="18" charset="0"/>
              </a:rPr>
              <a:t>Continue </a:t>
            </a:r>
          </a:p>
        </p:txBody>
      </p:sp>
      <p:sp>
        <p:nvSpPr>
          <p:cNvPr id="3" name="Content Placeholder 2">
            <a:extLst>
              <a:ext uri="{FF2B5EF4-FFF2-40B4-BE49-F238E27FC236}">
                <a16:creationId xmlns:a16="http://schemas.microsoft.com/office/drawing/2014/main" id="{8080744E-7F02-45A1-9A49-EB53C72768AE}"/>
              </a:ext>
            </a:extLst>
          </p:cNvPr>
          <p:cNvSpPr>
            <a:spLocks noGrp="1"/>
          </p:cNvSpPr>
          <p:nvPr>
            <p:ph idx="1"/>
          </p:nvPr>
        </p:nvSpPr>
        <p:spPr>
          <a:xfrm>
            <a:off x="1371600" y="1444487"/>
            <a:ext cx="9601200" cy="4422913"/>
          </a:xfrm>
        </p:spPr>
        <p:txBody>
          <a:bodyPr>
            <a:normAutofit/>
          </a:bodyPr>
          <a:lstStyle/>
          <a:p>
            <a:pPr algn="just"/>
            <a:r>
              <a:rPr lang="en-US" sz="1600" b="1" dirty="0">
                <a:latin typeface="Times New Roman" panose="02020603050405020304" pitchFamily="18" charset="0"/>
                <a:cs typeface="Times New Roman" panose="02020603050405020304" pitchFamily="18" charset="0"/>
              </a:rPr>
              <a:t>5:CIVIL LIBERTIES: </a:t>
            </a:r>
            <a:r>
              <a:rPr lang="en-US" sz="1600" dirty="0">
                <a:latin typeface="Times New Roman" panose="02020603050405020304" pitchFamily="18" charset="0"/>
                <a:cs typeface="Times New Roman" panose="02020603050405020304" pitchFamily="18" charset="0"/>
              </a:rPr>
              <a:t>Civil liberties refer primarily to those human rights e.g. freedom of religion, freedom of the press, freedom of expression, freedom of association and assembly, protection against interference with one’s privacy, protection against torture, the right to a fair trial, and the rights of workers.</a:t>
            </a:r>
          </a:p>
          <a:p>
            <a:pPr algn="just"/>
            <a:r>
              <a:rPr lang="en-US" sz="1600" i="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INDIVIDUAL AND COLLECTIVE RIGHTS: </a:t>
            </a:r>
            <a:r>
              <a:rPr lang="en-US" sz="1600" dirty="0">
                <a:latin typeface="Times New Roman" panose="02020603050405020304" pitchFamily="18" charset="0"/>
                <a:cs typeface="Times New Roman" panose="02020603050405020304" pitchFamily="18" charset="0"/>
              </a:rPr>
              <a:t>Although the fundamental purpose of human rights is the protection and development of the individual (individual rights), some of these rights are exercised by people in groups (collective rights).</a:t>
            </a:r>
          </a:p>
          <a:p>
            <a:pPr algn="just"/>
            <a:r>
              <a:rPr lang="en-US" sz="1600" dirty="0">
                <a:latin typeface="Times New Roman" panose="02020603050405020304" pitchFamily="18" charset="0"/>
                <a:cs typeface="Times New Roman" panose="02020603050405020304" pitchFamily="18" charset="0"/>
              </a:rPr>
              <a:t>Group rights, also known as collective rights, are rights held by a group </a:t>
            </a:r>
            <a:r>
              <a:rPr lang="en-US" sz="1600" i="1" dirty="0">
                <a:latin typeface="Times New Roman" panose="02020603050405020304" pitchFamily="18" charset="0"/>
                <a:cs typeface="Times New Roman" panose="02020603050405020304" pitchFamily="18" charset="0"/>
              </a:rPr>
              <a:t>qua</a:t>
            </a:r>
            <a:r>
              <a:rPr lang="en-US" sz="1600" dirty="0">
                <a:latin typeface="Times New Roman" panose="02020603050405020304" pitchFamily="18" charset="0"/>
                <a:cs typeface="Times New Roman" panose="02020603050405020304" pitchFamily="18" charset="0"/>
              </a:rPr>
              <a:t> group rather than by its members severally; in contrast, individual rights are rights held by individual people; even if they are group-differentiated, which most rights are, they remain individual rights if the right-holders are the individuals themselves. Group rights have historically been used both to infringe upon and to facilitate individual rights, and the concept remains controversial.</a:t>
            </a:r>
          </a:p>
          <a:p>
            <a:pPr algn="just"/>
            <a:r>
              <a:rPr lang="en-US" sz="1600" dirty="0">
                <a:latin typeface="Times New Roman" panose="02020603050405020304" pitchFamily="18" charset="0"/>
                <a:cs typeface="Times New Roman" panose="02020603050405020304" pitchFamily="18" charset="0"/>
              </a:rPr>
              <a:t>Freedom of association and assembly, freedom of religion and, more especially, the freedom to form or join a trade union, fall into individual  category.</a:t>
            </a:r>
          </a:p>
          <a:p>
            <a:pPr algn="just"/>
            <a:r>
              <a:rPr lang="en-US" sz="1600" dirty="0">
                <a:latin typeface="Times New Roman" panose="02020603050405020304" pitchFamily="18" charset="0"/>
                <a:cs typeface="Times New Roman" panose="02020603050405020304" pitchFamily="18" charset="0"/>
              </a:rPr>
              <a:t>The most notable example of a collective human right is the right to self-determination, which is regarded as being vested in peoples rather than in individuals </a:t>
            </a:r>
          </a:p>
          <a:p>
            <a:pPr algn="just"/>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513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FE628-D9FC-470A-B69E-C71AC03FB647}"/>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First, Second and Third generation rights</a:t>
            </a:r>
          </a:p>
        </p:txBody>
      </p:sp>
      <p:sp>
        <p:nvSpPr>
          <p:cNvPr id="3" name="Content Placeholder 2">
            <a:extLst>
              <a:ext uri="{FF2B5EF4-FFF2-40B4-BE49-F238E27FC236}">
                <a16:creationId xmlns:a16="http://schemas.microsoft.com/office/drawing/2014/main" id="{7761B49C-3739-4E1F-B62C-938CCAB94475}"/>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 division of human rights into three generations was first proposed by Karel </a:t>
            </a:r>
            <a:r>
              <a:rPr lang="en-US" dirty="0" err="1">
                <a:latin typeface="Times New Roman" panose="02020603050405020304" pitchFamily="18" charset="0"/>
                <a:cs typeface="Times New Roman" panose="02020603050405020304" pitchFamily="18" charset="0"/>
              </a:rPr>
              <a:t>Vasak</a:t>
            </a:r>
            <a:r>
              <a:rPr lang="en-US" dirty="0">
                <a:latin typeface="Times New Roman" panose="02020603050405020304" pitchFamily="18" charset="0"/>
                <a:cs typeface="Times New Roman" panose="02020603050405020304" pitchFamily="18" charset="0"/>
              </a:rPr>
              <a:t> at the International Institute of Human Rights in Strasbourg. His division follows the principles of </a:t>
            </a:r>
            <a:r>
              <a:rPr lang="en-US" i="1" dirty="0" err="1">
                <a:latin typeface="Times New Roman" panose="02020603050405020304" pitchFamily="18" charset="0"/>
                <a:cs typeface="Times New Roman" panose="02020603050405020304" pitchFamily="18" charset="0"/>
              </a:rPr>
              <a:t>Liberté</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Égalité</a:t>
            </a:r>
            <a:r>
              <a:rPr lang="en-US" dirty="0">
                <a:latin typeface="Times New Roman" panose="02020603050405020304" pitchFamily="18" charset="0"/>
                <a:cs typeface="Times New Roman" panose="02020603050405020304" pitchFamily="18" charset="0"/>
              </a:rPr>
              <a:t> and </a:t>
            </a:r>
            <a:r>
              <a:rPr lang="en-US" i="1" dirty="0" err="1">
                <a:latin typeface="Times New Roman" panose="02020603050405020304" pitchFamily="18" charset="0"/>
                <a:cs typeface="Times New Roman" panose="02020603050405020304" pitchFamily="18" charset="0"/>
              </a:rPr>
              <a:t>Fraternité</a:t>
            </a:r>
            <a:r>
              <a:rPr lang="en-US" dirty="0">
                <a:latin typeface="Times New Roman" panose="02020603050405020304" pitchFamily="18" charset="0"/>
                <a:cs typeface="Times New Roman" panose="02020603050405020304" pitchFamily="18" charset="0"/>
              </a:rPr>
              <a:t> of the French Revolution.</a:t>
            </a:r>
          </a:p>
          <a:p>
            <a:pPr algn="just"/>
            <a:r>
              <a:rPr lang="en-US" dirty="0">
                <a:latin typeface="Times New Roman" panose="02020603050405020304" pitchFamily="18" charset="0"/>
                <a:cs typeface="Times New Roman" panose="02020603050405020304" pitchFamily="18" charset="0"/>
              </a:rPr>
              <a:t>First generation rights are related to liberty and refer fundamentally to civil and political rights. </a:t>
            </a:r>
          </a:p>
          <a:p>
            <a:pPr algn="just"/>
            <a:r>
              <a:rPr lang="en-US" dirty="0">
                <a:latin typeface="Times New Roman" panose="02020603050405020304" pitchFamily="18" charset="0"/>
                <a:cs typeface="Times New Roman" panose="02020603050405020304" pitchFamily="18" charset="0"/>
              </a:rPr>
              <a:t>The second generation rights are related to equality, including economic, social and cultural rights.</a:t>
            </a:r>
          </a:p>
          <a:p>
            <a:pPr algn="just"/>
            <a:r>
              <a:rPr lang="en-US" dirty="0">
                <a:latin typeface="Times New Roman" panose="02020603050405020304" pitchFamily="18" charset="0"/>
                <a:cs typeface="Times New Roman" panose="02020603050405020304" pitchFamily="18" charset="0"/>
              </a:rPr>
              <a:t> Third generation or ‘solidarity rights’ cover group and collective rights, which include,  the right to development, the right to peace and the right to a clean environment.</a:t>
            </a:r>
          </a:p>
        </p:txBody>
      </p:sp>
    </p:spTree>
    <p:extLst>
      <p:ext uri="{BB962C8B-B14F-4D97-AF65-F5344CB8AC3E}">
        <p14:creationId xmlns:p14="http://schemas.microsoft.com/office/powerpoint/2010/main" val="141335464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217</TotalTime>
  <Words>3541</Words>
  <Application>Microsoft Office PowerPoint</Application>
  <PresentationFormat>Widescreen</PresentationFormat>
  <Paragraphs>91</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Franklin Gothic Book</vt:lpstr>
      <vt:lpstr>Times New Roman</vt:lpstr>
      <vt:lpstr>Crop</vt:lpstr>
      <vt:lpstr>Human Rights </vt:lpstr>
      <vt:lpstr>Definition </vt:lpstr>
      <vt:lpstr>Sociology of Human Rights </vt:lpstr>
      <vt:lpstr>Characteristics of Human Rights </vt:lpstr>
      <vt:lpstr>Classification of Human Rights </vt:lpstr>
      <vt:lpstr>Continue</vt:lpstr>
      <vt:lpstr>Continue</vt:lpstr>
      <vt:lpstr>Continue </vt:lpstr>
      <vt:lpstr>First, Second and Third generation rights</vt:lpstr>
      <vt:lpstr>Why are Human Rights Important?</vt:lpstr>
      <vt:lpstr>Limitation </vt:lpstr>
      <vt:lpstr>The Universal Declaration of Human Rights </vt:lpstr>
      <vt:lpstr>Continue </vt:lpstr>
      <vt:lpstr>Continue</vt:lpstr>
      <vt:lpstr>Continue</vt:lpstr>
      <vt:lpstr>Continue</vt:lpstr>
      <vt:lpstr>Continue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dc:title>
  <dc:creator>Haier</dc:creator>
  <cp:lastModifiedBy>Haier</cp:lastModifiedBy>
  <cp:revision>21</cp:revision>
  <dcterms:created xsi:type="dcterms:W3CDTF">2020-05-01T14:21:19Z</dcterms:created>
  <dcterms:modified xsi:type="dcterms:W3CDTF">2020-05-02T04:31:37Z</dcterms:modified>
</cp:coreProperties>
</file>