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4" d="100"/>
          <a:sy n="44" d="100"/>
        </p:scale>
        <p:origin x="-82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Thiamine_diphosphate" TargetMode="External"/><Relationship Id="rId7" Type="http://schemas.openxmlformats.org/officeDocument/2006/relationships/hyperlink" Target="http://en.wikipedia.org/wiki/Adenosine_thiamine_diphosphate" TargetMode="External"/><Relationship Id="rId2" Type="http://schemas.openxmlformats.org/officeDocument/2006/relationships/hyperlink" Target="http://en.wikipedia.org/wiki/Thiamine_monophosphate" TargetMode="External"/><Relationship Id="rId1" Type="http://schemas.openxmlformats.org/officeDocument/2006/relationships/slideLayout" Target="../slideLayouts/slideLayout7.xml"/><Relationship Id="rId6" Type="http://schemas.openxmlformats.org/officeDocument/2006/relationships/hyperlink" Target="http://en.wikipedia.org/wiki/Adenosine_thiamine_triphosphate" TargetMode="External"/><Relationship Id="rId5" Type="http://schemas.openxmlformats.org/officeDocument/2006/relationships/hyperlink" Target="http://en.wikipedia.org/wiki/Thiamine_triphosphate" TargetMode="External"/><Relationship Id="rId4" Type="http://schemas.openxmlformats.org/officeDocument/2006/relationships/hyperlink" Target="http://en.wikipedia.org/wiki/Thiamine_pyrophosphat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Thiamine_diphosphokinase" TargetMode="External"/><Relationship Id="rId7" Type="http://schemas.openxmlformats.org/officeDocument/2006/relationships/hyperlink" Target="http://en.wikipedia.org/wiki/Coenzyme_A" TargetMode="External"/><Relationship Id="rId2" Type="http://schemas.openxmlformats.org/officeDocument/2006/relationships/hyperlink" Target="http://en.wikipedia.org/wiki/Thiamine_diphosphate" TargetMode="External"/><Relationship Id="rId1" Type="http://schemas.openxmlformats.org/officeDocument/2006/relationships/slideLayout" Target="../slideLayouts/slideLayout7.xml"/><Relationship Id="rId6" Type="http://schemas.openxmlformats.org/officeDocument/2006/relationships/hyperlink" Target="http://en.wikipedia.org/wiki/Decarboxylation" TargetMode="External"/><Relationship Id="rId5" Type="http://schemas.openxmlformats.org/officeDocument/2006/relationships/hyperlink" Target="http://en.wikipedia.org/wiki/Dehydrogenation" TargetMode="External"/><Relationship Id="rId4" Type="http://schemas.openxmlformats.org/officeDocument/2006/relationships/hyperlink" Target="http://en.wikipedia.org/wiki/Coenzym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Deoxyribose" TargetMode="External"/><Relationship Id="rId3" Type="http://schemas.openxmlformats.org/officeDocument/2006/relationships/hyperlink" Target="http://en.wikipedia.org/wiki/Pyruvate_dehydrogenase" TargetMode="External"/><Relationship Id="rId7" Type="http://schemas.openxmlformats.org/officeDocument/2006/relationships/hyperlink" Target="http://en.wikipedia.org/wiki/Sugar" TargetMode="External"/><Relationship Id="rId2" Type="http://schemas.openxmlformats.org/officeDocument/2006/relationships/hyperlink" Target="http://en.wikipedia.org/wiki/Transketolase" TargetMode="External"/><Relationship Id="rId1" Type="http://schemas.openxmlformats.org/officeDocument/2006/relationships/slideLayout" Target="../slideLayouts/slideLayout7.xml"/><Relationship Id="rId6" Type="http://schemas.openxmlformats.org/officeDocument/2006/relationships/hyperlink" Target="http://en.wikipedia.org/wiki/Pentose_phosphate_pathway" TargetMode="External"/><Relationship Id="rId5" Type="http://schemas.openxmlformats.org/officeDocument/2006/relationships/hyperlink" Target="http://en.wikipedia.org/wiki/Carbohydrate_metabolism" TargetMode="External"/><Relationship Id="rId10" Type="http://schemas.openxmlformats.org/officeDocument/2006/relationships/hyperlink" Target="http://en.wikipedia.org/wiki/Citric_acid_cycle" TargetMode="External"/><Relationship Id="rId4" Type="http://schemas.openxmlformats.org/officeDocument/2006/relationships/hyperlink" Target="http://en.wikipedia.org/wiki/Oxoglutarate_dehydrogenase" TargetMode="External"/><Relationship Id="rId9" Type="http://schemas.openxmlformats.org/officeDocument/2006/relationships/hyperlink" Target="http://en.wikipedia.org/wiki/Ribos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Coffee" TargetMode="External"/><Relationship Id="rId3" Type="http://schemas.openxmlformats.org/officeDocument/2006/relationships/hyperlink" Target="http://en.wikipedia.org/wiki/Malnutrition" TargetMode="External"/><Relationship Id="rId7" Type="http://schemas.openxmlformats.org/officeDocument/2006/relationships/hyperlink" Target="http://en.wikipedia.org/wiki/Tea" TargetMode="External"/><Relationship Id="rId2" Type="http://schemas.openxmlformats.org/officeDocument/2006/relationships/hyperlink" Target="http://en.wikipedia.org/wiki/Death" TargetMode="External"/><Relationship Id="rId1" Type="http://schemas.openxmlformats.org/officeDocument/2006/relationships/slideLayout" Target="../slideLayouts/slideLayout7.xml"/><Relationship Id="rId6" Type="http://schemas.openxmlformats.org/officeDocument/2006/relationships/hyperlink" Target="http://en.wikipedia.org/wiki/Fern" TargetMode="External"/><Relationship Id="rId11" Type="http://schemas.openxmlformats.org/officeDocument/2006/relationships/hyperlink" Target="http://en.wikipedia.org/wiki/Wernicke-Korsakoff_syndrome" TargetMode="External"/><Relationship Id="rId5" Type="http://schemas.openxmlformats.org/officeDocument/2006/relationships/hyperlink" Target="http://en.wikipedia.org/wiki/Shellfish" TargetMode="External"/><Relationship Id="rId10" Type="http://schemas.openxmlformats.org/officeDocument/2006/relationships/hyperlink" Target="http://en.wikipedia.org/wiki/Beriberi" TargetMode="External"/><Relationship Id="rId4" Type="http://schemas.openxmlformats.org/officeDocument/2006/relationships/hyperlink" Target="http://en.wikipedia.org/wiki/Thiaminase" TargetMode="External"/><Relationship Id="rId9" Type="http://schemas.openxmlformats.org/officeDocument/2006/relationships/hyperlink" Target="http://en.wikipedia.org/wiki/Betel_n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evitamins.com/vitamin-c"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Edema" TargetMode="External"/><Relationship Id="rId2" Type="http://schemas.openxmlformats.org/officeDocument/2006/relationships/hyperlink" Target="http://en.wikipedia.org/wiki/Muscular_atrophy" TargetMode="External"/><Relationship Id="rId1" Type="http://schemas.openxmlformats.org/officeDocument/2006/relationships/slideLayout" Target="../slideLayouts/slideLayout7.xml"/><Relationship Id="rId5" Type="http://schemas.openxmlformats.org/officeDocument/2006/relationships/hyperlink" Target="http://en.wikipedia.org/wiki/Cardiomegaly" TargetMode="External"/><Relationship Id="rId4" Type="http://schemas.openxmlformats.org/officeDocument/2006/relationships/hyperlink" Target="http://en.wikipedia.org/wiki/Tachycardi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B_vitamins" TargetMode="External"/><Relationship Id="rId2" Type="http://schemas.openxmlformats.org/officeDocument/2006/relationships/hyperlink" Target="http://en.wikipedia.org/wiki/Vitamin" TargetMode="External"/><Relationship Id="rId1" Type="http://schemas.openxmlformats.org/officeDocument/2006/relationships/slideLayout" Target="../slideLayouts/slideLayout7.xml"/><Relationship Id="rId4" Type="http://schemas.openxmlformats.org/officeDocument/2006/relationships/hyperlink" Target="http://www.medicalnewstoday.com/articles/161547.php"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Sulfur" TargetMode="External"/><Relationship Id="rId3" Type="http://schemas.openxmlformats.org/officeDocument/2006/relationships/hyperlink" Target="http://en.wikipedia.org/wiki/Chemical_formula" TargetMode="External"/><Relationship Id="rId7" Type="http://schemas.openxmlformats.org/officeDocument/2006/relationships/hyperlink" Target="http://en.wikipedia.org/wiki/Oxygen" TargetMode="External"/><Relationship Id="rId12" Type="http://schemas.openxmlformats.org/officeDocument/2006/relationships/image" Target="../media/image5.png"/><Relationship Id="rId2" Type="http://schemas.openxmlformats.org/officeDocument/2006/relationships/hyperlink" Target="http://en.wikipedia.org/wiki/Chemical_compound" TargetMode="External"/><Relationship Id="rId1" Type="http://schemas.openxmlformats.org/officeDocument/2006/relationships/slideLayout" Target="../slideLayouts/slideLayout7.xml"/><Relationship Id="rId6" Type="http://schemas.openxmlformats.org/officeDocument/2006/relationships/hyperlink" Target="http://en.wikipedia.org/wiki/Nitrogen" TargetMode="External"/><Relationship Id="rId11" Type="http://schemas.openxmlformats.org/officeDocument/2006/relationships/hyperlink" Target="http://en.wikipedia.org/wiki/Methylenes" TargetMode="External"/><Relationship Id="rId5" Type="http://schemas.openxmlformats.org/officeDocument/2006/relationships/hyperlink" Target="http://en.wikipedia.org/wiki/Hydrogen" TargetMode="External"/><Relationship Id="rId10" Type="http://schemas.openxmlformats.org/officeDocument/2006/relationships/hyperlink" Target="http://en.wikipedia.org/wiki/Thiazole" TargetMode="External"/><Relationship Id="rId4" Type="http://schemas.openxmlformats.org/officeDocument/2006/relationships/hyperlink" Target="http://en.wikipedia.org/wiki/Carbon" TargetMode="External"/><Relationship Id="rId9" Type="http://schemas.openxmlformats.org/officeDocument/2006/relationships/hyperlink" Target="http://en.wikipedia.org/w/index.php?title=Aminopyrimidine&amp;action=edit&amp;redlink=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Albumin" TargetMode="External"/><Relationship Id="rId2" Type="http://schemas.openxmlformats.org/officeDocument/2006/relationships/hyperlink" Target="http://en.wikipedia.org/wiki/Blood_serum" TargetMode="External"/><Relationship Id="rId1" Type="http://schemas.openxmlformats.org/officeDocument/2006/relationships/slideLayout" Target="../slideLayouts/slideLayout7.xml"/><Relationship Id="rId4" Type="http://schemas.openxmlformats.org/officeDocument/2006/relationships/hyperlink" Target="http://en.wikipedia.org/wiki/Erythrocy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91" y="0"/>
            <a:ext cx="9279082" cy="6858000"/>
          </a:xfrm>
          <a:prstGeom prst="rect">
            <a:avLst/>
          </a:prstGeom>
        </p:spPr>
      </p:pic>
    </p:spTree>
    <p:extLst>
      <p:ext uri="{BB962C8B-B14F-4D97-AF65-F5344CB8AC3E}">
        <p14:creationId xmlns:p14="http://schemas.microsoft.com/office/powerpoint/2010/main" val="37469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63638"/>
            <a:ext cx="10016836" cy="5164137"/>
          </a:xfrm>
        </p:spPr>
        <p:txBody>
          <a:bodyPr/>
          <a:lstStyle/>
          <a:p>
            <a:pPr algn="ctr"/>
            <a:r>
              <a:rPr lang="en-US" b="1" u="sng" dirty="0"/>
              <a:t>Tissue distribution</a:t>
            </a:r>
            <a:endParaRPr lang="en-US" b="1" dirty="0"/>
          </a:p>
          <a:p>
            <a:r>
              <a:rPr lang="en-US" dirty="0"/>
              <a:t>Human storage of thiamine is about 25 to 30 mg, with the </a:t>
            </a:r>
            <a:r>
              <a:rPr lang="en-US" b="1" dirty="0">
                <a:solidFill>
                  <a:srgbClr val="FF0000"/>
                </a:solidFill>
              </a:rPr>
              <a:t>greatest concentrations </a:t>
            </a:r>
            <a:r>
              <a:rPr lang="en-US" dirty="0"/>
              <a:t>in skeletal muscle, heart, brain, liver, and kidneys. </a:t>
            </a:r>
          </a:p>
          <a:p>
            <a:r>
              <a:rPr lang="en-US" b="1" dirty="0" err="1">
                <a:solidFill>
                  <a:srgbClr val="FF0000"/>
                </a:solidFill>
              </a:rPr>
              <a:t>ThMP</a:t>
            </a:r>
            <a:r>
              <a:rPr lang="en-US" b="1" dirty="0">
                <a:solidFill>
                  <a:srgbClr val="FF0000"/>
                </a:solidFill>
              </a:rPr>
              <a:t> and free (</a:t>
            </a:r>
            <a:r>
              <a:rPr lang="en-US" b="1" dirty="0" err="1">
                <a:solidFill>
                  <a:srgbClr val="FF0000"/>
                </a:solidFill>
              </a:rPr>
              <a:t>unphosphorylated</a:t>
            </a:r>
            <a:r>
              <a:rPr lang="en-US" b="1" dirty="0">
                <a:solidFill>
                  <a:srgbClr val="FF0000"/>
                </a:solidFill>
              </a:rPr>
              <a:t>) thiamine </a:t>
            </a:r>
            <a:r>
              <a:rPr lang="en-US" dirty="0"/>
              <a:t>is present in plasma, milk, cerebrospinal fluid, and, it is presumed, all extracellular fluids.</a:t>
            </a:r>
          </a:p>
          <a:p>
            <a:r>
              <a:rPr lang="en-US" dirty="0"/>
              <a:t> Thiamine contents in human tissues are less than those of other species. </a:t>
            </a:r>
          </a:p>
          <a:p>
            <a:pPr algn="ctr"/>
            <a:r>
              <a:rPr lang="en-US" b="1" u="sng" dirty="0"/>
              <a:t>Excretion</a:t>
            </a:r>
            <a:endParaRPr lang="en-US" dirty="0"/>
          </a:p>
          <a:p>
            <a:r>
              <a:rPr lang="en-US" b="1" dirty="0">
                <a:solidFill>
                  <a:srgbClr val="FF0000"/>
                </a:solidFill>
              </a:rPr>
              <a:t>Thiamine and its acid metabolites </a:t>
            </a:r>
            <a:r>
              <a:rPr lang="en-US" dirty="0"/>
              <a:t>(2-methyl-4-amino-5-pyrimidine carboxylic acid, 4-methyl-thiazole-5-acetic acid, and thiamine acetic acid) are </a:t>
            </a:r>
            <a:r>
              <a:rPr lang="en-US" b="1" dirty="0">
                <a:solidFill>
                  <a:srgbClr val="FF0000"/>
                </a:solidFill>
              </a:rPr>
              <a:t>excreted</a:t>
            </a:r>
            <a:r>
              <a:rPr lang="en-US" dirty="0"/>
              <a:t> principally </a:t>
            </a:r>
            <a:r>
              <a:rPr lang="en-US" b="1" dirty="0">
                <a:solidFill>
                  <a:srgbClr val="FF0000"/>
                </a:solidFill>
              </a:rPr>
              <a:t>in the urine.</a:t>
            </a:r>
          </a:p>
        </p:txBody>
      </p:sp>
    </p:spTree>
    <p:extLst>
      <p:ext uri="{BB962C8B-B14F-4D97-AF65-F5344CB8AC3E}">
        <p14:creationId xmlns:p14="http://schemas.microsoft.com/office/powerpoint/2010/main" val="342277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990600"/>
          </a:xfrm>
        </p:spPr>
        <p:txBody>
          <a:bodyPr>
            <a:normAutofit/>
          </a:bodyPr>
          <a:lstStyle/>
          <a:p>
            <a:r>
              <a:rPr lang="en-US" sz="2800" b="1" u="sng" dirty="0">
                <a:solidFill>
                  <a:srgbClr val="FF0000"/>
                </a:solidFill>
              </a:rPr>
              <a:t>Thiamine phosphate derivatives and function</a:t>
            </a:r>
            <a:br>
              <a:rPr lang="en-US" sz="2800" b="1" u="sng" dirty="0">
                <a:solidFill>
                  <a:srgbClr val="FF0000"/>
                </a:solidFill>
              </a:rPr>
            </a:br>
            <a:endParaRPr lang="en-US" sz="2800" dirty="0"/>
          </a:p>
        </p:txBody>
      </p:sp>
      <p:sp>
        <p:nvSpPr>
          <p:cNvPr id="3" name="Content Placeholder 2"/>
          <p:cNvSpPr>
            <a:spLocks noGrp="1"/>
          </p:cNvSpPr>
          <p:nvPr>
            <p:ph idx="4294967295"/>
          </p:nvPr>
        </p:nvSpPr>
        <p:spPr>
          <a:xfrm>
            <a:off x="0" y="1683326"/>
            <a:ext cx="9840191" cy="5028623"/>
          </a:xfrm>
        </p:spPr>
        <p:txBody>
          <a:bodyPr>
            <a:normAutofit/>
          </a:bodyPr>
          <a:lstStyle/>
          <a:p>
            <a:r>
              <a:rPr lang="en-US" b="1" dirty="0">
                <a:solidFill>
                  <a:srgbClr val="FF0000"/>
                </a:solidFill>
              </a:rPr>
              <a:t>Thiamine </a:t>
            </a:r>
            <a:r>
              <a:rPr lang="en-US" dirty="0"/>
              <a:t>is mainly the </a:t>
            </a:r>
            <a:r>
              <a:rPr lang="en-US" dirty="0">
                <a:solidFill>
                  <a:srgbClr val="FF0000"/>
                </a:solidFill>
              </a:rPr>
              <a:t>transport form </a:t>
            </a:r>
            <a:r>
              <a:rPr lang="en-US" dirty="0"/>
              <a:t>of the vitamin, while the </a:t>
            </a:r>
            <a:r>
              <a:rPr lang="en-US" b="1" u="sng" dirty="0"/>
              <a:t>active forms </a:t>
            </a:r>
            <a:r>
              <a:rPr lang="en-US" dirty="0"/>
              <a:t>are </a:t>
            </a:r>
            <a:r>
              <a:rPr lang="en-US" b="1" dirty="0">
                <a:solidFill>
                  <a:srgbClr val="FF0000"/>
                </a:solidFill>
              </a:rPr>
              <a:t>phosphorylated thiamine derivatives</a:t>
            </a:r>
            <a:r>
              <a:rPr lang="en-US" dirty="0">
                <a:solidFill>
                  <a:srgbClr val="FF0000"/>
                </a:solidFill>
              </a:rPr>
              <a:t>. </a:t>
            </a:r>
            <a:r>
              <a:rPr lang="en-US" dirty="0"/>
              <a:t>There are five known natural thiamine phosphate derivatives: </a:t>
            </a:r>
            <a:r>
              <a:rPr lang="en-US" u="sng" dirty="0">
                <a:hlinkClick r:id="rId2" tooltip="Thiamine monophosphate"/>
              </a:rPr>
              <a:t>thiamine monophosphate</a:t>
            </a:r>
            <a:r>
              <a:rPr lang="en-US" dirty="0"/>
              <a:t> </a:t>
            </a:r>
            <a:r>
              <a:rPr lang="en-US" b="1" dirty="0">
                <a:solidFill>
                  <a:srgbClr val="FF0000"/>
                </a:solidFill>
              </a:rPr>
              <a:t>(</a:t>
            </a:r>
            <a:r>
              <a:rPr lang="en-US" b="1" dirty="0" err="1">
                <a:solidFill>
                  <a:srgbClr val="FF0000"/>
                </a:solidFill>
              </a:rPr>
              <a:t>ThMP</a:t>
            </a:r>
            <a:r>
              <a:rPr lang="en-US" b="1" dirty="0">
                <a:solidFill>
                  <a:srgbClr val="FF0000"/>
                </a:solidFill>
              </a:rPr>
              <a:t>),</a:t>
            </a:r>
          </a:p>
          <a:p>
            <a:r>
              <a:rPr lang="en-US" dirty="0"/>
              <a:t> </a:t>
            </a:r>
            <a:r>
              <a:rPr lang="en-US" u="sng" dirty="0">
                <a:hlinkClick r:id="rId3" tooltip="Thiamine diphosphate"/>
              </a:rPr>
              <a:t>thiamine </a:t>
            </a:r>
            <a:r>
              <a:rPr lang="en-US" u="sng" dirty="0" err="1">
                <a:hlinkClick r:id="rId3" tooltip="Thiamine diphosphate"/>
              </a:rPr>
              <a:t>diphosphate</a:t>
            </a:r>
            <a:r>
              <a:rPr lang="en-US" dirty="0"/>
              <a:t> (</a:t>
            </a:r>
            <a:r>
              <a:rPr lang="en-US" dirty="0" err="1"/>
              <a:t>ThDP</a:t>
            </a:r>
            <a:r>
              <a:rPr lang="en-US" dirty="0"/>
              <a:t>), also sometimes called </a:t>
            </a:r>
            <a:r>
              <a:rPr lang="en-US" u="sng" dirty="0">
                <a:hlinkClick r:id="rId4" tooltip="Thiamine pyrophosphate"/>
              </a:rPr>
              <a:t>thiamine pyrophosphate</a:t>
            </a:r>
            <a:r>
              <a:rPr lang="en-US" dirty="0"/>
              <a:t> </a:t>
            </a:r>
            <a:r>
              <a:rPr lang="en-US" b="1" dirty="0">
                <a:solidFill>
                  <a:srgbClr val="FF0000"/>
                </a:solidFill>
              </a:rPr>
              <a:t>(TPP),</a:t>
            </a:r>
          </a:p>
          <a:p>
            <a:r>
              <a:rPr lang="en-US" dirty="0"/>
              <a:t> </a:t>
            </a:r>
            <a:r>
              <a:rPr lang="en-US" u="sng" dirty="0">
                <a:hlinkClick r:id="rId5" tooltip="Thiamine triphosphate"/>
              </a:rPr>
              <a:t>thiamine triphosphate</a:t>
            </a:r>
            <a:r>
              <a:rPr lang="en-US" dirty="0"/>
              <a:t> </a:t>
            </a:r>
            <a:r>
              <a:rPr lang="en-US" b="1" dirty="0">
                <a:solidFill>
                  <a:srgbClr val="FF0000"/>
                </a:solidFill>
              </a:rPr>
              <a:t>(</a:t>
            </a:r>
            <a:r>
              <a:rPr lang="en-US" b="1" dirty="0" err="1">
                <a:solidFill>
                  <a:srgbClr val="FF0000"/>
                </a:solidFill>
              </a:rPr>
              <a:t>ThTP</a:t>
            </a:r>
            <a:r>
              <a:rPr lang="en-US" b="1" dirty="0">
                <a:solidFill>
                  <a:srgbClr val="FF0000"/>
                </a:solidFill>
              </a:rPr>
              <a:t>), </a:t>
            </a:r>
            <a:r>
              <a:rPr lang="en-US" dirty="0"/>
              <a:t>and the recently discovered </a:t>
            </a:r>
            <a:r>
              <a:rPr lang="en-US" u="sng" dirty="0">
                <a:hlinkClick r:id="rId6" tooltip="Adenosine thiamine triphosphate"/>
              </a:rPr>
              <a:t>adenosine thiamine triphosphate</a:t>
            </a:r>
            <a:r>
              <a:rPr lang="en-US" dirty="0"/>
              <a:t> </a:t>
            </a:r>
            <a:r>
              <a:rPr lang="en-US" b="1" dirty="0">
                <a:solidFill>
                  <a:srgbClr val="FF0000"/>
                </a:solidFill>
              </a:rPr>
              <a:t>(</a:t>
            </a:r>
            <a:r>
              <a:rPr lang="en-US" b="1" dirty="0" err="1">
                <a:solidFill>
                  <a:srgbClr val="FF0000"/>
                </a:solidFill>
              </a:rPr>
              <a:t>AThTP</a:t>
            </a:r>
            <a:r>
              <a:rPr lang="en-US" b="1" dirty="0">
                <a:solidFill>
                  <a:srgbClr val="FF0000"/>
                </a:solidFill>
              </a:rPr>
              <a:t>), </a:t>
            </a:r>
            <a:r>
              <a:rPr lang="en-US" dirty="0"/>
              <a:t>and </a:t>
            </a:r>
            <a:r>
              <a:rPr lang="en-US" u="sng" dirty="0">
                <a:hlinkClick r:id="rId7" tooltip="Adenosine thiamine diphosphate"/>
              </a:rPr>
              <a:t>adenosine thiamine </a:t>
            </a:r>
            <a:r>
              <a:rPr lang="en-US" u="sng" dirty="0" err="1">
                <a:hlinkClick r:id="rId7" tooltip="Adenosine thiamine diphosphate"/>
              </a:rPr>
              <a:t>diphosphate</a:t>
            </a:r>
            <a:r>
              <a:rPr lang="en-US" dirty="0"/>
              <a:t> </a:t>
            </a:r>
            <a:r>
              <a:rPr lang="en-US" b="1" dirty="0">
                <a:solidFill>
                  <a:srgbClr val="FF0000"/>
                </a:solidFill>
              </a:rPr>
              <a:t>(</a:t>
            </a:r>
            <a:r>
              <a:rPr lang="en-US" b="1" dirty="0" err="1">
                <a:solidFill>
                  <a:srgbClr val="FF0000"/>
                </a:solidFill>
              </a:rPr>
              <a:t>AThDP</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54439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25550"/>
            <a:ext cx="8596313" cy="5300663"/>
          </a:xfrm>
        </p:spPr>
        <p:txBody>
          <a:bodyPr/>
          <a:lstStyle/>
          <a:p>
            <a:pPr algn="ctr"/>
            <a:r>
              <a:rPr lang="en-US" b="1" u="sng" dirty="0"/>
              <a:t>Thiamine </a:t>
            </a:r>
            <a:r>
              <a:rPr lang="en-US" b="1" u="sng" dirty="0" err="1"/>
              <a:t>diphosphate</a:t>
            </a:r>
            <a:endParaRPr lang="en-US" sz="2800" b="1" u="sng" dirty="0"/>
          </a:p>
          <a:p>
            <a:r>
              <a:rPr lang="en-US" dirty="0"/>
              <a:t>Thiamin pyrophosphate plays a key role in the </a:t>
            </a:r>
            <a:r>
              <a:rPr lang="en-US" b="1" dirty="0">
                <a:solidFill>
                  <a:srgbClr val="FF0000"/>
                </a:solidFill>
              </a:rPr>
              <a:t>production of energy </a:t>
            </a:r>
            <a:r>
              <a:rPr lang="en-US" dirty="0"/>
              <a:t>from food by acting as a </a:t>
            </a:r>
            <a:r>
              <a:rPr lang="en-US" b="1" dirty="0">
                <a:solidFill>
                  <a:srgbClr val="FF0000"/>
                </a:solidFill>
              </a:rPr>
              <a:t>coenzyme</a:t>
            </a:r>
            <a:r>
              <a:rPr lang="en-US" dirty="0"/>
              <a:t> for four important enzymes. </a:t>
            </a:r>
            <a:endParaRPr lang="en-US" sz="2800" dirty="0"/>
          </a:p>
          <a:p>
            <a:pPr lvl="1"/>
            <a:r>
              <a:rPr lang="en-US" dirty="0"/>
              <a:t>The synthesis of </a:t>
            </a:r>
            <a:r>
              <a:rPr lang="en-US" u="sng" dirty="0">
                <a:hlinkClick r:id="rId2" tooltip="Thiamine diphosphate"/>
              </a:rPr>
              <a:t>thiamine </a:t>
            </a:r>
            <a:r>
              <a:rPr lang="en-US" u="sng" dirty="0" err="1">
                <a:hlinkClick r:id="rId2" tooltip="Thiamine diphosphate"/>
              </a:rPr>
              <a:t>diphosphate</a:t>
            </a:r>
            <a:r>
              <a:rPr lang="en-US" dirty="0"/>
              <a:t> (</a:t>
            </a:r>
            <a:r>
              <a:rPr lang="en-US" dirty="0" err="1"/>
              <a:t>ThDP</a:t>
            </a:r>
            <a:r>
              <a:rPr lang="en-US" dirty="0"/>
              <a:t>), also known as thiamine pyrophosphate (TPP) or </a:t>
            </a:r>
            <a:r>
              <a:rPr lang="en-US" dirty="0" err="1"/>
              <a:t>cocarboxylase</a:t>
            </a:r>
            <a:r>
              <a:rPr lang="en-US" dirty="0"/>
              <a:t>, </a:t>
            </a:r>
            <a:r>
              <a:rPr lang="en-US" b="1" dirty="0"/>
              <a:t>is catalyzed by an enzyme called </a:t>
            </a:r>
            <a:r>
              <a:rPr lang="en-US" b="1" u="sng" dirty="0">
                <a:solidFill>
                  <a:srgbClr val="FF0000"/>
                </a:solidFill>
                <a:hlinkClick r:id="rId3" tooltip="Thiamine diphosphokinase"/>
              </a:rPr>
              <a:t>thiamine </a:t>
            </a:r>
            <a:r>
              <a:rPr lang="en-US" b="1" u="sng" dirty="0" err="1">
                <a:solidFill>
                  <a:srgbClr val="FF0000"/>
                </a:solidFill>
                <a:hlinkClick r:id="rId3" tooltip="Thiamine diphosphokinase"/>
              </a:rPr>
              <a:t>diphosphokinase</a:t>
            </a:r>
            <a:r>
              <a:rPr lang="en-US" b="1" dirty="0"/>
              <a:t> </a:t>
            </a:r>
            <a:r>
              <a:rPr lang="en-US" dirty="0"/>
              <a:t>according to the reaction</a:t>
            </a:r>
            <a:endParaRPr lang="en-US" sz="2400" dirty="0"/>
          </a:p>
          <a:p>
            <a:pPr lvl="1"/>
            <a:r>
              <a:rPr lang="en-US" sz="2400" dirty="0"/>
              <a:t> </a:t>
            </a:r>
            <a:r>
              <a:rPr lang="en-US" b="1" dirty="0"/>
              <a:t>Thiamine + ATP → </a:t>
            </a:r>
            <a:r>
              <a:rPr lang="en-US" b="1" dirty="0" err="1"/>
              <a:t>ThDP</a:t>
            </a:r>
            <a:r>
              <a:rPr lang="en-US" b="1" dirty="0"/>
              <a:t> + AMP (EC 2.7.6.2). </a:t>
            </a:r>
            <a:endParaRPr lang="en-US" sz="2000" dirty="0"/>
          </a:p>
          <a:p>
            <a:pPr lvl="1"/>
            <a:r>
              <a:rPr lang="en-US" b="1" dirty="0" err="1">
                <a:solidFill>
                  <a:srgbClr val="FF0000"/>
                </a:solidFill>
              </a:rPr>
              <a:t>ThDP</a:t>
            </a:r>
            <a:r>
              <a:rPr lang="en-US" dirty="0"/>
              <a:t> is a </a:t>
            </a:r>
            <a:r>
              <a:rPr lang="en-US" u="sng" dirty="0">
                <a:hlinkClick r:id="rId4" tooltip="Coenzyme"/>
              </a:rPr>
              <a:t>coenzyme</a:t>
            </a:r>
            <a:r>
              <a:rPr lang="en-US" dirty="0"/>
              <a:t> for several enzymes that catalyze the </a:t>
            </a:r>
            <a:r>
              <a:rPr lang="en-US" b="1" dirty="0">
                <a:solidFill>
                  <a:srgbClr val="FF0000"/>
                </a:solidFill>
              </a:rPr>
              <a:t>transfer of two-carbon units </a:t>
            </a:r>
            <a:r>
              <a:rPr lang="en-US" dirty="0"/>
              <a:t>and in particular the </a:t>
            </a:r>
            <a:r>
              <a:rPr lang="en-US" u="sng" dirty="0">
                <a:hlinkClick r:id="rId5" tooltip="Dehydrogenation"/>
              </a:rPr>
              <a:t>dehydrogenation</a:t>
            </a:r>
            <a:r>
              <a:rPr lang="en-US" dirty="0"/>
              <a:t>(</a:t>
            </a:r>
            <a:r>
              <a:rPr lang="en-US" u="sng" dirty="0">
                <a:hlinkClick r:id="rId6" tooltip="Decarboxylation"/>
              </a:rPr>
              <a:t>decarboxylation</a:t>
            </a:r>
            <a:r>
              <a:rPr lang="en-US" dirty="0"/>
              <a:t> and subsequent conjugation with </a:t>
            </a:r>
            <a:r>
              <a:rPr lang="en-US" u="sng" dirty="0">
                <a:hlinkClick r:id="rId7" tooltip="Coenzyme A"/>
              </a:rPr>
              <a:t>coenzyme A</a:t>
            </a:r>
            <a:r>
              <a:rPr lang="en-US" dirty="0"/>
              <a:t>) of 2-oxoacids (alpha-</a:t>
            </a:r>
            <a:r>
              <a:rPr lang="en-US" dirty="0" err="1"/>
              <a:t>keto</a:t>
            </a:r>
            <a:r>
              <a:rPr lang="en-US" dirty="0"/>
              <a:t> acids). </a:t>
            </a:r>
            <a:endParaRPr lang="en-US" sz="2400" dirty="0"/>
          </a:p>
          <a:p>
            <a:endParaRPr lang="en-US" dirty="0"/>
          </a:p>
        </p:txBody>
      </p:sp>
    </p:spTree>
    <p:extLst>
      <p:ext uri="{BB962C8B-B14F-4D97-AF65-F5344CB8AC3E}">
        <p14:creationId xmlns:p14="http://schemas.microsoft.com/office/powerpoint/2010/main" val="85611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904009"/>
            <a:ext cx="9632373" cy="557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81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48245"/>
            <a:ext cx="9725891" cy="4208319"/>
          </a:xfrm>
        </p:spPr>
        <p:txBody>
          <a:bodyPr/>
          <a:lstStyle/>
          <a:p>
            <a:r>
              <a:rPr lang="en-US" b="1" dirty="0"/>
              <a:t>The enzymes </a:t>
            </a:r>
            <a:r>
              <a:rPr lang="en-US" b="1" dirty="0" err="1">
                <a:hlinkClick r:id="rId2" tooltip="Transketolase"/>
              </a:rPr>
              <a:t>transketolase</a:t>
            </a:r>
            <a:r>
              <a:rPr lang="en-US" b="1" dirty="0"/>
              <a:t>, </a:t>
            </a:r>
            <a:r>
              <a:rPr lang="en-US" b="1" dirty="0">
                <a:hlinkClick r:id="rId3" tooltip="Pyruvate dehydrogenase"/>
              </a:rPr>
              <a:t>pyruvate dehydrogenase</a:t>
            </a:r>
            <a:r>
              <a:rPr lang="en-US" b="1" dirty="0"/>
              <a:t> (PDH), and 2-</a:t>
            </a:r>
            <a:r>
              <a:rPr lang="en-US" b="1" dirty="0">
                <a:hlinkClick r:id="rId4" tooltip="Oxoglutarate dehydrogenase"/>
              </a:rPr>
              <a:t>oxoglutarate dehydrogenase</a:t>
            </a:r>
            <a:r>
              <a:rPr lang="en-US" b="1" dirty="0"/>
              <a:t> (OGDH) are all important in </a:t>
            </a:r>
            <a:r>
              <a:rPr lang="en-US" b="1" dirty="0">
                <a:hlinkClick r:id="rId5" tooltip="Carbohydrate metabolism"/>
              </a:rPr>
              <a:t>carbohydrate metabolism</a:t>
            </a:r>
            <a:r>
              <a:rPr lang="en-US" b="1" dirty="0"/>
              <a:t>.</a:t>
            </a:r>
            <a:r>
              <a:rPr lang="en-US" dirty="0"/>
              <a:t> </a:t>
            </a:r>
          </a:p>
          <a:p>
            <a:r>
              <a:rPr lang="en-US" dirty="0"/>
              <a:t>The cytosolic enzyme </a:t>
            </a:r>
            <a:r>
              <a:rPr lang="en-US" dirty="0" err="1"/>
              <a:t>transketolase</a:t>
            </a:r>
            <a:r>
              <a:rPr lang="en-US" dirty="0"/>
              <a:t> is a key player in the </a:t>
            </a:r>
            <a:r>
              <a:rPr lang="en-US" dirty="0">
                <a:solidFill>
                  <a:srgbClr val="FF0000"/>
                </a:solidFill>
                <a:hlinkClick r:id="rId6" tooltip="Pentose phosphate pathway"/>
              </a:rPr>
              <a:t>pentose phosphate pathway</a:t>
            </a:r>
            <a:r>
              <a:rPr lang="en-US" dirty="0">
                <a:solidFill>
                  <a:srgbClr val="FF0000"/>
                </a:solidFill>
              </a:rPr>
              <a:t>, </a:t>
            </a:r>
            <a:r>
              <a:rPr lang="en-US" dirty="0"/>
              <a:t>a major route for the biosynthesis of the pentose </a:t>
            </a:r>
            <a:r>
              <a:rPr lang="en-US" dirty="0">
                <a:hlinkClick r:id="rId7" tooltip="Sugar"/>
              </a:rPr>
              <a:t>sugars</a:t>
            </a:r>
            <a:r>
              <a:rPr lang="en-US" dirty="0"/>
              <a:t> </a:t>
            </a:r>
            <a:r>
              <a:rPr lang="en-US" dirty="0" err="1">
                <a:hlinkClick r:id="rId8" tooltip="Deoxyribose"/>
              </a:rPr>
              <a:t>deoxyribose</a:t>
            </a:r>
            <a:r>
              <a:rPr lang="en-US" dirty="0"/>
              <a:t> and </a:t>
            </a:r>
            <a:r>
              <a:rPr lang="en-US" dirty="0">
                <a:hlinkClick r:id="rId9" tooltip="Ribose"/>
              </a:rPr>
              <a:t>ribose</a:t>
            </a:r>
            <a:r>
              <a:rPr lang="en-US" dirty="0"/>
              <a:t>.</a:t>
            </a:r>
          </a:p>
          <a:p>
            <a:r>
              <a:rPr lang="en-US" b="1" u="sng" dirty="0">
                <a:solidFill>
                  <a:srgbClr val="FF0000"/>
                </a:solidFill>
              </a:rPr>
              <a:t>PDH</a:t>
            </a:r>
            <a:r>
              <a:rPr lang="en-US" b="1" dirty="0"/>
              <a:t> links </a:t>
            </a:r>
            <a:r>
              <a:rPr lang="en-US" b="1" dirty="0">
                <a:solidFill>
                  <a:srgbClr val="FF0000"/>
                </a:solidFill>
              </a:rPr>
              <a:t>glycolysis to the citric acid cycle</a:t>
            </a:r>
            <a:r>
              <a:rPr lang="en-US" b="1" dirty="0"/>
              <a:t>, while the reaction catalyzed by </a:t>
            </a:r>
            <a:r>
              <a:rPr lang="en-US" b="1" u="sng" dirty="0">
                <a:solidFill>
                  <a:srgbClr val="FF0000"/>
                </a:solidFill>
              </a:rPr>
              <a:t>OGDH</a:t>
            </a:r>
            <a:r>
              <a:rPr lang="en-US" b="1" dirty="0"/>
              <a:t> is a rate-limiting step in the </a:t>
            </a:r>
            <a:r>
              <a:rPr lang="en-US" b="1" dirty="0">
                <a:hlinkClick r:id="rId10" tooltip="Citric acid cycle"/>
              </a:rPr>
              <a:t>citric acid cycle</a:t>
            </a:r>
            <a:r>
              <a:rPr lang="en-US" b="1" dirty="0"/>
              <a:t>.</a:t>
            </a:r>
            <a:r>
              <a:rPr lang="en-US" dirty="0"/>
              <a:t> In the nervous system, PDH is also involved in the production of acetylcholine, a neurotransmitter, and for myelin synthesis</a:t>
            </a:r>
          </a:p>
        </p:txBody>
      </p:sp>
    </p:spTree>
    <p:extLst>
      <p:ext uri="{BB962C8B-B14F-4D97-AF65-F5344CB8AC3E}">
        <p14:creationId xmlns:p14="http://schemas.microsoft.com/office/powerpoint/2010/main" val="364264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320800"/>
          </a:xfrm>
        </p:spPr>
        <p:txBody>
          <a:bodyPr/>
          <a:lstStyle/>
          <a:p>
            <a:r>
              <a:rPr lang="en-US" dirty="0"/>
              <a:t>Thiamine is the precursor of thiamine pyrophosphate (TPP):</a:t>
            </a:r>
          </a:p>
        </p:txBody>
      </p:sp>
      <p:pic>
        <p:nvPicPr>
          <p:cNvPr id="4"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930400"/>
            <a:ext cx="8596313"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16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8596313" cy="1177925"/>
          </a:xfrm>
        </p:spPr>
        <p:txBody>
          <a:bodyPr>
            <a:normAutofit fontScale="90000"/>
          </a:bodyPr>
          <a:lstStyle/>
          <a:p>
            <a:pPr lvl="0"/>
            <a:r>
              <a:rPr lang="en-US" dirty="0"/>
              <a:t>It catalyzes the synthesis or cleavage of bonds to carbonyl carbons</a:t>
            </a:r>
            <a:br>
              <a:rPr lang="en-US" dirty="0"/>
            </a:br>
            <a:endParaRPr lang="en-US" dirty="0"/>
          </a:p>
        </p:txBody>
      </p:sp>
      <p:pic>
        <p:nvPicPr>
          <p:cNvPr id="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787525"/>
            <a:ext cx="8596313" cy="45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28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50963"/>
            <a:ext cx="8596313" cy="5267325"/>
          </a:xfrm>
        </p:spPr>
        <p:txBody>
          <a:bodyPr/>
          <a:lstStyle/>
          <a:p>
            <a:r>
              <a:rPr lang="en-US" dirty="0" smtClean="0"/>
              <a:t>.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74638"/>
            <a:ext cx="8596668" cy="609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48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16025"/>
            <a:ext cx="8596313" cy="5216525"/>
          </a:xfrm>
        </p:spPr>
        <p:txBody>
          <a:bodyPr>
            <a:normAutofit/>
          </a:bodyPr>
          <a:lstStyle/>
          <a:p>
            <a:pPr algn="ctr"/>
            <a:r>
              <a:rPr lang="en-US" sz="2400" b="1" u="sng" dirty="0"/>
              <a:t>Deficiency</a:t>
            </a:r>
          </a:p>
          <a:p>
            <a:r>
              <a:rPr lang="en-US" dirty="0"/>
              <a:t>Thiamine derivatives and thiamine-dependent enzymes are present in all cells of the body, thus a thiamine deficiency would seem to adversely affect all of the organ systems. However, the </a:t>
            </a:r>
            <a:r>
              <a:rPr lang="en-US" b="1" dirty="0">
                <a:solidFill>
                  <a:srgbClr val="FF0000"/>
                </a:solidFill>
              </a:rPr>
              <a:t>nervous system is particularly sensitive to thiamine deficiency, because of its dependence on oxidative metabolism</a:t>
            </a:r>
            <a:r>
              <a:rPr lang="en-US" b="1" dirty="0"/>
              <a:t>.</a:t>
            </a:r>
            <a:endParaRPr lang="en-US" dirty="0"/>
          </a:p>
          <a:p>
            <a:r>
              <a:rPr lang="en-US" dirty="0"/>
              <a:t>Thiamine deficiency commonly presents </a:t>
            </a:r>
            <a:r>
              <a:rPr lang="en-US" dirty="0" err="1"/>
              <a:t>subacutely</a:t>
            </a:r>
            <a:r>
              <a:rPr lang="en-US" dirty="0"/>
              <a:t> and can lead to metabolic coma and </a:t>
            </a:r>
            <a:r>
              <a:rPr lang="en-US" u="sng" dirty="0">
                <a:hlinkClick r:id="rId2" tooltip="Death"/>
              </a:rPr>
              <a:t>death</a:t>
            </a:r>
            <a:r>
              <a:rPr lang="en-US" dirty="0"/>
              <a:t>. A lack of thiamine can be caused by </a:t>
            </a:r>
            <a:r>
              <a:rPr lang="en-US" u="sng" dirty="0">
                <a:hlinkClick r:id="rId3" tooltip="Malnutrition"/>
              </a:rPr>
              <a:t>malnutrition</a:t>
            </a:r>
            <a:r>
              <a:rPr lang="en-US" dirty="0"/>
              <a:t>, a diet high in </a:t>
            </a:r>
            <a:r>
              <a:rPr lang="en-US" u="sng" dirty="0" err="1">
                <a:hlinkClick r:id="rId4" tooltip="Thiaminase"/>
              </a:rPr>
              <a:t>thiaminase</a:t>
            </a:r>
            <a:r>
              <a:rPr lang="en-US" dirty="0"/>
              <a:t>-rich foods (raw freshwater fish, raw </a:t>
            </a:r>
            <a:r>
              <a:rPr lang="en-US" u="sng" dirty="0">
                <a:hlinkClick r:id="rId5" tooltip="Shellfish"/>
              </a:rPr>
              <a:t>shellfish</a:t>
            </a:r>
            <a:r>
              <a:rPr lang="en-US" dirty="0"/>
              <a:t>, </a:t>
            </a:r>
            <a:r>
              <a:rPr lang="en-US" u="sng" dirty="0">
                <a:hlinkClick r:id="rId6" tooltip="Fern"/>
              </a:rPr>
              <a:t>ferns</a:t>
            </a:r>
            <a:r>
              <a:rPr lang="en-US" dirty="0"/>
              <a:t>) and/or foods high in anti-thiamine factors (</a:t>
            </a:r>
            <a:r>
              <a:rPr lang="en-US" u="sng" dirty="0">
                <a:hlinkClick r:id="rId7" tooltip="Tea"/>
              </a:rPr>
              <a:t>tea</a:t>
            </a:r>
            <a:r>
              <a:rPr lang="en-US" dirty="0"/>
              <a:t>, </a:t>
            </a:r>
            <a:r>
              <a:rPr lang="en-US" u="sng" dirty="0">
                <a:hlinkClick r:id="rId8" tooltip="Coffee"/>
              </a:rPr>
              <a:t>coffee</a:t>
            </a:r>
            <a:r>
              <a:rPr lang="en-US" dirty="0"/>
              <a:t>, </a:t>
            </a:r>
            <a:r>
              <a:rPr lang="en-US" u="sng" dirty="0">
                <a:hlinkClick r:id="rId9" tooltip="Betel nut"/>
              </a:rPr>
              <a:t>betel nuts</a:t>
            </a:r>
            <a:r>
              <a:rPr lang="en-US" dirty="0"/>
              <a:t>) and by grossly impaired nutritional status associated with chronic diseases, such as alcoholism, gastrointestinal diseases, HIV-AIDS, and persistent vomiting.  </a:t>
            </a:r>
          </a:p>
          <a:p>
            <a:r>
              <a:rPr lang="en-US" dirty="0"/>
              <a:t>Well-known syndromes caused by thiamine deficiency </a:t>
            </a:r>
            <a:r>
              <a:rPr lang="en-US" b="1" dirty="0"/>
              <a:t>include </a:t>
            </a:r>
            <a:r>
              <a:rPr lang="en-US" b="1" u="sng" dirty="0">
                <a:hlinkClick r:id="rId10" tooltip="Beriberi"/>
              </a:rPr>
              <a:t>beriberi</a:t>
            </a:r>
            <a:r>
              <a:rPr lang="en-US" b="1" dirty="0"/>
              <a:t>, </a:t>
            </a:r>
            <a:r>
              <a:rPr lang="en-US" b="1" u="sng" dirty="0">
                <a:hlinkClick r:id="rId11" tooltip="Wernicke-Korsakoff syndrome"/>
              </a:rPr>
              <a:t>Wernicke-</a:t>
            </a:r>
            <a:r>
              <a:rPr lang="en-US" b="1" u="sng" dirty="0" err="1">
                <a:hlinkClick r:id="rId11" tooltip="Wernicke-Korsakoff syndrome"/>
              </a:rPr>
              <a:t>Korsakoff</a:t>
            </a:r>
            <a:r>
              <a:rPr lang="en-US" b="1" u="sng" dirty="0">
                <a:hlinkClick r:id="rId11" tooltip="Wernicke-Korsakoff syndrome"/>
              </a:rPr>
              <a:t> syndrome</a:t>
            </a:r>
            <a:r>
              <a:rPr lang="en-US" b="1" dirty="0"/>
              <a:t>, and optic neuropathy.</a:t>
            </a:r>
            <a:endParaRPr lang="en-US" dirty="0"/>
          </a:p>
          <a:p>
            <a:endParaRPr lang="ar-IQ" dirty="0"/>
          </a:p>
          <a:p>
            <a:endParaRPr lang="en-US" dirty="0"/>
          </a:p>
        </p:txBody>
      </p:sp>
    </p:spTree>
    <p:extLst>
      <p:ext uri="{BB962C8B-B14F-4D97-AF65-F5344CB8AC3E}">
        <p14:creationId xmlns:p14="http://schemas.microsoft.com/office/powerpoint/2010/main" val="393350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54113"/>
            <a:ext cx="8596313" cy="5299075"/>
          </a:xfrm>
        </p:spPr>
        <p:txBody>
          <a:bodyPr/>
          <a:lstStyle/>
          <a:p>
            <a:pPr algn="ctr"/>
            <a:r>
              <a:rPr lang="en-US" sz="2800" b="1" u="sng" dirty="0"/>
              <a:t>Beriberi</a:t>
            </a:r>
            <a:endParaRPr lang="en-US" sz="2800" b="1" dirty="0"/>
          </a:p>
          <a:p>
            <a:r>
              <a:rPr lang="en-US" dirty="0"/>
              <a:t>Beriberi is a </a:t>
            </a:r>
            <a:r>
              <a:rPr lang="en-US" b="1" dirty="0"/>
              <a:t>disorder of </a:t>
            </a:r>
            <a:r>
              <a:rPr lang="en-US" b="1" dirty="0">
                <a:solidFill>
                  <a:srgbClr val="FF0000"/>
                </a:solidFill>
              </a:rPr>
              <a:t>nervous system </a:t>
            </a:r>
            <a:r>
              <a:rPr lang="en-US" b="1" dirty="0"/>
              <a:t>which is actually cause by the deficiency of the thiamine in the diet of the individual,</a:t>
            </a:r>
            <a:r>
              <a:rPr lang="en-US" dirty="0"/>
              <a:t> thiamine is basically found in the membranes of neurons and it is involved in the break down of the energy molecules such as glucose.</a:t>
            </a:r>
          </a:p>
          <a:p>
            <a:r>
              <a:rPr lang="en-US" dirty="0"/>
              <a:t> Beriberi may be found in people whose diet consists mainly of </a:t>
            </a:r>
            <a:r>
              <a:rPr lang="en-US" b="1" dirty="0">
                <a:solidFill>
                  <a:srgbClr val="FF0000"/>
                </a:solidFill>
              </a:rPr>
              <a:t>polished white </a:t>
            </a:r>
            <a:r>
              <a:rPr lang="en-US" dirty="0"/>
              <a:t>rice, which is very low in thiamine </a:t>
            </a:r>
          </a:p>
          <a:p>
            <a:r>
              <a:rPr lang="en-US" dirty="0"/>
              <a:t>It can also be seen in </a:t>
            </a:r>
            <a:r>
              <a:rPr lang="en-US" b="1" dirty="0">
                <a:solidFill>
                  <a:srgbClr val="FF0000"/>
                </a:solidFill>
              </a:rPr>
              <a:t>chronic alcoholics</a:t>
            </a:r>
            <a:r>
              <a:rPr lang="en-US" dirty="0"/>
              <a:t>, Arsenic poisoning causes alterations in cellular metabolism resulting in blockage of thiamine use which results in thiamine deficiency without any dietary shortfall. </a:t>
            </a:r>
          </a:p>
        </p:txBody>
      </p:sp>
    </p:spTree>
    <p:extLst>
      <p:ext uri="{BB962C8B-B14F-4D97-AF65-F5344CB8AC3E}">
        <p14:creationId xmlns:p14="http://schemas.microsoft.com/office/powerpoint/2010/main" val="93420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609601"/>
            <a:ext cx="8596668"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txBox="1">
            <a:spLocks/>
          </p:cNvSpPr>
          <p:nvPr/>
        </p:nvSpPr>
        <p:spPr>
          <a:xfrm>
            <a:off x="677334" y="2452255"/>
            <a:ext cx="8596668" cy="35891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chemeClr val="tx1"/>
                </a:solidFill>
              </a:rPr>
              <a:t>The vitamin B-complex refers to </a:t>
            </a:r>
            <a:r>
              <a:rPr lang="en-US" b="1" dirty="0" smtClean="0">
                <a:solidFill>
                  <a:srgbClr val="FF0000"/>
                </a:solidFill>
              </a:rPr>
              <a:t>all of the known essential water-soluble vitamins except for </a:t>
            </a:r>
            <a:r>
              <a:rPr lang="en-US" b="1" dirty="0" smtClean="0">
                <a:solidFill>
                  <a:srgbClr val="FF0000"/>
                </a:solidFill>
                <a:hlinkClick r:id="rId3"/>
              </a:rPr>
              <a:t>vitamin C</a:t>
            </a:r>
            <a:r>
              <a:rPr lang="en-US" b="1" dirty="0" smtClean="0">
                <a:solidFill>
                  <a:srgbClr val="FF0000"/>
                </a:solidFill>
              </a:rPr>
              <a:t>.</a:t>
            </a:r>
          </a:p>
          <a:p>
            <a:endParaRPr lang="en-US" dirty="0" smtClean="0">
              <a:solidFill>
                <a:schemeClr val="tx1"/>
              </a:solidFill>
            </a:endParaRPr>
          </a:p>
          <a:p>
            <a:r>
              <a:rPr lang="en-US" b="1" dirty="0" smtClean="0">
                <a:solidFill>
                  <a:srgbClr val="FF0000"/>
                </a:solidFill>
              </a:rPr>
              <a:t>Each member of the B-complex </a:t>
            </a:r>
            <a:r>
              <a:rPr lang="en-US" b="1" dirty="0" smtClean="0">
                <a:solidFill>
                  <a:schemeClr val="tx1"/>
                </a:solidFill>
              </a:rPr>
              <a:t>has a </a:t>
            </a:r>
            <a:r>
              <a:rPr lang="en-US" b="1" dirty="0" smtClean="0">
                <a:solidFill>
                  <a:srgbClr val="FF0000"/>
                </a:solidFill>
              </a:rPr>
              <a:t>unique structure </a:t>
            </a:r>
            <a:r>
              <a:rPr lang="en-US" b="1" dirty="0" smtClean="0">
                <a:solidFill>
                  <a:schemeClr val="tx1"/>
                </a:solidFill>
              </a:rPr>
              <a:t>and performs </a:t>
            </a:r>
            <a:r>
              <a:rPr lang="en-US" b="1" dirty="0" smtClean="0">
                <a:solidFill>
                  <a:srgbClr val="FF0000"/>
                </a:solidFill>
              </a:rPr>
              <a:t>unique functions </a:t>
            </a:r>
            <a:r>
              <a:rPr lang="en-US" b="1" dirty="0" smtClean="0">
                <a:solidFill>
                  <a:schemeClr val="tx1"/>
                </a:solidFill>
              </a:rPr>
              <a:t>in the human body, and often coexists in the </a:t>
            </a:r>
            <a:r>
              <a:rPr lang="en-US" b="1" dirty="0" smtClean="0">
                <a:solidFill>
                  <a:srgbClr val="FF0000"/>
                </a:solidFill>
              </a:rPr>
              <a:t>same foods</a:t>
            </a:r>
            <a:r>
              <a:rPr lang="en-US" b="1" dirty="0" smtClean="0">
                <a:solidFill>
                  <a:schemeClr val="tx1"/>
                </a:solidFill>
              </a:rPr>
              <a:t>.</a:t>
            </a:r>
            <a:r>
              <a:rPr lang="en-US" dirty="0" smtClean="0">
                <a:solidFill>
                  <a:schemeClr val="tx1"/>
                </a:solidFill>
              </a:rPr>
              <a:t> Vitamins B1, B2, B3, and biotin participate in different aspects of energy production, vitamin B6 is essential for amino acid metabolism, and vitamin B12 and folic acid facilitate steps required for cell division.</a:t>
            </a:r>
          </a:p>
          <a:p>
            <a:r>
              <a:rPr lang="en-US" dirty="0" smtClean="0">
                <a:solidFill>
                  <a:schemeClr val="tx1"/>
                </a:solidFill>
              </a:rPr>
              <a:t>However, contrary to popular belief, </a:t>
            </a:r>
            <a:r>
              <a:rPr lang="en-US" b="1" dirty="0" smtClean="0">
                <a:solidFill>
                  <a:schemeClr val="tx1"/>
                </a:solidFill>
              </a:rPr>
              <a:t>no functions require all B-complex vitamins simultaneously.</a:t>
            </a:r>
            <a:endParaRPr lang="en-US" dirty="0">
              <a:solidFill>
                <a:schemeClr val="tx1"/>
              </a:solidFill>
            </a:endParaRPr>
          </a:p>
        </p:txBody>
      </p:sp>
    </p:spTree>
    <p:extLst>
      <p:ext uri="{BB962C8B-B14F-4D97-AF65-F5344CB8AC3E}">
        <p14:creationId xmlns:p14="http://schemas.microsoft.com/office/powerpoint/2010/main" val="4215066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74750"/>
            <a:ext cx="8596313" cy="5287963"/>
          </a:xfrm>
        </p:spPr>
        <p:txBody>
          <a:bodyPr/>
          <a:lstStyle/>
          <a:p>
            <a:pPr algn="ctr"/>
            <a:r>
              <a:rPr lang="en-US" b="1" u="sng" dirty="0">
                <a:solidFill>
                  <a:srgbClr val="FF0000"/>
                </a:solidFill>
              </a:rPr>
              <a:t>Three major forms of the of </a:t>
            </a:r>
            <a:r>
              <a:rPr lang="en-US" b="1" u="sng" dirty="0" smtClean="0">
                <a:solidFill>
                  <a:srgbClr val="FF0000"/>
                </a:solidFill>
              </a:rPr>
              <a:t>beriberi</a:t>
            </a:r>
            <a:endParaRPr lang="en-US" b="1" u="sng" dirty="0">
              <a:solidFill>
                <a:srgbClr val="FF0000"/>
              </a:solidFill>
            </a:endParaRPr>
          </a:p>
          <a:p>
            <a:pPr lvl="0"/>
            <a:r>
              <a:rPr lang="en-US" b="1" u="sng" dirty="0">
                <a:solidFill>
                  <a:srgbClr val="FF0000"/>
                </a:solidFill>
              </a:rPr>
              <a:t>1-</a:t>
            </a:r>
            <a:r>
              <a:rPr lang="en-US" b="1" dirty="0"/>
              <a:t>Dry beriberi</a:t>
            </a:r>
            <a:r>
              <a:rPr lang="en-US" dirty="0"/>
              <a:t> :affecting distal more than proximal limb segments and causing calf muscle tenderness. </a:t>
            </a:r>
          </a:p>
          <a:p>
            <a:pPr lvl="0"/>
            <a:r>
              <a:rPr lang="en-US" b="1" u="sng" dirty="0">
                <a:solidFill>
                  <a:srgbClr val="FF0000"/>
                </a:solidFill>
              </a:rPr>
              <a:t>2-</a:t>
            </a:r>
            <a:r>
              <a:rPr lang="en-US" b="1" dirty="0"/>
              <a:t>Wet beriberi</a:t>
            </a:r>
            <a:r>
              <a:rPr lang="en-US" dirty="0"/>
              <a:t> :is associated with mental confusion, </a:t>
            </a:r>
            <a:r>
              <a:rPr lang="en-US" dirty="0">
                <a:hlinkClick r:id="rId2" tooltip="Muscular atrophy"/>
              </a:rPr>
              <a:t>muscular atrophy</a:t>
            </a:r>
            <a:r>
              <a:rPr lang="en-US" dirty="0"/>
              <a:t>, </a:t>
            </a:r>
            <a:r>
              <a:rPr lang="en-US" dirty="0">
                <a:hlinkClick r:id="rId3" tooltip="Edema"/>
              </a:rPr>
              <a:t>edema</a:t>
            </a:r>
            <a:r>
              <a:rPr lang="en-US" dirty="0"/>
              <a:t>, </a:t>
            </a:r>
            <a:r>
              <a:rPr lang="en-US" dirty="0">
                <a:hlinkClick r:id="rId4" tooltip="Tachycardia"/>
              </a:rPr>
              <a:t>tachycardia</a:t>
            </a:r>
            <a:r>
              <a:rPr lang="en-US" dirty="0"/>
              <a:t>, </a:t>
            </a:r>
            <a:r>
              <a:rPr lang="en-US" dirty="0">
                <a:hlinkClick r:id="rId5" tooltip="Cardiomegaly"/>
              </a:rPr>
              <a:t>cardiomegaly</a:t>
            </a:r>
            <a:r>
              <a:rPr lang="en-US" dirty="0"/>
              <a:t>, and congestive heart failure in addition to peripheral neuropathy. </a:t>
            </a:r>
          </a:p>
          <a:p>
            <a:pPr lvl="0"/>
            <a:r>
              <a:rPr lang="en-US" b="1" u="sng" dirty="0">
                <a:solidFill>
                  <a:srgbClr val="FF0000"/>
                </a:solidFill>
              </a:rPr>
              <a:t>3-</a:t>
            </a:r>
            <a:r>
              <a:rPr lang="en-US" b="1" dirty="0"/>
              <a:t>Infantile beriberi</a:t>
            </a:r>
            <a:r>
              <a:rPr lang="en-US" dirty="0"/>
              <a:t> :occurs in infants breast-fed by thiamin-deficient mothers (who may show no sign of thiamine deficiency). </a:t>
            </a:r>
            <a:endParaRPr lang="ar-IQ" b="1" u="sng" dirty="0">
              <a:solidFill>
                <a:srgbClr val="FF0000"/>
              </a:solidFill>
            </a:endParaRPr>
          </a:p>
        </p:txBody>
      </p:sp>
    </p:spTree>
    <p:extLst>
      <p:ext uri="{BB962C8B-B14F-4D97-AF65-F5344CB8AC3E}">
        <p14:creationId xmlns:p14="http://schemas.microsoft.com/office/powerpoint/2010/main" val="114137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54113"/>
            <a:ext cx="8596313" cy="5349875"/>
          </a:xfrm>
        </p:spPr>
        <p:txBody>
          <a:bodyPr/>
          <a:lstStyle/>
          <a:p>
            <a:pPr algn="ctr"/>
            <a:r>
              <a:rPr lang="en-US" b="1" u="sng" dirty="0"/>
              <a:t>Assay for Thiamine Deficiency:</a:t>
            </a:r>
            <a:endParaRPr lang="en-US" dirty="0"/>
          </a:p>
          <a:p>
            <a:r>
              <a:rPr lang="en-US" b="1" dirty="0"/>
              <a:t>The measurement of erythrocyte (red blood cell) </a:t>
            </a:r>
            <a:r>
              <a:rPr lang="en-US" b="1" dirty="0" err="1"/>
              <a:t>transketolase</a:t>
            </a:r>
            <a:r>
              <a:rPr lang="en-US" b="1" dirty="0"/>
              <a:t> activity. </a:t>
            </a:r>
            <a:endParaRPr lang="en-US" dirty="0"/>
          </a:p>
          <a:p>
            <a:r>
              <a:rPr lang="en-US" b="1" dirty="0"/>
              <a:t>Red blood cells</a:t>
            </a:r>
            <a:r>
              <a:rPr lang="en-US" dirty="0"/>
              <a:t>, which lack mitochondria, have no alternative means of generating NADPH save the pentose phosphate pathway. Also, NADPH is required to reduce glutathione in order to maintain the normal structure of red blood cell and maintain hemoglobin in the ferrous state.  </a:t>
            </a:r>
            <a:r>
              <a:rPr lang="en-US" b="1" dirty="0"/>
              <a:t>Therefore, the </a:t>
            </a:r>
            <a:r>
              <a:rPr lang="en-US" b="1" dirty="0">
                <a:solidFill>
                  <a:srgbClr val="FF0000"/>
                </a:solidFill>
              </a:rPr>
              <a:t>pentose phosphate pathway is essential in red blood cells.</a:t>
            </a:r>
            <a:r>
              <a:rPr lang="en-US" dirty="0">
                <a:solidFill>
                  <a:srgbClr val="FF0000"/>
                </a:solidFill>
              </a:rPr>
              <a:t> </a:t>
            </a:r>
            <a:r>
              <a:rPr lang="en-US" dirty="0"/>
              <a:t> </a:t>
            </a:r>
            <a:r>
              <a:rPr lang="en-US" dirty="0" err="1"/>
              <a:t>Transketolase</a:t>
            </a:r>
            <a:r>
              <a:rPr lang="en-US" dirty="0"/>
              <a:t> is a thiamine pyrophosphate-requiring enzyme, which catalyzes reactions in the pentose phosphate pathway.  </a:t>
            </a:r>
            <a:r>
              <a:rPr lang="en-US" b="1" dirty="0"/>
              <a:t>So the level of </a:t>
            </a:r>
            <a:r>
              <a:rPr lang="en-US" b="1" dirty="0" err="1">
                <a:solidFill>
                  <a:srgbClr val="FF0000"/>
                </a:solidFill>
              </a:rPr>
              <a:t>transketolase</a:t>
            </a:r>
            <a:r>
              <a:rPr lang="en-US" b="1" dirty="0">
                <a:solidFill>
                  <a:srgbClr val="FF0000"/>
                </a:solidFill>
              </a:rPr>
              <a:t> activity </a:t>
            </a:r>
            <a:r>
              <a:rPr lang="en-US" b="1" dirty="0"/>
              <a:t>in the </a:t>
            </a:r>
            <a:r>
              <a:rPr lang="en-US" b="1" dirty="0">
                <a:solidFill>
                  <a:srgbClr val="FF0000"/>
                </a:solidFill>
              </a:rPr>
              <a:t>red blood </a:t>
            </a:r>
            <a:r>
              <a:rPr lang="en-US" b="1" dirty="0"/>
              <a:t>cell is a reliable diagnostic </a:t>
            </a:r>
            <a:r>
              <a:rPr lang="en-US" b="1" dirty="0">
                <a:solidFill>
                  <a:srgbClr val="FF0000"/>
                </a:solidFill>
              </a:rPr>
              <a:t>indicator of thiamine status.</a:t>
            </a:r>
            <a:endParaRPr lang="en-US" dirty="0">
              <a:solidFill>
                <a:srgbClr val="FF0000"/>
              </a:solidFill>
            </a:endParaRPr>
          </a:p>
        </p:txBody>
      </p:sp>
    </p:spTree>
    <p:extLst>
      <p:ext uri="{BB962C8B-B14F-4D97-AF65-F5344CB8AC3E}">
        <p14:creationId xmlns:p14="http://schemas.microsoft.com/office/powerpoint/2010/main" val="244558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4294967295"/>
          </p:nvPr>
        </p:nvSpPr>
        <p:spPr>
          <a:xfrm>
            <a:off x="0" y="1204913"/>
            <a:ext cx="8596313" cy="5195887"/>
          </a:xfrm>
        </p:spPr>
        <p:txBody>
          <a:bodyPr>
            <a:normAutofit/>
          </a:bodyPr>
          <a:lstStyle/>
          <a:p>
            <a:r>
              <a:rPr lang="en-US" b="1" u="sng" dirty="0"/>
              <a:t>The Vitamins B-complex are family due to :</a:t>
            </a:r>
            <a:r>
              <a:rPr lang="en-US" b="1" dirty="0"/>
              <a:t> </a:t>
            </a:r>
            <a:endParaRPr lang="en-US" dirty="0"/>
          </a:p>
          <a:p>
            <a:pPr lvl="0"/>
            <a:r>
              <a:rPr lang="en-US" b="1" u="sng" dirty="0">
                <a:solidFill>
                  <a:srgbClr val="FF0000"/>
                </a:solidFill>
              </a:rPr>
              <a:t>1-</a:t>
            </a:r>
            <a:r>
              <a:rPr lang="en-US" dirty="0"/>
              <a:t>They are found together in the </a:t>
            </a:r>
            <a:r>
              <a:rPr lang="en-US" b="1" dirty="0">
                <a:solidFill>
                  <a:srgbClr val="FF0000"/>
                </a:solidFill>
              </a:rPr>
              <a:t>same food</a:t>
            </a:r>
            <a:r>
              <a:rPr lang="en-US" dirty="0"/>
              <a:t>.</a:t>
            </a:r>
          </a:p>
          <a:p>
            <a:pPr lvl="0"/>
            <a:endParaRPr lang="en-US" dirty="0"/>
          </a:p>
          <a:p>
            <a:pPr lvl="0"/>
            <a:r>
              <a:rPr lang="en-US" b="1" u="sng" dirty="0">
                <a:solidFill>
                  <a:srgbClr val="FF0000"/>
                </a:solidFill>
              </a:rPr>
              <a:t>2-</a:t>
            </a:r>
            <a:r>
              <a:rPr lang="en-US" dirty="0"/>
              <a:t>Do </a:t>
            </a:r>
            <a:r>
              <a:rPr lang="en-US" b="1" dirty="0">
                <a:solidFill>
                  <a:srgbClr val="FF0000"/>
                </a:solidFill>
              </a:rPr>
              <a:t>similar work </a:t>
            </a:r>
            <a:r>
              <a:rPr lang="en-US" dirty="0"/>
              <a:t>in the body, maintain healthy skin and muscles tone enhance immune and nervous system functions and promote cell growth and divisions.</a:t>
            </a:r>
          </a:p>
          <a:p>
            <a:pPr lvl="0"/>
            <a:endParaRPr lang="en-US" dirty="0"/>
          </a:p>
          <a:p>
            <a:pPr lvl="0"/>
            <a:r>
              <a:rPr lang="en-US" b="1" u="sng" dirty="0">
                <a:solidFill>
                  <a:srgbClr val="FF0000"/>
                </a:solidFill>
              </a:rPr>
              <a:t>3-</a:t>
            </a:r>
            <a:r>
              <a:rPr lang="en-US" dirty="0"/>
              <a:t>Symptoms of one vitamins </a:t>
            </a:r>
            <a:r>
              <a:rPr lang="en-US" b="1" dirty="0">
                <a:solidFill>
                  <a:srgbClr val="FF0000"/>
                </a:solidFill>
              </a:rPr>
              <a:t>deficiency </a:t>
            </a:r>
            <a:r>
              <a:rPr lang="en-US" dirty="0"/>
              <a:t>may be </a:t>
            </a:r>
            <a:r>
              <a:rPr lang="en-US" b="1" dirty="0">
                <a:solidFill>
                  <a:srgbClr val="FF0000"/>
                </a:solidFill>
              </a:rPr>
              <a:t>undistinguishable </a:t>
            </a:r>
            <a:r>
              <a:rPr lang="en-US" dirty="0"/>
              <a:t>from others.</a:t>
            </a:r>
          </a:p>
          <a:p>
            <a:pPr algn="l"/>
            <a:endParaRPr lang="en-US" dirty="0">
              <a:solidFill>
                <a:schemeClr val="tx1"/>
              </a:solidFill>
            </a:endParaRPr>
          </a:p>
        </p:txBody>
      </p:sp>
    </p:spTree>
    <p:extLst>
      <p:ext uri="{BB962C8B-B14F-4D97-AF65-F5344CB8AC3E}">
        <p14:creationId xmlns:p14="http://schemas.microsoft.com/office/powerpoint/2010/main" val="155810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81890" y="1216025"/>
            <a:ext cx="8946573"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55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11250"/>
            <a:ext cx="8596313" cy="5237163"/>
          </a:xfrm>
        </p:spPr>
        <p:txBody>
          <a:bodyPr/>
          <a:lstStyle/>
          <a:p>
            <a:pPr algn="ctr"/>
            <a:r>
              <a:rPr lang="en-US" sz="4000" b="1" u="sng" dirty="0"/>
              <a:t>Thiamine  (vitamin B</a:t>
            </a:r>
            <a:r>
              <a:rPr lang="en-US" sz="4000" b="1" u="sng" baseline="-25000" dirty="0"/>
              <a:t>1</a:t>
            </a:r>
            <a:r>
              <a:rPr lang="en-US" sz="4000" b="1" u="sng" dirty="0"/>
              <a:t>)</a:t>
            </a:r>
            <a:endParaRPr lang="en-US" sz="4000" b="1" dirty="0"/>
          </a:p>
          <a:p>
            <a:pPr algn="ctr"/>
            <a:endParaRPr lang="en-US" sz="2000" b="1" dirty="0"/>
          </a:p>
          <a:p>
            <a:r>
              <a:rPr lang="en-US" b="1" dirty="0"/>
              <a:t>Thiamine</a:t>
            </a:r>
            <a:r>
              <a:rPr lang="en-US" dirty="0"/>
              <a:t> or </a:t>
            </a:r>
            <a:r>
              <a:rPr lang="en-US" b="1" dirty="0"/>
              <a:t>vitamin B</a:t>
            </a:r>
            <a:r>
              <a:rPr lang="en-US" b="1" baseline="-25000" dirty="0"/>
              <a:t>1</a:t>
            </a:r>
            <a:r>
              <a:rPr lang="en-US" dirty="0"/>
              <a:t>, named as the </a:t>
            </a:r>
            <a:r>
              <a:rPr lang="en-US" b="1" dirty="0">
                <a:solidFill>
                  <a:srgbClr val="FF0000"/>
                </a:solidFill>
              </a:rPr>
              <a:t>"</a:t>
            </a:r>
            <a:r>
              <a:rPr lang="en-US" b="1" dirty="0" err="1">
                <a:solidFill>
                  <a:srgbClr val="FF0000"/>
                </a:solidFill>
              </a:rPr>
              <a:t>thio-vitamine</a:t>
            </a:r>
            <a:r>
              <a:rPr lang="en-US" b="1" dirty="0">
                <a:solidFill>
                  <a:srgbClr val="FF0000"/>
                </a:solidFill>
              </a:rPr>
              <a:t>" ("sulfur-containing </a:t>
            </a:r>
            <a:r>
              <a:rPr lang="en-US" dirty="0"/>
              <a:t>vitamin") is a </a:t>
            </a:r>
            <a:r>
              <a:rPr lang="en-US" b="1" dirty="0">
                <a:solidFill>
                  <a:srgbClr val="FF0000"/>
                </a:solidFill>
              </a:rPr>
              <a:t>water-soluble</a:t>
            </a:r>
            <a:r>
              <a:rPr lang="en-US" dirty="0"/>
              <a:t> </a:t>
            </a:r>
            <a:r>
              <a:rPr lang="en-US" dirty="0">
                <a:hlinkClick r:id="rId2" tooltip="Vitamin"/>
              </a:rPr>
              <a:t>vitamin</a:t>
            </a:r>
            <a:r>
              <a:rPr lang="en-US" dirty="0"/>
              <a:t> of the </a:t>
            </a:r>
            <a:r>
              <a:rPr lang="en-US" dirty="0">
                <a:hlinkClick r:id="rId3" tooltip="B vitamins"/>
              </a:rPr>
              <a:t>B complex</a:t>
            </a:r>
            <a:r>
              <a:rPr lang="en-US" dirty="0"/>
              <a:t>. </a:t>
            </a:r>
          </a:p>
          <a:p>
            <a:r>
              <a:rPr lang="en-US" b="1" dirty="0"/>
              <a:t>We need vitamin B1 so that the body can use </a:t>
            </a:r>
            <a:r>
              <a:rPr lang="en-US" b="1" dirty="0">
                <a:hlinkClick r:id="rId4" tooltip="What Are Carbohydrates? What Is Glucose?"/>
              </a:rPr>
              <a:t>carbohydrates</a:t>
            </a:r>
            <a:r>
              <a:rPr lang="en-US" b="1" dirty="0"/>
              <a:t> as </a:t>
            </a:r>
            <a:r>
              <a:rPr lang="en-US" b="1" dirty="0">
                <a:solidFill>
                  <a:srgbClr val="FF0000"/>
                </a:solidFill>
              </a:rPr>
              <a:t>energy </a:t>
            </a:r>
            <a:r>
              <a:rPr lang="en-US" b="1" dirty="0"/>
              <a:t>- it is </a:t>
            </a:r>
            <a:r>
              <a:rPr lang="en-US" b="1" dirty="0">
                <a:solidFill>
                  <a:srgbClr val="FF0000"/>
                </a:solidFill>
              </a:rPr>
              <a:t>essential for glucose metabolism</a:t>
            </a:r>
            <a:r>
              <a:rPr lang="en-US" b="1" dirty="0"/>
              <a:t>. </a:t>
            </a:r>
          </a:p>
          <a:p>
            <a:r>
              <a:rPr lang="en-US" b="1" dirty="0"/>
              <a:t>Vitamin B1 also plays a key role in nerve, muscle and heart function.</a:t>
            </a:r>
            <a:endParaRPr lang="en-US" dirty="0"/>
          </a:p>
          <a:p>
            <a:r>
              <a:rPr lang="en-US" dirty="0"/>
              <a:t>Mammals, including </a:t>
            </a:r>
            <a:r>
              <a:rPr lang="en-US" b="1" dirty="0">
                <a:solidFill>
                  <a:srgbClr val="FF0000"/>
                </a:solidFill>
              </a:rPr>
              <a:t>humans </a:t>
            </a:r>
            <a:r>
              <a:rPr lang="en-US" b="1" u="sng" dirty="0">
                <a:solidFill>
                  <a:srgbClr val="FF0000"/>
                </a:solidFill>
              </a:rPr>
              <a:t>cannot synthesize </a:t>
            </a:r>
            <a:r>
              <a:rPr lang="en-US" b="1" dirty="0">
                <a:solidFill>
                  <a:srgbClr val="FF0000"/>
                </a:solidFill>
              </a:rPr>
              <a:t>thiamine </a:t>
            </a:r>
            <a:r>
              <a:rPr lang="en-US" dirty="0"/>
              <a:t>so it has to be obtained from diet via intestinal absorption. Absorption of vitamin B1 involves a specialized pH-dependent, Na</a:t>
            </a:r>
            <a:r>
              <a:rPr lang="en-US" baseline="30000" dirty="0"/>
              <a:t>+</a:t>
            </a:r>
            <a:r>
              <a:rPr lang="en-US" dirty="0"/>
              <a:t>- independent carrier mediated mechanism. In order to become a </a:t>
            </a:r>
            <a:r>
              <a:rPr lang="en-US" b="1" dirty="0">
                <a:solidFill>
                  <a:srgbClr val="FF0000"/>
                </a:solidFill>
              </a:rPr>
              <a:t>coenzyme</a:t>
            </a:r>
            <a:r>
              <a:rPr lang="en-US" dirty="0"/>
              <a:t> thiamine </a:t>
            </a:r>
            <a:r>
              <a:rPr lang="en-US" b="1" dirty="0">
                <a:solidFill>
                  <a:srgbClr val="FF0000"/>
                </a:solidFill>
              </a:rPr>
              <a:t>has to acquire a pyrophosphate group.</a:t>
            </a:r>
            <a:r>
              <a:rPr lang="en-US" dirty="0"/>
              <a:t> </a:t>
            </a:r>
            <a:endParaRPr lang="ar-IQ" dirty="0"/>
          </a:p>
        </p:txBody>
      </p:sp>
    </p:spTree>
    <p:extLst>
      <p:ext uri="{BB962C8B-B14F-4D97-AF65-F5344CB8AC3E}">
        <p14:creationId xmlns:p14="http://schemas.microsoft.com/office/powerpoint/2010/main" val="164628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926" y="768928"/>
            <a:ext cx="8640960" cy="589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01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54113"/>
            <a:ext cx="8596313" cy="4887912"/>
          </a:xfrm>
        </p:spPr>
        <p:txBody>
          <a:bodyPr/>
          <a:lstStyle/>
          <a:p>
            <a:r>
              <a:rPr lang="en-US" dirty="0"/>
              <a:t>Thiamine is a colorless </a:t>
            </a:r>
            <a:r>
              <a:rPr lang="en-US" dirty="0">
                <a:hlinkClick r:id="rId2" tooltip="Chemical compound"/>
              </a:rPr>
              <a:t>compound</a:t>
            </a:r>
            <a:r>
              <a:rPr lang="en-US" dirty="0"/>
              <a:t> with a </a:t>
            </a:r>
            <a:r>
              <a:rPr lang="en-US" b="1" dirty="0">
                <a:hlinkClick r:id="rId3" tooltip="Chemical formula"/>
              </a:rPr>
              <a:t>chemical formula</a:t>
            </a:r>
            <a:r>
              <a:rPr lang="en-US" b="1" dirty="0"/>
              <a:t> </a:t>
            </a:r>
            <a:r>
              <a:rPr lang="en-US" b="1" dirty="0">
                <a:solidFill>
                  <a:srgbClr val="FF0000"/>
                </a:solidFill>
                <a:hlinkClick r:id="rId4" tooltip="Carbon"/>
              </a:rPr>
              <a:t>C</a:t>
            </a:r>
            <a:r>
              <a:rPr lang="en-US" b="1" baseline="-25000" dirty="0">
                <a:solidFill>
                  <a:srgbClr val="FF0000"/>
                </a:solidFill>
              </a:rPr>
              <a:t>12</a:t>
            </a:r>
            <a:r>
              <a:rPr lang="en-US" b="1" dirty="0">
                <a:solidFill>
                  <a:srgbClr val="FF0000"/>
                </a:solidFill>
                <a:hlinkClick r:id="rId5" tooltip="Hydrogen"/>
              </a:rPr>
              <a:t>H</a:t>
            </a:r>
            <a:r>
              <a:rPr lang="en-US" b="1" baseline="-25000" dirty="0">
                <a:solidFill>
                  <a:srgbClr val="FF0000"/>
                </a:solidFill>
              </a:rPr>
              <a:t>17</a:t>
            </a:r>
            <a:r>
              <a:rPr lang="en-US" b="1" dirty="0">
                <a:solidFill>
                  <a:srgbClr val="FF0000"/>
                </a:solidFill>
                <a:hlinkClick r:id="rId6" tooltip="Nitrogen"/>
              </a:rPr>
              <a:t>N</a:t>
            </a:r>
            <a:r>
              <a:rPr lang="en-US" b="1" baseline="-25000" dirty="0">
                <a:solidFill>
                  <a:srgbClr val="FF0000"/>
                </a:solidFill>
              </a:rPr>
              <a:t>4</a:t>
            </a:r>
            <a:r>
              <a:rPr lang="en-US" b="1" dirty="0">
                <a:solidFill>
                  <a:srgbClr val="FF0000"/>
                </a:solidFill>
                <a:hlinkClick r:id="rId7" tooltip="Oxygen"/>
              </a:rPr>
              <a:t>O</a:t>
            </a:r>
            <a:r>
              <a:rPr lang="en-US" b="1" dirty="0">
                <a:solidFill>
                  <a:srgbClr val="FF0000"/>
                </a:solidFill>
                <a:hlinkClick r:id="rId8" tooltip="Sulfur"/>
              </a:rPr>
              <a:t>S</a:t>
            </a:r>
            <a:r>
              <a:rPr lang="en-US" b="1" dirty="0"/>
              <a:t>.</a:t>
            </a:r>
            <a:r>
              <a:rPr lang="en-US" dirty="0"/>
              <a:t> Its structure contains an </a:t>
            </a:r>
            <a:r>
              <a:rPr lang="en-US" dirty="0">
                <a:solidFill>
                  <a:srgbClr val="FF0000"/>
                </a:solidFill>
                <a:hlinkClick r:id="rId9" tooltip="Aminopyrimidine (page does not exist)"/>
              </a:rPr>
              <a:t>amino pyrimidine</a:t>
            </a:r>
            <a:r>
              <a:rPr lang="en-US" dirty="0"/>
              <a:t> ring and a </a:t>
            </a:r>
            <a:r>
              <a:rPr lang="en-US" dirty="0" err="1">
                <a:hlinkClick r:id="rId10" tooltip="Thiazole"/>
              </a:rPr>
              <a:t>thiazole</a:t>
            </a:r>
            <a:r>
              <a:rPr lang="en-US" dirty="0"/>
              <a:t> ring with methyl and </a:t>
            </a:r>
            <a:r>
              <a:rPr lang="en-US" dirty="0" err="1"/>
              <a:t>hydroxyethyl</a:t>
            </a:r>
            <a:r>
              <a:rPr lang="en-US" dirty="0"/>
              <a:t> side chains linked by </a:t>
            </a:r>
            <a:r>
              <a:rPr lang="en-US" dirty="0">
                <a:hlinkClick r:id="rId11" tooltip="Methylenes"/>
              </a:rPr>
              <a:t>methylene</a:t>
            </a:r>
            <a:r>
              <a:rPr lang="en-US" dirty="0"/>
              <a:t> bridge. </a:t>
            </a:r>
          </a:p>
        </p:txBody>
      </p:sp>
      <p:pic>
        <p:nvPicPr>
          <p:cNvPr id="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7334" y="2331226"/>
            <a:ext cx="8337391" cy="412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76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54113"/>
            <a:ext cx="8596313" cy="4887912"/>
          </a:xfrm>
        </p:spPr>
        <p:txBody>
          <a:bodyPr/>
          <a:lstStyle/>
          <a:p>
            <a:pPr fontAlgn="base"/>
            <a:r>
              <a:rPr lang="en-US" sz="3600" b="1" u="sng" dirty="0">
                <a:solidFill>
                  <a:srgbClr val="FF0000"/>
                </a:solidFill>
                <a:latin typeface="Times New Roman"/>
                <a:ea typeface="Times New Roman"/>
              </a:rPr>
              <a:t>*</a:t>
            </a:r>
            <a:r>
              <a:rPr lang="en-US" dirty="0">
                <a:latin typeface="Times New Roman"/>
                <a:ea typeface="Times New Roman"/>
              </a:rPr>
              <a:t>The primary function of B-1 is to help the body </a:t>
            </a:r>
            <a:r>
              <a:rPr lang="en-US" b="1" dirty="0">
                <a:solidFill>
                  <a:srgbClr val="FF0000"/>
                </a:solidFill>
                <a:latin typeface="Times New Roman"/>
                <a:ea typeface="Times New Roman"/>
              </a:rPr>
              <a:t>convert food to energy</a:t>
            </a:r>
            <a:r>
              <a:rPr lang="en-US" dirty="0">
                <a:latin typeface="Times New Roman"/>
                <a:ea typeface="Times New Roman"/>
              </a:rPr>
              <a:t>. </a:t>
            </a:r>
          </a:p>
          <a:p>
            <a:pPr fontAlgn="base"/>
            <a:r>
              <a:rPr lang="en-US" dirty="0">
                <a:latin typeface="Times New Roman"/>
                <a:ea typeface="Times New Roman"/>
              </a:rPr>
              <a:t>When we eat, the body breaks food down for fuel use. The body's </a:t>
            </a:r>
            <a:r>
              <a:rPr lang="en-US" b="1" dirty="0">
                <a:solidFill>
                  <a:srgbClr val="FF0000"/>
                </a:solidFill>
                <a:latin typeface="Times New Roman"/>
                <a:ea typeface="Times New Roman"/>
              </a:rPr>
              <a:t>primary fuel source is glucose</a:t>
            </a:r>
            <a:r>
              <a:rPr lang="en-US" dirty="0">
                <a:latin typeface="Times New Roman"/>
                <a:ea typeface="Times New Roman"/>
              </a:rPr>
              <a:t>, which we get from carbohydrate foods. </a:t>
            </a:r>
          </a:p>
          <a:p>
            <a:pPr fontAlgn="base"/>
            <a:r>
              <a:rPr lang="en-US" b="1" dirty="0">
                <a:solidFill>
                  <a:srgbClr val="FF0000"/>
                </a:solidFill>
                <a:latin typeface="Times New Roman"/>
                <a:ea typeface="Times New Roman"/>
              </a:rPr>
              <a:t>B-1</a:t>
            </a:r>
            <a:r>
              <a:rPr lang="en-US" dirty="0">
                <a:latin typeface="Times New Roman"/>
                <a:ea typeface="Times New Roman"/>
              </a:rPr>
              <a:t> helps the body </a:t>
            </a:r>
            <a:r>
              <a:rPr lang="en-US" b="1" dirty="0">
                <a:solidFill>
                  <a:srgbClr val="FF0000"/>
                </a:solidFill>
                <a:latin typeface="Times New Roman"/>
                <a:ea typeface="Times New Roman"/>
              </a:rPr>
              <a:t>turn carbohydrates into glucose </a:t>
            </a:r>
            <a:r>
              <a:rPr lang="en-US" dirty="0">
                <a:latin typeface="Times New Roman"/>
                <a:ea typeface="Times New Roman"/>
              </a:rPr>
              <a:t>for fuel. </a:t>
            </a:r>
          </a:p>
          <a:p>
            <a:pPr fontAlgn="base"/>
            <a:r>
              <a:rPr lang="en-US" b="1" dirty="0">
                <a:solidFill>
                  <a:srgbClr val="FF0000"/>
                </a:solidFill>
                <a:latin typeface="Times New Roman"/>
                <a:ea typeface="Times New Roman"/>
              </a:rPr>
              <a:t>B-1,</a:t>
            </a:r>
            <a:r>
              <a:rPr lang="en-US" dirty="0">
                <a:latin typeface="Times New Roman"/>
                <a:ea typeface="Times New Roman"/>
              </a:rPr>
              <a:t> along with the </a:t>
            </a:r>
            <a:r>
              <a:rPr lang="en-US" b="1" dirty="0">
                <a:solidFill>
                  <a:srgbClr val="FF0000"/>
                </a:solidFill>
                <a:latin typeface="Times New Roman"/>
                <a:ea typeface="Times New Roman"/>
              </a:rPr>
              <a:t>other B vitamins</a:t>
            </a:r>
            <a:r>
              <a:rPr lang="en-US" dirty="0">
                <a:latin typeface="Times New Roman"/>
                <a:ea typeface="Times New Roman"/>
              </a:rPr>
              <a:t>, also helps the body </a:t>
            </a:r>
            <a:r>
              <a:rPr lang="en-US" b="1" dirty="0">
                <a:solidFill>
                  <a:srgbClr val="FF0000"/>
                </a:solidFill>
                <a:latin typeface="Times New Roman"/>
                <a:ea typeface="Times New Roman"/>
              </a:rPr>
              <a:t>metabolize fats and protein</a:t>
            </a:r>
            <a:r>
              <a:rPr lang="en-US" b="1" dirty="0">
                <a:latin typeface="Times New Roman"/>
                <a:ea typeface="Times New Roman"/>
              </a:rPr>
              <a:t>.</a:t>
            </a:r>
            <a:r>
              <a:rPr lang="en-US" dirty="0">
                <a:latin typeface="Times New Roman"/>
                <a:ea typeface="Times New Roman"/>
              </a:rPr>
              <a:t> </a:t>
            </a:r>
            <a:endParaRPr lang="en-US" sz="1600" dirty="0">
              <a:latin typeface="Times New Roman"/>
              <a:ea typeface="Times New Roman"/>
            </a:endParaRPr>
          </a:p>
          <a:p>
            <a:pPr fontAlgn="base"/>
            <a:r>
              <a:rPr lang="en-US" sz="3600" b="1" u="sng" dirty="0">
                <a:solidFill>
                  <a:srgbClr val="FF0000"/>
                </a:solidFill>
                <a:latin typeface="Times New Roman"/>
                <a:ea typeface="Times New Roman"/>
              </a:rPr>
              <a:t>*</a:t>
            </a:r>
            <a:r>
              <a:rPr lang="en-US" dirty="0">
                <a:latin typeface="Times New Roman"/>
                <a:ea typeface="Times New Roman"/>
              </a:rPr>
              <a:t>Helps keep the liver, skin, hair and eyes healthy.</a:t>
            </a:r>
            <a:endParaRPr lang="en-US" sz="1600" dirty="0">
              <a:latin typeface="Times New Roman"/>
              <a:ea typeface="Times New Roman"/>
            </a:endParaRPr>
          </a:p>
        </p:txBody>
      </p:sp>
    </p:spTree>
    <p:extLst>
      <p:ext uri="{BB962C8B-B14F-4D97-AF65-F5344CB8AC3E}">
        <p14:creationId xmlns:p14="http://schemas.microsoft.com/office/powerpoint/2010/main" val="133597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54113"/>
            <a:ext cx="9767455" cy="5214937"/>
          </a:xfrm>
        </p:spPr>
        <p:txBody>
          <a:bodyPr>
            <a:normAutofit/>
          </a:bodyPr>
          <a:lstStyle/>
          <a:p>
            <a:pPr algn="ctr"/>
            <a:r>
              <a:rPr lang="en-US" sz="2800" b="1" u="sng" dirty="0"/>
              <a:t>Bound to serum proteins</a:t>
            </a:r>
          </a:p>
          <a:p>
            <a:r>
              <a:rPr lang="en-US" dirty="0"/>
              <a:t>The majority of thiamine in </a:t>
            </a:r>
            <a:r>
              <a:rPr lang="en-US" b="1" u="sng" dirty="0">
                <a:hlinkClick r:id="rId2" tooltip="Blood serum"/>
              </a:rPr>
              <a:t>serum</a:t>
            </a:r>
            <a:r>
              <a:rPr lang="en-US" b="1" dirty="0"/>
              <a:t> is bound to proteins, mainly </a:t>
            </a:r>
            <a:r>
              <a:rPr lang="en-US" b="1" u="sng" dirty="0">
                <a:solidFill>
                  <a:srgbClr val="FF0000"/>
                </a:solidFill>
                <a:hlinkClick r:id="rId3" tooltip="Albumin"/>
              </a:rPr>
              <a:t>albumin</a:t>
            </a:r>
            <a:r>
              <a:rPr lang="en-US" dirty="0"/>
              <a:t>. Approximately </a:t>
            </a:r>
            <a:r>
              <a:rPr lang="en-US" b="1" dirty="0"/>
              <a:t>90% of total thiamine in blood is in </a:t>
            </a:r>
            <a:r>
              <a:rPr lang="en-US" b="1" u="sng" dirty="0">
                <a:hlinkClick r:id="rId4" tooltip="Erythrocyte"/>
              </a:rPr>
              <a:t>erythrocytes</a:t>
            </a:r>
            <a:r>
              <a:rPr lang="en-US" dirty="0"/>
              <a:t>. </a:t>
            </a:r>
          </a:p>
          <a:p>
            <a:r>
              <a:rPr lang="en-US" dirty="0"/>
              <a:t>A specific binding protein called </a:t>
            </a:r>
            <a:r>
              <a:rPr lang="en-US" sz="2400" b="1" dirty="0">
                <a:solidFill>
                  <a:srgbClr val="FF0000"/>
                </a:solidFill>
              </a:rPr>
              <a:t>thiamine-binding protein (TBP)</a:t>
            </a:r>
            <a:r>
              <a:rPr lang="en-US" sz="2400" dirty="0">
                <a:solidFill>
                  <a:srgbClr val="FF0000"/>
                </a:solidFill>
              </a:rPr>
              <a:t>.</a:t>
            </a:r>
          </a:p>
          <a:p>
            <a:pPr marL="0" indent="0" algn="ctr">
              <a:buNone/>
            </a:pPr>
            <a:r>
              <a:rPr lang="en-US" dirty="0"/>
              <a:t> </a:t>
            </a:r>
            <a:r>
              <a:rPr lang="en-US" sz="2800" b="1" u="sng" dirty="0"/>
              <a:t>Cellular uptake</a:t>
            </a:r>
          </a:p>
          <a:p>
            <a:r>
              <a:rPr lang="en-US" dirty="0"/>
              <a:t>Uptake of thiamine by cells of the blood and other tissues occurs </a:t>
            </a:r>
            <a:r>
              <a:rPr lang="en-US" b="1" dirty="0">
                <a:solidFill>
                  <a:srgbClr val="FF0000"/>
                </a:solidFill>
              </a:rPr>
              <a:t>via active transport and passive diffusion</a:t>
            </a:r>
            <a:r>
              <a:rPr lang="en-US" b="1" dirty="0"/>
              <a:t>. </a:t>
            </a:r>
          </a:p>
          <a:p>
            <a:r>
              <a:rPr lang="en-US" dirty="0"/>
              <a:t>The brain requires a much greater amount of thiamine than in other cells of the body. </a:t>
            </a:r>
          </a:p>
          <a:p>
            <a:r>
              <a:rPr lang="en-US" dirty="0"/>
              <a:t>About 80% of intracellular thiamine is </a:t>
            </a:r>
            <a:r>
              <a:rPr lang="en-US" b="1" dirty="0">
                <a:solidFill>
                  <a:srgbClr val="FF0000"/>
                </a:solidFill>
              </a:rPr>
              <a:t>phosphorylated</a:t>
            </a:r>
            <a:r>
              <a:rPr lang="en-US" dirty="0"/>
              <a:t> and most is </a:t>
            </a:r>
            <a:r>
              <a:rPr lang="en-US" b="1" dirty="0">
                <a:solidFill>
                  <a:srgbClr val="FF0000"/>
                </a:solidFill>
              </a:rPr>
              <a:t>bound to proteins</a:t>
            </a:r>
            <a:r>
              <a:rPr lang="en-US" dirty="0"/>
              <a:t>. In some tissues, thiamine uptake and secretion appears to be mediated by a soluble </a:t>
            </a:r>
            <a:r>
              <a:rPr lang="en-US" b="1" dirty="0">
                <a:solidFill>
                  <a:srgbClr val="FF0000"/>
                </a:solidFill>
              </a:rPr>
              <a:t>thiamine transporter </a:t>
            </a:r>
            <a:r>
              <a:rPr lang="en-US" dirty="0"/>
              <a:t>that is dependent on </a:t>
            </a:r>
            <a:r>
              <a:rPr lang="en-US" b="1" dirty="0">
                <a:solidFill>
                  <a:srgbClr val="FF0000"/>
                </a:solidFill>
              </a:rPr>
              <a:t>Na</a:t>
            </a:r>
            <a:r>
              <a:rPr lang="en-US" b="1" baseline="30000" dirty="0">
                <a:solidFill>
                  <a:srgbClr val="FF0000"/>
                </a:solidFill>
              </a:rPr>
              <a:t>+</a:t>
            </a:r>
            <a:r>
              <a:rPr lang="en-US" b="1" dirty="0">
                <a:solidFill>
                  <a:srgbClr val="FF0000"/>
                </a:solidFill>
              </a:rPr>
              <a:t> and a </a:t>
            </a:r>
            <a:r>
              <a:rPr lang="en-US" b="1" dirty="0" err="1">
                <a:solidFill>
                  <a:srgbClr val="FF0000"/>
                </a:solidFill>
              </a:rPr>
              <a:t>transcellular</a:t>
            </a:r>
            <a:r>
              <a:rPr lang="en-US" b="1" dirty="0">
                <a:solidFill>
                  <a:srgbClr val="FF0000"/>
                </a:solidFill>
              </a:rPr>
              <a:t> proton gradient.</a:t>
            </a:r>
            <a:endParaRPr lang="ar-IQ" b="1" dirty="0">
              <a:solidFill>
                <a:srgbClr val="FF0000"/>
              </a:solidFill>
            </a:endParaRPr>
          </a:p>
          <a:p>
            <a:endParaRPr lang="en-US" dirty="0"/>
          </a:p>
        </p:txBody>
      </p:sp>
    </p:spTree>
    <p:extLst>
      <p:ext uri="{BB962C8B-B14F-4D97-AF65-F5344CB8AC3E}">
        <p14:creationId xmlns:p14="http://schemas.microsoft.com/office/powerpoint/2010/main" val="32557225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TotalTime>
  <Words>453</Words>
  <Application>Microsoft Office PowerPoint</Application>
  <PresentationFormat>Custom</PresentationFormat>
  <Paragraphs>65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Thiamine phosphate derivatives and function </vt:lpstr>
      <vt:lpstr>PowerPoint Presentation</vt:lpstr>
      <vt:lpstr>PowerPoint Presentation</vt:lpstr>
      <vt:lpstr>PowerPoint Presentation</vt:lpstr>
      <vt:lpstr>Thiamine is the precursor of thiamine pyrophosphate (TPP):</vt:lpstr>
      <vt:lpstr>It catalyzes the synthesis or cleavage of bonds to carbonyl carbons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Dr.Muhammad Arif</cp:lastModifiedBy>
  <cp:revision>15</cp:revision>
  <dcterms:created xsi:type="dcterms:W3CDTF">2020-03-20T18:15:53Z</dcterms:created>
  <dcterms:modified xsi:type="dcterms:W3CDTF">2020-04-30T11:28:06Z</dcterms:modified>
</cp:coreProperties>
</file>