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5" r:id="rId3"/>
    <p:sldId id="296" r:id="rId4"/>
    <p:sldId id="297" r:id="rId5"/>
    <p:sldId id="300" r:id="rId6"/>
    <p:sldId id="305" r:id="rId7"/>
    <p:sldId id="306" r:id="rId8"/>
    <p:sldId id="307" r:id="rId9"/>
    <p:sldId id="28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r MAMALIK" initials="DM"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p:scale>
          <a:sx n="60" d="100"/>
          <a:sy n="60" d="100"/>
        </p:scale>
        <p:origin x="-1668" y="-27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35BE369-EA1D-409F-8E61-700736E24F49}" type="datetimeFigureOut">
              <a:rPr lang="en-US" smtClean="0"/>
              <a:pPr/>
              <a:t>11/17/2020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7E19671-5109-4A54-B32C-92696021D04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35BE369-EA1D-409F-8E61-700736E24F49}" type="datetimeFigureOut">
              <a:rPr lang="en-US" smtClean="0"/>
              <a:pPr/>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35BE369-EA1D-409F-8E61-700736E24F49}" type="datetimeFigureOut">
              <a:rPr lang="en-US" smtClean="0"/>
              <a:pPr/>
              <a:t>11/17/2020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35BE369-EA1D-409F-8E61-700736E24F49}" type="datetimeFigureOut">
              <a:rPr lang="en-US" smtClean="0"/>
              <a:pPr/>
              <a:t>11/17/2020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35BE369-EA1D-409F-8E61-700736E24F49}" type="datetimeFigureOut">
              <a:rPr lang="en-US" smtClean="0"/>
              <a:pPr/>
              <a:t>11/17/2020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5BE369-EA1D-409F-8E61-700736E24F49}" type="datetimeFigureOut">
              <a:rPr lang="en-US" smtClean="0"/>
              <a:pPr/>
              <a:t>11/17/2020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35BE369-EA1D-409F-8E61-700736E24F49}" type="datetimeFigureOut">
              <a:rPr lang="en-US" smtClean="0"/>
              <a:pPr/>
              <a:t>11/17/2020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35BE369-EA1D-409F-8E61-700736E24F49}" type="datetimeFigureOut">
              <a:rPr lang="en-US" smtClean="0"/>
              <a:pPr/>
              <a:t>11/17/2020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7E19671-5109-4A54-B32C-92696021D04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35BE369-EA1D-409F-8E61-700736E24F49}" type="datetimeFigureOut">
              <a:rPr lang="en-US" smtClean="0"/>
              <a:pPr/>
              <a:t>11/17/2020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7E19671-5109-4A54-B32C-92696021D04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1"/>
            <a:ext cx="7772400" cy="2076450"/>
          </a:xfrm>
        </p:spPr>
        <p:txBody>
          <a:bodyPr>
            <a:normAutofit/>
          </a:bodyPr>
          <a:lstStyle/>
          <a:p>
            <a:pPr lvl="0" algn="ctr"/>
            <a:r>
              <a:rPr lang="en-GB" sz="3600" dirty="0" smtClean="0">
                <a:solidFill>
                  <a:schemeClr val="bg1"/>
                </a:solidFill>
              </a:rPr>
              <a:t>Philosophical Foundation of  Education</a:t>
            </a:r>
            <a:r>
              <a:rPr lang="en-GB" sz="3600" dirty="0" smtClean="0"/>
              <a:t/>
            </a:r>
            <a:br>
              <a:rPr lang="en-GB" sz="3600" dirty="0" smtClean="0"/>
            </a:br>
            <a:r>
              <a:rPr lang="en-GB" sz="3600" dirty="0"/>
              <a:t/>
            </a:r>
            <a:br>
              <a:rPr lang="en-GB" sz="3600" dirty="0"/>
            </a:br>
            <a:endParaRPr lang="en-US" sz="3600" dirty="0"/>
          </a:p>
        </p:txBody>
      </p:sp>
      <p:sp>
        <p:nvSpPr>
          <p:cNvPr id="3" name="Subtitle 2"/>
          <p:cNvSpPr>
            <a:spLocks noGrp="1"/>
          </p:cNvSpPr>
          <p:nvPr>
            <p:ph type="subTitle" idx="1"/>
          </p:nvPr>
        </p:nvSpPr>
        <p:spPr>
          <a:xfrm>
            <a:off x="533400" y="3505200"/>
            <a:ext cx="7854696" cy="1752600"/>
          </a:xfrm>
        </p:spPr>
        <p:txBody>
          <a:bodyPr>
            <a:normAutofit fontScale="92500" lnSpcReduction="10000"/>
          </a:bodyPr>
          <a:lstStyle/>
          <a:p>
            <a:pPr algn="ctr"/>
            <a:r>
              <a:rPr lang="en-US" b="1" dirty="0" smtClean="0">
                <a:solidFill>
                  <a:schemeClr val="bg1"/>
                </a:solidFill>
                <a:latin typeface="Times New Roman" pitchFamily="18" charset="0"/>
                <a:cs typeface="Times New Roman" pitchFamily="18" charset="0"/>
              </a:rPr>
              <a:t>BY </a:t>
            </a:r>
          </a:p>
          <a:p>
            <a:pPr algn="ctr"/>
            <a:r>
              <a:rPr lang="en-US" b="1" dirty="0" smtClean="0">
                <a:solidFill>
                  <a:schemeClr val="bg1"/>
                </a:solidFill>
                <a:latin typeface="Times New Roman" pitchFamily="18" charset="0"/>
                <a:cs typeface="Times New Roman" pitchFamily="18" charset="0"/>
              </a:rPr>
              <a:t>ABIDA PARVEEN</a:t>
            </a:r>
          </a:p>
          <a:p>
            <a:pPr algn="ctr"/>
            <a:r>
              <a:rPr lang="en-US" b="1" dirty="0" smtClean="0">
                <a:solidFill>
                  <a:schemeClr val="bg1"/>
                </a:solidFill>
                <a:latin typeface="Times New Roman" pitchFamily="18" charset="0"/>
                <a:cs typeface="Times New Roman" pitchFamily="18" charset="0"/>
              </a:rPr>
              <a:t>Department of Education </a:t>
            </a:r>
          </a:p>
          <a:p>
            <a:pPr algn="ctr"/>
            <a:r>
              <a:rPr lang="en-US" b="1" dirty="0" smtClean="0">
                <a:solidFill>
                  <a:schemeClr val="bg1"/>
                </a:solidFill>
                <a:latin typeface="Times New Roman" pitchFamily="18" charset="0"/>
                <a:cs typeface="Times New Roman" pitchFamily="18" charset="0"/>
              </a:rPr>
              <a:t>University of Sargodha</a:t>
            </a:r>
            <a:endParaRPr lang="en-US" b="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8417729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r>
              <a:rPr lang="en-US" sz="3600" b="1" dirty="0" smtClean="0">
                <a:solidFill>
                  <a:schemeClr val="tx1"/>
                </a:solidFill>
              </a:rPr>
              <a:t>Introduction </a:t>
            </a:r>
            <a:endParaRPr lang="en-US" sz="3600" b="1" dirty="0">
              <a:solidFill>
                <a:schemeClr val="tx1"/>
              </a:solidFill>
            </a:endParaRPr>
          </a:p>
        </p:txBody>
      </p:sp>
      <p:sp>
        <p:nvSpPr>
          <p:cNvPr id="3" name="Content Placeholder 2"/>
          <p:cNvSpPr>
            <a:spLocks noGrp="1"/>
          </p:cNvSpPr>
          <p:nvPr>
            <p:ph idx="1"/>
          </p:nvPr>
        </p:nvSpPr>
        <p:spPr>
          <a:xfrm>
            <a:off x="304800" y="1905000"/>
            <a:ext cx="8229600" cy="4191000"/>
          </a:xfrm>
        </p:spPr>
        <p:txBody>
          <a:bodyPr>
            <a:noAutofit/>
          </a:bodyPr>
          <a:lstStyle/>
          <a:p>
            <a:r>
              <a:rPr lang="en-US" sz="3200" dirty="0" smtClean="0"/>
              <a:t>Word philosophy is derived from two </a:t>
            </a:r>
            <a:r>
              <a:rPr lang="en-US" sz="3200" dirty="0" err="1" smtClean="0"/>
              <a:t>greek</a:t>
            </a:r>
            <a:r>
              <a:rPr lang="en-US" sz="3200" dirty="0" smtClean="0"/>
              <a:t> words </a:t>
            </a:r>
            <a:r>
              <a:rPr lang="en-US" sz="3200" dirty="0" err="1" smtClean="0"/>
              <a:t>philia</a:t>
            </a:r>
            <a:r>
              <a:rPr lang="en-US" sz="3200" dirty="0" smtClean="0"/>
              <a:t>- meaning “love”  and “</a:t>
            </a:r>
            <a:r>
              <a:rPr lang="en-US" sz="3200" dirty="0" err="1" smtClean="0"/>
              <a:t>Sopia</a:t>
            </a:r>
            <a:r>
              <a:rPr lang="en-US" sz="3200" dirty="0" smtClean="0"/>
              <a:t>” mean wisdom.</a:t>
            </a:r>
          </a:p>
          <a:p>
            <a:r>
              <a:rPr lang="en-US" sz="3200" dirty="0" smtClean="0"/>
              <a:t>Philosophy </a:t>
            </a:r>
            <a:r>
              <a:rPr lang="en-US" sz="3200" dirty="0"/>
              <a:t>is a science of meaning, reasoning, purpose and value of life. </a:t>
            </a:r>
            <a:endParaRPr lang="en-US" sz="3200" dirty="0" smtClean="0"/>
          </a:p>
          <a:p>
            <a:r>
              <a:rPr lang="en-US" sz="3200" dirty="0" smtClean="0"/>
              <a:t>It </a:t>
            </a:r>
            <a:r>
              <a:rPr lang="en-US" sz="3200" dirty="0"/>
              <a:t>is a set of believes or attitudes towards the life that guides individual </a:t>
            </a:r>
            <a:r>
              <a:rPr lang="en-US" sz="3200" dirty="0" smtClean="0"/>
              <a:t>behavior </a:t>
            </a:r>
            <a:r>
              <a:rPr lang="en-US" sz="3200" dirty="0"/>
              <a:t>in life. </a:t>
            </a:r>
          </a:p>
        </p:txBody>
      </p:sp>
    </p:spTree>
    <p:extLst>
      <p:ext uri="{BB962C8B-B14F-4D97-AF65-F5344CB8AC3E}">
        <p14:creationId xmlns:p14="http://schemas.microsoft.com/office/powerpoint/2010/main" val="1554786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Continue  </a:t>
            </a:r>
            <a:endParaRPr lang="en-US" dirty="0">
              <a:solidFill>
                <a:schemeClr val="tx1"/>
              </a:solidFill>
            </a:endParaRPr>
          </a:p>
        </p:txBody>
      </p:sp>
      <p:sp>
        <p:nvSpPr>
          <p:cNvPr id="3" name="Content Placeholder 2"/>
          <p:cNvSpPr>
            <a:spLocks noGrp="1"/>
          </p:cNvSpPr>
          <p:nvPr>
            <p:ph idx="1"/>
          </p:nvPr>
        </p:nvSpPr>
        <p:spPr>
          <a:xfrm>
            <a:off x="304800" y="2362200"/>
            <a:ext cx="8229600" cy="3581400"/>
          </a:xfrm>
        </p:spPr>
        <p:txBody>
          <a:bodyPr>
            <a:normAutofit/>
          </a:bodyPr>
          <a:lstStyle/>
          <a:p>
            <a:r>
              <a:rPr lang="en-US" sz="2800" dirty="0"/>
              <a:t>It deals with the study of nature and meanings of universe and of human life. </a:t>
            </a:r>
            <a:endParaRPr lang="en-US" sz="2800" dirty="0" smtClean="0"/>
          </a:p>
          <a:p>
            <a:r>
              <a:rPr lang="en-US" sz="2800" dirty="0" smtClean="0"/>
              <a:t>It </a:t>
            </a:r>
            <a:r>
              <a:rPr lang="en-US" sz="2800" dirty="0"/>
              <a:t>also refers to a particular system of belief, resulting from the search for knowledge about life and universe.</a:t>
            </a:r>
          </a:p>
        </p:txBody>
      </p:sp>
    </p:spTree>
    <p:extLst>
      <p:ext uri="{BB962C8B-B14F-4D97-AF65-F5344CB8AC3E}">
        <p14:creationId xmlns:p14="http://schemas.microsoft.com/office/powerpoint/2010/main" val="1554786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rtl="0"/>
            <a:r>
              <a:rPr lang="en-US" b="1" dirty="0"/>
              <a:t>RELATIONSHIP BETWEEN PHILOSOHPY AND EDUCATION</a:t>
            </a:r>
            <a:endParaRPr lang="en-US" dirty="0"/>
          </a:p>
        </p:txBody>
      </p:sp>
      <p:sp>
        <p:nvSpPr>
          <p:cNvPr id="3" name="Content Placeholder 2"/>
          <p:cNvSpPr>
            <a:spLocks noGrp="1"/>
          </p:cNvSpPr>
          <p:nvPr>
            <p:ph idx="1"/>
          </p:nvPr>
        </p:nvSpPr>
        <p:spPr>
          <a:xfrm>
            <a:off x="304800" y="2133600"/>
            <a:ext cx="8229600" cy="3962400"/>
          </a:xfrm>
        </p:spPr>
        <p:txBody>
          <a:bodyPr>
            <a:normAutofit/>
          </a:bodyPr>
          <a:lstStyle/>
          <a:p>
            <a:r>
              <a:rPr lang="en-US" sz="2000" dirty="0"/>
              <a:t>Philosophy is a set of values that act as a guide in decision-making concerning </a:t>
            </a:r>
            <a:r>
              <a:rPr lang="en-US" sz="2000" dirty="0" smtClean="0"/>
              <a:t>education.</a:t>
            </a:r>
          </a:p>
          <a:p>
            <a:r>
              <a:rPr lang="en-US" sz="2000" dirty="0" smtClean="0"/>
              <a:t>Guide </a:t>
            </a:r>
            <a:r>
              <a:rPr lang="en-US" sz="2000" dirty="0"/>
              <a:t>lines based on philosophy help to determine the purposes of subject matter, the extent to which changes in the society will be addressed and the extend school should promote social change. </a:t>
            </a:r>
            <a:endParaRPr lang="en-US" sz="2000" dirty="0" smtClean="0"/>
          </a:p>
          <a:p>
            <a:r>
              <a:rPr lang="en-US" sz="2000" dirty="0" smtClean="0"/>
              <a:t>Philosophies </a:t>
            </a:r>
            <a:r>
              <a:rPr lang="en-US" sz="2000" dirty="0"/>
              <a:t>view that all cultural groups should improve, make progress and </a:t>
            </a:r>
            <a:r>
              <a:rPr lang="en-US" sz="2000" dirty="0" smtClean="0"/>
              <a:t>advance.</a:t>
            </a:r>
          </a:p>
          <a:p>
            <a:r>
              <a:rPr lang="en-US" sz="2000" dirty="0" smtClean="0"/>
              <a:t>In </a:t>
            </a:r>
            <a:r>
              <a:rPr lang="en-US" sz="2000" dirty="0"/>
              <a:t>order to achieve this, it is advocated that in education there should be a desire to explore, to experiment, to investigate, to advance learning and to improve living conditions. </a:t>
            </a:r>
          </a:p>
          <a:p>
            <a:pPr marL="0" indent="0">
              <a:buNone/>
            </a:pPr>
            <a:endParaRPr lang="en-US" sz="1600" dirty="0"/>
          </a:p>
        </p:txBody>
      </p:sp>
    </p:spTree>
    <p:extLst>
      <p:ext uri="{BB962C8B-B14F-4D97-AF65-F5344CB8AC3E}">
        <p14:creationId xmlns:p14="http://schemas.microsoft.com/office/powerpoint/2010/main" val="1554786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Continue </a:t>
            </a:r>
            <a:endParaRPr lang="en-US" dirty="0">
              <a:solidFill>
                <a:schemeClr val="tx1"/>
              </a:solidFill>
            </a:endParaRPr>
          </a:p>
        </p:txBody>
      </p:sp>
      <p:sp>
        <p:nvSpPr>
          <p:cNvPr id="3" name="Content Placeholder 2"/>
          <p:cNvSpPr>
            <a:spLocks noGrp="1"/>
          </p:cNvSpPr>
          <p:nvPr>
            <p:ph idx="1"/>
          </p:nvPr>
        </p:nvSpPr>
        <p:spPr>
          <a:xfrm>
            <a:off x="304800" y="2362200"/>
            <a:ext cx="8229600" cy="3810000"/>
          </a:xfrm>
        </p:spPr>
        <p:txBody>
          <a:bodyPr>
            <a:normAutofit/>
          </a:bodyPr>
          <a:lstStyle/>
          <a:p>
            <a:r>
              <a:rPr lang="en-US" sz="2800" dirty="0"/>
              <a:t>The world is experiencing explosion of </a:t>
            </a:r>
            <a:r>
              <a:rPr lang="en-US" sz="2800" dirty="0" smtClean="0"/>
              <a:t>knowledge.</a:t>
            </a:r>
          </a:p>
          <a:p>
            <a:r>
              <a:rPr lang="en-US" sz="2800" dirty="0" smtClean="0"/>
              <a:t>Frontiers </a:t>
            </a:r>
            <a:r>
              <a:rPr lang="en-US" sz="2800" dirty="0"/>
              <a:t>of knowledge are being pushed day by </a:t>
            </a:r>
            <a:r>
              <a:rPr lang="en-US" sz="2800" dirty="0" smtClean="0"/>
              <a:t>day.</a:t>
            </a:r>
          </a:p>
          <a:p>
            <a:r>
              <a:rPr lang="en-US" sz="2800" dirty="0" smtClean="0"/>
              <a:t>The </a:t>
            </a:r>
            <a:r>
              <a:rPr lang="en-US" sz="2800" dirty="0"/>
              <a:t>advancement of science and technology has produced a great impact on the society and </a:t>
            </a:r>
            <a:r>
              <a:rPr lang="en-US" sz="2800" dirty="0" smtClean="0"/>
              <a:t>education.</a:t>
            </a:r>
          </a:p>
        </p:txBody>
      </p:sp>
    </p:spTree>
    <p:extLst>
      <p:ext uri="{BB962C8B-B14F-4D97-AF65-F5344CB8AC3E}">
        <p14:creationId xmlns:p14="http://schemas.microsoft.com/office/powerpoint/2010/main" val="1554786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Continue  </a:t>
            </a:r>
            <a:endParaRPr lang="en-US" dirty="0">
              <a:solidFill>
                <a:schemeClr val="tx1"/>
              </a:solidFill>
            </a:endParaRPr>
          </a:p>
        </p:txBody>
      </p:sp>
      <p:sp>
        <p:nvSpPr>
          <p:cNvPr id="3" name="Content Placeholder 2"/>
          <p:cNvSpPr>
            <a:spLocks noGrp="1"/>
          </p:cNvSpPr>
          <p:nvPr>
            <p:ph idx="1"/>
          </p:nvPr>
        </p:nvSpPr>
        <p:spPr>
          <a:xfrm>
            <a:off x="304800" y="2362200"/>
            <a:ext cx="8229600" cy="3581400"/>
          </a:xfrm>
        </p:spPr>
        <p:txBody>
          <a:bodyPr>
            <a:normAutofit/>
          </a:bodyPr>
          <a:lstStyle/>
          <a:p>
            <a:r>
              <a:rPr lang="en-US" sz="2800" dirty="0"/>
              <a:t>To meet the needs of students in an evolving society requires a continuous redesigning and reshaping of education. </a:t>
            </a:r>
          </a:p>
          <a:p>
            <a:r>
              <a:rPr lang="en-US" sz="2800" dirty="0"/>
              <a:t>Education selects best learning experience from society the and even drop the rejected ones. </a:t>
            </a:r>
          </a:p>
          <a:p>
            <a:r>
              <a:rPr lang="en-US" sz="2800" dirty="0"/>
              <a:t>Thus the society is shaped by the education and education is shaped by the society.  </a:t>
            </a:r>
          </a:p>
        </p:txBody>
      </p:sp>
    </p:spTree>
    <p:extLst>
      <p:ext uri="{BB962C8B-B14F-4D97-AF65-F5344CB8AC3E}">
        <p14:creationId xmlns:p14="http://schemas.microsoft.com/office/powerpoint/2010/main" val="1382860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rtl="0"/>
            <a:r>
              <a:rPr lang="en-US" b="1" dirty="0"/>
              <a:t>CONTRIBUTION OF PHILOSOPHY TOWARDS EDUCATION</a:t>
            </a:r>
            <a:endParaRPr lang="en-US" dirty="0"/>
          </a:p>
        </p:txBody>
      </p:sp>
      <p:sp>
        <p:nvSpPr>
          <p:cNvPr id="3" name="Content Placeholder 2"/>
          <p:cNvSpPr>
            <a:spLocks noGrp="1"/>
          </p:cNvSpPr>
          <p:nvPr>
            <p:ph idx="1"/>
          </p:nvPr>
        </p:nvSpPr>
        <p:spPr>
          <a:xfrm>
            <a:off x="304800" y="2362200"/>
            <a:ext cx="8229600" cy="3581400"/>
          </a:xfrm>
        </p:spPr>
        <p:txBody>
          <a:bodyPr>
            <a:normAutofit fontScale="92500" lnSpcReduction="20000"/>
          </a:bodyPr>
          <a:lstStyle/>
          <a:p>
            <a:pPr lvl="0"/>
            <a:r>
              <a:rPr lang="en-US" sz="2800" dirty="0"/>
              <a:t>From various philosophies, guidelines for education are derived. Each philosophy suggests objectives that need to be adjusted in education and curriculum. Some such implications are as under</a:t>
            </a:r>
            <a:r>
              <a:rPr lang="en-US" sz="2800" dirty="0" smtClean="0"/>
              <a:t>:</a:t>
            </a:r>
            <a:endParaRPr lang="en-US" sz="2800" dirty="0"/>
          </a:p>
          <a:p>
            <a:pPr lvl="0"/>
            <a:r>
              <a:rPr lang="en-US" sz="2800" dirty="0"/>
              <a:t>Teaching them to the new generation should preserve values, customs and knowledge acquired in the past</a:t>
            </a:r>
            <a:r>
              <a:rPr lang="en-US" sz="2800" dirty="0" smtClean="0"/>
              <a:t>.</a:t>
            </a:r>
            <a:r>
              <a:rPr lang="en-US" sz="2800" dirty="0"/>
              <a:t> </a:t>
            </a:r>
          </a:p>
          <a:p>
            <a:r>
              <a:rPr lang="en-US" sz="2800" dirty="0"/>
              <a:t>Intellectual abilities need to be catered alongside the utilitarian knowledge by including relevant subject matter. It will help students to learn about reasoning, problem solving, analyzing, inquiry and mental skills.</a:t>
            </a:r>
            <a:endParaRPr lang="en-US" sz="2800" dirty="0"/>
          </a:p>
        </p:txBody>
      </p:sp>
    </p:spTree>
    <p:extLst>
      <p:ext uri="{BB962C8B-B14F-4D97-AF65-F5344CB8AC3E}">
        <p14:creationId xmlns:p14="http://schemas.microsoft.com/office/powerpoint/2010/main" val="1382860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Continue  </a:t>
            </a:r>
            <a:endParaRPr lang="en-US" dirty="0">
              <a:solidFill>
                <a:schemeClr val="tx1"/>
              </a:solidFill>
            </a:endParaRPr>
          </a:p>
        </p:txBody>
      </p:sp>
      <p:sp>
        <p:nvSpPr>
          <p:cNvPr id="3" name="Content Placeholder 2"/>
          <p:cNvSpPr>
            <a:spLocks noGrp="1"/>
          </p:cNvSpPr>
          <p:nvPr>
            <p:ph idx="1"/>
          </p:nvPr>
        </p:nvSpPr>
        <p:spPr>
          <a:xfrm>
            <a:off x="304800" y="2362200"/>
            <a:ext cx="8229600" cy="3581400"/>
          </a:xfrm>
        </p:spPr>
        <p:txBody>
          <a:bodyPr>
            <a:normAutofit lnSpcReduction="10000"/>
          </a:bodyPr>
          <a:lstStyle/>
          <a:p>
            <a:pPr lvl="0"/>
            <a:r>
              <a:rPr lang="en-US" sz="2800" dirty="0"/>
              <a:t>Students must learn how to accept and adapt changes as they occur.</a:t>
            </a:r>
          </a:p>
          <a:p>
            <a:pPr lvl="0"/>
            <a:r>
              <a:rPr lang="en-US" sz="2800" dirty="0"/>
              <a:t>Students require techniques and skills in experimentation so that knowledge can be advanced.</a:t>
            </a:r>
          </a:p>
          <a:p>
            <a:pPr lvl="0"/>
            <a:r>
              <a:rPr lang="en-US" sz="2800" dirty="0"/>
              <a:t>Schools should be the leader in directing change.</a:t>
            </a:r>
          </a:p>
          <a:p>
            <a:pPr lvl="0"/>
            <a:r>
              <a:rPr lang="en-US" sz="2800" dirty="0"/>
              <a:t>Education should facilitate all students to their highest potentialities</a:t>
            </a:r>
            <a:r>
              <a:rPr lang="en-US" sz="2800" dirty="0" smtClean="0"/>
              <a:t>.</a:t>
            </a:r>
            <a:endParaRPr lang="en-US" sz="2800" dirty="0"/>
          </a:p>
        </p:txBody>
      </p:sp>
    </p:spTree>
    <p:extLst>
      <p:ext uri="{BB962C8B-B14F-4D97-AF65-F5344CB8AC3E}">
        <p14:creationId xmlns:p14="http://schemas.microsoft.com/office/powerpoint/2010/main" val="1382860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971800" y="3352800"/>
            <a:ext cx="3352800" cy="609600"/>
          </a:xfrm>
          <a:blipFill>
            <a:blip r:embed="rId2"/>
            <a:tile tx="0" ty="0" sx="100000" sy="100000" flip="none" algn="tl"/>
          </a:blipFill>
        </p:spPr>
        <p:txBody>
          <a:bodyPr>
            <a:normAutofit fontScale="77500" lnSpcReduction="20000"/>
          </a:bodyPr>
          <a:lstStyle/>
          <a:p>
            <a:r>
              <a:rPr lang="en-US" sz="4400" b="1" dirty="0" smtClean="0">
                <a:solidFill>
                  <a:schemeClr val="bg1"/>
                </a:solidFill>
              </a:rPr>
              <a:t>ANY QUESTION</a:t>
            </a:r>
            <a:endParaRPr lang="en-US" sz="4400" b="1" dirty="0">
              <a:solidFill>
                <a:schemeClr val="bg1"/>
              </a:solidFill>
            </a:endParaRPr>
          </a:p>
        </p:txBody>
      </p:sp>
      <p:sp>
        <p:nvSpPr>
          <p:cNvPr id="3" name="Title 2"/>
          <p:cNvSpPr>
            <a:spLocks noGrp="1"/>
          </p:cNvSpPr>
          <p:nvPr>
            <p:ph type="ctrTitle"/>
          </p:nvPr>
        </p:nvSpPr>
        <p:spPr/>
        <p:style>
          <a:lnRef idx="0">
            <a:scrgbClr r="0" g="0" b="0"/>
          </a:lnRef>
          <a:fillRef idx="1003">
            <a:schemeClr val="dk1"/>
          </a:fillRef>
          <a:effectRef idx="0">
            <a:scrgbClr r="0" g="0" b="0"/>
          </a:effectRef>
          <a:fontRef idx="major"/>
        </p:style>
        <p:txBody>
          <a:bodyPr>
            <a:scene3d>
              <a:camera prst="orthographicFront"/>
              <a:lightRig rig="balanced" dir="t">
                <a:rot lat="0" lon="0" rev="2100000"/>
              </a:lightRig>
            </a:scene3d>
            <a:sp3d extrusionH="57150" prstMaterial="metal">
              <a:bevelT w="38100" h="25400"/>
              <a:contourClr>
                <a:schemeClr val="bg2"/>
              </a:contourClr>
            </a:sp3d>
          </a:bodyPr>
          <a:lstStyle/>
          <a:p>
            <a:pPr algn="ctr"/>
            <a:r>
              <a:rPr lang="en-US" sz="8000" dirty="0" smtClean="0">
                <a:ln w="50800"/>
                <a:solidFill>
                  <a:schemeClr val="bg1">
                    <a:shade val="50000"/>
                  </a:schemeClr>
                </a:solidFill>
                <a:effectLst/>
              </a:rPr>
              <a:t>THANKS</a:t>
            </a:r>
            <a:r>
              <a:rPr lang="en-US" dirty="0" smtClean="0">
                <a:ln w="50800"/>
                <a:solidFill>
                  <a:schemeClr val="bg1">
                    <a:shade val="50000"/>
                  </a:schemeClr>
                </a:solidFill>
                <a:effectLst/>
              </a:rPr>
              <a:t> </a:t>
            </a:r>
            <a:endParaRPr lang="en-US" dirty="0">
              <a:ln w="50800"/>
              <a:solidFill>
                <a:schemeClr val="bg1">
                  <a:shade val="50000"/>
                </a:schemeClr>
              </a:solidFill>
              <a:effectLst/>
            </a:endParaRPr>
          </a:p>
        </p:txBody>
      </p:sp>
      <p:sp>
        <p:nvSpPr>
          <p:cNvPr id="4" name="Slide Number Placeholder 3"/>
          <p:cNvSpPr>
            <a:spLocks noGrp="1"/>
          </p:cNvSpPr>
          <p:nvPr>
            <p:ph type="sldNum" sz="quarter" idx="12"/>
          </p:nvPr>
        </p:nvSpPr>
        <p:spPr/>
        <p:txBody>
          <a:bodyPr/>
          <a:lstStyle/>
          <a:p>
            <a:fld id="{725A8964-DFEE-4060-AF70-26D265378689}"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2087</TotalTime>
  <Words>401</Words>
  <Application>Microsoft Office PowerPoint</Application>
  <PresentationFormat>On-screen Show (4:3)</PresentationFormat>
  <Paragraphs>37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Philosophical Foundation of  Education  </vt:lpstr>
      <vt:lpstr>Introduction </vt:lpstr>
      <vt:lpstr>Continue  </vt:lpstr>
      <vt:lpstr>RELATIONSHIP BETWEEN PHILOSOHPY AND EDUCATION</vt:lpstr>
      <vt:lpstr>Continue </vt:lpstr>
      <vt:lpstr>Continue  </vt:lpstr>
      <vt:lpstr>CONTRIBUTION OF PHILOSOPHY TOWARDS EDUCATION</vt:lpstr>
      <vt:lpstr>Continue  </vt:lpstr>
      <vt:lpstr>THANKS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SOFTAGE</dc:creator>
  <cp:lastModifiedBy>Windows User</cp:lastModifiedBy>
  <cp:revision>135</cp:revision>
  <dcterms:created xsi:type="dcterms:W3CDTF">2019-02-18T15:01:28Z</dcterms:created>
  <dcterms:modified xsi:type="dcterms:W3CDTF">2020-11-17T17:21:17Z</dcterms:modified>
</cp:coreProperties>
</file>