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3" r:id="rId9"/>
    <p:sldId id="268" r:id="rId10"/>
    <p:sldId id="269" r:id="rId11"/>
    <p:sldId id="270" r:id="rId12"/>
    <p:sldId id="258" r:id="rId13"/>
    <p:sldId id="259" r:id="rId14"/>
    <p:sldId id="260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F15D70-1DB4-46D5-9548-3096758F348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1CAFF1-060E-4AD7-8FD8-F65557320F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Transmission of diseases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Medical Geography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3246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514807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</a:rPr>
              <a:t>Contact transmission is the most common form of transmitting diseases and </a:t>
            </a:r>
            <a:r>
              <a:rPr lang="en-US" dirty="0" smtClean="0">
                <a:latin typeface="Calibri" panose="020F0502020204030204" pitchFamily="34" charset="0"/>
              </a:rPr>
              <a:t>pathogens. </a:t>
            </a: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There </a:t>
            </a:r>
            <a:r>
              <a:rPr lang="en-US" dirty="0">
                <a:latin typeface="Calibri" panose="020F0502020204030204" pitchFamily="34" charset="0"/>
              </a:rPr>
              <a:t>are </a:t>
            </a:r>
            <a:r>
              <a:rPr lang="en-US" dirty="0" smtClean="0">
                <a:latin typeface="Calibri" panose="020F0502020204030204" pitchFamily="34" charset="0"/>
              </a:rPr>
              <a:t>two types </a:t>
            </a:r>
            <a:r>
              <a:rPr lang="en-US" dirty="0">
                <a:latin typeface="Calibri" panose="020F0502020204030204" pitchFamily="34" charset="0"/>
              </a:rPr>
              <a:t>of contact transmission: direct and indirect.</a:t>
            </a:r>
          </a:p>
          <a:p>
            <a:pPr algn="just"/>
            <a:r>
              <a:rPr lang="en-US" b="1" u="sng" dirty="0">
                <a:latin typeface="Calibri" panose="020F0502020204030204" pitchFamily="34" charset="0"/>
              </a:rPr>
              <a:t>Direct contact transmission </a:t>
            </a:r>
            <a:r>
              <a:rPr lang="en-US" dirty="0">
                <a:latin typeface="Calibri" panose="020F0502020204030204" pitchFamily="34" charset="0"/>
              </a:rPr>
              <a:t>occurs when there is physical contact between an infected person</a:t>
            </a:r>
          </a:p>
          <a:p>
            <a:pPr algn="just"/>
            <a:r>
              <a:rPr lang="en-US" dirty="0">
                <a:latin typeface="Calibri" panose="020F0502020204030204" pitchFamily="34" charset="0"/>
              </a:rPr>
              <a:t>and a susceptible person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  <a:p>
            <a:pPr algn="just"/>
            <a:r>
              <a:rPr lang="en-US" b="1" u="sng" dirty="0">
                <a:latin typeface="Calibri" panose="020F0502020204030204" pitchFamily="34" charset="0"/>
              </a:rPr>
              <a:t>Indirect contact transmission </a:t>
            </a:r>
            <a:r>
              <a:rPr lang="en-US" dirty="0">
                <a:latin typeface="Calibri" panose="020F0502020204030204" pitchFamily="34" charset="0"/>
              </a:rPr>
              <a:t>occurs when there is no direct human-to-human contact. </a:t>
            </a:r>
            <a:r>
              <a:rPr lang="en-US" dirty="0" smtClean="0">
                <a:latin typeface="Calibri" panose="020F0502020204030204" pitchFamily="34" charset="0"/>
              </a:rPr>
              <a:t>Contact occurs </a:t>
            </a:r>
            <a:r>
              <a:rPr lang="en-US" dirty="0">
                <a:latin typeface="Calibri" panose="020F0502020204030204" pitchFamily="34" charset="0"/>
              </a:rPr>
              <a:t>from a reservoir to contaminated surfaces or objects, or to vectors such as </a:t>
            </a:r>
            <a:r>
              <a:rPr lang="en-US" dirty="0" smtClean="0">
                <a:latin typeface="Calibri" panose="020F0502020204030204" pitchFamily="34" charset="0"/>
              </a:rPr>
              <a:t>mosquitoes, flies</a:t>
            </a:r>
            <a:r>
              <a:rPr lang="en-US" dirty="0">
                <a:latin typeface="Calibri" panose="020F0502020204030204" pitchFamily="34" charset="0"/>
              </a:rPr>
              <a:t>, mites, fleas, ticks, rodents or dogs.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Direct and Indirect Disease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u="sng" dirty="0">
                <a:latin typeface="Calibri" panose="020F0502020204030204" pitchFamily="34" charset="0"/>
              </a:rPr>
              <a:t>Direct contact infections </a:t>
            </a:r>
            <a:r>
              <a:rPr lang="en-US" dirty="0">
                <a:latin typeface="Calibri" panose="020F0502020204030204" pitchFamily="34" charset="0"/>
              </a:rPr>
              <a:t>spread when disease-causing microorganisms pass from the </a:t>
            </a:r>
            <a:r>
              <a:rPr lang="en-US" dirty="0" smtClean="0">
                <a:latin typeface="Calibri" panose="020F0502020204030204" pitchFamily="34" charset="0"/>
              </a:rPr>
              <a:t>infected person </a:t>
            </a:r>
            <a:r>
              <a:rPr lang="en-US" dirty="0">
                <a:latin typeface="Calibri" panose="020F0502020204030204" pitchFamily="34" charset="0"/>
              </a:rPr>
              <a:t>to the healthy person via direct physical contact with blood or body </a:t>
            </a:r>
            <a:r>
              <a:rPr lang="en-US" dirty="0" smtClean="0">
                <a:latin typeface="Calibri" panose="020F0502020204030204" pitchFamily="34" charset="0"/>
              </a:rPr>
              <a:t>fluids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by touching etc.</a:t>
            </a:r>
            <a:endParaRPr lang="en-US" dirty="0">
              <a:latin typeface="Calibri" panose="020F0502020204030204" pitchFamily="34" charset="0"/>
            </a:endParaRPr>
          </a:p>
          <a:p>
            <a:pPr algn="just"/>
            <a:r>
              <a:rPr lang="en-US" b="1" u="sng" dirty="0">
                <a:latin typeface="Calibri" panose="020F0502020204030204" pitchFamily="34" charset="0"/>
              </a:rPr>
              <a:t>Indirect contact infections </a:t>
            </a:r>
            <a:r>
              <a:rPr lang="en-US" dirty="0">
                <a:latin typeface="Calibri" panose="020F0502020204030204" pitchFamily="34" charset="0"/>
              </a:rPr>
              <a:t>spread when an infected person sneezes or coughs, </a:t>
            </a:r>
            <a:r>
              <a:rPr lang="en-US" dirty="0" smtClean="0">
                <a:latin typeface="Calibri" panose="020F0502020204030204" pitchFamily="34" charset="0"/>
              </a:rPr>
              <a:t>sending infectious </a:t>
            </a:r>
            <a:r>
              <a:rPr lang="en-US" dirty="0">
                <a:latin typeface="Calibri" panose="020F0502020204030204" pitchFamily="34" charset="0"/>
              </a:rPr>
              <a:t>droplets into the air. If healthy people inhale the infectious droplets, or if </a:t>
            </a:r>
            <a:r>
              <a:rPr lang="en-US" dirty="0" smtClean="0">
                <a:latin typeface="Calibri" panose="020F0502020204030204" pitchFamily="34" charset="0"/>
              </a:rPr>
              <a:t>the contaminated </a:t>
            </a:r>
            <a:r>
              <a:rPr lang="en-US" dirty="0">
                <a:latin typeface="Calibri" panose="020F0502020204030204" pitchFamily="34" charset="0"/>
              </a:rPr>
              <a:t>droplets land directly in their eyes, nose or mouth, they risk becoming ill.</a:t>
            </a:r>
          </a:p>
          <a:p>
            <a:pPr algn="just"/>
            <a:r>
              <a:rPr lang="en-US" dirty="0">
                <a:latin typeface="Calibri" panose="020F0502020204030204" pitchFamily="34" charset="0"/>
              </a:rPr>
              <a:t>Droplets generally travel between three and six feet and land on surfaces or objects </a:t>
            </a:r>
            <a:r>
              <a:rPr lang="en-US" dirty="0" smtClean="0">
                <a:latin typeface="Calibri" panose="020F0502020204030204" pitchFamily="34" charset="0"/>
              </a:rPr>
              <a:t>including tables</a:t>
            </a:r>
            <a:r>
              <a:rPr lang="en-US" dirty="0">
                <a:latin typeface="Calibri" panose="020F0502020204030204" pitchFamily="34" charset="0"/>
              </a:rPr>
              <a:t>, doorknobs and telephones. Healthy people touch the contaminated objects </a:t>
            </a:r>
            <a:r>
              <a:rPr lang="en-US">
                <a:latin typeface="Calibri" panose="020F0502020204030204" pitchFamily="34" charset="0"/>
              </a:rPr>
              <a:t>with </a:t>
            </a:r>
            <a:r>
              <a:rPr lang="en-US" smtClean="0">
                <a:latin typeface="Calibri" panose="020F0502020204030204" pitchFamily="34" charset="0"/>
              </a:rPr>
              <a:t>their hands</a:t>
            </a:r>
            <a:r>
              <a:rPr lang="en-US" dirty="0">
                <a:latin typeface="Calibri" panose="020F0502020204030204" pitchFamily="34" charset="0"/>
              </a:rPr>
              <a:t>, and then touch their eyes, nose or mouth.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68362"/>
          </a:xfrm>
        </p:spPr>
        <p:txBody>
          <a:bodyPr/>
          <a:lstStyle/>
          <a:p>
            <a:pPr algn="ctr"/>
            <a:r>
              <a:rPr lang="en-US" dirty="0" smtClean="0"/>
              <a:t>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Calibri" panose="020F0502020204030204" pitchFamily="34" charset="0"/>
              </a:rPr>
              <a:t>Since </a:t>
            </a:r>
            <a:r>
              <a:rPr lang="en-US" dirty="0">
                <a:latin typeface="Calibri" panose="020F0502020204030204" pitchFamily="34" charset="0"/>
              </a:rPr>
              <a:t>infectious diseases </a:t>
            </a:r>
            <a:r>
              <a:rPr lang="en-US" dirty="0" smtClean="0">
                <a:latin typeface="Calibri" panose="020F0502020204030204" pitchFamily="34" charset="0"/>
              </a:rPr>
              <a:t>usually </a:t>
            </a:r>
            <a:r>
              <a:rPr lang="en-US" dirty="0">
                <a:latin typeface="Calibri" panose="020F0502020204030204" pitchFamily="34" charset="0"/>
              </a:rPr>
              <a:t>spread through direct or indirect contact, everyone is at risk of illness. </a:t>
            </a:r>
            <a:endParaRPr lang="en-US" dirty="0" smtClean="0">
              <a:latin typeface="Calibri" panose="020F0502020204030204" pitchFamily="34" charset="0"/>
            </a:endParaRP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A person is at  </a:t>
            </a:r>
            <a:r>
              <a:rPr lang="en-US" dirty="0">
                <a:latin typeface="Calibri" panose="020F0502020204030204" pitchFamily="34" charset="0"/>
              </a:rPr>
              <a:t>higher risk of becoming ill when </a:t>
            </a:r>
            <a:r>
              <a:rPr lang="en-US" dirty="0" smtClean="0">
                <a:latin typeface="Calibri" panose="020F0502020204030204" pitchFamily="34" charset="0"/>
              </a:rPr>
              <a:t>he or she is around </a:t>
            </a:r>
            <a:r>
              <a:rPr lang="en-US" dirty="0">
                <a:latin typeface="Calibri" panose="020F0502020204030204" pitchFamily="34" charset="0"/>
              </a:rPr>
              <a:t>sick people or in areas susceptible to germs. </a:t>
            </a:r>
            <a:endParaRPr lang="en-US" dirty="0" smtClean="0">
              <a:latin typeface="Calibri" panose="020F0502020204030204" pitchFamily="34" charset="0"/>
            </a:endParaRP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If someone works </a:t>
            </a:r>
            <a:r>
              <a:rPr lang="en-US" dirty="0">
                <a:latin typeface="Calibri" panose="020F0502020204030204" pitchFamily="34" charset="0"/>
              </a:rPr>
              <a:t>in or </a:t>
            </a:r>
            <a:r>
              <a:rPr lang="en-US" dirty="0" smtClean="0">
                <a:latin typeface="Calibri" panose="020F0502020204030204" pitchFamily="34" charset="0"/>
              </a:rPr>
              <a:t>visits </a:t>
            </a:r>
            <a:r>
              <a:rPr lang="en-US" dirty="0">
                <a:latin typeface="Calibri" panose="020F0502020204030204" pitchFamily="34" charset="0"/>
              </a:rPr>
              <a:t>a care center, a day-care center, a hospital, or a doctor’s office, 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extra precautions </a:t>
            </a:r>
            <a:r>
              <a:rPr lang="en-US" dirty="0" smtClean="0">
                <a:latin typeface="Calibri" panose="020F0502020204030204" pitchFamily="34" charset="0"/>
              </a:rPr>
              <a:t> must be taken to </a:t>
            </a:r>
            <a:r>
              <a:rPr lang="en-US" dirty="0">
                <a:latin typeface="Calibri" panose="020F0502020204030204" pitchFamily="34" charset="0"/>
              </a:rPr>
              <a:t>protect </a:t>
            </a:r>
            <a:r>
              <a:rPr lang="en-US" dirty="0" smtClean="0">
                <a:latin typeface="Calibri" panose="020F0502020204030204" pitchFamily="34" charset="0"/>
              </a:rPr>
              <a:t>oneself</a:t>
            </a:r>
            <a:r>
              <a:rPr lang="en-US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Prevention from Disease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334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Calibri" panose="020F0502020204030204" pitchFamily="34" charset="0"/>
              </a:rPr>
              <a:t> Touching </a:t>
            </a:r>
            <a:r>
              <a:rPr lang="en-US" dirty="0">
                <a:latin typeface="Calibri" panose="020F0502020204030204" pitchFamily="34" charset="0"/>
              </a:rPr>
              <a:t>a doorknob, elevator button, light switch, or another person’s </a:t>
            </a:r>
            <a:r>
              <a:rPr lang="en-US" dirty="0" smtClean="0">
                <a:latin typeface="Calibri" panose="020F0502020204030204" pitchFamily="34" charset="0"/>
              </a:rPr>
              <a:t>hand etc. </a:t>
            </a:r>
            <a:r>
              <a:rPr lang="en-US" dirty="0">
                <a:latin typeface="Calibri" panose="020F0502020204030204" pitchFamily="34" charset="0"/>
              </a:rPr>
              <a:t>increases the likelihood of coming in contact with germs that can make </a:t>
            </a:r>
            <a:r>
              <a:rPr lang="en-US" dirty="0" smtClean="0">
                <a:latin typeface="Calibri" panose="020F0502020204030204" pitchFamily="34" charset="0"/>
              </a:rPr>
              <a:t>someone </a:t>
            </a:r>
            <a:r>
              <a:rPr lang="en-US" dirty="0">
                <a:latin typeface="Calibri" panose="020F0502020204030204" pitchFamily="34" charset="0"/>
              </a:rPr>
              <a:t>sick. </a:t>
            </a:r>
            <a:endParaRPr lang="en-US" dirty="0" smtClean="0">
              <a:latin typeface="Calibri" panose="020F0502020204030204" pitchFamily="34" charset="0"/>
            </a:endParaRP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following </a:t>
            </a:r>
            <a:r>
              <a:rPr lang="en-US" dirty="0">
                <a:latin typeface="Calibri" panose="020F0502020204030204" pitchFamily="34" charset="0"/>
              </a:rPr>
              <a:t>simple precautions can prevent some disease </a:t>
            </a:r>
            <a:r>
              <a:rPr lang="en-US" dirty="0" smtClean="0">
                <a:latin typeface="Calibri" panose="020F0502020204030204" pitchFamily="34" charset="0"/>
              </a:rPr>
              <a:t>transmissions: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1. Frequent hand washing particularly using soap and warm water and rubbing hands together for at least 20 seconds. Especially before food handling, eating, and after shaking hands. 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2. </a:t>
            </a:r>
            <a:r>
              <a:rPr lang="en-US" dirty="0">
                <a:latin typeface="Calibri" panose="020F0502020204030204" pitchFamily="34" charset="0"/>
              </a:rPr>
              <a:t>U</a:t>
            </a:r>
            <a:r>
              <a:rPr lang="en-US" dirty="0" smtClean="0">
                <a:latin typeface="Calibri" panose="020F0502020204030204" pitchFamily="34" charset="0"/>
              </a:rPr>
              <a:t>se of </a:t>
            </a:r>
            <a:r>
              <a:rPr lang="en-US" dirty="0">
                <a:latin typeface="Calibri" panose="020F0502020204030204" pitchFamily="34" charset="0"/>
              </a:rPr>
              <a:t>alcohol-based hand sanitizer. Washing 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hands is the gold standard </a:t>
            </a:r>
            <a:r>
              <a:rPr lang="en-US" dirty="0" smtClean="0">
                <a:latin typeface="Calibri" panose="020F0502020204030204" pitchFamily="34" charset="0"/>
              </a:rPr>
              <a:t>though.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42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562600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3. Use of Disposable gloves particularly  when caring for a sick person or dealing with blood or feces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4. </a:t>
            </a:r>
            <a:r>
              <a:rPr lang="en-US" dirty="0">
                <a:latin typeface="Calibri" panose="020F0502020204030204" pitchFamily="34" charset="0"/>
              </a:rPr>
              <a:t>T</a:t>
            </a:r>
            <a:r>
              <a:rPr lang="en-US" dirty="0" smtClean="0">
                <a:latin typeface="Calibri" panose="020F0502020204030204" pitchFamily="34" charset="0"/>
              </a:rPr>
              <a:t>ry </a:t>
            </a:r>
            <a:r>
              <a:rPr lang="en-US" dirty="0">
                <a:latin typeface="Calibri" panose="020F0502020204030204" pitchFamily="34" charset="0"/>
              </a:rPr>
              <a:t>to minimize touching your mouth or nose with your hands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5. avoid </a:t>
            </a:r>
            <a:r>
              <a:rPr lang="en-US" dirty="0">
                <a:latin typeface="Calibri" panose="020F0502020204030204" pitchFamily="34" charset="0"/>
              </a:rPr>
              <a:t>sick people, if possible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6. cover </a:t>
            </a:r>
            <a:r>
              <a:rPr lang="en-US" dirty="0">
                <a:latin typeface="Calibri" panose="020F0502020204030204" pitchFamily="34" charset="0"/>
              </a:rPr>
              <a:t>your mouth when you sneeze and cough and wash your hands afterward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7. teach </a:t>
            </a:r>
            <a:r>
              <a:rPr lang="en-US" dirty="0">
                <a:latin typeface="Calibri" panose="020F0502020204030204" pitchFamily="34" charset="0"/>
              </a:rPr>
              <a:t>children not to put their hands or objects in their mouths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8. sanitize </a:t>
            </a:r>
            <a:r>
              <a:rPr lang="en-US" dirty="0">
                <a:latin typeface="Calibri" panose="020F0502020204030204" pitchFamily="34" charset="0"/>
              </a:rPr>
              <a:t>toys and </a:t>
            </a:r>
            <a:r>
              <a:rPr lang="en-US" dirty="0" smtClean="0">
                <a:latin typeface="Calibri" panose="020F0502020204030204" pitchFamily="34" charset="0"/>
              </a:rPr>
              <a:t>clean surfaces that are in immediate touch</a:t>
            </a:r>
          </a:p>
          <a:p>
            <a:pPr marL="109728" indent="0" algn="just">
              <a:buNone/>
            </a:pPr>
            <a:r>
              <a:rPr lang="en-US" dirty="0">
                <a:latin typeface="Calibri" panose="020F0502020204030204" pitchFamily="34" charset="0"/>
              </a:rPr>
              <a:t>9. When camping or enjoying wooded areas, wear long pants and long sleeves. Use insect repellent and mosquito netting. </a:t>
            </a:r>
            <a:endParaRPr lang="en-US" dirty="0" smtClean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10. Don’t </a:t>
            </a:r>
            <a:r>
              <a:rPr lang="en-US" dirty="0">
                <a:latin typeface="Calibri" panose="020F0502020204030204" pitchFamily="34" charset="0"/>
              </a:rPr>
              <a:t>touch animals in the wild. Don’t touch sick or dead animals.</a:t>
            </a:r>
          </a:p>
          <a:p>
            <a:pPr marL="109728" indent="0" algn="just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679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11. Vaccinations </a:t>
            </a:r>
            <a:r>
              <a:rPr lang="en-US" dirty="0">
                <a:latin typeface="Calibri" panose="020F0502020204030204" pitchFamily="34" charset="0"/>
              </a:rPr>
              <a:t>can drastically reduce </a:t>
            </a:r>
            <a:r>
              <a:rPr lang="en-US" dirty="0" smtClean="0">
                <a:latin typeface="Calibri" panose="020F0502020204030204" pitchFamily="34" charset="0"/>
              </a:rPr>
              <a:t>the risk </a:t>
            </a:r>
            <a:r>
              <a:rPr lang="en-US" dirty="0">
                <a:latin typeface="Calibri" panose="020F0502020204030204" pitchFamily="34" charset="0"/>
              </a:rPr>
              <a:t>of becoming ill with some infectious </a:t>
            </a:r>
            <a:r>
              <a:rPr lang="en-US" dirty="0" smtClean="0">
                <a:latin typeface="Calibri" panose="020F0502020204030204" pitchFamily="34" charset="0"/>
              </a:rPr>
              <a:t>diseases, especially during travelling to other places.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12. Dangerous </a:t>
            </a:r>
            <a:r>
              <a:rPr lang="en-US" dirty="0">
                <a:latin typeface="Calibri" panose="020F0502020204030204" pitchFamily="34" charset="0"/>
              </a:rPr>
              <a:t>organisms can thrive in improperly prepared food. Avoid cross-contamination by keeping raw meats and produce separate. </a:t>
            </a:r>
            <a:endParaRPr lang="en-US" dirty="0" smtClean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13. Use </a:t>
            </a:r>
            <a:r>
              <a:rPr lang="en-US" dirty="0">
                <a:latin typeface="Calibri" panose="020F0502020204030204" pitchFamily="34" charset="0"/>
              </a:rPr>
              <a:t>different preparation surfaces for raw meats and wash surfaces and utensils thoroughly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</a:p>
          <a:p>
            <a:pPr marL="109728" indent="0" algn="just">
              <a:buNone/>
            </a:pPr>
            <a:r>
              <a:rPr lang="en-US" dirty="0">
                <a:latin typeface="Calibri" panose="020F0502020204030204" pitchFamily="34" charset="0"/>
              </a:rPr>
              <a:t>14. Freeze or refrigerate perishable foods and leftovers promptly. According to the United States Department of Agriculture, </a:t>
            </a:r>
            <a:r>
              <a:rPr lang="en-US" dirty="0" smtClean="0">
                <a:latin typeface="Calibri" panose="020F0502020204030204" pitchFamily="34" charset="0"/>
              </a:rPr>
              <a:t>one </a:t>
            </a:r>
            <a:r>
              <a:rPr lang="en-US" dirty="0">
                <a:latin typeface="Calibri" panose="020F0502020204030204" pitchFamily="34" charset="0"/>
              </a:rPr>
              <a:t>should set </a:t>
            </a:r>
            <a:r>
              <a:rPr lang="en-US" dirty="0" smtClean="0">
                <a:latin typeface="Calibri" panose="020F0502020204030204" pitchFamily="34" charset="0"/>
              </a:rPr>
              <a:t>refrigerator </a:t>
            </a:r>
            <a:r>
              <a:rPr lang="en-US" dirty="0">
                <a:latin typeface="Calibri" panose="020F0502020204030204" pitchFamily="34" charset="0"/>
              </a:rPr>
              <a:t>to 40°F (4°C) or below and 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freezer to 0°F (-18°C) or below. </a:t>
            </a:r>
            <a:endParaRPr lang="en-US" dirty="0" smtClean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15. Cook </a:t>
            </a:r>
            <a:r>
              <a:rPr lang="en-US" dirty="0">
                <a:latin typeface="Calibri" panose="020F0502020204030204" pitchFamily="34" charset="0"/>
              </a:rPr>
              <a:t>meats to a minimum internal temperature of 145°F (63°C). Cook ground meats to 160°F (71°C) and poultry to 165°F (73°C</a:t>
            </a:r>
            <a:r>
              <a:rPr lang="en-US" dirty="0" smtClean="0">
                <a:latin typeface="Calibri" panose="020F0502020204030204" pitchFamily="34" charset="0"/>
              </a:rPr>
              <a:t>).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16. Use of properly boiled water for drinking purpose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2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381999" cy="4724400"/>
          </a:xfrm>
        </p:spPr>
        <p:txBody>
          <a:bodyPr/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latin typeface="Calibri" panose="020F0502020204030204" pitchFamily="34" charset="0"/>
                <a:ea typeface="Calibri"/>
                <a:cs typeface="Times-Roman"/>
              </a:rPr>
              <a:t>An enormous variety of organisms exist, including some which can survive and even develop in the body of people or animals. </a:t>
            </a:r>
            <a:endParaRPr lang="en-US" sz="2800" dirty="0" smtClean="0">
              <a:latin typeface="Calibri" panose="020F0502020204030204" pitchFamily="34" charset="0"/>
              <a:ea typeface="Calibri"/>
              <a:cs typeface="Times-Roman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sz="2800" dirty="0" smtClean="0">
                <a:latin typeface="Calibri" panose="020F0502020204030204" pitchFamily="34" charset="0"/>
                <a:ea typeface="Calibri"/>
                <a:cs typeface="Times-Roman"/>
              </a:rPr>
              <a:t>If </a:t>
            </a:r>
            <a:r>
              <a:rPr lang="en-US" sz="2800" dirty="0">
                <a:latin typeface="Calibri" panose="020F0502020204030204" pitchFamily="34" charset="0"/>
                <a:ea typeface="Calibri"/>
                <a:cs typeface="Times-Roman"/>
              </a:rPr>
              <a:t>the organism can </a:t>
            </a:r>
            <a:r>
              <a:rPr lang="en-US" sz="2800" dirty="0" smtClean="0">
                <a:latin typeface="Calibri" panose="020F0502020204030204" pitchFamily="34" charset="0"/>
                <a:ea typeface="Calibri"/>
                <a:cs typeface="Times-Roman"/>
              </a:rPr>
              <a:t>cause</a:t>
            </a:r>
            <a:r>
              <a:rPr lang="en-US" sz="2000" dirty="0" smtClean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/>
                <a:cs typeface="Times-Roman"/>
              </a:rPr>
              <a:t>Infection </a:t>
            </a:r>
            <a:r>
              <a:rPr lang="en-US" sz="2800" dirty="0">
                <a:latin typeface="Calibri" panose="020F0502020204030204" pitchFamily="34" charset="0"/>
                <a:ea typeface="Calibri"/>
                <a:cs typeface="Times-Roman"/>
              </a:rPr>
              <a:t>and illness, it is an infectious agent and are called pathogens. </a:t>
            </a:r>
            <a:endParaRPr lang="en-US" sz="2800" dirty="0" smtClean="0">
              <a:latin typeface="Calibri" panose="020F0502020204030204" pitchFamily="34" charset="0"/>
              <a:ea typeface="Calibri"/>
              <a:cs typeface="Times-Roman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sz="2800" dirty="0" smtClean="0">
                <a:latin typeface="Calibri" panose="020F0502020204030204" pitchFamily="34" charset="0"/>
                <a:ea typeface="Calibri"/>
                <a:cs typeface="Times-Roman"/>
              </a:rPr>
              <a:t>Diseases </a:t>
            </a:r>
            <a:r>
              <a:rPr lang="en-US" sz="2800" dirty="0">
                <a:latin typeface="Calibri" panose="020F0502020204030204" pitchFamily="34" charset="0"/>
                <a:ea typeface="Calibri"/>
                <a:cs typeface="Times-Roman"/>
              </a:rPr>
              <a:t>caused by pathogens, or the toxins they produce, are communicable or infectious diseases.</a:t>
            </a:r>
            <a:endParaRPr lang="en-US" sz="2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1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84" y="1"/>
            <a:ext cx="8071216" cy="6854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53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</a:rPr>
              <a:t>To be able to persist or live on, pathogens must be able to leave an infected </a:t>
            </a:r>
            <a:r>
              <a:rPr lang="en-US" dirty="0" smtClean="0">
                <a:latin typeface="Calibri" panose="020F0502020204030204" pitchFamily="34" charset="0"/>
              </a:rPr>
              <a:t>host, survive </a:t>
            </a:r>
            <a:r>
              <a:rPr lang="en-US" dirty="0">
                <a:latin typeface="Calibri" panose="020F0502020204030204" pitchFamily="34" charset="0"/>
              </a:rPr>
              <a:t>transmission in the environment, enter a susceptible person or animal, </a:t>
            </a:r>
            <a:r>
              <a:rPr lang="en-US" dirty="0" smtClean="0">
                <a:latin typeface="Calibri" panose="020F0502020204030204" pitchFamily="34" charset="0"/>
              </a:rPr>
              <a:t>and develop </a:t>
            </a:r>
            <a:r>
              <a:rPr lang="en-US" dirty="0">
                <a:latin typeface="Calibri" panose="020F0502020204030204" pitchFamily="34" charset="0"/>
              </a:rPr>
              <a:t>and/or multiply in the newly infected host.</a:t>
            </a:r>
          </a:p>
          <a:p>
            <a:pPr algn="just"/>
            <a:r>
              <a:rPr lang="en-US" dirty="0">
                <a:latin typeface="Calibri" panose="020F0502020204030204" pitchFamily="34" charset="0"/>
              </a:rPr>
              <a:t>The transmission of pathogens from current to future host follows a </a:t>
            </a:r>
            <a:r>
              <a:rPr lang="en-US" dirty="0" smtClean="0">
                <a:latin typeface="Calibri" panose="020F0502020204030204" pitchFamily="34" charset="0"/>
              </a:rPr>
              <a:t>repeating cycle</a:t>
            </a:r>
            <a:r>
              <a:rPr lang="en-US" dirty="0">
                <a:latin typeface="Calibri" panose="020F0502020204030204" pitchFamily="34" charset="0"/>
              </a:rPr>
              <a:t>. This cycle can be simple, with a direct transmission from current to </a:t>
            </a:r>
            <a:r>
              <a:rPr lang="en-US" dirty="0" smtClean="0">
                <a:latin typeface="Calibri" panose="020F0502020204030204" pitchFamily="34" charset="0"/>
              </a:rPr>
              <a:t>future host</a:t>
            </a:r>
            <a:r>
              <a:rPr lang="en-US" dirty="0">
                <a:latin typeface="Calibri" panose="020F0502020204030204" pitchFamily="34" charset="0"/>
              </a:rPr>
              <a:t>, or complex, where transmission occurs through (multiple) </a:t>
            </a:r>
            <a:r>
              <a:rPr lang="en-US" dirty="0" smtClean="0">
                <a:latin typeface="Calibri" panose="020F0502020204030204" pitchFamily="34" charset="0"/>
              </a:rPr>
              <a:t>intermediate hosts </a:t>
            </a:r>
            <a:r>
              <a:rPr lang="en-US" dirty="0">
                <a:latin typeface="Calibri" panose="020F0502020204030204" pitchFamily="34" charset="0"/>
              </a:rPr>
              <a:t>or vectors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Transmission Cycle </a:t>
            </a:r>
            <a:r>
              <a:rPr lang="en-US" dirty="0"/>
              <a:t>of </a:t>
            </a:r>
            <a:r>
              <a:rPr lang="en-US" dirty="0" smtClean="0"/>
              <a:t>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4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507187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</a:rPr>
              <a:t>This cycle is called the transmission cycle of disease, or transmission cycle. </a:t>
            </a:r>
            <a:r>
              <a:rPr lang="en-US" dirty="0" smtClean="0">
                <a:latin typeface="Calibri" panose="020F0502020204030204" pitchFamily="34" charset="0"/>
              </a:rPr>
              <a:t>The transmission </a:t>
            </a:r>
            <a:r>
              <a:rPr lang="en-US" dirty="0">
                <a:latin typeface="Calibri" panose="020F0502020204030204" pitchFamily="34" charset="0"/>
              </a:rPr>
              <a:t>cycle has different elements: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1.The </a:t>
            </a:r>
            <a:r>
              <a:rPr lang="en-US" dirty="0">
                <a:latin typeface="Calibri" panose="020F0502020204030204" pitchFamily="34" charset="0"/>
              </a:rPr>
              <a:t>pathogen: the organism causing the infection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2. The </a:t>
            </a:r>
            <a:r>
              <a:rPr lang="en-US" dirty="0">
                <a:latin typeface="Calibri" panose="020F0502020204030204" pitchFamily="34" charset="0"/>
              </a:rPr>
              <a:t>host: the infected person or animal ‘carrying’ the pathogen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3.The </a:t>
            </a:r>
            <a:r>
              <a:rPr lang="en-US" dirty="0">
                <a:latin typeface="Calibri" panose="020F0502020204030204" pitchFamily="34" charset="0"/>
              </a:rPr>
              <a:t>exit: the method the pathogen uses to leave the body of the host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4. Transmission</a:t>
            </a:r>
            <a:r>
              <a:rPr lang="en-US" dirty="0">
                <a:latin typeface="Calibri" panose="020F0502020204030204" pitchFamily="34" charset="0"/>
              </a:rPr>
              <a:t>: how the pathogen is transferred from host to susceptible </a:t>
            </a:r>
            <a:r>
              <a:rPr lang="en-US" dirty="0" smtClean="0">
                <a:latin typeface="Calibri" panose="020F0502020204030204" pitchFamily="34" charset="0"/>
              </a:rPr>
              <a:t>person or </a:t>
            </a:r>
            <a:r>
              <a:rPr lang="en-US" dirty="0">
                <a:latin typeface="Calibri" panose="020F0502020204030204" pitchFamily="34" charset="0"/>
              </a:rPr>
              <a:t>animal, which can include developmental stages in the environment, </a:t>
            </a:r>
            <a:r>
              <a:rPr lang="en-US" dirty="0" smtClean="0">
                <a:latin typeface="Calibri" panose="020F0502020204030204" pitchFamily="34" charset="0"/>
              </a:rPr>
              <a:t>in intermediate </a:t>
            </a:r>
            <a:r>
              <a:rPr lang="en-US" dirty="0">
                <a:latin typeface="Calibri" panose="020F0502020204030204" pitchFamily="34" charset="0"/>
              </a:rPr>
              <a:t>hosts, or in vectors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6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5. The </a:t>
            </a:r>
            <a:r>
              <a:rPr lang="en-US" dirty="0">
                <a:latin typeface="Calibri" panose="020F0502020204030204" pitchFamily="34" charset="0"/>
              </a:rPr>
              <a:t>environment: the environment in which transmission of the </a:t>
            </a:r>
            <a:r>
              <a:rPr lang="en-US" dirty="0" smtClean="0">
                <a:latin typeface="Calibri" panose="020F0502020204030204" pitchFamily="34" charset="0"/>
              </a:rPr>
              <a:t>pathogen takes </a:t>
            </a:r>
            <a:r>
              <a:rPr lang="en-US" dirty="0">
                <a:latin typeface="Calibri" panose="020F0502020204030204" pitchFamily="34" charset="0"/>
              </a:rPr>
              <a:t>place.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6. The </a:t>
            </a:r>
            <a:r>
              <a:rPr lang="en-US" dirty="0">
                <a:latin typeface="Calibri" panose="020F0502020204030204" pitchFamily="34" charset="0"/>
              </a:rPr>
              <a:t>entry: the method the pathogen uses to enter the body of the </a:t>
            </a:r>
            <a:r>
              <a:rPr lang="en-US" dirty="0" smtClean="0">
                <a:latin typeface="Calibri" panose="020F0502020204030204" pitchFamily="34" charset="0"/>
              </a:rPr>
              <a:t>susceptible person </a:t>
            </a:r>
            <a:r>
              <a:rPr lang="en-US" dirty="0">
                <a:latin typeface="Calibri" panose="020F0502020204030204" pitchFamily="34" charset="0"/>
              </a:rPr>
              <a:t>or animal</a:t>
            </a:r>
          </a:p>
          <a:p>
            <a:pPr marL="109728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7. The </a:t>
            </a:r>
            <a:r>
              <a:rPr lang="en-US" dirty="0">
                <a:latin typeface="Calibri" panose="020F0502020204030204" pitchFamily="34" charset="0"/>
              </a:rPr>
              <a:t>susceptible person or animal: the potential future host who is receptive </a:t>
            </a:r>
            <a:r>
              <a:rPr lang="en-US" dirty="0" smtClean="0">
                <a:latin typeface="Calibri" panose="020F0502020204030204" pitchFamily="34" charset="0"/>
              </a:rPr>
              <a:t>to the </a:t>
            </a:r>
            <a:r>
              <a:rPr lang="en-US" dirty="0">
                <a:latin typeface="Calibri" panose="020F0502020204030204" pitchFamily="34" charset="0"/>
              </a:rPr>
              <a:t>pathogen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8132"/>
            <a:ext cx="8229600" cy="676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95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8" y="1143000"/>
            <a:ext cx="8819853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3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5486400"/>
          </a:xfrm>
        </p:spPr>
        <p:txBody>
          <a:bodyPr>
            <a:noAutofit/>
          </a:bodyPr>
          <a:lstStyle/>
          <a:p>
            <a:pPr algn="just"/>
            <a:r>
              <a:rPr lang="en-US" sz="2000" dirty="0">
                <a:latin typeface="Calibri" panose="020F0502020204030204" pitchFamily="34" charset="0"/>
              </a:rPr>
              <a:t>Most infectious diseases are associated with </a:t>
            </a:r>
            <a:r>
              <a:rPr lang="en-US" sz="2000" dirty="0" smtClean="0">
                <a:latin typeface="Calibri" panose="020F0502020204030204" pitchFamily="34" charset="0"/>
              </a:rPr>
              <a:t>a particular </a:t>
            </a:r>
            <a:r>
              <a:rPr lang="en-US" sz="2000" dirty="0">
                <a:latin typeface="Calibri" panose="020F0502020204030204" pitchFamily="34" charset="0"/>
              </a:rPr>
              <a:t>means of transmission.</a:t>
            </a:r>
          </a:p>
          <a:p>
            <a:pPr algn="just"/>
            <a:r>
              <a:rPr lang="en-US" sz="2000" dirty="0" smtClean="0">
                <a:latin typeface="Calibri" panose="020F0502020204030204" pitchFamily="34" charset="0"/>
              </a:rPr>
              <a:t>There </a:t>
            </a:r>
            <a:r>
              <a:rPr lang="en-US" sz="2000" dirty="0">
                <a:latin typeface="Calibri" panose="020F0502020204030204" pitchFamily="34" charset="0"/>
              </a:rPr>
              <a:t>are numerous means of </a:t>
            </a:r>
            <a:r>
              <a:rPr lang="en-US" sz="2000" dirty="0" smtClean="0">
                <a:latin typeface="Calibri" panose="020F0502020204030204" pitchFamily="34" charset="0"/>
              </a:rPr>
              <a:t>transmission, but a few </a:t>
            </a:r>
            <a:r>
              <a:rPr lang="en-US" sz="2000" dirty="0">
                <a:latin typeface="Calibri" panose="020F0502020204030204" pitchFamily="34" charset="0"/>
              </a:rPr>
              <a:t>broad categories may be identified.</a:t>
            </a:r>
          </a:p>
          <a:p>
            <a:pPr algn="just"/>
            <a:r>
              <a:rPr lang="en-US" sz="2000" b="1" u="sng" dirty="0">
                <a:latin typeface="Calibri" panose="020F0502020204030204" pitchFamily="34" charset="0"/>
              </a:rPr>
              <a:t>Food-borne infections: </a:t>
            </a:r>
            <a:r>
              <a:rPr lang="en-US" sz="2000" dirty="0">
                <a:latin typeface="Calibri" panose="020F0502020204030204" pitchFamily="34" charset="0"/>
              </a:rPr>
              <a:t>infections which can be transmitted through eating </a:t>
            </a:r>
            <a:r>
              <a:rPr lang="en-US" sz="2000" dirty="0" smtClean="0">
                <a:latin typeface="Calibri" panose="020F0502020204030204" pitchFamily="34" charset="0"/>
              </a:rPr>
              <a:t>food containing </a:t>
            </a:r>
            <a:r>
              <a:rPr lang="en-US" sz="2000" dirty="0">
                <a:latin typeface="Calibri" panose="020F0502020204030204" pitchFamily="34" charset="0"/>
              </a:rPr>
              <a:t>the pathogen</a:t>
            </a:r>
            <a:r>
              <a:rPr lang="en-US" sz="2000" dirty="0" smtClean="0">
                <a:latin typeface="Calibri" panose="020F0502020204030204" pitchFamily="34" charset="0"/>
              </a:rPr>
              <a:t>. Cholera, Hepatitis A, Gastro, Traveler's diarrhea etc.</a:t>
            </a:r>
            <a:endParaRPr lang="en-US" sz="2000" dirty="0">
              <a:latin typeface="Calibri" panose="020F0502020204030204" pitchFamily="34" charset="0"/>
            </a:endParaRPr>
          </a:p>
          <a:p>
            <a:pPr algn="just"/>
            <a:r>
              <a:rPr lang="en-US" sz="2000" b="1" u="sng" dirty="0">
                <a:latin typeface="Calibri" panose="020F0502020204030204" pitchFamily="34" charset="0"/>
              </a:rPr>
              <a:t>Vector-borne infections: </a:t>
            </a:r>
            <a:r>
              <a:rPr lang="en-US" sz="2000" dirty="0">
                <a:latin typeface="Calibri" panose="020F0502020204030204" pitchFamily="34" charset="0"/>
              </a:rPr>
              <a:t>infections transmitted through vectors. </a:t>
            </a:r>
            <a:r>
              <a:rPr lang="en-US" sz="2000" dirty="0" smtClean="0">
                <a:latin typeface="Calibri" panose="020F0502020204030204" pitchFamily="34" charset="0"/>
              </a:rPr>
              <a:t>Has two </a:t>
            </a:r>
            <a:r>
              <a:rPr lang="en-US" sz="2000" dirty="0">
                <a:latin typeface="Calibri" panose="020F0502020204030204" pitchFamily="34" charset="0"/>
              </a:rPr>
              <a:t>mechanisms:</a:t>
            </a:r>
          </a:p>
          <a:p>
            <a:pPr algn="just"/>
            <a:r>
              <a:rPr lang="en-US" sz="2000" dirty="0">
                <a:latin typeface="Calibri" panose="020F0502020204030204" pitchFamily="34" charset="0"/>
              </a:rPr>
              <a:t>a) Mechanical – e.g. flies, cockroaches, mice, rats.</a:t>
            </a:r>
          </a:p>
          <a:p>
            <a:pPr algn="just"/>
            <a:r>
              <a:rPr lang="en-US" sz="2000" dirty="0">
                <a:latin typeface="Calibri" panose="020F0502020204030204" pitchFamily="34" charset="0"/>
              </a:rPr>
              <a:t>b) Bites – e.g. mosquitoes (malaria, yellow fever, dengue</a:t>
            </a:r>
            <a:r>
              <a:rPr lang="en-US" sz="2000" dirty="0" smtClean="0">
                <a:latin typeface="Calibri" panose="020F0502020204030204" pitchFamily="34" charset="0"/>
              </a:rPr>
              <a:t>),fleas </a:t>
            </a:r>
            <a:r>
              <a:rPr lang="en-US" sz="2000" dirty="0">
                <a:latin typeface="Calibri" panose="020F0502020204030204" pitchFamily="34" charset="0"/>
              </a:rPr>
              <a:t>(bubonic plague), ticks (Lyme disease) and </a:t>
            </a:r>
            <a:r>
              <a:rPr lang="en-US" sz="2000" dirty="0" smtClean="0">
                <a:latin typeface="Calibri" panose="020F0502020204030204" pitchFamily="34" charset="0"/>
              </a:rPr>
              <a:t>louse/ mites </a:t>
            </a:r>
            <a:r>
              <a:rPr lang="en-US" sz="2000" dirty="0">
                <a:latin typeface="Calibri" panose="020F0502020204030204" pitchFamily="34" charset="0"/>
              </a:rPr>
              <a:t>(typhus</a:t>
            </a:r>
            <a:r>
              <a:rPr lang="en-US" sz="2000" dirty="0" smtClean="0">
                <a:latin typeface="Calibri" panose="020F0502020204030204" pitchFamily="34" charset="0"/>
              </a:rPr>
              <a:t>).</a:t>
            </a:r>
            <a:endParaRPr lang="en-US" sz="2000" b="1" u="sng" dirty="0">
              <a:latin typeface="Calibri" panose="020F0502020204030204" pitchFamily="34" charset="0"/>
            </a:endParaRPr>
          </a:p>
          <a:p>
            <a:pPr algn="just"/>
            <a:r>
              <a:rPr lang="en-US" sz="2000" b="1" u="sng" dirty="0" smtClean="0">
                <a:latin typeface="Calibri" panose="020F0502020204030204" pitchFamily="34" charset="0"/>
              </a:rPr>
              <a:t>Water-borne </a:t>
            </a:r>
            <a:r>
              <a:rPr lang="en-US" sz="2000" b="1" u="sng" dirty="0">
                <a:latin typeface="Calibri" panose="020F0502020204030204" pitchFamily="34" charset="0"/>
              </a:rPr>
              <a:t>infections: </a:t>
            </a:r>
            <a:r>
              <a:rPr lang="en-US" sz="2000" dirty="0">
                <a:latin typeface="Calibri" panose="020F0502020204030204" pitchFamily="34" charset="0"/>
              </a:rPr>
              <a:t>infections which can be transmitted through </a:t>
            </a:r>
            <a:r>
              <a:rPr lang="en-US" sz="2000" dirty="0" smtClean="0">
                <a:latin typeface="Calibri" panose="020F0502020204030204" pitchFamily="34" charset="0"/>
              </a:rPr>
              <a:t>drinking water which </a:t>
            </a:r>
            <a:r>
              <a:rPr lang="en-US" sz="2000" dirty="0">
                <a:latin typeface="Calibri" panose="020F0502020204030204" pitchFamily="34" charset="0"/>
              </a:rPr>
              <a:t>contains the pathogen</a:t>
            </a:r>
            <a:r>
              <a:rPr lang="en-US" sz="2000" dirty="0" smtClean="0">
                <a:latin typeface="Calibri" panose="020F0502020204030204" pitchFamily="34" charset="0"/>
              </a:rPr>
              <a:t>. Typhoid, Cholera, Hepatitis A &amp; E, Gastro etc.</a:t>
            </a:r>
          </a:p>
          <a:p>
            <a:pPr algn="just"/>
            <a:r>
              <a:rPr lang="en-US" sz="2000" b="1" u="sng" dirty="0" smtClean="0">
                <a:latin typeface="Calibri" panose="020F0502020204030204" pitchFamily="34" charset="0"/>
              </a:rPr>
              <a:t>Air-borne infections: </a:t>
            </a:r>
            <a:r>
              <a:rPr lang="en-US" sz="2000" dirty="0" smtClean="0">
                <a:latin typeface="Calibri" panose="020F0502020204030204" pitchFamily="34" charset="0"/>
              </a:rPr>
              <a:t>in which pathogens are transmitted </a:t>
            </a:r>
            <a:r>
              <a:rPr lang="en-US" sz="2000" dirty="0">
                <a:latin typeface="Calibri" panose="020F0502020204030204" pitchFamily="34" charset="0"/>
              </a:rPr>
              <a:t> through </a:t>
            </a:r>
            <a:r>
              <a:rPr lang="en-US" sz="2000" dirty="0" smtClean="0">
                <a:latin typeface="Calibri" panose="020F0502020204030204" pitchFamily="34" charset="0"/>
              </a:rPr>
              <a:t>air, they </a:t>
            </a:r>
            <a:r>
              <a:rPr lang="en-US" sz="2000" dirty="0">
                <a:latin typeface="Calibri" panose="020F0502020204030204" pitchFamily="34" charset="0"/>
              </a:rPr>
              <a:t>may be spread through breathing, talking, coughing, sneezing, raising of dust, spraying of liquids, toilet flushing or any activities which generates aerosol particles or </a:t>
            </a:r>
            <a:r>
              <a:rPr lang="en-US" sz="2000" dirty="0" smtClean="0">
                <a:latin typeface="Calibri" panose="020F0502020204030204" pitchFamily="34" charset="0"/>
              </a:rPr>
              <a:t>droplets. Chicken pox, flu, influenza, TB, Measles, small pox etc.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/>
              <a:t>Means of Transmission</a:t>
            </a:r>
          </a:p>
        </p:txBody>
      </p:sp>
    </p:spTree>
    <p:extLst>
      <p:ext uri="{BB962C8B-B14F-4D97-AF65-F5344CB8AC3E}">
        <p14:creationId xmlns:p14="http://schemas.microsoft.com/office/powerpoint/2010/main" val="378847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1152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Transmission of diseases</vt:lpstr>
      <vt:lpstr>Introduction</vt:lpstr>
      <vt:lpstr>PowerPoint Presentation</vt:lpstr>
      <vt:lpstr>The Transmission Cycle of Disease</vt:lpstr>
      <vt:lpstr>Contd.</vt:lpstr>
      <vt:lpstr>Contd.</vt:lpstr>
      <vt:lpstr>PowerPoint Presentation</vt:lpstr>
      <vt:lpstr>PowerPoint Presentation</vt:lpstr>
      <vt:lpstr>Means of Transmission</vt:lpstr>
      <vt:lpstr>Direct and Indirect Disease Transmission</vt:lpstr>
      <vt:lpstr>Contd.</vt:lpstr>
      <vt:lpstr> Prevention from Disease transmission</vt:lpstr>
      <vt:lpstr>Contd.</vt:lpstr>
      <vt:lpstr>Contd.</vt:lpstr>
      <vt:lpstr>Contd.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Transmission of diseases</dc:title>
  <dc:creator>dell i7</dc:creator>
  <cp:lastModifiedBy>dell i7</cp:lastModifiedBy>
  <cp:revision>27</cp:revision>
  <dcterms:created xsi:type="dcterms:W3CDTF">2019-03-20T20:56:29Z</dcterms:created>
  <dcterms:modified xsi:type="dcterms:W3CDTF">2019-03-20T23:21:57Z</dcterms:modified>
</cp:coreProperties>
</file>