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5470" y="2781837"/>
            <a:ext cx="6878532" cy="991674"/>
          </a:xfrm>
        </p:spPr>
        <p:txBody>
          <a:bodyPr>
            <a:normAutofit fontScale="90000"/>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Measurement Scales and Error of Measurement</a:t>
            </a:r>
            <a:endParaRPr lang="en-US"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6372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2352541"/>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2. </a:t>
            </a:r>
            <a:r>
              <a:rPr lang="en-US" sz="2400" b="1" dirty="0">
                <a:solidFill>
                  <a:schemeClr val="tx1"/>
                </a:solidFill>
                <a:latin typeface="Times New Roman" panose="02020603050405020304" pitchFamily="18" charset="0"/>
                <a:cs typeface="Times New Roman" panose="02020603050405020304" pitchFamily="18" charset="0"/>
              </a:rPr>
              <a:t>Random </a:t>
            </a:r>
            <a:r>
              <a:rPr lang="en-US" sz="2400" b="1" dirty="0" smtClean="0">
                <a:solidFill>
                  <a:schemeClr val="tx1"/>
                </a:solidFill>
                <a:latin typeface="Times New Roman" panose="02020603050405020304" pitchFamily="18" charset="0"/>
                <a:cs typeface="Times New Roman" panose="02020603050405020304" pitchFamily="18" charset="0"/>
              </a:rPr>
              <a:t>Errors:</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a:r>
            <a:br>
              <a:rPr lang="en-US" sz="2400" b="1"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The error which is caused by the sudden change in the atmospheric condition, such type of error is called random error. These types of error remain even after the removal of the systematic err</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2351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4335887"/>
          </a:xfrm>
        </p:spPr>
        <p:txBody>
          <a:bodyPr>
            <a:noAutofit/>
          </a:bodyPr>
          <a:lstStyle/>
          <a:p>
            <a:pPr marL="457200" indent="-457200">
              <a:buFont typeface="Wingdings" panose="05000000000000000000" pitchFamily="2" charset="2"/>
              <a:buChar char="Ø"/>
            </a:pPr>
            <a:r>
              <a:rPr lang="en-US" sz="3200" b="1" dirty="0" smtClean="0">
                <a:solidFill>
                  <a:schemeClr val="tx1"/>
                </a:solidFill>
                <a:latin typeface="Times New Roman" panose="02020603050405020304" pitchFamily="18" charset="0"/>
                <a:cs typeface="Times New Roman" panose="02020603050405020304" pitchFamily="18" charset="0"/>
              </a:rPr>
              <a:t>Measurement:</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Measurement </a:t>
            </a:r>
            <a:r>
              <a:rPr lang="en-US" sz="2400" dirty="0">
                <a:solidFill>
                  <a:schemeClr val="tx1"/>
                </a:solidFill>
                <a:latin typeface="Times New Roman" panose="02020603050405020304" pitchFamily="18" charset="0"/>
                <a:cs typeface="Times New Roman" panose="02020603050405020304" pitchFamily="18" charset="0"/>
              </a:rPr>
              <a:t>is the foundation of any scientific investigation </a:t>
            </a:r>
            <a:r>
              <a:rPr lang="en-US" sz="2400" dirty="0" smtClean="0">
                <a:solidFill>
                  <a:schemeClr val="tx1"/>
                </a:solidFill>
                <a:latin typeface="Times New Roman" panose="02020603050405020304" pitchFamily="18" charset="0"/>
                <a:cs typeface="Times New Roman" panose="02020603050405020304" pitchFamily="18" charset="0"/>
              </a:rPr>
              <a:t>Everything </a:t>
            </a:r>
            <a:r>
              <a:rPr lang="en-US" sz="2400" dirty="0">
                <a:solidFill>
                  <a:schemeClr val="tx1"/>
                </a:solidFill>
                <a:latin typeface="Times New Roman" panose="02020603050405020304" pitchFamily="18" charset="0"/>
                <a:cs typeface="Times New Roman" panose="02020603050405020304" pitchFamily="18" charset="0"/>
              </a:rPr>
              <a:t>we do </a:t>
            </a:r>
            <a:r>
              <a:rPr lang="en-US" sz="2400" dirty="0" smtClean="0">
                <a:solidFill>
                  <a:schemeClr val="tx1"/>
                </a:solidFill>
                <a:latin typeface="Times New Roman" panose="02020603050405020304" pitchFamily="18" charset="0"/>
                <a:cs typeface="Times New Roman" panose="02020603050405020304" pitchFamily="18" charset="0"/>
              </a:rPr>
              <a:t>begins with </a:t>
            </a:r>
            <a:r>
              <a:rPr lang="en-US" sz="2400" dirty="0">
                <a:solidFill>
                  <a:schemeClr val="tx1"/>
                </a:solidFill>
                <a:latin typeface="Times New Roman" panose="02020603050405020304" pitchFamily="18" charset="0"/>
                <a:cs typeface="Times New Roman" panose="02020603050405020304" pitchFamily="18" charset="0"/>
              </a:rPr>
              <a:t>the measurement of whatever it is we want to study </a:t>
            </a:r>
          </a:p>
        </p:txBody>
      </p:sp>
    </p:spTree>
    <p:extLst>
      <p:ext uri="{BB962C8B-B14F-4D97-AF65-F5344CB8AC3E}">
        <p14:creationId xmlns:p14="http://schemas.microsoft.com/office/powerpoint/2010/main" val="3717444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5173015"/>
          </a:xfrm>
        </p:spPr>
        <p:txBody>
          <a:bodyPr/>
          <a:lstStyle/>
          <a:p>
            <a:pPr marL="571500" indent="-571500">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Measurement Scales:</a:t>
            </a:r>
            <a:br>
              <a:rPr lang="en-US" b="1"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Four Types of Measurement </a:t>
            </a:r>
            <a:r>
              <a:rPr lang="en-US" sz="2400" dirty="0" smtClean="0">
                <a:solidFill>
                  <a:schemeClr val="tx1"/>
                </a:solidFill>
                <a:latin typeface="Times New Roman" panose="02020603050405020304" pitchFamily="18" charset="0"/>
                <a:cs typeface="Times New Roman" panose="02020603050405020304" pitchFamily="18" charset="0"/>
              </a:rPr>
              <a:t>Scales.</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1-Nominal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2-Ordinal</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3-Interval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4-Ratio </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The scales are distinguished on the relationships assumed to exist between objects having different scale values </a:t>
            </a:r>
            <a:r>
              <a:rPr lang="en-US" sz="2400" dirty="0" smtClean="0">
                <a:solidFill>
                  <a:schemeClr val="tx1"/>
                </a:solidFill>
                <a:latin typeface="Times New Roman" panose="02020603050405020304" pitchFamily="18" charset="0"/>
                <a:cs typeface="Times New Roman" panose="02020603050405020304" pitchFamily="18" charset="0"/>
              </a:rPr>
              <a:t>.The </a:t>
            </a:r>
            <a:r>
              <a:rPr lang="en-US" sz="2400" dirty="0">
                <a:solidFill>
                  <a:schemeClr val="tx1"/>
                </a:solidFill>
                <a:latin typeface="Times New Roman" panose="02020603050405020304" pitchFamily="18" charset="0"/>
                <a:cs typeface="Times New Roman" panose="02020603050405020304" pitchFamily="18" charset="0"/>
              </a:rPr>
              <a:t>four scale types are ordered in that all later scales have all the properties of earlier scales— plus additional properties</a:t>
            </a:r>
            <a:endParaRPr lang="en-US" sz="2400" dirty="0"/>
          </a:p>
        </p:txBody>
      </p:sp>
    </p:spTree>
    <p:extLst>
      <p:ext uri="{BB962C8B-B14F-4D97-AF65-F5344CB8AC3E}">
        <p14:creationId xmlns:p14="http://schemas.microsoft.com/office/powerpoint/2010/main" val="14953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4632101"/>
          </a:xfrm>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1-Nominal :</a:t>
            </a:r>
            <a:br>
              <a:rPr lang="en-US" sz="2400" b="1"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Not really a ‘scale’ because it does not scale objects along any dimension •It simply </a:t>
            </a:r>
            <a:r>
              <a:rPr lang="en-US" sz="2400" dirty="0" smtClean="0">
                <a:solidFill>
                  <a:schemeClr val="tx1"/>
                </a:solidFill>
                <a:latin typeface="Times New Roman" panose="02020603050405020304" pitchFamily="18" charset="0"/>
                <a:cs typeface="Times New Roman" panose="02020603050405020304" pitchFamily="18" charset="0"/>
              </a:rPr>
              <a:t>labels objects</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Gender is a nominal scale Male = 1 Female=2</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Religious Affiliation</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Catholic= 1 Protestant= 2 Jewish= 3 Muslim= 4 Other= 5</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Categorical data are measured on nominal scales which merely assign labels to distinguish categories</a:t>
            </a:r>
            <a:br>
              <a:rPr lang="en-US" sz="2400" dirty="0">
                <a:solidFill>
                  <a:schemeClr val="tx1"/>
                </a:solidFill>
                <a:latin typeface="Times New Roman" panose="02020603050405020304" pitchFamily="18" charset="0"/>
                <a:cs typeface="Times New Roman" panose="02020603050405020304" pitchFamily="18" charset="0"/>
              </a:rPr>
            </a:br>
            <a:r>
              <a:rPr lang="en-US" b="1" dirty="0">
                <a:solidFill>
                  <a:schemeClr val="tx1"/>
                </a:solidFill>
                <a:latin typeface="Times New Roman" panose="02020603050405020304" pitchFamily="18" charset="0"/>
                <a:cs typeface="Times New Roman" panose="02020603050405020304" pitchFamily="18" charset="0"/>
              </a:rPr>
              <a:t/>
            </a:r>
            <a:br>
              <a:rPr lang="en-US" b="1" dirty="0">
                <a:solidFill>
                  <a:schemeClr val="tx1"/>
                </a:solidFill>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6101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52" y="231820"/>
            <a:ext cx="9968248" cy="6774287"/>
          </a:xfrm>
        </p:spPr>
        <p:txBody>
          <a:bodyPr>
            <a:normAutofit/>
          </a:bodyPr>
          <a:lstStyle/>
          <a:p>
            <a:r>
              <a:rPr lang="en-US" sz="2400" b="1" dirty="0" smtClean="0">
                <a:solidFill>
                  <a:schemeClr val="tx1"/>
                </a:solidFill>
                <a:latin typeface="Times New Roman" panose="02020603050405020304" pitchFamily="18" charset="0"/>
                <a:cs typeface="Times New Roman" panose="02020603050405020304" pitchFamily="18" charset="0"/>
              </a:rPr>
              <a:t>2-Ordinal Scale:</a:t>
            </a:r>
            <a:r>
              <a:rPr lang="en-US" sz="2400" b="1" dirty="0">
                <a:solidFill>
                  <a:schemeClr val="tx1"/>
                </a:solidFill>
                <a:latin typeface="Times New Roman" panose="02020603050405020304" pitchFamily="18" charset="0"/>
                <a:cs typeface="Times New Roman" panose="02020603050405020304" pitchFamily="18" charset="0"/>
              </a:rPr>
              <a:t/>
            </a:r>
            <a:br>
              <a:rPr lang="en-US" sz="2400" b="1"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Numbers </a:t>
            </a:r>
            <a:r>
              <a:rPr lang="en-US" sz="2400" dirty="0">
                <a:solidFill>
                  <a:schemeClr val="tx1"/>
                </a:solidFill>
                <a:latin typeface="Times New Roman" panose="02020603050405020304" pitchFamily="18" charset="0"/>
                <a:cs typeface="Times New Roman" panose="02020603050405020304" pitchFamily="18" charset="0"/>
              </a:rPr>
              <a:t>are used to place objects in order</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But, </a:t>
            </a:r>
            <a:r>
              <a:rPr lang="en-US" sz="2400" dirty="0">
                <a:solidFill>
                  <a:schemeClr val="tx1"/>
                </a:solidFill>
                <a:latin typeface="Times New Roman" panose="02020603050405020304" pitchFamily="18" charset="0"/>
                <a:cs typeface="Times New Roman" panose="02020603050405020304" pitchFamily="18" charset="0"/>
              </a:rPr>
              <a:t>there is no information regarding the differences (intervals) </a:t>
            </a:r>
            <a:r>
              <a:rPr lang="en-US" sz="2400" dirty="0" smtClean="0">
                <a:solidFill>
                  <a:schemeClr val="tx1"/>
                </a:solidFill>
                <a:latin typeface="Times New Roman" panose="02020603050405020304" pitchFamily="18" charset="0"/>
                <a:cs typeface="Times New Roman" panose="02020603050405020304" pitchFamily="18" charset="0"/>
              </a:rPr>
              <a:t>between </a:t>
            </a:r>
            <a:r>
              <a:rPr lang="en-US" sz="2400" dirty="0">
                <a:solidFill>
                  <a:schemeClr val="tx1"/>
                </a:solidFill>
                <a:latin typeface="Times New Roman" panose="02020603050405020304" pitchFamily="18" charset="0"/>
                <a:cs typeface="Times New Roman" panose="02020603050405020304" pitchFamily="18" charset="0"/>
              </a:rPr>
              <a:t>points on the scale.</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3</a:t>
            </a:r>
            <a:r>
              <a:rPr lang="en-US" sz="2400" dirty="0" smtClean="0">
                <a:solidFill>
                  <a:schemeClr val="tx1"/>
                </a:solidFill>
                <a:latin typeface="Times New Roman" panose="02020603050405020304" pitchFamily="18" charset="0"/>
                <a:cs typeface="Times New Roman" panose="02020603050405020304" pitchFamily="18" charset="0"/>
              </a:rPr>
              <a:t>-</a:t>
            </a:r>
            <a:r>
              <a:rPr lang="en-US" sz="2400" b="1" dirty="0" smtClean="0">
                <a:solidFill>
                  <a:schemeClr val="tx1"/>
                </a:solidFill>
                <a:latin typeface="Times New Roman" panose="02020603050405020304" pitchFamily="18" charset="0"/>
                <a:cs typeface="Times New Roman" panose="02020603050405020304" pitchFamily="18" charset="0"/>
              </a:rPr>
              <a:t>Interval Scale:</a:t>
            </a:r>
            <a:r>
              <a:rPr lang="en-US" sz="2400" b="1" dirty="0">
                <a:solidFill>
                  <a:schemeClr val="tx1"/>
                </a:solidFill>
                <a:latin typeface="Times New Roman" panose="02020603050405020304" pitchFamily="18" charset="0"/>
                <a:cs typeface="Times New Roman" panose="02020603050405020304" pitchFamily="18" charset="0"/>
              </a:rPr>
              <a:t/>
            </a:r>
            <a:br>
              <a:rPr lang="en-US" sz="2400" b="1"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•An interval scale is a scale on which equal </a:t>
            </a:r>
            <a:r>
              <a:rPr lang="en-US" sz="2400" dirty="0" smtClean="0">
                <a:solidFill>
                  <a:schemeClr val="tx1"/>
                </a:solidFill>
                <a:latin typeface="Times New Roman" panose="02020603050405020304" pitchFamily="18" charset="0"/>
                <a:cs typeface="Times New Roman" panose="02020603050405020304" pitchFamily="18" charset="0"/>
              </a:rPr>
              <a:t>intervals between </a:t>
            </a:r>
            <a:r>
              <a:rPr lang="en-US" sz="2400" dirty="0">
                <a:solidFill>
                  <a:schemeClr val="tx1"/>
                </a:solidFill>
                <a:latin typeface="Times New Roman" panose="02020603050405020304" pitchFamily="18" charset="0"/>
                <a:cs typeface="Times New Roman" panose="02020603050405020304" pitchFamily="18" charset="0"/>
              </a:rPr>
              <a:t>objects, represent equal differences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•The interval differences are meaningful</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•But, we can’t defend </a:t>
            </a:r>
            <a:r>
              <a:rPr lang="en-US" sz="2400" dirty="0" smtClean="0">
                <a:solidFill>
                  <a:schemeClr val="tx1"/>
                </a:solidFill>
                <a:latin typeface="Times New Roman" panose="02020603050405020304" pitchFamily="18" charset="0"/>
                <a:cs typeface="Times New Roman" panose="02020603050405020304" pitchFamily="18" charset="0"/>
              </a:rPr>
              <a:t>ratio relationships</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Interval relationships are meaningful •A 10-degree difference has the same meaning anywhere along the scale •For example, the difference between 10 and 20 degrees is the same as between 80 and 90 degrees •But, we can’t say that 80 degrees is twice as hot as 40 degrees •There is no ‘true’ zero, only an ‘arbitrary’ </a:t>
            </a:r>
            <a:r>
              <a:rPr lang="en-US" sz="2400" dirty="0" smtClean="0">
                <a:solidFill>
                  <a:schemeClr val="tx1"/>
                </a:solidFill>
                <a:latin typeface="Times New Roman" panose="02020603050405020304" pitchFamily="18" charset="0"/>
                <a:cs typeface="Times New Roman" panose="02020603050405020304" pitchFamily="18" charset="0"/>
              </a:rPr>
              <a:t>zero.</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p>
        </p:txBody>
      </p:sp>
    </p:spTree>
    <p:extLst>
      <p:ext uri="{BB962C8B-B14F-4D97-AF65-F5344CB8AC3E}">
        <p14:creationId xmlns:p14="http://schemas.microsoft.com/office/powerpoint/2010/main" val="1067115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1" y="257577"/>
            <a:ext cx="8939151" cy="6233375"/>
          </a:xfrm>
        </p:spPr>
        <p:txBody>
          <a:bodyPr>
            <a:normAutofit/>
          </a:bodyPr>
          <a:lstStyle/>
          <a:p>
            <a:r>
              <a:rPr lang="en-US" sz="2800" b="1" dirty="0" smtClean="0">
                <a:solidFill>
                  <a:schemeClr val="tx1"/>
                </a:solidFill>
                <a:latin typeface="Times New Roman" panose="02020603050405020304" pitchFamily="18" charset="0"/>
                <a:cs typeface="Times New Roman" panose="02020603050405020304" pitchFamily="18" charset="0"/>
              </a:rPr>
              <a:t>4-Ratio Scale:</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•Have a true zero point</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•Ratios are meaningful</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•Physical scales of time, length and volume are ratio scales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•We can say that 20 seconds is twice as long as 10 seconds</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4792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443238217"/>
              </p:ext>
            </p:extLst>
          </p:nvPr>
        </p:nvGraphicFramePr>
        <p:xfrm>
          <a:off x="425003" y="360608"/>
          <a:ext cx="7637172" cy="5536478"/>
        </p:xfrm>
        <a:graphic>
          <a:graphicData uri="http://schemas.openxmlformats.org/drawingml/2006/table">
            <a:tbl>
              <a:tblPr/>
              <a:tblGrid>
                <a:gridCol w="7290604"/>
                <a:gridCol w="346568"/>
              </a:tblGrid>
              <a:tr h="563828">
                <a:tc>
                  <a:txBody>
                    <a:bodyPr/>
                    <a:lstStyle/>
                    <a:p>
                      <a:endParaRPr lang="en-US" dirty="0"/>
                    </a:p>
                  </a:txBody>
                  <a:tcPr marL="0" marR="0" marT="0" marB="0">
                    <a:lnL>
                      <a:noFill/>
                    </a:lnL>
                    <a:lnR>
                      <a:noFill/>
                    </a:lnR>
                    <a:lnT>
                      <a:noFill/>
                    </a:lnT>
                    <a:lnB>
                      <a:noFill/>
                    </a:lnB>
                    <a:solidFill>
                      <a:srgbClr val="FFFFFF"/>
                    </a:solidFill>
                  </a:tcPr>
                </a:tc>
                <a:tc>
                  <a:txBody>
                    <a:bodyPr/>
                    <a:lstStyle/>
                    <a:p>
                      <a:endParaRPr lang="en-US"/>
                    </a:p>
                  </a:txBody>
                  <a:tcPr>
                    <a:lnL>
                      <a:noFill/>
                    </a:lnL>
                  </a:tcPr>
                </a:tc>
              </a:tr>
              <a:tr h="563828">
                <a:tc rowSpan="2">
                  <a:txBody>
                    <a:bodyPr/>
                    <a:lstStyle/>
                    <a:p>
                      <a:endParaRPr lang="en-US" dirty="0"/>
                    </a:p>
                  </a:txBody>
                  <a:tcPr marL="0" marR="0" marT="0" marB="0">
                    <a:lnL>
                      <a:noFill/>
                    </a:lnL>
                    <a:lnR>
                      <a:noFill/>
                    </a:lnR>
                    <a:lnT>
                      <a:noFill/>
                    </a:lnT>
                    <a:lnB>
                      <a:noFill/>
                    </a:lnB>
                    <a:solidFill>
                      <a:srgbClr val="FFFFFF"/>
                    </a:solidFill>
                  </a:tcPr>
                </a:tc>
                <a:tc>
                  <a:txBody>
                    <a:bodyPr/>
                    <a:lstStyle/>
                    <a:p>
                      <a:endParaRPr lang="en-US"/>
                    </a:p>
                  </a:txBody>
                  <a:tcPr>
                    <a:lnL>
                      <a:noFill/>
                    </a:lnL>
                  </a:tcPr>
                </a:tc>
              </a:tr>
              <a:tr h="39155">
                <a:tc vMerge="1">
                  <a:txBody>
                    <a:bodyPr/>
                    <a:lstStyle/>
                    <a:p>
                      <a:endParaRPr lang="en-US"/>
                    </a:p>
                  </a:txBody>
                  <a:tcPr/>
                </a:tc>
                <a:tc rowSpan="2">
                  <a:txBody>
                    <a:bodyPr/>
                    <a:lstStyle/>
                    <a:p>
                      <a:endParaRPr lang="en-US"/>
                    </a:p>
                  </a:txBody>
                  <a:tcPr marL="0" marR="0" marT="0" marB="0">
                    <a:lnL>
                      <a:noFill/>
                    </a:lnL>
                    <a:lnR>
                      <a:noFill/>
                    </a:lnR>
                    <a:lnB>
                      <a:noFill/>
                    </a:lnB>
                    <a:solidFill>
                      <a:srgbClr val="FFFFFF"/>
                    </a:solidFill>
                  </a:tcPr>
                </a:tc>
              </a:tr>
              <a:tr h="4369667">
                <a:tc>
                  <a:txBody>
                    <a:bodyPr/>
                    <a:lstStyle/>
                    <a:p>
                      <a:r>
                        <a:rPr lang="en-US" dirty="0" smtClean="0"/>
                        <a:t>    </a:t>
                      </a:r>
                      <a:r>
                        <a:rPr lang="en-US" sz="2400" b="1" dirty="0" smtClean="0">
                          <a:latin typeface="Times New Roman" panose="02020603050405020304" pitchFamily="18" charset="0"/>
                          <a:cs typeface="Times New Roman" panose="02020603050405020304" pitchFamily="18" charset="0"/>
                        </a:rPr>
                        <a:t>Definition:  </a:t>
                      </a:r>
                      <a:r>
                        <a:rPr lang="en-US" sz="2400" dirty="0" smtClean="0">
                          <a:latin typeface="Times New Roman" panose="02020603050405020304" pitchFamily="18" charset="0"/>
                          <a:cs typeface="Times New Roman" panose="02020603050405020304" pitchFamily="18" charset="0"/>
                        </a:rPr>
                        <a:t>           Measurement </a:t>
                      </a:r>
                      <a:r>
                        <a:rPr lang="en-US" sz="2400" dirty="0">
                          <a:latin typeface="Times New Roman" panose="02020603050405020304" pitchFamily="18" charset="0"/>
                          <a:cs typeface="Times New Roman" panose="02020603050405020304" pitchFamily="18" charset="0"/>
                        </a:rPr>
                        <a:t>errors occur when the response provided differs from the real value; such errors may be attributable to the respondent, the interviewer, the questionnaire, the collection method or the respondent's record-keeping system. Such errors may be random or they may result in a systematic bias if they are not random. </a:t>
                      </a:r>
                      <a:r>
                        <a:rPr lang="en-US" sz="2400" dirty="0">
                          <a:effectLst/>
                          <a:latin typeface="Times New Roman" panose="02020603050405020304" pitchFamily="18" charset="0"/>
                          <a:cs typeface="Times New Roman" panose="02020603050405020304" pitchFamily="18" charset="0"/>
                        </a:rPr>
                        <a:t/>
                      </a:r>
                      <a:br>
                        <a:rPr lang="en-US" sz="2400" dirty="0">
                          <a:effectLst/>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txBody>
                  <a:tcPr anchor="ctr">
                    <a:lnL>
                      <a:noFill/>
                    </a:lnL>
                    <a:lnR>
                      <a:noFill/>
                    </a:lnR>
                    <a:lnT>
                      <a:noFill/>
                    </a:lnT>
                    <a:lnB>
                      <a:noFill/>
                    </a:lnB>
                    <a:solidFill>
                      <a:srgbClr val="FFFFFF"/>
                    </a:solidFill>
                  </a:tcPr>
                </a:tc>
                <a:tc vMerge="1">
                  <a:txBody>
                    <a:bodyPr/>
                    <a:lstStyle/>
                    <a:p>
                      <a:endParaRPr lang="en-US"/>
                    </a:p>
                  </a:txBody>
                  <a:tcPr/>
                </a:tc>
              </a:tr>
            </a:tbl>
          </a:graphicData>
        </a:graphic>
      </p:graphicFrame>
      <p:sp>
        <p:nvSpPr>
          <p:cNvPr id="4" name="Rectangle 1"/>
          <p:cNvSpPr>
            <a:spLocks noGrp="1" noChangeArrowheads="1"/>
          </p:cNvSpPr>
          <p:nvPr>
            <p:ph type="title"/>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
            </a:r>
            <a:br>
              <a:rPr kumimoji="0" lang="en-US" sz="1800" b="0" i="0" u="none" strike="noStrike" cap="none" normalizeH="0" baseline="0" smtClean="0">
                <a:ln>
                  <a:noFill/>
                </a:ln>
                <a:solidFill>
                  <a:schemeClr val="tx1"/>
                </a:solidFill>
                <a:effectLst/>
                <a:latin typeface="Arial" panose="020B0604020202020204" pitchFamily="34" charset="0"/>
              </a:rPr>
            </a:br>
            <a:endParaRPr kumimoji="0" 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05490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3704823"/>
          </a:xfrm>
        </p:spPr>
        <p:txBody>
          <a:bodyPr>
            <a:normAutofit fontScale="90000"/>
          </a:bodyPr>
          <a:lstStyle/>
          <a:p>
            <a:r>
              <a:rPr lang="en-US" b="1" dirty="0">
                <a:solidFill>
                  <a:schemeClr val="tx1"/>
                </a:solidFill>
                <a:latin typeface="Times New Roman" panose="02020603050405020304" pitchFamily="18" charset="0"/>
                <a:cs typeface="Times New Roman" panose="02020603050405020304" pitchFamily="18" charset="0"/>
              </a:rPr>
              <a:t>Types of Errors in Measurement</a:t>
            </a:r>
            <a:br>
              <a:rPr lang="en-US" b="1" dirty="0">
                <a:solidFill>
                  <a:schemeClr val="tx1"/>
                </a:solidFill>
                <a:latin typeface="Times New Roman" panose="02020603050405020304" pitchFamily="18" charset="0"/>
                <a:cs typeface="Times New Roman" panose="02020603050405020304" pitchFamily="18" charset="0"/>
              </a:rPr>
            </a:br>
            <a:r>
              <a:rPr lang="en-US" dirty="0">
                <a:solidFill>
                  <a:schemeClr val="tx1"/>
                </a:solidFill>
                <a:latin typeface="Times New Roman" panose="02020603050405020304" pitchFamily="18" charset="0"/>
                <a:cs typeface="Times New Roman" panose="02020603050405020304" pitchFamily="18" charset="0"/>
              </a:rPr>
              <a:t>The error may arise from the different source and are usually classified into the following types. These types </a:t>
            </a:r>
            <a:r>
              <a:rPr lang="en-US" dirty="0" smtClean="0">
                <a:solidFill>
                  <a:schemeClr val="tx1"/>
                </a:solidFill>
                <a:latin typeface="Times New Roman" panose="02020603050405020304" pitchFamily="18" charset="0"/>
                <a:cs typeface="Times New Roman" panose="02020603050405020304" pitchFamily="18" charset="0"/>
              </a:rPr>
              <a:t>are</a:t>
            </a:r>
            <a:r>
              <a:rPr lang="en-US" dirty="0">
                <a:solidFill>
                  <a:schemeClr val="tx1"/>
                </a:solidFill>
                <a:latin typeface="Times New Roman" panose="02020603050405020304" pitchFamily="18" charset="0"/>
                <a:cs typeface="Times New Roman" panose="02020603050405020304" pitchFamily="18" charset="0"/>
              </a:rPr>
              <a:t/>
            </a:r>
            <a:br>
              <a:rPr lang="en-US" dirty="0">
                <a:solidFill>
                  <a:schemeClr val="tx1"/>
                </a:solidFill>
                <a:latin typeface="Times New Roman" panose="02020603050405020304" pitchFamily="18" charset="0"/>
                <a:cs typeface="Times New Roman" panose="02020603050405020304" pitchFamily="18" charset="0"/>
              </a:rPr>
            </a:br>
            <a:r>
              <a:rPr lang="en-US" dirty="0" smtClean="0">
                <a:solidFill>
                  <a:schemeClr val="tx1"/>
                </a:solidFill>
                <a:latin typeface="Times New Roman" panose="02020603050405020304" pitchFamily="18" charset="0"/>
                <a:cs typeface="Times New Roman" panose="02020603050405020304" pitchFamily="18" charset="0"/>
              </a:rPr>
              <a:t>1-Systematic </a:t>
            </a:r>
            <a:r>
              <a:rPr lang="en-US" dirty="0">
                <a:solidFill>
                  <a:schemeClr val="tx1"/>
                </a:solidFill>
                <a:latin typeface="Times New Roman" panose="02020603050405020304" pitchFamily="18" charset="0"/>
                <a:cs typeface="Times New Roman" panose="02020603050405020304" pitchFamily="18" charset="0"/>
              </a:rPr>
              <a:t>Errors</a:t>
            </a:r>
            <a:br>
              <a:rPr lang="en-US" dirty="0">
                <a:solidFill>
                  <a:schemeClr val="tx1"/>
                </a:solidFill>
                <a:latin typeface="Times New Roman" panose="02020603050405020304" pitchFamily="18" charset="0"/>
                <a:cs typeface="Times New Roman" panose="02020603050405020304" pitchFamily="18" charset="0"/>
              </a:rPr>
            </a:br>
            <a:r>
              <a:rPr lang="en-US" dirty="0" smtClean="0">
                <a:solidFill>
                  <a:schemeClr val="tx1"/>
                </a:solidFill>
                <a:latin typeface="Times New Roman" panose="02020603050405020304" pitchFamily="18" charset="0"/>
                <a:cs typeface="Times New Roman" panose="02020603050405020304" pitchFamily="18" charset="0"/>
              </a:rPr>
              <a:t>2-Random </a:t>
            </a:r>
            <a:r>
              <a:rPr lang="en-US" dirty="0">
                <a:solidFill>
                  <a:schemeClr val="tx1"/>
                </a:solidFill>
                <a:latin typeface="Times New Roman" panose="02020603050405020304" pitchFamily="18" charset="0"/>
                <a:cs typeface="Times New Roman" panose="02020603050405020304" pitchFamily="18" charset="0"/>
              </a:rPr>
              <a:t>Errors</a:t>
            </a: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2348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3344214"/>
          </a:xfrm>
        </p:spPr>
        <p:txBody>
          <a:bodyPr>
            <a:normAutofit fontScale="90000"/>
          </a:bodyPr>
          <a:lstStyle/>
          <a:p>
            <a:r>
              <a:rPr lang="en-US" b="1" dirty="0" smtClean="0">
                <a:solidFill>
                  <a:schemeClr val="tx1"/>
                </a:solidFill>
                <a:latin typeface="Times New Roman" panose="02020603050405020304" pitchFamily="18" charset="0"/>
                <a:cs typeface="Times New Roman" panose="02020603050405020304" pitchFamily="18" charset="0"/>
              </a:rPr>
              <a:t>1. </a:t>
            </a:r>
            <a:r>
              <a:rPr lang="en-US" b="1" dirty="0">
                <a:solidFill>
                  <a:schemeClr val="tx1"/>
                </a:solidFill>
                <a:latin typeface="Times New Roman" panose="02020603050405020304" pitchFamily="18" charset="0"/>
                <a:cs typeface="Times New Roman" panose="02020603050405020304" pitchFamily="18" charset="0"/>
              </a:rPr>
              <a:t>Systematic Errors</a:t>
            </a:r>
            <a:br>
              <a:rPr lang="en-US" b="1" dirty="0">
                <a:solidFill>
                  <a:schemeClr val="tx1"/>
                </a:solidFill>
                <a:latin typeface="Times New Roman" panose="02020603050405020304" pitchFamily="18" charset="0"/>
                <a:cs typeface="Times New Roman" panose="02020603050405020304" pitchFamily="18" charset="0"/>
              </a:rPr>
            </a:br>
            <a:r>
              <a:rPr lang="en-US" dirty="0">
                <a:solidFill>
                  <a:schemeClr val="tx1"/>
                </a:solidFill>
                <a:latin typeface="Times New Roman" panose="02020603050405020304" pitchFamily="18" charset="0"/>
                <a:cs typeface="Times New Roman" panose="02020603050405020304" pitchFamily="18" charset="0"/>
              </a:rPr>
              <a:t>The systematic errors are mainly classified into three categories.</a:t>
            </a:r>
            <a:br>
              <a:rPr lang="en-US" dirty="0">
                <a:solidFill>
                  <a:schemeClr val="tx1"/>
                </a:solidFill>
                <a:latin typeface="Times New Roman" panose="02020603050405020304" pitchFamily="18" charset="0"/>
                <a:cs typeface="Times New Roman" panose="02020603050405020304" pitchFamily="18" charset="0"/>
              </a:rPr>
            </a:br>
            <a:r>
              <a:rPr lang="en-US" b="1" dirty="0" smtClean="0">
                <a:solidFill>
                  <a:schemeClr val="tx1"/>
                </a:solidFill>
                <a:latin typeface="Times New Roman" panose="02020603050405020304" pitchFamily="18" charset="0"/>
                <a:cs typeface="Times New Roman" panose="02020603050405020304" pitchFamily="18" charset="0"/>
              </a:rPr>
              <a:t>(</a:t>
            </a:r>
            <a:r>
              <a:rPr lang="en-US" b="1" dirty="0" err="1" smtClean="0">
                <a:solidFill>
                  <a:schemeClr val="tx1"/>
                </a:solidFill>
                <a:latin typeface="Times New Roman" panose="02020603050405020304" pitchFamily="18" charset="0"/>
                <a:cs typeface="Times New Roman" panose="02020603050405020304" pitchFamily="18" charset="0"/>
              </a:rPr>
              <a:t>i</a:t>
            </a:r>
            <a:r>
              <a:rPr lang="en-US" b="1" dirty="0" smtClean="0">
                <a:solidFill>
                  <a:schemeClr val="tx1"/>
                </a:solidFill>
                <a:latin typeface="Times New Roman" panose="02020603050405020304" pitchFamily="18" charset="0"/>
                <a:cs typeface="Times New Roman" panose="02020603050405020304" pitchFamily="18" charset="0"/>
              </a:rPr>
              <a:t>)Instrumental </a:t>
            </a:r>
            <a:r>
              <a:rPr lang="en-US" b="1" dirty="0">
                <a:solidFill>
                  <a:schemeClr val="tx1"/>
                </a:solidFill>
                <a:latin typeface="Times New Roman" panose="02020603050405020304" pitchFamily="18" charset="0"/>
                <a:cs typeface="Times New Roman" panose="02020603050405020304" pitchFamily="18" charset="0"/>
              </a:rPr>
              <a:t>Errors</a:t>
            </a:r>
            <a:br>
              <a:rPr lang="en-US" b="1" dirty="0">
                <a:solidFill>
                  <a:schemeClr val="tx1"/>
                </a:solidFill>
                <a:latin typeface="Times New Roman" panose="02020603050405020304" pitchFamily="18" charset="0"/>
                <a:cs typeface="Times New Roman" panose="02020603050405020304" pitchFamily="18" charset="0"/>
              </a:rPr>
            </a:br>
            <a:r>
              <a:rPr lang="en-US" b="1" dirty="0" smtClean="0">
                <a:solidFill>
                  <a:schemeClr val="tx1"/>
                </a:solidFill>
                <a:latin typeface="Times New Roman" panose="02020603050405020304" pitchFamily="18" charset="0"/>
                <a:cs typeface="Times New Roman" panose="02020603050405020304" pitchFamily="18" charset="0"/>
              </a:rPr>
              <a:t>(ii)Environmental </a:t>
            </a:r>
            <a:r>
              <a:rPr lang="en-US" b="1" dirty="0">
                <a:solidFill>
                  <a:schemeClr val="tx1"/>
                </a:solidFill>
                <a:latin typeface="Times New Roman" panose="02020603050405020304" pitchFamily="18" charset="0"/>
                <a:cs typeface="Times New Roman" panose="02020603050405020304" pitchFamily="18" charset="0"/>
              </a:rPr>
              <a:t>Errors</a:t>
            </a:r>
            <a:br>
              <a:rPr lang="en-US" b="1" dirty="0">
                <a:solidFill>
                  <a:schemeClr val="tx1"/>
                </a:solidFill>
                <a:latin typeface="Times New Roman" panose="02020603050405020304" pitchFamily="18" charset="0"/>
                <a:cs typeface="Times New Roman" panose="02020603050405020304" pitchFamily="18" charset="0"/>
              </a:rPr>
            </a:br>
            <a:r>
              <a:rPr lang="en-US" b="1" dirty="0" smtClean="0">
                <a:solidFill>
                  <a:schemeClr val="tx1"/>
                </a:solidFill>
                <a:latin typeface="Times New Roman" panose="02020603050405020304" pitchFamily="18" charset="0"/>
                <a:cs typeface="Times New Roman" panose="02020603050405020304" pitchFamily="18" charset="0"/>
              </a:rPr>
              <a:t>(iii)Observational </a:t>
            </a:r>
            <a:r>
              <a:rPr lang="en-US" b="1" dirty="0">
                <a:solidFill>
                  <a:schemeClr val="tx1"/>
                </a:solidFill>
                <a:latin typeface="Times New Roman" panose="02020603050405020304" pitchFamily="18" charset="0"/>
                <a:cs typeface="Times New Roman" panose="02020603050405020304" pitchFamily="18" charset="0"/>
              </a:rPr>
              <a:t>Errors</a:t>
            </a:r>
            <a:br>
              <a:rPr lang="en-US" b="1" dirty="0">
                <a:solidFill>
                  <a:schemeClr val="tx1"/>
                </a:solidFill>
                <a:latin typeface="Times New Roman" panose="02020603050405020304" pitchFamily="18" charset="0"/>
                <a:cs typeface="Times New Roman" panose="02020603050405020304" pitchFamily="18" charset="0"/>
              </a:rPr>
            </a:br>
            <a:r>
              <a:rPr lang="en-US" b="1" dirty="0" smtClean="0">
                <a:solidFill>
                  <a:schemeClr val="tx1"/>
                </a:solidFill>
                <a:latin typeface="Times New Roman" panose="02020603050405020304" pitchFamily="18" charset="0"/>
                <a:cs typeface="Times New Roman" panose="02020603050405020304" pitchFamily="18" charset="0"/>
              </a:rPr>
              <a:t> </a:t>
            </a: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658636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42</TotalTime>
  <Words>93</Words>
  <Application>Microsoft Office PowerPoint</Application>
  <PresentationFormat>Widescreen</PresentationFormat>
  <Paragraphs>11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Times New Roman</vt:lpstr>
      <vt:lpstr>Trebuchet MS</vt:lpstr>
      <vt:lpstr>Wingdings</vt:lpstr>
      <vt:lpstr>Wingdings 3</vt:lpstr>
      <vt:lpstr>Facet</vt:lpstr>
      <vt:lpstr>Measurement Scales and Error of Measurement</vt:lpstr>
      <vt:lpstr>Measurement: Measurement is the foundation of any scientific investigation Everything we do begins with the measurement of whatever it is we want to study </vt:lpstr>
      <vt:lpstr>Measurement Scales: Four Types of Measurement Scales.   1-Nominal   2-Ordinal 3-Interval   4-Ratio  The scales are distinguished on the relationships assumed to exist between objects having different scale values .The four scale types are ordered in that all later scales have all the properties of earlier scales— plus additional properties</vt:lpstr>
      <vt:lpstr>1-Nominal : Not really a ‘scale’ because it does not scale objects along any dimension •It simply labels objects Gender is a nominal scale Male = 1 Female=2 Religious Affiliation Catholic= 1 Protestant= 2 Jewish= 3 Muslim= 4 Other= 5 Categorical data are measured on nominal scales which merely assign labels to distinguish categories  </vt:lpstr>
      <vt:lpstr>2-Ordinal Scale: Numbers are used to place objects in order But, there is no information regarding the differences (intervals) between points on the scale. 3-Interval Scale: •An interval scale is a scale on which equal intervals between objects, represent equal differences •The interval differences are meaningful •But, we can’t defend ratio relationships Interval relationships are meaningful •A 10-degree difference has the same meaning anywhere along the scale •For example, the difference between 10 and 20 degrees is the same as between 80 and 90 degrees •But, we can’t say that 80 degrees is twice as hot as 40 degrees •There is no ‘true’ zero, only an ‘arbitrary’ zero. </vt:lpstr>
      <vt:lpstr>4-Ratio Scale: •Have a true zero point •Ratios are meaningful •Physical scales of time, length and volume are ratio scales •We can say that 20 seconds is twice as long as 10 seconds </vt:lpstr>
      <vt:lpstr> </vt:lpstr>
      <vt:lpstr>Types of Errors in Measurement The error may arise from the different source and are usually classified into the following types. These types are 1-Systematic Errors 2-Random Errors </vt:lpstr>
      <vt:lpstr>1. Systematic Errors The systematic errors are mainly classified into three categories. (i)Instrumental Errors (ii)Environmental Errors (iii)Observational Errors  </vt:lpstr>
      <vt:lpstr> 2. Random Errors:  The error which is caused by the sudden change in the atmospheric condition, such type of error is called random error. These types of error remain even after the removal of the systematic err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Measurement Scales and Error of Measurement</dc:title>
  <dc:creator>Computer</dc:creator>
  <cp:lastModifiedBy>Computer</cp:lastModifiedBy>
  <cp:revision>27</cp:revision>
  <dcterms:created xsi:type="dcterms:W3CDTF">2020-04-20T15:38:00Z</dcterms:created>
  <dcterms:modified xsi:type="dcterms:W3CDTF">2020-04-20T16:20:38Z</dcterms:modified>
</cp:coreProperties>
</file>