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58" r:id="rId2"/>
    <p:sldId id="319" r:id="rId3"/>
    <p:sldId id="318" r:id="rId4"/>
    <p:sldId id="270" r:id="rId5"/>
  </p:sldIdLst>
  <p:sldSz cx="9144000" cy="6858000" type="screen4x3"/>
  <p:notesSz cx="6858000" cy="9144000"/>
  <p:defaultTextStyle>
    <a:defPPr>
      <a:defRPr lang="fr-FR"/>
    </a:defPPr>
    <a:lvl1pPr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D5AB"/>
    <a:srgbClr val="FFCC99"/>
    <a:srgbClr val="000000"/>
    <a:srgbClr val="FFFFFF"/>
    <a:srgbClr val="BDD2F2"/>
    <a:srgbClr val="D4E3F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830" autoAdjust="0"/>
  </p:normalViewPr>
  <p:slideViewPr>
    <p:cSldViewPr snapToGrid="0">
      <p:cViewPr varScale="1">
        <p:scale>
          <a:sx n="113" d="100"/>
          <a:sy n="113" d="100"/>
        </p:scale>
        <p:origin x="1452" y="84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924F4B-2AFC-40C7-87B5-AEA5FC22ED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9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..copious  </a:t>
            </a:r>
            <a:r>
              <a:rPr lang="en-US" b="0" i="0" dirty="0" smtClean="0">
                <a:effectLst/>
                <a:latin typeface="Arial" panose="020B0604020202020204" pitchFamily="34" charset="0"/>
              </a:rPr>
              <a:t>ˈ</a:t>
            </a:r>
            <a:r>
              <a:rPr lang="en-US" b="0" i="0" dirty="0" err="1" smtClean="0">
                <a:effectLst/>
                <a:latin typeface="Arial" panose="020B0604020202020204" pitchFamily="34" charset="0"/>
              </a:rPr>
              <a:t>kəʊ.pi.əs</a:t>
            </a:r>
            <a:r>
              <a:rPr lang="en-US" dirty="0" smtClean="0"/>
              <a:t>   ,,,abundant in supply or quantity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24F4B-2AFC-40C7-87B5-AEA5FC22ED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1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0292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2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400175"/>
            <a:ext cx="1828800" cy="477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00175"/>
            <a:ext cx="5334000" cy="477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5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2133600"/>
            <a:ext cx="7162800" cy="4038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4537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0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3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52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1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00175"/>
            <a:ext cx="73152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133600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1030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1031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850"/>
            <a:ext cx="9144000" cy="644211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3976" y="25970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576" y="1593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4" y="0"/>
            <a:ext cx="8758335" cy="65687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4425" y="5447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8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555033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7910" y="3805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48" y="1162050"/>
            <a:ext cx="3342652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1079737" y="219135"/>
            <a:ext cx="7315200" cy="581025"/>
          </a:xfrm>
        </p:spPr>
        <p:txBody>
          <a:bodyPr/>
          <a:lstStyle/>
          <a:p>
            <a:pPr eaLnBrk="1" hangingPunct="1"/>
            <a:r>
              <a:rPr lang="en-US" dirty="0" smtClean="0"/>
              <a:t>Cholinomimetics Actions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90675" y="2071688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GB" sz="1600" dirty="0" smtClean="0"/>
              <a:t>Eye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GB" sz="1800" dirty="0" smtClean="0"/>
              <a:t> </a:t>
            </a:r>
            <a:r>
              <a:rPr lang="en-GB" sz="1400" b="0" dirty="0"/>
              <a:t>A</a:t>
            </a:r>
            <a:r>
              <a:rPr lang="en-GB" sz="1400" b="0" dirty="0" smtClean="0"/>
              <a:t>ccommodation for near vision, </a:t>
            </a:r>
            <a:r>
              <a:rPr lang="en-GB" sz="1400" b="0" dirty="0" err="1" smtClean="0"/>
              <a:t>miosis</a:t>
            </a:r>
            <a:r>
              <a:rPr lang="en-GB" sz="1400" b="0" dirty="0" smtClean="0"/>
              <a:t>, IOP </a:t>
            </a:r>
            <a:endParaRPr lang="en-GB" sz="1400" b="0" dirty="0"/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600" dirty="0" smtClean="0"/>
              <a:t>Saliva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sz="1400" b="0" dirty="0"/>
              <a:t>C</a:t>
            </a:r>
            <a:r>
              <a:rPr lang="en-GB" sz="1400" b="0" dirty="0" smtClean="0"/>
              <a:t>opious, liquid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 smtClean="0"/>
              <a:t>Bronchi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sz="1400" b="0" dirty="0"/>
              <a:t>C</a:t>
            </a:r>
            <a:r>
              <a:rPr lang="en-GB" sz="1400" b="0" dirty="0" smtClean="0"/>
              <a:t>onstriction, secretion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 smtClean="0"/>
              <a:t>Heart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sz="1400" b="0" dirty="0"/>
              <a:t>R</a:t>
            </a:r>
            <a:r>
              <a:rPr lang="en-GB" sz="1400" b="0" dirty="0" smtClean="0"/>
              <a:t>ate, blood pressure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 smtClean="0"/>
              <a:t>GIT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sz="1600" b="0" dirty="0"/>
              <a:t>S</a:t>
            </a:r>
            <a:r>
              <a:rPr lang="en-GB" sz="1600" b="0" dirty="0" smtClean="0"/>
              <a:t>ecretion, peristalsis     sphincter tone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1600" dirty="0" smtClean="0"/>
              <a:t>Bladder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GB" sz="1600" b="0" dirty="0"/>
              <a:t>D</a:t>
            </a:r>
            <a:r>
              <a:rPr lang="en-GB" sz="1600" b="0" dirty="0" smtClean="0"/>
              <a:t>etrusor     </a:t>
            </a:r>
            <a:r>
              <a:rPr lang="en-GB" sz="1600" dirty="0" smtClean="0"/>
              <a:t> </a:t>
            </a:r>
            <a:r>
              <a:rPr lang="en-GB" sz="1600" b="0" dirty="0" smtClean="0"/>
              <a:t>sphincter tone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endParaRPr lang="en-GB" sz="1600" dirty="0" smtClean="0"/>
          </a:p>
          <a:p>
            <a:pPr eaLnBrk="1" hangingPunct="1">
              <a:buFont typeface="Wingdings" pitchFamily="2" charset="2"/>
              <a:buChar char="ü"/>
              <a:defRPr/>
            </a:pPr>
            <a:endParaRPr lang="en-GB" sz="1600" dirty="0" smtClean="0"/>
          </a:p>
          <a:p>
            <a:pPr eaLnBrk="1" hangingPunct="1">
              <a:buFont typeface="Wingdings" pitchFamily="2" charset="2"/>
              <a:buChar char="ü"/>
              <a:defRPr/>
            </a:pPr>
            <a:endParaRPr lang="en-GB" sz="14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GB" sz="3200" dirty="0" smtClean="0"/>
              <a:t>	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66589" y="3376612"/>
            <a:ext cx="375423" cy="400110"/>
          </a:xfrm>
          <a:prstGeom prst="rect">
            <a:avLst/>
          </a:prstGeom>
          <a:blipFill rotWithShape="1">
            <a:blip r:embed="rId6"/>
            <a:stretch>
              <a:fillRect b="-454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71339" y="3948172"/>
            <a:ext cx="375423" cy="400110"/>
          </a:xfrm>
          <a:prstGeom prst="rect">
            <a:avLst/>
          </a:prstGeom>
          <a:blipFill rotWithShape="1">
            <a:blip r:embed="rId7"/>
            <a:stretch>
              <a:fillRect b="-461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59674" y="4529137"/>
            <a:ext cx="375423" cy="400110"/>
          </a:xfrm>
          <a:prstGeom prst="rect">
            <a:avLst/>
          </a:prstGeom>
          <a:blipFill rotWithShape="1">
            <a:blip r:embed="rId8"/>
            <a:stretch>
              <a:fillRect b="-454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14414" y="4524494"/>
            <a:ext cx="375423" cy="400110"/>
          </a:xfrm>
          <a:prstGeom prst="rect">
            <a:avLst/>
          </a:prstGeom>
          <a:blipFill rotWithShape="1">
            <a:blip r:embed="rId9"/>
            <a:stretch>
              <a:fillRect b="-454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54774" y="5081647"/>
            <a:ext cx="375423" cy="400110"/>
          </a:xfrm>
          <a:prstGeom prst="rect">
            <a:avLst/>
          </a:prstGeom>
          <a:blipFill rotWithShape="1">
            <a:blip r:embed="rId10"/>
            <a:stretch>
              <a:fillRect b="-461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1914" y="5081647"/>
            <a:ext cx="375423" cy="400110"/>
          </a:xfrm>
          <a:prstGeom prst="rect">
            <a:avLst/>
          </a:prstGeom>
          <a:blipFill rotWithShape="1">
            <a:blip r:embed="rId11"/>
            <a:stretch>
              <a:fillRect b="-461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25925" y="2319397"/>
            <a:ext cx="375423" cy="400110"/>
          </a:xfrm>
          <a:prstGeom prst="rect">
            <a:avLst/>
          </a:prstGeom>
          <a:blipFill rotWithShape="1">
            <a:blip r:embed="rId12"/>
            <a:stretch>
              <a:fillRect b="-454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66589" y="9144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46</Words>
  <Application>Microsoft Office PowerPoint</Application>
  <PresentationFormat>On-screen Show (4:3)</PresentationFormat>
  <Paragraphs>26</Paragraphs>
  <Slides>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Cholinomimetics Actions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Magazine</dc:creator>
  <cp:lastModifiedBy>Administrator</cp:lastModifiedBy>
  <cp:revision>196</cp:revision>
  <dcterms:created xsi:type="dcterms:W3CDTF">2005-02-28T14:06:28Z</dcterms:created>
  <dcterms:modified xsi:type="dcterms:W3CDTF">2021-04-01T10:34:01Z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