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8" r:id="rId3"/>
    <p:sldId id="259" r:id="rId4"/>
    <p:sldId id="272" r:id="rId5"/>
    <p:sldId id="260" r:id="rId6"/>
    <p:sldId id="261" r:id="rId7"/>
    <p:sldId id="262" r:id="rId8"/>
    <p:sldId id="257" r:id="rId9"/>
    <p:sldId id="264" r:id="rId10"/>
    <p:sldId id="265" r:id="rId11"/>
    <p:sldId id="266" r:id="rId12"/>
    <p:sldId id="274" r:id="rId13"/>
    <p:sldId id="267" r:id="rId14"/>
    <p:sldId id="268" r:id="rId15"/>
    <p:sldId id="273" r:id="rId16"/>
    <p:sldId id="269" r:id="rId17"/>
    <p:sldId id="270" r:id="rId18"/>
    <p:sldId id="27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84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825326-0693-4321-B58C-12CFA4F35A40}" type="datetimeFigureOut">
              <a:rPr lang="en-US" smtClean="0"/>
              <a:t>11/26/2018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C9911-3822-4166-8C58-40C43E0AAA2A}" type="slidenum">
              <a:rPr lang="en-US" smtClean="0"/>
              <a:t>‹#›</a:t>
            </a:fld>
            <a:endParaRPr lang="en-US"/>
          </a:p>
        </p:txBody>
      </p:sp>
    </p:spTree>
    <p:extLst>
      <p:ext uri="{BB962C8B-B14F-4D97-AF65-F5344CB8AC3E}">
        <p14:creationId xmlns:p14="http://schemas.microsoft.com/office/powerpoint/2010/main" val="2020542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a:r>
            <a:r>
              <a:rPr lang="en-US" i="1" dirty="0"/>
              <a:t>N</a:t>
            </a:r>
            <a:r>
              <a:rPr lang="en-US" dirty="0"/>
              <a:t>(</a:t>
            </a:r>
            <a:r>
              <a:rPr lang="en-US" i="1" dirty="0"/>
              <a:t>N </a:t>
            </a:r>
            <a:r>
              <a:rPr lang="en-US" dirty="0"/>
              <a:t>– 1)/2)</a:t>
            </a:r>
          </a:p>
          <a:p>
            <a:endParaRPr lang="en-US" dirty="0"/>
          </a:p>
        </p:txBody>
      </p:sp>
      <p:sp>
        <p:nvSpPr>
          <p:cNvPr id="4" name="Slide Number Placeholder 3"/>
          <p:cNvSpPr>
            <a:spLocks noGrp="1"/>
          </p:cNvSpPr>
          <p:nvPr>
            <p:ph type="sldNum" sz="quarter" idx="10"/>
          </p:nvPr>
        </p:nvSpPr>
        <p:spPr/>
        <p:txBody>
          <a:bodyPr/>
          <a:lstStyle/>
          <a:p>
            <a:fld id="{1730DEB9-890F-43E0-970D-E04BE3FD3696}" type="slidenum">
              <a:rPr lang="en-US" smtClean="0"/>
              <a:t>8</a:t>
            </a:fld>
            <a:endParaRPr lang="en-US"/>
          </a:p>
        </p:txBody>
      </p:sp>
    </p:spTree>
    <p:extLst>
      <p:ext uri="{BB962C8B-B14F-4D97-AF65-F5344CB8AC3E}">
        <p14:creationId xmlns:p14="http://schemas.microsoft.com/office/powerpoint/2010/main" val="250486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5687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89469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39291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6775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60645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70461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6995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080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20992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6883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48235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4696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4804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25331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9263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5210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11/26/2018</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0391727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Requirements Prioritization techniques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911914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noAutofit/>
          </a:bodyPr>
          <a:lstStyle/>
          <a:p>
            <a:r>
              <a:rPr lang="en-US" sz="2400" b="1" dirty="0"/>
              <a:t>Differences between market-driven and bespoke development</a:t>
            </a:r>
          </a:p>
        </p:txBody>
      </p:sp>
      <p:graphicFrame>
        <p:nvGraphicFramePr>
          <p:cNvPr id="6" name="Content Placeholder 5"/>
          <p:cNvGraphicFramePr>
            <a:graphicFrameLocks noGrp="1"/>
          </p:cNvGraphicFramePr>
          <p:nvPr>
            <p:ph idx="1"/>
            <p:extLst/>
          </p:nvPr>
        </p:nvGraphicFramePr>
        <p:xfrm>
          <a:off x="457200" y="741680"/>
          <a:ext cx="8229600" cy="686308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640080">
                <a:tc>
                  <a:txBody>
                    <a:bodyPr/>
                    <a:lstStyle/>
                    <a:p>
                      <a:r>
                        <a:rPr lang="en-US" sz="1800" b="1" i="0" u="none" strike="noStrike" kern="1200" baseline="0" dirty="0">
                          <a:solidFill>
                            <a:schemeClr val="lt1"/>
                          </a:solidFill>
                          <a:latin typeface="+mn-lt"/>
                          <a:ea typeface="+mn-ea"/>
                          <a:cs typeface="+mn-cs"/>
                        </a:rPr>
                        <a:t>Aspect</a:t>
                      </a:r>
                      <a:endParaRPr lang="en-US" dirty="0"/>
                    </a:p>
                  </a:txBody>
                  <a:tcPr/>
                </a:tc>
                <a:tc>
                  <a:txBody>
                    <a:bodyPr/>
                    <a:lstStyle/>
                    <a:p>
                      <a:r>
                        <a:rPr lang="en-US" sz="1800" b="1" i="0" u="none" strike="noStrike" kern="1200" baseline="0" dirty="0">
                          <a:solidFill>
                            <a:schemeClr val="lt1"/>
                          </a:solidFill>
                          <a:latin typeface="+mn-lt"/>
                          <a:ea typeface="+mn-ea"/>
                          <a:cs typeface="+mn-cs"/>
                        </a:rPr>
                        <a:t>Bespoke development</a:t>
                      </a:r>
                      <a:endParaRPr lang="en-US" dirty="0"/>
                    </a:p>
                  </a:txBody>
                  <a:tcPr/>
                </a:tc>
                <a:tc>
                  <a:txBody>
                    <a:bodyPr/>
                    <a:lstStyle/>
                    <a:p>
                      <a:r>
                        <a:rPr lang="en-US" sz="1800" b="1" i="0" u="none" strike="noStrike" kern="1200" baseline="0" dirty="0">
                          <a:solidFill>
                            <a:schemeClr val="lt1"/>
                          </a:solidFill>
                          <a:latin typeface="+mn-lt"/>
                          <a:ea typeface="+mn-ea"/>
                          <a:cs typeface="+mn-cs"/>
                        </a:rPr>
                        <a:t>Market-driven Development</a:t>
                      </a:r>
                      <a:endParaRPr lang="en-US" dirty="0"/>
                    </a:p>
                  </a:txBody>
                  <a:tcPr/>
                </a:tc>
                <a:extLst>
                  <a:ext uri="{0D108BD9-81ED-4DB2-BD59-A6C34878D82A}">
                    <a16:rowId xmlns:a16="http://schemas.microsoft.com/office/drawing/2014/main" xmlns="" val="10000"/>
                  </a:ext>
                </a:extLst>
              </a:tr>
              <a:tr h="370840">
                <a:tc>
                  <a:txBody>
                    <a:bodyPr/>
                    <a:lstStyle/>
                    <a:p>
                      <a:r>
                        <a:rPr lang="en-US" sz="1800" b="0" i="0" u="none" strike="noStrike" kern="1200" baseline="0" dirty="0">
                          <a:solidFill>
                            <a:schemeClr val="dk1"/>
                          </a:solidFill>
                          <a:latin typeface="+mn-lt"/>
                          <a:ea typeface="+mn-ea"/>
                          <a:cs typeface="+mn-cs"/>
                        </a:rPr>
                        <a:t>Main stakeholder</a:t>
                      </a:r>
                      <a:endParaRPr lang="en-US" dirty="0"/>
                    </a:p>
                  </a:txBody>
                  <a:tcPr/>
                </a:tc>
                <a:tc>
                  <a:txBody>
                    <a:bodyPr/>
                    <a:lstStyle/>
                    <a:p>
                      <a:r>
                        <a:rPr lang="en-US" sz="1800" b="0" i="0" u="none" strike="noStrike" kern="1200" baseline="0" dirty="0">
                          <a:solidFill>
                            <a:schemeClr val="dk1"/>
                          </a:solidFill>
                          <a:latin typeface="+mn-lt"/>
                          <a:ea typeface="+mn-ea"/>
                          <a:cs typeface="+mn-cs"/>
                        </a:rPr>
                        <a:t>Customer organization</a:t>
                      </a:r>
                      <a:endParaRPr lang="en-US" dirty="0"/>
                    </a:p>
                  </a:txBody>
                  <a:tcPr/>
                </a:tc>
                <a:tc>
                  <a:txBody>
                    <a:bodyPr/>
                    <a:lstStyle/>
                    <a:p>
                      <a:r>
                        <a:rPr lang="en-US" sz="1800" b="0" i="0" u="none" strike="noStrike" kern="1200" baseline="0" dirty="0">
                          <a:solidFill>
                            <a:schemeClr val="dk1"/>
                          </a:solidFill>
                          <a:latin typeface="+mn-lt"/>
                          <a:ea typeface="+mn-ea"/>
                          <a:cs typeface="+mn-cs"/>
                        </a:rPr>
                        <a:t>Developing organization</a:t>
                      </a:r>
                      <a:endParaRPr lang="en-US" dirty="0"/>
                    </a:p>
                  </a:txBody>
                  <a:tcPr/>
                </a:tc>
                <a:extLst>
                  <a:ext uri="{0D108BD9-81ED-4DB2-BD59-A6C34878D82A}">
                    <a16:rowId xmlns:a16="http://schemas.microsoft.com/office/drawing/2014/main" xmlns="" val="10001"/>
                  </a:ext>
                </a:extLst>
              </a:tr>
              <a:tr h="640080">
                <a:tc>
                  <a:txBody>
                    <a:bodyPr/>
                    <a:lstStyle/>
                    <a:p>
                      <a:r>
                        <a:rPr lang="en-US" sz="1800" b="0" i="0" u="none" strike="noStrike" kern="1200" baseline="0" dirty="0">
                          <a:solidFill>
                            <a:schemeClr val="dk1"/>
                          </a:solidFill>
                          <a:latin typeface="+mn-lt"/>
                          <a:ea typeface="+mn-ea"/>
                          <a:cs typeface="+mn-cs"/>
                        </a:rPr>
                        <a:t>Users</a:t>
                      </a:r>
                      <a:endParaRPr lang="en-US" dirty="0"/>
                    </a:p>
                  </a:txBody>
                  <a:tcPr/>
                </a:tc>
                <a:tc>
                  <a:txBody>
                    <a:bodyPr/>
                    <a:lstStyle/>
                    <a:p>
                      <a:r>
                        <a:rPr lang="en-US" sz="1800" b="0" i="0" u="none" strike="noStrike" kern="1200" baseline="0" dirty="0">
                          <a:solidFill>
                            <a:schemeClr val="dk1"/>
                          </a:solidFill>
                          <a:latin typeface="+mn-lt"/>
                          <a:ea typeface="+mn-ea"/>
                          <a:cs typeface="+mn-cs"/>
                        </a:rPr>
                        <a:t>Known or identifiable</a:t>
                      </a:r>
                      <a:endParaRPr lang="en-US" dirty="0"/>
                    </a:p>
                  </a:txBody>
                  <a:tcPr/>
                </a:tc>
                <a:tc>
                  <a:txBody>
                    <a:bodyPr/>
                    <a:lstStyle/>
                    <a:p>
                      <a:r>
                        <a:rPr lang="en-US" sz="1800" b="0" i="0" u="none" strike="noStrike" kern="1200" baseline="0" dirty="0">
                          <a:solidFill>
                            <a:schemeClr val="dk1"/>
                          </a:solidFill>
                          <a:latin typeface="+mn-lt"/>
                          <a:ea typeface="+mn-ea"/>
                          <a:cs typeface="+mn-cs"/>
                        </a:rPr>
                        <a:t>Unknown, may not exist until product is on market</a:t>
                      </a:r>
                      <a:endParaRPr lang="en-US" dirty="0"/>
                    </a:p>
                  </a:txBody>
                  <a:tcPr/>
                </a:tc>
                <a:extLst>
                  <a:ext uri="{0D108BD9-81ED-4DB2-BD59-A6C34878D82A}">
                    <a16:rowId xmlns:a16="http://schemas.microsoft.com/office/drawing/2014/main" xmlns="" val="10002"/>
                  </a:ext>
                </a:extLst>
              </a:tr>
              <a:tr h="370840">
                <a:tc>
                  <a:txBody>
                    <a:bodyPr/>
                    <a:lstStyle/>
                    <a:p>
                      <a:r>
                        <a:rPr lang="en-US" sz="1800" b="0" i="0" u="none" strike="noStrike" kern="1200" baseline="0" dirty="0">
                          <a:solidFill>
                            <a:schemeClr val="dk1"/>
                          </a:solidFill>
                          <a:latin typeface="+mn-lt"/>
                          <a:ea typeface="+mn-ea"/>
                          <a:cs typeface="+mn-cs"/>
                        </a:rPr>
                        <a:t>Distance to users</a:t>
                      </a:r>
                      <a:endParaRPr lang="en-US" dirty="0"/>
                    </a:p>
                  </a:txBody>
                  <a:tcPr/>
                </a:tc>
                <a:tc>
                  <a:txBody>
                    <a:bodyPr/>
                    <a:lstStyle/>
                    <a:p>
                      <a:r>
                        <a:rPr lang="en-US" sz="1800" b="0" i="0" u="none" strike="noStrike" kern="1200" baseline="0" dirty="0">
                          <a:solidFill>
                            <a:schemeClr val="dk1"/>
                          </a:solidFill>
                          <a:latin typeface="+mn-lt"/>
                          <a:ea typeface="+mn-ea"/>
                          <a:cs typeface="+mn-cs"/>
                        </a:rPr>
                        <a:t> Usually small</a:t>
                      </a:r>
                      <a:endParaRPr lang="en-US" dirty="0"/>
                    </a:p>
                  </a:txBody>
                  <a:tcPr/>
                </a:tc>
                <a:tc>
                  <a:txBody>
                    <a:bodyPr/>
                    <a:lstStyle/>
                    <a:p>
                      <a:r>
                        <a:rPr lang="en-US" sz="1800" b="0" i="0" u="none" strike="noStrike" kern="1200" baseline="0" dirty="0">
                          <a:solidFill>
                            <a:schemeClr val="dk1"/>
                          </a:solidFill>
                          <a:latin typeface="+mn-lt"/>
                          <a:ea typeface="+mn-ea"/>
                          <a:cs typeface="+mn-cs"/>
                        </a:rPr>
                        <a:t>Usually large</a:t>
                      </a:r>
                      <a:endParaRPr lang="en-US" dirty="0"/>
                    </a:p>
                  </a:txBody>
                  <a:tcPr/>
                </a:tc>
                <a:extLst>
                  <a:ext uri="{0D108BD9-81ED-4DB2-BD59-A6C34878D82A}">
                    <a16:rowId xmlns:a16="http://schemas.microsoft.com/office/drawing/2014/main" xmlns="" val="10003"/>
                  </a:ext>
                </a:extLst>
              </a:tr>
              <a:tr h="370840">
                <a:tc>
                  <a:txBody>
                    <a:bodyPr/>
                    <a:lstStyle/>
                    <a:p>
                      <a:r>
                        <a:rPr lang="en-US" sz="1800" b="0" i="0" u="none" strike="noStrike" kern="1200" baseline="0" dirty="0">
                          <a:solidFill>
                            <a:schemeClr val="dk1"/>
                          </a:solidFill>
                          <a:latin typeface="+mn-lt"/>
                          <a:ea typeface="+mn-ea"/>
                          <a:cs typeface="+mn-cs"/>
                        </a:rPr>
                        <a:t>Requirements Conception</a:t>
                      </a:r>
                      <a:endParaRPr lang="en-US" dirty="0"/>
                    </a:p>
                  </a:txBody>
                  <a:tcPr/>
                </a:tc>
                <a:tc>
                  <a:txBody>
                    <a:bodyPr/>
                    <a:lstStyle/>
                    <a:p>
                      <a:r>
                        <a:rPr lang="en-US" sz="1800" b="0" i="0" u="none" strike="noStrike" kern="1200" baseline="0" dirty="0">
                          <a:solidFill>
                            <a:schemeClr val="dk1"/>
                          </a:solidFill>
                          <a:latin typeface="+mn-lt"/>
                          <a:ea typeface="+mn-ea"/>
                          <a:cs typeface="+mn-cs"/>
                        </a:rPr>
                        <a:t>Elicited, analyzed, validated</a:t>
                      </a:r>
                      <a:endParaRPr lang="en-US" dirty="0"/>
                    </a:p>
                  </a:txBody>
                  <a:tcPr/>
                </a:tc>
                <a:tc>
                  <a:txBody>
                    <a:bodyPr/>
                    <a:lstStyle/>
                    <a:p>
                      <a:r>
                        <a:rPr lang="en-US" sz="1800" b="0" i="0" u="none" strike="noStrike" kern="1200" baseline="0" dirty="0">
                          <a:solidFill>
                            <a:schemeClr val="dk1"/>
                          </a:solidFill>
                          <a:latin typeface="+mn-lt"/>
                          <a:ea typeface="+mn-ea"/>
                          <a:cs typeface="+mn-cs"/>
                        </a:rPr>
                        <a:t>Invented</a:t>
                      </a:r>
                      <a:endParaRPr lang="en-US" dirty="0"/>
                    </a:p>
                  </a:txBody>
                  <a:tcPr/>
                </a:tc>
                <a:extLst>
                  <a:ext uri="{0D108BD9-81ED-4DB2-BD59-A6C34878D82A}">
                    <a16:rowId xmlns:a16="http://schemas.microsoft.com/office/drawing/2014/main" xmlns="" val="10004"/>
                  </a:ext>
                </a:extLst>
              </a:tr>
              <a:tr h="640080">
                <a:tc>
                  <a:txBody>
                    <a:bodyPr/>
                    <a:lstStyle/>
                    <a:p>
                      <a:r>
                        <a:rPr lang="en-US" sz="1800" b="0" i="0" u="none" strike="noStrike" kern="1200" baseline="0" dirty="0">
                          <a:solidFill>
                            <a:schemeClr val="dk1"/>
                          </a:solidFill>
                          <a:latin typeface="+mn-lt"/>
                          <a:ea typeface="+mn-ea"/>
                          <a:cs typeface="+mn-cs"/>
                        </a:rPr>
                        <a:t>Lifecycle</a:t>
                      </a:r>
                    </a:p>
                    <a:p>
                      <a:endParaRPr lang="en-US" dirty="0"/>
                    </a:p>
                  </a:txBody>
                  <a:tcPr/>
                </a:tc>
                <a:tc>
                  <a:txBody>
                    <a:bodyPr/>
                    <a:lstStyle/>
                    <a:p>
                      <a:r>
                        <a:rPr lang="en-US" sz="1800" b="0" i="0" u="none" strike="noStrike" kern="1200" baseline="0" dirty="0">
                          <a:solidFill>
                            <a:schemeClr val="dk1"/>
                          </a:solidFill>
                          <a:latin typeface="+mn-lt"/>
                          <a:ea typeface="+mn-ea"/>
                          <a:cs typeface="+mn-cs"/>
                        </a:rPr>
                        <a:t>One release, then maintenance</a:t>
                      </a:r>
                      <a:endParaRPr lang="en-US" dirty="0"/>
                    </a:p>
                  </a:txBody>
                  <a:tcPr/>
                </a:tc>
                <a:tc>
                  <a:txBody>
                    <a:bodyPr/>
                    <a:lstStyle/>
                    <a:p>
                      <a:r>
                        <a:rPr lang="en-US" sz="1800" b="0" i="0" u="none" strike="noStrike" kern="1200" baseline="0" dirty="0">
                          <a:solidFill>
                            <a:schemeClr val="dk1"/>
                          </a:solidFill>
                          <a:latin typeface="+mn-lt"/>
                          <a:ea typeface="+mn-ea"/>
                          <a:cs typeface="+mn-cs"/>
                        </a:rPr>
                        <a:t>Several releases as long as there is a market demand</a:t>
                      </a:r>
                      <a:endParaRPr lang="en-US" dirty="0"/>
                    </a:p>
                  </a:txBody>
                  <a:tcPr/>
                </a:tc>
                <a:extLst>
                  <a:ext uri="{0D108BD9-81ED-4DB2-BD59-A6C34878D82A}">
                    <a16:rowId xmlns:a16="http://schemas.microsoft.com/office/drawing/2014/main" xmlns="" val="10005"/>
                  </a:ext>
                </a:extLst>
              </a:tr>
              <a:tr h="1463040">
                <a:tc>
                  <a:txBody>
                    <a:bodyPr/>
                    <a:lstStyle/>
                    <a:p>
                      <a:r>
                        <a:rPr lang="en-US" sz="1800" b="0" i="0" u="none" strike="noStrike" kern="1200" baseline="0" dirty="0">
                          <a:solidFill>
                            <a:schemeClr val="dk1"/>
                          </a:solidFill>
                          <a:latin typeface="+mn-lt"/>
                          <a:ea typeface="+mn-ea"/>
                          <a:cs typeface="+mn-cs"/>
                        </a:rPr>
                        <a:t>Specific RE issues</a:t>
                      </a:r>
                      <a:endParaRPr lang="en-US" dirty="0"/>
                    </a:p>
                  </a:txBody>
                  <a:tcPr/>
                </a:tc>
                <a:tc>
                  <a:txBody>
                    <a:bodyPr/>
                    <a:lstStyle/>
                    <a:p>
                      <a:r>
                        <a:rPr lang="en-US" sz="1800" b="0" i="0" u="none" strike="noStrike" kern="1200" baseline="0" dirty="0">
                          <a:solidFill>
                            <a:schemeClr val="dk1"/>
                          </a:solidFill>
                          <a:latin typeface="+mn-lt"/>
                          <a:ea typeface="+mn-ea"/>
                          <a:cs typeface="+mn-cs"/>
                        </a:rPr>
                        <a:t>Elicitation, modeling, validation,</a:t>
                      </a:r>
                    </a:p>
                    <a:p>
                      <a:r>
                        <a:rPr lang="en-US" sz="1800" b="0" i="0" u="none" strike="noStrike" kern="1200" baseline="0" dirty="0">
                          <a:solidFill>
                            <a:schemeClr val="dk1"/>
                          </a:solidFill>
                          <a:latin typeface="+mn-lt"/>
                          <a:ea typeface="+mn-ea"/>
                          <a:cs typeface="+mn-cs"/>
                        </a:rPr>
                        <a:t>conflict resolution</a:t>
                      </a:r>
                    </a:p>
                    <a:p>
                      <a:endParaRPr lang="en-US" dirty="0"/>
                    </a:p>
                  </a:txBody>
                  <a:tcPr/>
                </a:tc>
                <a:tc>
                  <a:txBody>
                    <a:bodyPr/>
                    <a:lstStyle/>
                    <a:p>
                      <a:r>
                        <a:rPr lang="en-US" sz="1800" b="0" i="0" u="none" strike="noStrike" kern="1200" baseline="0" dirty="0">
                          <a:solidFill>
                            <a:schemeClr val="dk1"/>
                          </a:solidFill>
                          <a:latin typeface="+mn-lt"/>
                          <a:ea typeface="+mn-ea"/>
                          <a:cs typeface="+mn-cs"/>
                        </a:rPr>
                        <a:t>Steady stream of requirements,</a:t>
                      </a:r>
                    </a:p>
                    <a:p>
                      <a:r>
                        <a:rPr lang="en-US" sz="1800" b="0" i="0" u="none" strike="noStrike" kern="1200" baseline="0" dirty="0">
                          <a:solidFill>
                            <a:schemeClr val="dk1"/>
                          </a:solidFill>
                          <a:latin typeface="+mn-lt"/>
                          <a:ea typeface="+mn-ea"/>
                          <a:cs typeface="+mn-cs"/>
                        </a:rPr>
                        <a:t>prioritization, cost estimating,</a:t>
                      </a:r>
                    </a:p>
                    <a:p>
                      <a:r>
                        <a:rPr lang="en-US" sz="1800" b="0" i="0" u="none" strike="noStrike" kern="1200" baseline="0" dirty="0">
                          <a:solidFill>
                            <a:schemeClr val="dk1"/>
                          </a:solidFill>
                          <a:latin typeface="+mn-lt"/>
                          <a:ea typeface="+mn-ea"/>
                          <a:cs typeface="+mn-cs"/>
                        </a:rPr>
                        <a:t>release planning</a:t>
                      </a:r>
                      <a:endParaRPr lang="en-US" dirty="0"/>
                    </a:p>
                  </a:txBody>
                  <a:tcPr/>
                </a:tc>
                <a:extLst>
                  <a:ext uri="{0D108BD9-81ED-4DB2-BD59-A6C34878D82A}">
                    <a16:rowId xmlns:a16="http://schemas.microsoft.com/office/drawing/2014/main" xmlns="" val="10006"/>
                  </a:ext>
                </a:extLst>
              </a:tr>
              <a:tr h="640080">
                <a:tc>
                  <a:txBody>
                    <a:bodyPr/>
                    <a:lstStyle/>
                    <a:p>
                      <a:r>
                        <a:rPr lang="en-US" sz="1800" b="0" i="0" u="none" strike="noStrike" kern="1200" baseline="0" dirty="0">
                          <a:solidFill>
                            <a:schemeClr val="dk1"/>
                          </a:solidFill>
                          <a:latin typeface="+mn-lt"/>
                          <a:ea typeface="+mn-ea"/>
                          <a:cs typeface="+mn-cs"/>
                        </a:rPr>
                        <a:t>Primary goal</a:t>
                      </a:r>
                      <a:endParaRPr lang="en-US" dirty="0"/>
                    </a:p>
                  </a:txBody>
                  <a:tcPr/>
                </a:tc>
                <a:tc>
                  <a:txBody>
                    <a:bodyPr/>
                    <a:lstStyle/>
                    <a:p>
                      <a:r>
                        <a:rPr lang="en-US" sz="1800" b="0" i="0" u="none" strike="noStrike" kern="1200" baseline="0" dirty="0">
                          <a:solidFill>
                            <a:schemeClr val="dk1"/>
                          </a:solidFill>
                          <a:latin typeface="+mn-lt"/>
                          <a:ea typeface="+mn-ea"/>
                          <a:cs typeface="+mn-cs"/>
                        </a:rPr>
                        <a:t>Compliance to specification</a:t>
                      </a:r>
                      <a:endParaRPr lang="en-US" dirty="0"/>
                    </a:p>
                  </a:txBody>
                  <a:tcPr/>
                </a:tc>
                <a:tc>
                  <a:txBody>
                    <a:bodyPr/>
                    <a:lstStyle/>
                    <a:p>
                      <a:r>
                        <a:rPr lang="en-US" sz="1800" b="0" i="0" u="none" strike="noStrike" kern="1200" baseline="0" dirty="0">
                          <a:solidFill>
                            <a:schemeClr val="dk1"/>
                          </a:solidFill>
                          <a:latin typeface="+mn-lt"/>
                          <a:ea typeface="+mn-ea"/>
                          <a:cs typeface="+mn-cs"/>
                        </a:rPr>
                        <a:t>Time-to-market</a:t>
                      </a:r>
                      <a:endParaRPr lang="en-US" dirty="0"/>
                    </a:p>
                  </a:txBody>
                  <a:tcPr/>
                </a:tc>
                <a:extLst>
                  <a:ext uri="{0D108BD9-81ED-4DB2-BD59-A6C34878D82A}">
                    <a16:rowId xmlns:a16="http://schemas.microsoft.com/office/drawing/2014/main" xmlns="" val="10007"/>
                  </a:ext>
                </a:extLst>
              </a:tr>
              <a:tr h="370840">
                <a:tc>
                  <a:txBody>
                    <a:bodyPr/>
                    <a:lstStyle/>
                    <a:p>
                      <a:r>
                        <a:rPr lang="en-US" sz="1800" b="0" i="0" u="none" strike="noStrike" kern="1200" baseline="0" dirty="0">
                          <a:solidFill>
                            <a:schemeClr val="dk1"/>
                          </a:solidFill>
                          <a:latin typeface="+mn-lt"/>
                          <a:ea typeface="+mn-ea"/>
                          <a:cs typeface="+mn-cs"/>
                        </a:rPr>
                        <a:t>Measure of success</a:t>
                      </a:r>
                      <a:endParaRPr lang="en-US" dirty="0"/>
                    </a:p>
                  </a:txBody>
                  <a:tcPr/>
                </a:tc>
                <a:tc>
                  <a:txBody>
                    <a:bodyPr/>
                    <a:lstStyle/>
                    <a:p>
                      <a:r>
                        <a:rPr lang="en-US" sz="1800" b="0" i="0" u="none" strike="noStrike" kern="1200" baseline="0" dirty="0">
                          <a:solidFill>
                            <a:schemeClr val="dk1"/>
                          </a:solidFill>
                          <a:latin typeface="+mn-lt"/>
                          <a:ea typeface="+mn-ea"/>
                          <a:cs typeface="+mn-cs"/>
                        </a:rPr>
                        <a:t>Satisfaction, acceptance</a:t>
                      </a:r>
                      <a:endParaRPr lang="en-US" dirty="0"/>
                    </a:p>
                  </a:txBody>
                  <a:tcPr/>
                </a:tc>
                <a:tc>
                  <a:txBody>
                    <a:bodyPr/>
                    <a:lstStyle/>
                    <a:p>
                      <a:r>
                        <a:rPr lang="en-US" sz="1800" b="0" i="0" u="none" strike="noStrike" kern="1200" baseline="0" dirty="0">
                          <a:solidFill>
                            <a:schemeClr val="dk1"/>
                          </a:solidFill>
                          <a:latin typeface="+mn-lt"/>
                          <a:ea typeface="+mn-ea"/>
                          <a:cs typeface="+mn-cs"/>
                        </a:rPr>
                        <a:t>Sales, market share</a:t>
                      </a:r>
                      <a:endParaRPr lang="en-US" dirty="0"/>
                    </a:p>
                  </a:txBody>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26234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55637"/>
            <a:ext cx="8229600" cy="1143000"/>
          </a:xfrm>
        </p:spPr>
        <p:txBody>
          <a:bodyPr>
            <a:normAutofit/>
          </a:bodyPr>
          <a:lstStyle/>
          <a:p>
            <a:r>
              <a:rPr lang="en-US" sz="3200" b="1" dirty="0"/>
              <a:t>One Customer</a:t>
            </a:r>
            <a:endParaRPr lang="en-US" sz="3200" dirty="0"/>
          </a:p>
        </p:txBody>
      </p:sp>
      <p:sp>
        <p:nvSpPr>
          <p:cNvPr id="3" name="Content Placeholder 2"/>
          <p:cNvSpPr>
            <a:spLocks noGrp="1"/>
          </p:cNvSpPr>
          <p:nvPr>
            <p:ph idx="1"/>
          </p:nvPr>
        </p:nvSpPr>
        <p:spPr>
          <a:xfrm>
            <a:off x="647700" y="1676400"/>
            <a:ext cx="7848600" cy="4525963"/>
          </a:xfrm>
        </p:spPr>
        <p:txBody>
          <a:bodyPr>
            <a:noAutofit/>
          </a:bodyPr>
          <a:lstStyle/>
          <a:p>
            <a:pPr>
              <a:buFont typeface="Wingdings" panose="05000000000000000000" pitchFamily="2" charset="2"/>
              <a:buChar char="§"/>
            </a:pPr>
            <a:r>
              <a:rPr lang="en-US" sz="2400" dirty="0"/>
              <a:t>In a one customer situation, there is only one customer’s priorities that need to be considered </a:t>
            </a:r>
          </a:p>
          <a:p>
            <a:pPr>
              <a:buFont typeface="Wingdings" panose="05000000000000000000" pitchFamily="2" charset="2"/>
              <a:buChar char="§"/>
            </a:pPr>
            <a:r>
              <a:rPr lang="en-US" sz="2400" dirty="0"/>
              <a:t> Many of the present software development processes are based on one customer and assume that this customer is available throughout the project.</a:t>
            </a:r>
          </a:p>
          <a:p>
            <a:pPr lvl="1">
              <a:buFont typeface="Wingdings" panose="05000000000000000000" pitchFamily="2" charset="2"/>
              <a:buChar char="§"/>
            </a:pPr>
            <a:r>
              <a:rPr lang="en-US" sz="2400" dirty="0"/>
              <a:t>For example, </a:t>
            </a:r>
            <a:r>
              <a:rPr lang="en-US" sz="2400" dirty="0" err="1"/>
              <a:t>eXtreme</a:t>
            </a:r>
            <a:r>
              <a:rPr lang="en-US" sz="2400" dirty="0"/>
              <a:t> Programming has an “on-site customer” as one of the core practices (the focus is on having one customer even though this customer could represent a market). </a:t>
            </a:r>
          </a:p>
        </p:txBody>
      </p:sp>
    </p:spTree>
    <p:extLst>
      <p:ext uri="{BB962C8B-B14F-4D97-AF65-F5344CB8AC3E}">
        <p14:creationId xmlns:p14="http://schemas.microsoft.com/office/powerpoint/2010/main" val="2421005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84B4CFC-32BB-4974-AF3B-CAD485040E38}"/>
              </a:ext>
            </a:extLst>
          </p:cNvPr>
          <p:cNvSpPr>
            <a:spLocks noGrp="1"/>
          </p:cNvSpPr>
          <p:nvPr>
            <p:ph idx="1"/>
          </p:nvPr>
        </p:nvSpPr>
        <p:spPr>
          <a:xfrm>
            <a:off x="1219201" y="2133600"/>
            <a:ext cx="7315200" cy="4648200"/>
          </a:xfrm>
        </p:spPr>
        <p:txBody>
          <a:bodyPr>
            <a:normAutofit fontScale="92500"/>
          </a:bodyPr>
          <a:lstStyle/>
          <a:p>
            <a:pPr>
              <a:buFont typeface="Wingdings" panose="05000000000000000000" pitchFamily="2" charset="2"/>
              <a:buChar char="§"/>
            </a:pPr>
            <a:r>
              <a:rPr lang="en-US" sz="2400" dirty="0"/>
              <a:t>One important issue to consider when having a one-customer situation is that the customer and the end-user(s) are not always the same.</a:t>
            </a:r>
          </a:p>
          <a:p>
            <a:pPr>
              <a:buFont typeface="Wingdings" panose="05000000000000000000" pitchFamily="2" charset="2"/>
              <a:buChar char="§"/>
            </a:pPr>
            <a:r>
              <a:rPr lang="en-US" sz="2400" dirty="0"/>
              <a:t> In this case, the person who prioritizes and the persons who will use the system may not have the same priorities.</a:t>
            </a:r>
          </a:p>
          <a:p>
            <a:pPr>
              <a:buFont typeface="Wingdings" panose="05000000000000000000" pitchFamily="2" charset="2"/>
              <a:buChar char="§"/>
            </a:pPr>
            <a:r>
              <a:rPr lang="en-US" sz="2400" dirty="0"/>
              <a:t> Such situations are of course undesirable since it may result in reduced use of the product.</a:t>
            </a:r>
          </a:p>
          <a:p>
            <a:pPr lvl="1" algn="just">
              <a:buFont typeface="Wingdings" panose="05000000000000000000" pitchFamily="2" charset="2"/>
              <a:buChar char="§"/>
            </a:pPr>
            <a:r>
              <a:rPr lang="en-US" sz="2400" dirty="0"/>
              <a:t>In this case, it would be better to involve the end-users in prioritizing the requirements since they are the ones who know what they need. </a:t>
            </a:r>
          </a:p>
          <a:p>
            <a:endParaRPr lang="en-GB" sz="2400" dirty="0"/>
          </a:p>
        </p:txBody>
      </p:sp>
      <p:sp>
        <p:nvSpPr>
          <p:cNvPr id="4" name="Title 1">
            <a:extLst>
              <a:ext uri="{FF2B5EF4-FFF2-40B4-BE49-F238E27FC236}">
                <a16:creationId xmlns:a16="http://schemas.microsoft.com/office/drawing/2014/main" xmlns="" id="{D3B9FCCD-F3F0-4AA3-9FD6-EACC7A4F8996}"/>
              </a:ext>
            </a:extLst>
          </p:cNvPr>
          <p:cNvSpPr>
            <a:spLocks noGrp="1"/>
          </p:cNvSpPr>
          <p:nvPr>
            <p:ph type="title"/>
          </p:nvPr>
        </p:nvSpPr>
        <p:spPr/>
        <p:txBody>
          <a:bodyPr>
            <a:normAutofit/>
          </a:bodyPr>
          <a:lstStyle/>
          <a:p>
            <a:r>
              <a:rPr lang="en-US" sz="3200" b="1" dirty="0"/>
              <a:t>One Customer</a:t>
            </a:r>
            <a:endParaRPr lang="en-US" sz="3200" dirty="0"/>
          </a:p>
        </p:txBody>
      </p:sp>
    </p:spTree>
    <p:extLst>
      <p:ext uri="{BB962C8B-B14F-4D97-AF65-F5344CB8AC3E}">
        <p14:creationId xmlns:p14="http://schemas.microsoft.com/office/powerpoint/2010/main" val="1173724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229600" cy="1143000"/>
          </a:xfrm>
        </p:spPr>
        <p:txBody>
          <a:bodyPr/>
          <a:lstStyle/>
          <a:p>
            <a:r>
              <a:rPr lang="en-US" b="1" dirty="0"/>
              <a:t>Several Known Customers</a:t>
            </a:r>
            <a:endParaRPr lang="en-US" dirty="0"/>
          </a:p>
        </p:txBody>
      </p:sp>
      <p:sp>
        <p:nvSpPr>
          <p:cNvPr id="3" name="Content Placeholder 2"/>
          <p:cNvSpPr>
            <a:spLocks noGrp="1"/>
          </p:cNvSpPr>
          <p:nvPr>
            <p:ph idx="1"/>
          </p:nvPr>
        </p:nvSpPr>
        <p:spPr>
          <a:xfrm>
            <a:off x="914400" y="838200"/>
            <a:ext cx="7924800" cy="3886200"/>
          </a:xfrm>
        </p:spPr>
        <p:txBody>
          <a:bodyPr>
            <a:noAutofit/>
          </a:bodyPr>
          <a:lstStyle/>
          <a:p>
            <a:pPr>
              <a:buFont typeface="Wingdings" panose="05000000000000000000" pitchFamily="2" charset="2"/>
              <a:buChar char="§"/>
            </a:pPr>
            <a:r>
              <a:rPr lang="en-US" sz="2000" dirty="0"/>
              <a:t>When having several customers, the issue of prioritization becomes more difficult since the </a:t>
            </a:r>
            <a:r>
              <a:rPr lang="en-US" sz="2000" b="1" dirty="0"/>
              <a:t>customers may have conflicting viewpoints</a:t>
            </a:r>
            <a:r>
              <a:rPr lang="en-US" sz="2000" dirty="0"/>
              <a:t> and preferences . </a:t>
            </a:r>
          </a:p>
          <a:p>
            <a:pPr>
              <a:buFont typeface="Wingdings" panose="05000000000000000000" pitchFamily="2" charset="2"/>
              <a:buChar char="§"/>
            </a:pPr>
            <a:r>
              <a:rPr lang="en-US" sz="2000" dirty="0"/>
              <a:t>This introduces the challenge of drawing these different customer views together.</a:t>
            </a:r>
          </a:p>
          <a:p>
            <a:pPr>
              <a:buFont typeface="Wingdings" panose="05000000000000000000" pitchFamily="2" charset="2"/>
              <a:buChar char="§"/>
            </a:pPr>
            <a:r>
              <a:rPr lang="en-US" sz="2000" dirty="0"/>
              <a:t>The ultimate goal in these situations is to create </a:t>
            </a:r>
            <a:r>
              <a:rPr lang="en-US" sz="2000" b="1" dirty="0"/>
              <a:t>win-win conditions</a:t>
            </a:r>
            <a:r>
              <a:rPr lang="en-US" sz="2000" dirty="0"/>
              <a:t> and make every stakeholder a “winner”. </a:t>
            </a:r>
          </a:p>
          <a:p>
            <a:pPr>
              <a:buFont typeface="Wingdings" panose="05000000000000000000" pitchFamily="2" charset="2"/>
              <a:buChar char="§"/>
            </a:pPr>
            <a:r>
              <a:rPr lang="en-US" sz="2000" dirty="0"/>
              <a:t>If one perspective is neglected the system might be seen as a failure by one or several of the stakeholders. </a:t>
            </a:r>
          </a:p>
          <a:p>
            <a:pPr>
              <a:buFont typeface="Wingdings" panose="05000000000000000000" pitchFamily="2" charset="2"/>
              <a:buChar char="§"/>
            </a:pPr>
            <a:r>
              <a:rPr lang="en-US" sz="2000" dirty="0"/>
              <a:t>Hence, it is of tremendous importance that all stakeholders are involved in this process since the success of the product ultimately is decided in this step. </a:t>
            </a:r>
          </a:p>
          <a:p>
            <a:pPr>
              <a:buFont typeface="Wingdings" panose="05000000000000000000" pitchFamily="2" charset="2"/>
              <a:buChar char="§"/>
            </a:pPr>
            <a:r>
              <a:rPr lang="en-US" sz="2000" dirty="0"/>
              <a:t>In such situations, it is important to have a structured way of handling different stakeholders. This can be done by </a:t>
            </a:r>
            <a:r>
              <a:rPr lang="en-US" sz="2000" b="1" dirty="0"/>
              <a:t>weighting market segments</a:t>
            </a:r>
            <a:r>
              <a:rPr lang="en-US" sz="2000" dirty="0"/>
              <a:t> based on for example: </a:t>
            </a:r>
            <a:r>
              <a:rPr lang="en-US" sz="2000" b="1" dirty="0"/>
              <a:t>revenue last year</a:t>
            </a:r>
            <a:r>
              <a:rPr lang="en-US" sz="2000" dirty="0"/>
              <a:t>, </a:t>
            </a:r>
            <a:r>
              <a:rPr lang="en-US" sz="2000" b="1" dirty="0"/>
              <a:t>profit last year</a:t>
            </a:r>
            <a:r>
              <a:rPr lang="en-US" sz="2000" dirty="0"/>
              <a:t>, </a:t>
            </a:r>
            <a:r>
              <a:rPr lang="en-US" sz="2000" b="1" dirty="0"/>
              <a:t>size of total market segment</a:t>
            </a:r>
            <a:r>
              <a:rPr lang="en-US" sz="2000" dirty="0"/>
              <a:t>.</a:t>
            </a:r>
          </a:p>
        </p:txBody>
      </p:sp>
    </p:spTree>
    <p:extLst>
      <p:ext uri="{BB962C8B-B14F-4D97-AF65-F5344CB8AC3E}">
        <p14:creationId xmlns:p14="http://schemas.microsoft.com/office/powerpoint/2010/main" val="382633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8229600" cy="1143000"/>
          </a:xfrm>
        </p:spPr>
        <p:txBody>
          <a:bodyPr>
            <a:normAutofit/>
          </a:bodyPr>
          <a:lstStyle/>
          <a:p>
            <a:r>
              <a:rPr lang="en-US" sz="3600" b="1" dirty="0"/>
              <a:t>Mass-Market</a:t>
            </a:r>
            <a:endParaRPr lang="en-US" sz="3600" dirty="0"/>
          </a:p>
        </p:txBody>
      </p:sp>
      <p:sp>
        <p:nvSpPr>
          <p:cNvPr id="3" name="Content Placeholder 2"/>
          <p:cNvSpPr>
            <a:spLocks noGrp="1"/>
          </p:cNvSpPr>
          <p:nvPr>
            <p:ph idx="1"/>
          </p:nvPr>
        </p:nvSpPr>
        <p:spPr>
          <a:xfrm>
            <a:off x="685800" y="1493837"/>
            <a:ext cx="8229600" cy="4525963"/>
          </a:xfrm>
        </p:spPr>
        <p:txBody>
          <a:bodyPr>
            <a:noAutofit/>
          </a:bodyPr>
          <a:lstStyle/>
          <a:p>
            <a:pPr algn="just">
              <a:buFont typeface="Wingdings" panose="05000000000000000000" pitchFamily="2" charset="2"/>
              <a:buChar char="§"/>
            </a:pPr>
            <a:r>
              <a:rPr lang="en-US" sz="2100" dirty="0"/>
              <a:t>When developing for a mass-market, it is not possible to get all customers to prioritize.</a:t>
            </a:r>
          </a:p>
          <a:p>
            <a:pPr algn="just">
              <a:buFont typeface="Wingdings" panose="05000000000000000000" pitchFamily="2" charset="2"/>
              <a:buChar char="§"/>
            </a:pPr>
            <a:r>
              <a:rPr lang="en-US" sz="2100" dirty="0"/>
              <a:t>When eliciting information for prioritization in a mass-market situation, different sources exist : </a:t>
            </a:r>
          </a:p>
          <a:p>
            <a:pPr lvl="1" algn="just">
              <a:buFont typeface="Wingdings" panose="05000000000000000000" pitchFamily="2" charset="2"/>
              <a:buChar char="§"/>
            </a:pPr>
            <a:r>
              <a:rPr lang="en-US" sz="1900" b="1" dirty="0"/>
              <a:t>internal records</a:t>
            </a:r>
            <a:r>
              <a:rPr lang="en-US" sz="1900" dirty="0"/>
              <a:t> (e.g. shipments, sales records), </a:t>
            </a:r>
          </a:p>
          <a:p>
            <a:pPr lvl="1" algn="just">
              <a:buFont typeface="Wingdings" panose="05000000000000000000" pitchFamily="2" charset="2"/>
              <a:buChar char="§"/>
            </a:pPr>
            <a:r>
              <a:rPr lang="en-US" sz="1900" b="1" dirty="0"/>
              <a:t>marketing intelligence</a:t>
            </a:r>
            <a:r>
              <a:rPr lang="en-US" sz="1900" dirty="0"/>
              <a:t> (e.g. information from sales force, scientists), </a:t>
            </a:r>
          </a:p>
          <a:p>
            <a:pPr lvl="1" algn="just">
              <a:buFont typeface="Wingdings" panose="05000000000000000000" pitchFamily="2" charset="2"/>
              <a:buChar char="§"/>
            </a:pPr>
            <a:r>
              <a:rPr lang="en-US" sz="1900" b="1" dirty="0"/>
              <a:t>competitor intelligence</a:t>
            </a:r>
            <a:r>
              <a:rPr lang="en-US" sz="1900" dirty="0"/>
              <a:t> (e.g. information about competitors’ strategies, benchmarking competitors’ products) </a:t>
            </a:r>
          </a:p>
          <a:p>
            <a:pPr lvl="1" algn="just">
              <a:buFont typeface="Wingdings" panose="05000000000000000000" pitchFamily="2" charset="2"/>
              <a:buChar char="§"/>
            </a:pPr>
            <a:r>
              <a:rPr lang="en-US" sz="1900" b="1" dirty="0"/>
              <a:t>marketing research</a:t>
            </a:r>
            <a:r>
              <a:rPr lang="en-US" sz="1900" dirty="0"/>
              <a:t> (e.g. surveys, focus groups). </a:t>
            </a:r>
          </a:p>
        </p:txBody>
      </p:sp>
    </p:spTree>
    <p:extLst>
      <p:ext uri="{BB962C8B-B14F-4D97-AF65-F5344CB8AC3E}">
        <p14:creationId xmlns:p14="http://schemas.microsoft.com/office/powerpoint/2010/main" val="358247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600200"/>
            <a:ext cx="7162800" cy="4311022"/>
          </a:xfrm>
        </p:spPr>
        <p:txBody>
          <a:bodyPr>
            <a:noAutofit/>
          </a:bodyPr>
          <a:lstStyle/>
          <a:p>
            <a:pPr algn="just">
              <a:buFont typeface="Wingdings" panose="05000000000000000000" pitchFamily="2" charset="2"/>
              <a:buChar char="§"/>
            </a:pPr>
            <a:r>
              <a:rPr lang="en-US" sz="2400" dirty="0"/>
              <a:t>When conducting marketing research, </a:t>
            </a:r>
          </a:p>
          <a:p>
            <a:pPr lvl="1" algn="just">
              <a:buFont typeface="Wingdings" panose="05000000000000000000" pitchFamily="2" charset="2"/>
              <a:buChar char="§"/>
            </a:pPr>
            <a:r>
              <a:rPr lang="en-US" sz="2200" dirty="0"/>
              <a:t>the sample must be representative for the </a:t>
            </a:r>
            <a:r>
              <a:rPr lang="en-US" sz="2200" b="1" dirty="0"/>
              <a:t>intended market segment</a:t>
            </a:r>
            <a:r>
              <a:rPr lang="en-US" sz="2200" dirty="0"/>
              <a:t> (group of consumers with similar needs)  For example, if developing products for large companies, it is meaningless to involve small companies in the focus groups or the surveys. </a:t>
            </a:r>
          </a:p>
          <a:p>
            <a:pPr algn="just">
              <a:buFont typeface="Wingdings" panose="05000000000000000000" pitchFamily="2" charset="2"/>
              <a:buChar char="§"/>
            </a:pPr>
            <a:r>
              <a:rPr lang="en-US" sz="2400" dirty="0"/>
              <a:t>By using this information, it is possible to identify which parts of a system should be common for all market segments and which parts should be specifically developed for specific market segments.</a:t>
            </a:r>
          </a:p>
        </p:txBody>
      </p:sp>
      <p:sp>
        <p:nvSpPr>
          <p:cNvPr id="4" name="Title 1"/>
          <p:cNvSpPr>
            <a:spLocks noGrp="1"/>
          </p:cNvSpPr>
          <p:nvPr>
            <p:ph type="title"/>
          </p:nvPr>
        </p:nvSpPr>
        <p:spPr/>
        <p:txBody>
          <a:bodyPr>
            <a:normAutofit/>
          </a:bodyPr>
          <a:lstStyle/>
          <a:p>
            <a:r>
              <a:rPr lang="en-US" sz="3600" b="1" dirty="0"/>
              <a:t>Mass-Market</a:t>
            </a:r>
            <a:endParaRPr lang="en-US" sz="3600" dirty="0"/>
          </a:p>
        </p:txBody>
      </p:sp>
    </p:spTree>
    <p:extLst>
      <p:ext uri="{BB962C8B-B14F-4D97-AF65-F5344CB8AC3E}">
        <p14:creationId xmlns:p14="http://schemas.microsoft.com/office/powerpoint/2010/main" val="369684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33400"/>
            <a:ext cx="8229600" cy="1143000"/>
          </a:xfrm>
        </p:spPr>
        <p:txBody>
          <a:bodyPr/>
          <a:lstStyle/>
          <a:p>
            <a:r>
              <a:rPr lang="en-US" b="1" dirty="0"/>
              <a:t>Mass-Market</a:t>
            </a:r>
            <a:endParaRPr lang="en-US" dirty="0"/>
          </a:p>
        </p:txBody>
      </p:sp>
      <p:sp>
        <p:nvSpPr>
          <p:cNvPr id="3" name="Content Placeholder 2"/>
          <p:cNvSpPr>
            <a:spLocks noGrp="1"/>
          </p:cNvSpPr>
          <p:nvPr>
            <p:ph idx="1"/>
          </p:nvPr>
        </p:nvSpPr>
        <p:spPr>
          <a:xfrm>
            <a:off x="609600" y="1447800"/>
            <a:ext cx="8229600" cy="4525963"/>
          </a:xfrm>
        </p:spPr>
        <p:txBody>
          <a:bodyPr>
            <a:noAutofit/>
          </a:bodyPr>
          <a:lstStyle/>
          <a:p>
            <a:pPr algn="just">
              <a:buFont typeface="Wingdings" panose="05000000000000000000" pitchFamily="2" charset="2"/>
              <a:buChar char="§"/>
            </a:pPr>
            <a:r>
              <a:rPr lang="en-US" sz="2200" dirty="0"/>
              <a:t>One way of dealing with the problem that all possible users are not known or accessible is to use the concept of </a:t>
            </a:r>
            <a:r>
              <a:rPr lang="en-US" sz="2200" b="1" dirty="0"/>
              <a:t>“personas” </a:t>
            </a:r>
          </a:p>
          <a:p>
            <a:pPr algn="just">
              <a:buFont typeface="Wingdings" panose="05000000000000000000" pitchFamily="2" charset="2"/>
              <a:buChar char="§"/>
            </a:pPr>
            <a:r>
              <a:rPr lang="en-US" sz="2200" dirty="0"/>
              <a:t> These personas are </a:t>
            </a:r>
            <a:r>
              <a:rPr lang="en-US" sz="2200" b="1" dirty="0"/>
              <a:t>fictional persons</a:t>
            </a:r>
            <a:r>
              <a:rPr lang="en-US" sz="2200" dirty="0"/>
              <a:t>, representing market segments. </a:t>
            </a:r>
          </a:p>
          <a:p>
            <a:pPr algn="just">
              <a:buFont typeface="Wingdings" panose="05000000000000000000" pitchFamily="2" charset="2"/>
              <a:buChar char="§"/>
            </a:pPr>
            <a:r>
              <a:rPr lang="en-US" sz="2200" dirty="0"/>
              <a:t>They have names, occupations, possessions, age, gender, socioeconomic status, etc. </a:t>
            </a:r>
          </a:p>
          <a:p>
            <a:pPr algn="just">
              <a:buFont typeface="Wingdings" panose="05000000000000000000" pitchFamily="2" charset="2"/>
              <a:buChar char="§"/>
            </a:pPr>
            <a:r>
              <a:rPr lang="en-US" sz="2200" dirty="0"/>
              <a:t>They are based on and inspired by real people that are supposed to use the developed product.</a:t>
            </a:r>
          </a:p>
          <a:p>
            <a:pPr algn="just">
              <a:buFont typeface="Wingdings" panose="05000000000000000000" pitchFamily="2" charset="2"/>
              <a:buChar char="§"/>
            </a:pPr>
            <a:r>
              <a:rPr lang="en-US" sz="2200" dirty="0"/>
              <a:t>This information is gathered from ethnographies, market research, interviews etc.</a:t>
            </a:r>
          </a:p>
          <a:p>
            <a:pPr algn="just">
              <a:buFont typeface="Wingdings" panose="05000000000000000000" pitchFamily="2" charset="2"/>
              <a:buChar char="§"/>
            </a:pPr>
            <a:endParaRPr lang="en-US" sz="2200" dirty="0"/>
          </a:p>
        </p:txBody>
      </p:sp>
    </p:spTree>
    <p:extLst>
      <p:ext uri="{BB962C8B-B14F-4D97-AF65-F5344CB8AC3E}">
        <p14:creationId xmlns:p14="http://schemas.microsoft.com/office/powerpoint/2010/main" val="82533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0"/>
            <a:ext cx="6589199" cy="1280890"/>
          </a:xfrm>
        </p:spPr>
        <p:txBody>
          <a:bodyPr/>
          <a:lstStyle/>
          <a:p>
            <a:r>
              <a:rPr lang="en-US" b="1" dirty="0"/>
              <a:t>Mass-Market</a:t>
            </a:r>
            <a:endParaRPr lang="en-US" dirty="0"/>
          </a:p>
        </p:txBody>
      </p:sp>
      <p:sp>
        <p:nvSpPr>
          <p:cNvPr id="3" name="Content Placeholder 2"/>
          <p:cNvSpPr>
            <a:spLocks noGrp="1"/>
          </p:cNvSpPr>
          <p:nvPr>
            <p:ph idx="1"/>
          </p:nvPr>
        </p:nvSpPr>
        <p:spPr>
          <a:xfrm>
            <a:off x="457200" y="1295400"/>
            <a:ext cx="8382000" cy="4525963"/>
          </a:xfrm>
        </p:spPr>
        <p:txBody>
          <a:bodyPr>
            <a:noAutofit/>
          </a:bodyPr>
          <a:lstStyle/>
          <a:p>
            <a:pPr algn="just">
              <a:buFont typeface="Wingdings" panose="05000000000000000000" pitchFamily="2" charset="2"/>
              <a:buChar char="§"/>
            </a:pPr>
            <a:r>
              <a:rPr lang="en-US" sz="2200" dirty="0"/>
              <a:t>The intention is to help the developing organization focus the attention on personas that the system is designed for, and to give an understanding of these target personas. </a:t>
            </a:r>
          </a:p>
          <a:p>
            <a:pPr algn="just">
              <a:buFont typeface="Wingdings" panose="05000000000000000000" pitchFamily="2" charset="2"/>
              <a:buChar char="§"/>
            </a:pPr>
            <a:r>
              <a:rPr lang="en-US" sz="2200" dirty="0"/>
              <a:t>Further, personas enhance engagement and reality by providing fictional users of the system. </a:t>
            </a:r>
          </a:p>
          <a:p>
            <a:pPr>
              <a:buFont typeface="Wingdings" panose="05000000000000000000" pitchFamily="2" charset="2"/>
              <a:buChar char="§"/>
            </a:pPr>
            <a:r>
              <a:rPr lang="en-US" sz="2200" dirty="0"/>
              <a:t>The developing organization can use the personas in decision-making (and prioritization) by asking questions like: </a:t>
            </a:r>
          </a:p>
          <a:p>
            <a:pPr>
              <a:buFont typeface="Wingdings" panose="05000000000000000000" pitchFamily="2" charset="2"/>
              <a:buChar char="§"/>
            </a:pPr>
            <a:r>
              <a:rPr lang="en-US" sz="2200" dirty="0"/>
              <a:t>Why are we building this feature (requirement)? </a:t>
            </a:r>
          </a:p>
          <a:p>
            <a:pPr>
              <a:buFont typeface="Wingdings" panose="05000000000000000000" pitchFamily="2" charset="2"/>
              <a:buChar char="§"/>
            </a:pPr>
            <a:r>
              <a:rPr lang="en-US" sz="2200" dirty="0"/>
              <a:t>Why are we building it like this? </a:t>
            </a:r>
          </a:p>
          <a:p>
            <a:pPr>
              <a:buFont typeface="Wingdings" panose="05000000000000000000" pitchFamily="2" charset="2"/>
              <a:buChar char="§"/>
            </a:pPr>
            <a:r>
              <a:rPr lang="en-US" sz="2200" dirty="0"/>
              <a:t>When having such explicit but fictitious users of the system, the organization can get an understanding of which choices the personas would make in different situations.</a:t>
            </a:r>
          </a:p>
        </p:txBody>
      </p:sp>
    </p:spTree>
    <p:extLst>
      <p:ext uri="{BB962C8B-B14F-4D97-AF65-F5344CB8AC3E}">
        <p14:creationId xmlns:p14="http://schemas.microsoft.com/office/powerpoint/2010/main" val="407918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198799" cy="1280890"/>
          </a:xfrm>
        </p:spPr>
        <p:txBody>
          <a:bodyPr>
            <a:normAutofit fontScale="90000"/>
          </a:bodyPr>
          <a:lstStyle/>
          <a:p>
            <a:r>
              <a:rPr lang="en-GB" dirty="0"/>
              <a:t>Summary:</a:t>
            </a:r>
            <a:br>
              <a:rPr lang="en-GB" dirty="0"/>
            </a:br>
            <a:r>
              <a:rPr lang="en-GB" dirty="0"/>
              <a:t>Problems of requirements analysis</a:t>
            </a:r>
            <a:endParaRPr lang="en-US" dirty="0"/>
          </a:p>
        </p:txBody>
      </p:sp>
      <p:sp>
        <p:nvSpPr>
          <p:cNvPr id="3" name="Content Placeholder 2"/>
          <p:cNvSpPr>
            <a:spLocks noGrp="1"/>
          </p:cNvSpPr>
          <p:nvPr>
            <p:ph idx="1"/>
          </p:nvPr>
        </p:nvSpPr>
        <p:spPr>
          <a:xfrm>
            <a:off x="457200" y="1295400"/>
            <a:ext cx="8229600" cy="4525963"/>
          </a:xfrm>
        </p:spPr>
        <p:txBody>
          <a:bodyPr>
            <a:noAutofit/>
          </a:bodyPr>
          <a:lstStyle/>
          <a:p>
            <a:pPr algn="just">
              <a:lnSpc>
                <a:spcPct val="120000"/>
              </a:lnSpc>
              <a:buFont typeface="Wingdings" panose="05000000000000000000" pitchFamily="2" charset="2"/>
              <a:buChar char="§"/>
            </a:pPr>
            <a:r>
              <a:rPr lang="en-GB" dirty="0"/>
              <a:t>Stakeholders don’t know what they really want.</a:t>
            </a:r>
          </a:p>
          <a:p>
            <a:pPr algn="just">
              <a:lnSpc>
                <a:spcPct val="120000"/>
              </a:lnSpc>
              <a:buFont typeface="Wingdings" panose="05000000000000000000" pitchFamily="2" charset="2"/>
              <a:buChar char="§"/>
            </a:pPr>
            <a:r>
              <a:rPr lang="en-GB" dirty="0"/>
              <a:t>Stakeholders express requirements in their own terms. </a:t>
            </a:r>
            <a:r>
              <a:rPr lang="en-US" dirty="0"/>
              <a:t>Requirements engineers, without experience in the customer’s domain, may not understand these requirements</a:t>
            </a:r>
            <a:r>
              <a:rPr lang="en-GB" dirty="0"/>
              <a:t>. </a:t>
            </a:r>
          </a:p>
          <a:p>
            <a:pPr algn="just">
              <a:lnSpc>
                <a:spcPct val="120000"/>
              </a:lnSpc>
              <a:buFont typeface="Wingdings" panose="05000000000000000000" pitchFamily="2" charset="2"/>
              <a:buChar char="§"/>
            </a:pPr>
            <a:r>
              <a:rPr lang="en-GB" dirty="0"/>
              <a:t>Different stakeholders may have conflicting requirements. </a:t>
            </a:r>
            <a:r>
              <a:rPr lang="en-US" dirty="0"/>
              <a:t>Requirements engineers have to discover all potential sources of requirements and discover commonalities and conflict.</a:t>
            </a:r>
            <a:endParaRPr lang="en-GB" dirty="0"/>
          </a:p>
          <a:p>
            <a:pPr algn="just">
              <a:lnSpc>
                <a:spcPct val="120000"/>
              </a:lnSpc>
              <a:buFont typeface="Wingdings" panose="05000000000000000000" pitchFamily="2" charset="2"/>
              <a:buChar char="§"/>
            </a:pPr>
            <a:r>
              <a:rPr lang="en-GB" dirty="0"/>
              <a:t>Organisational and political factors may influence the system requirements. </a:t>
            </a:r>
            <a:r>
              <a:rPr lang="en-US" dirty="0"/>
              <a:t>Managers may demand specific system requirements because these will allow them to increase their influence in the organization.</a:t>
            </a:r>
            <a:endParaRPr lang="en-GB" dirty="0"/>
          </a:p>
          <a:p>
            <a:pPr algn="just">
              <a:lnSpc>
                <a:spcPct val="120000"/>
              </a:lnSpc>
              <a:buFont typeface="Wingdings" panose="05000000000000000000" pitchFamily="2" charset="2"/>
              <a:buChar char="§"/>
            </a:pPr>
            <a:r>
              <a:rPr lang="en-GB" dirty="0"/>
              <a:t>The requirements change during the analysis process. New stakeholders may emerge and the business environment may change.</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399159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166910"/>
            <a:ext cx="6589199" cy="1280890"/>
          </a:xfrm>
        </p:spPr>
        <p:txBody>
          <a:bodyPr>
            <a:normAutofit/>
          </a:bodyPr>
          <a:lstStyle/>
          <a:p>
            <a:r>
              <a:rPr lang="en-US" dirty="0"/>
              <a:t>Planning Game</a:t>
            </a:r>
          </a:p>
        </p:txBody>
      </p:sp>
      <p:sp>
        <p:nvSpPr>
          <p:cNvPr id="3" name="Content Placeholder 2"/>
          <p:cNvSpPr>
            <a:spLocks noGrp="1"/>
          </p:cNvSpPr>
          <p:nvPr>
            <p:ph idx="1"/>
          </p:nvPr>
        </p:nvSpPr>
        <p:spPr>
          <a:xfrm>
            <a:off x="685800" y="1143000"/>
            <a:ext cx="8229600" cy="4525963"/>
          </a:xfrm>
        </p:spPr>
        <p:txBody>
          <a:bodyPr>
            <a:noAutofit/>
          </a:bodyPr>
          <a:lstStyle/>
          <a:p>
            <a:pPr>
              <a:buFont typeface="Wingdings" panose="05000000000000000000" pitchFamily="2" charset="2"/>
              <a:buChar char="§"/>
            </a:pPr>
            <a:r>
              <a:rPr lang="en-US" sz="2000" dirty="0"/>
              <a:t>Another technique used to prioritize requirements is the “planning game,” or PG, approach, popularized with extreme programming</a:t>
            </a:r>
          </a:p>
          <a:p>
            <a:pPr>
              <a:buFont typeface="Wingdings" panose="05000000000000000000" pitchFamily="2" charset="2"/>
              <a:buChar char="§"/>
            </a:pPr>
            <a:r>
              <a:rPr lang="en-US" sz="2000" dirty="0"/>
              <a:t>In the PG approach, stakeholder requests, features, or requirements are partitioned into three sets : </a:t>
            </a:r>
          </a:p>
          <a:p>
            <a:pPr lvl="1">
              <a:buFont typeface="Wingdings" panose="05000000000000000000" pitchFamily="2" charset="2"/>
              <a:buChar char="§"/>
            </a:pPr>
            <a:r>
              <a:rPr lang="en-US" sz="2000" dirty="0"/>
              <a:t>“needed for the system to function,” </a:t>
            </a:r>
          </a:p>
          <a:p>
            <a:pPr lvl="1">
              <a:buFont typeface="Wingdings" panose="05000000000000000000" pitchFamily="2" charset="2"/>
              <a:buChar char="§"/>
            </a:pPr>
            <a:r>
              <a:rPr lang="en-US" sz="2000" dirty="0"/>
              <a:t>“add real value,” </a:t>
            </a:r>
          </a:p>
          <a:p>
            <a:pPr lvl="1">
              <a:buFont typeface="Wingdings" panose="05000000000000000000" pitchFamily="2" charset="2"/>
              <a:buChar char="§"/>
            </a:pPr>
            <a:r>
              <a:rPr lang="en-US" sz="2000" dirty="0"/>
              <a:t>“nice to have but not necessary.” </a:t>
            </a:r>
          </a:p>
          <a:p>
            <a:pPr>
              <a:buFont typeface="Wingdings" panose="05000000000000000000" pitchFamily="2" charset="2"/>
              <a:buChar char="§"/>
            </a:pPr>
            <a:r>
              <a:rPr lang="en-US" sz="2000" dirty="0"/>
              <a:t>An informal risk analysis is done to determine </a:t>
            </a:r>
          </a:p>
          <a:p>
            <a:pPr lvl="1">
              <a:buFont typeface="Wingdings" panose="05000000000000000000" pitchFamily="2" charset="2"/>
              <a:buChar char="§"/>
            </a:pPr>
            <a:r>
              <a:rPr lang="en-US" sz="2000" dirty="0"/>
              <a:t>The ease of implementation effort</a:t>
            </a:r>
          </a:p>
          <a:p>
            <a:pPr lvl="1">
              <a:buFont typeface="Wingdings" panose="05000000000000000000" pitchFamily="2" charset="2"/>
              <a:buChar char="§"/>
            </a:pPr>
            <a:r>
              <a:rPr lang="en-US" sz="2000" dirty="0"/>
              <a:t>Volatility</a:t>
            </a:r>
          </a:p>
          <a:p>
            <a:pPr lvl="1">
              <a:buFont typeface="Wingdings" panose="05000000000000000000" pitchFamily="2" charset="2"/>
              <a:buChar char="§"/>
            </a:pPr>
            <a:r>
              <a:rPr lang="en-US" sz="2000" dirty="0"/>
              <a:t>Completeness</a:t>
            </a:r>
          </a:p>
          <a:p>
            <a:pPr>
              <a:buFont typeface="Wingdings" panose="05000000000000000000" pitchFamily="2" charset="2"/>
              <a:buChar char="§"/>
            </a:pPr>
            <a:r>
              <a:rPr lang="en-US" sz="2000" dirty="0"/>
              <a:t>A final decision is made as to which features or requirements to implement.</a:t>
            </a:r>
          </a:p>
          <a:p>
            <a:pPr>
              <a:buFont typeface="Wingdings" panose="05000000000000000000" pitchFamily="2" charset="2"/>
              <a:buChar char="§"/>
            </a:pPr>
            <a:endParaRPr lang="en-US" sz="2000" dirty="0"/>
          </a:p>
        </p:txBody>
      </p:sp>
    </p:spTree>
    <p:extLst>
      <p:ext uri="{BB962C8B-B14F-4D97-AF65-F5344CB8AC3E}">
        <p14:creationId xmlns:p14="http://schemas.microsoft.com/office/powerpoint/2010/main" val="152163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0"/>
            <a:ext cx="8229600" cy="1143000"/>
          </a:xfrm>
        </p:spPr>
        <p:txBody>
          <a:bodyPr>
            <a:normAutofit/>
          </a:bodyPr>
          <a:lstStyle/>
          <a:p>
            <a:r>
              <a:rPr lang="en-US" sz="2800" b="1" dirty="0"/>
              <a:t>The 100-Dollar Test</a:t>
            </a:r>
            <a:endParaRPr lang="en-US" sz="2800" dirty="0"/>
          </a:p>
        </p:txBody>
      </p:sp>
      <p:sp>
        <p:nvSpPr>
          <p:cNvPr id="3" name="Content Placeholder 2"/>
          <p:cNvSpPr>
            <a:spLocks noGrp="1"/>
          </p:cNvSpPr>
          <p:nvPr>
            <p:ph idx="1"/>
          </p:nvPr>
        </p:nvSpPr>
        <p:spPr>
          <a:xfrm>
            <a:off x="1295400" y="960437"/>
            <a:ext cx="7543800" cy="4525963"/>
          </a:xfrm>
        </p:spPr>
        <p:txBody>
          <a:bodyPr>
            <a:noAutofit/>
          </a:bodyPr>
          <a:lstStyle/>
          <a:p>
            <a:pPr>
              <a:buFont typeface="Wingdings" panose="05000000000000000000" pitchFamily="2" charset="2"/>
              <a:buChar char="§"/>
            </a:pPr>
            <a:r>
              <a:rPr lang="en-US" sz="2200" dirty="0"/>
              <a:t>The 100-dollar test is a very straightforward prioritization technique where the stakeholders are given 100 imaginary units  to distribute between the requirements. </a:t>
            </a:r>
          </a:p>
          <a:p>
            <a:pPr>
              <a:buFont typeface="Wingdings" panose="05000000000000000000" pitchFamily="2" charset="2"/>
              <a:buChar char="§"/>
            </a:pPr>
            <a:r>
              <a:rPr lang="en-US" sz="2200" dirty="0"/>
              <a:t>A problem with this technique arises when there are too many requirements to prioritize. For example, if you have 25 requirements, there are on average four points to distribute for each requirement.</a:t>
            </a:r>
          </a:p>
          <a:p>
            <a:pPr>
              <a:buFont typeface="Wingdings" panose="05000000000000000000" pitchFamily="2" charset="2"/>
              <a:buChar char="§"/>
            </a:pPr>
            <a:r>
              <a:rPr lang="en-US" sz="2200" dirty="0"/>
              <a:t>Another possible problem with the 100-dollar test (especially when there are many requirements) is that the person performing the prioritization miscalculates and the points do not add up to 100 .</a:t>
            </a:r>
          </a:p>
          <a:p>
            <a:pPr>
              <a:buFont typeface="Wingdings" panose="05000000000000000000" pitchFamily="2" charset="2"/>
              <a:buChar char="§"/>
            </a:pPr>
            <a:r>
              <a:rPr lang="en-US" sz="2200" dirty="0"/>
              <a:t>This can be prevented by using a tool that keeps count of how many points have been used.</a:t>
            </a:r>
          </a:p>
        </p:txBody>
      </p:sp>
    </p:spTree>
    <p:extLst>
      <p:ext uri="{BB962C8B-B14F-4D97-AF65-F5344CB8AC3E}">
        <p14:creationId xmlns:p14="http://schemas.microsoft.com/office/powerpoint/2010/main" val="143332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The 100-Dollar Test</a:t>
            </a:r>
            <a:endParaRPr lang="en-GB"/>
          </a:p>
        </p:txBody>
      </p:sp>
      <p:sp>
        <p:nvSpPr>
          <p:cNvPr id="3" name="Content Placeholder 2"/>
          <p:cNvSpPr>
            <a:spLocks noGrp="1"/>
          </p:cNvSpPr>
          <p:nvPr>
            <p:ph idx="1"/>
          </p:nvPr>
        </p:nvSpPr>
        <p:spPr>
          <a:xfrm>
            <a:off x="990600" y="1676400"/>
            <a:ext cx="7125385" cy="3777622"/>
          </a:xfrm>
        </p:spPr>
        <p:txBody>
          <a:bodyPr>
            <a:noAutofit/>
          </a:bodyPr>
          <a:lstStyle/>
          <a:p>
            <a:pPr algn="just">
              <a:buFont typeface="Wingdings" panose="05000000000000000000" pitchFamily="2" charset="2"/>
              <a:buChar char="§"/>
            </a:pPr>
            <a:r>
              <a:rPr lang="en-US" sz="2400" dirty="0"/>
              <a:t>Some clever stakeholders might put all their money on a favorite requirement that others do not prioritize as highly (e.g. Mac compatibility) while not giving money to requirements that will get much money anyway (e.g. response time). </a:t>
            </a:r>
          </a:p>
          <a:p>
            <a:pPr algn="just">
              <a:buFont typeface="Wingdings" panose="05000000000000000000" pitchFamily="2" charset="2"/>
              <a:buChar char="§"/>
            </a:pPr>
            <a:r>
              <a:rPr lang="en-US" sz="2400" dirty="0"/>
              <a:t>The solution could be to limit the amount spent on individual requirements .</a:t>
            </a:r>
          </a:p>
          <a:p>
            <a:pPr algn="just">
              <a:buFont typeface="Wingdings" panose="05000000000000000000" pitchFamily="2" charset="2"/>
              <a:buChar char="§"/>
            </a:pPr>
            <a:r>
              <a:rPr lang="en-US" sz="2400" dirty="0"/>
              <a:t> However, the risk with such an approach is that stakeholders may be forced to not prioritize according to their actual priorities.</a:t>
            </a:r>
          </a:p>
        </p:txBody>
      </p:sp>
    </p:spTree>
    <p:extLst>
      <p:ext uri="{BB962C8B-B14F-4D97-AF65-F5344CB8AC3E}">
        <p14:creationId xmlns:p14="http://schemas.microsoft.com/office/powerpoint/2010/main" val="362407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7772399" cy="1280890"/>
          </a:xfrm>
        </p:spPr>
        <p:txBody>
          <a:bodyPr/>
          <a:lstStyle/>
          <a:p>
            <a:r>
              <a:rPr lang="en-US" b="1" dirty="0"/>
              <a:t>Numerical Assignment (Grouping)</a:t>
            </a:r>
            <a:endParaRPr lang="en-US" dirty="0"/>
          </a:p>
        </p:txBody>
      </p:sp>
      <p:sp>
        <p:nvSpPr>
          <p:cNvPr id="3" name="Content Placeholder 2"/>
          <p:cNvSpPr>
            <a:spLocks noGrp="1"/>
          </p:cNvSpPr>
          <p:nvPr>
            <p:ph idx="1"/>
          </p:nvPr>
        </p:nvSpPr>
        <p:spPr>
          <a:xfrm>
            <a:off x="762000" y="1295400"/>
            <a:ext cx="7772401" cy="4006222"/>
          </a:xfrm>
        </p:spPr>
        <p:txBody>
          <a:bodyPr>
            <a:noAutofit/>
          </a:bodyPr>
          <a:lstStyle/>
          <a:p>
            <a:pPr>
              <a:buFont typeface="Wingdings" panose="05000000000000000000" pitchFamily="2" charset="2"/>
              <a:buChar char="§"/>
            </a:pPr>
            <a:r>
              <a:rPr lang="en-US" sz="2400" dirty="0"/>
              <a:t>Numerical assignment is the most common prioritization technique and is suggested by IEEE Std. 830-1998 </a:t>
            </a:r>
          </a:p>
          <a:p>
            <a:pPr>
              <a:buFont typeface="Wingdings" panose="05000000000000000000" pitchFamily="2" charset="2"/>
              <a:buChar char="§"/>
            </a:pPr>
            <a:r>
              <a:rPr lang="en-US" sz="2400" dirty="0"/>
              <a:t> The approach is based on grouping requirements into different priority groups. </a:t>
            </a:r>
          </a:p>
          <a:p>
            <a:pPr>
              <a:buFont typeface="Wingdings" panose="05000000000000000000" pitchFamily="2" charset="2"/>
              <a:buChar char="§"/>
            </a:pPr>
            <a:r>
              <a:rPr lang="en-US" sz="2400" dirty="0"/>
              <a:t>The number of groups can vary, but in practice, three groups are very common.</a:t>
            </a:r>
          </a:p>
          <a:p>
            <a:pPr>
              <a:buFont typeface="Wingdings" panose="05000000000000000000" pitchFamily="2" charset="2"/>
              <a:buChar char="§"/>
            </a:pPr>
            <a:r>
              <a:rPr lang="en-US" sz="2400" dirty="0"/>
              <a:t>When using numerical assignment, it is important that each group represents something that the stakeholders can relate to (e.g.</a:t>
            </a:r>
            <a:r>
              <a:rPr lang="en-US" sz="2400" b="1" dirty="0"/>
              <a:t> critical, standard, optional</a:t>
            </a:r>
            <a:r>
              <a:rPr lang="en-US" sz="2400" dirty="0"/>
              <a:t>), for a reliable classification.</a:t>
            </a:r>
          </a:p>
          <a:p>
            <a:pPr>
              <a:buFont typeface="Wingdings" panose="05000000000000000000" pitchFamily="2" charset="2"/>
              <a:buChar char="§"/>
            </a:pPr>
            <a:r>
              <a:rPr lang="en-US" sz="2400" dirty="0"/>
              <a:t>A  potential problem is that stakeholders tend to think that everything is critical.</a:t>
            </a:r>
          </a:p>
        </p:txBody>
      </p:sp>
    </p:spTree>
    <p:extLst>
      <p:ext uri="{BB962C8B-B14F-4D97-AF65-F5344CB8AC3E}">
        <p14:creationId xmlns:p14="http://schemas.microsoft.com/office/powerpoint/2010/main" val="151586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8458199" cy="1280890"/>
          </a:xfrm>
        </p:spPr>
        <p:txBody>
          <a:bodyPr/>
          <a:lstStyle/>
          <a:p>
            <a:r>
              <a:rPr lang="en-US" b="1" dirty="0"/>
              <a:t>Numerical Assignment (Grouping)</a:t>
            </a:r>
            <a:endParaRPr lang="en-US" dirty="0"/>
          </a:p>
        </p:txBody>
      </p:sp>
      <p:sp>
        <p:nvSpPr>
          <p:cNvPr id="3" name="Content Placeholder 2"/>
          <p:cNvSpPr>
            <a:spLocks noGrp="1"/>
          </p:cNvSpPr>
          <p:nvPr>
            <p:ph idx="1"/>
          </p:nvPr>
        </p:nvSpPr>
        <p:spPr>
          <a:xfrm>
            <a:off x="304800" y="1447800"/>
            <a:ext cx="8382000" cy="4525963"/>
          </a:xfrm>
        </p:spPr>
        <p:txBody>
          <a:bodyPr>
            <a:noAutofit/>
          </a:bodyPr>
          <a:lstStyle/>
          <a:p>
            <a:pPr algn="just">
              <a:buFont typeface="Wingdings" panose="05000000000000000000" pitchFamily="2" charset="2"/>
              <a:buChar char="§"/>
            </a:pPr>
            <a:r>
              <a:rPr lang="en-US" sz="2400" dirty="0"/>
              <a:t>If customers prioritize themselves, using three groups; </a:t>
            </a:r>
            <a:r>
              <a:rPr lang="en-US" sz="2400" i="1" dirty="0"/>
              <a:t>critical</a:t>
            </a:r>
            <a:r>
              <a:rPr lang="en-US" sz="2400" dirty="0"/>
              <a:t>, </a:t>
            </a:r>
            <a:r>
              <a:rPr lang="en-US" sz="2400" i="1" dirty="0"/>
              <a:t>standard</a:t>
            </a:r>
            <a:r>
              <a:rPr lang="en-US" sz="2400" dirty="0"/>
              <a:t>, and </a:t>
            </a:r>
            <a:r>
              <a:rPr lang="en-US" sz="2400" i="1" dirty="0"/>
              <a:t>optional</a:t>
            </a:r>
            <a:r>
              <a:rPr lang="en-US" sz="2400" dirty="0"/>
              <a:t>, they will most likely consider 85 percent of the requirements as critical, 10 percent as standard, and 5 percent as optional.</a:t>
            </a:r>
          </a:p>
          <a:p>
            <a:pPr algn="just">
              <a:buFont typeface="Wingdings" panose="05000000000000000000" pitchFamily="2" charset="2"/>
              <a:buChar char="§"/>
            </a:pPr>
            <a:r>
              <a:rPr lang="en-US" sz="2400" dirty="0"/>
              <a:t> One idea is to put restrictions on the allowed number of requirements in each group (e.g. not less than 25 percent of the requirements in each group). </a:t>
            </a:r>
          </a:p>
        </p:txBody>
      </p:sp>
    </p:spTree>
    <p:extLst>
      <p:ext uri="{BB962C8B-B14F-4D97-AF65-F5344CB8AC3E}">
        <p14:creationId xmlns:p14="http://schemas.microsoft.com/office/powerpoint/2010/main" val="276635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a:t>Top-Ten Requirements</a:t>
            </a:r>
            <a:endParaRPr lang="en-US" dirty="0"/>
          </a:p>
        </p:txBody>
      </p:sp>
      <p:sp>
        <p:nvSpPr>
          <p:cNvPr id="3" name="Content Placeholder 2"/>
          <p:cNvSpPr>
            <a:spLocks noGrp="1"/>
          </p:cNvSpPr>
          <p:nvPr>
            <p:ph idx="1"/>
          </p:nvPr>
        </p:nvSpPr>
        <p:spPr>
          <a:xfrm>
            <a:off x="990600" y="762000"/>
            <a:ext cx="8229600" cy="4525963"/>
          </a:xfrm>
        </p:spPr>
        <p:txBody>
          <a:bodyPr>
            <a:noAutofit/>
          </a:bodyPr>
          <a:lstStyle/>
          <a:p>
            <a:pPr>
              <a:buFont typeface="Wingdings" panose="05000000000000000000" pitchFamily="2" charset="2"/>
              <a:buChar char="§"/>
            </a:pPr>
            <a:r>
              <a:rPr lang="en-US" sz="2000" dirty="0"/>
              <a:t>In the top-ten requirement s approach, the stakeholders pick their top-ten requirements (from a  larger set) without assigning an internal order between the requirements. This makes the approach especially suitable for multiple stakeholders of equal importance.                                                                                                                                                                                                                                                                                                                                                                                                                                                                                                                                                                                                                                                                                                                                                     The reason to not prioritize further is that it might create unnecessary conflict when some stakeholders get support for their top priority and others only for their third priority. </a:t>
            </a:r>
          </a:p>
          <a:p>
            <a:pPr>
              <a:buFont typeface="Wingdings" panose="05000000000000000000" pitchFamily="2" charset="2"/>
              <a:buChar char="§"/>
            </a:pPr>
            <a:r>
              <a:rPr lang="en-US" sz="2000" dirty="0"/>
              <a:t>One could assume that conflicts might arise anyway if, for example, one customer gets three top-ten requirements into the product while another gets six top-ten requirements into the product. </a:t>
            </a:r>
          </a:p>
          <a:p>
            <a:pPr>
              <a:buFont typeface="Wingdings" panose="05000000000000000000" pitchFamily="2" charset="2"/>
              <a:buChar char="§"/>
            </a:pPr>
            <a:r>
              <a:rPr lang="en-US" sz="2000" dirty="0"/>
              <a:t>It is crucial that some essential requirements are satisfied for each stakeholder. </a:t>
            </a:r>
          </a:p>
          <a:p>
            <a:pPr>
              <a:buFont typeface="Wingdings" panose="05000000000000000000" pitchFamily="2" charset="2"/>
              <a:buChar char="§"/>
            </a:pPr>
            <a:r>
              <a:rPr lang="en-US" sz="2000" dirty="0"/>
              <a:t>This could obviously result in a situation that dissatisfies all stakeholders instead of satisfying a few stakeholders completely. The main challenge in this technique is to balance these issues.</a:t>
            </a:r>
          </a:p>
        </p:txBody>
      </p:sp>
    </p:spTree>
    <p:extLst>
      <p:ext uri="{BB962C8B-B14F-4D97-AF65-F5344CB8AC3E}">
        <p14:creationId xmlns:p14="http://schemas.microsoft.com/office/powerpoint/2010/main" val="19531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66910"/>
            <a:ext cx="7543800" cy="1280890"/>
          </a:xfrm>
        </p:spPr>
        <p:txBody>
          <a:bodyPr/>
          <a:lstStyle/>
          <a:p>
            <a:r>
              <a:rPr lang="en-US" dirty="0"/>
              <a:t>Analytic Hierarchy Process (AHP)</a:t>
            </a:r>
          </a:p>
        </p:txBody>
      </p:sp>
      <p:sp>
        <p:nvSpPr>
          <p:cNvPr id="3" name="Content Placeholder 2"/>
          <p:cNvSpPr>
            <a:spLocks noGrp="1"/>
          </p:cNvSpPr>
          <p:nvPr>
            <p:ph idx="1"/>
          </p:nvPr>
        </p:nvSpPr>
        <p:spPr>
          <a:xfrm>
            <a:off x="685800" y="1417637"/>
            <a:ext cx="8229600" cy="4525963"/>
          </a:xfrm>
        </p:spPr>
        <p:txBody>
          <a:bodyPr>
            <a:noAutofit/>
          </a:bodyPr>
          <a:lstStyle/>
          <a:p>
            <a:pPr>
              <a:buFont typeface="Wingdings" panose="05000000000000000000" pitchFamily="2" charset="2"/>
              <a:buChar char="§"/>
            </a:pPr>
            <a:r>
              <a:rPr lang="en-US" sz="2000" dirty="0"/>
              <a:t>Stakeholder or analyst ranking the requirements looks at only two requirements, compares them, and ranks them; e.g., the more important of the two is placed higher in a list. </a:t>
            </a:r>
          </a:p>
          <a:p>
            <a:pPr>
              <a:buFont typeface="Wingdings" panose="05000000000000000000" pitchFamily="2" charset="2"/>
              <a:buChar char="§"/>
            </a:pPr>
            <a:r>
              <a:rPr lang="en-US" sz="2000" dirty="0"/>
              <a:t>This process is done iteratively until all the requirements have been ranked. </a:t>
            </a:r>
          </a:p>
          <a:p>
            <a:pPr>
              <a:buFont typeface="Wingdings" panose="05000000000000000000" pitchFamily="2" charset="2"/>
              <a:buChar char="§"/>
            </a:pPr>
            <a:r>
              <a:rPr lang="en-US" sz="2000" dirty="0"/>
              <a:t>While the approach may work well for small requirements sets, as the number of requirements </a:t>
            </a:r>
            <a:r>
              <a:rPr lang="en-US" sz="2000" i="1" dirty="0"/>
              <a:t>N </a:t>
            </a:r>
            <a:r>
              <a:rPr lang="en-US" sz="2000" dirty="0"/>
              <a:t>increases, the number of rankings that must be done increases quadratically.</a:t>
            </a:r>
          </a:p>
          <a:p>
            <a:pPr>
              <a:buFont typeface="Wingdings" panose="05000000000000000000" pitchFamily="2" charset="2"/>
              <a:buChar char="§"/>
            </a:pPr>
            <a:r>
              <a:rPr lang="en-US" sz="2000" dirty="0"/>
              <a:t>Since different stakeholders may rank the same requirements set differently, an approach must be formulated to merge the different sets of ranked requirements. </a:t>
            </a:r>
          </a:p>
          <a:p>
            <a:pPr>
              <a:buFont typeface="Wingdings" panose="05000000000000000000" pitchFamily="2" charset="2"/>
              <a:buChar char="§"/>
            </a:pPr>
            <a:r>
              <a:rPr lang="en-US" sz="2000" dirty="0"/>
              <a:t>Therefore as a recommendation the pairwise ranking prioritization be restricted to product features to reduce the ranking effort.</a:t>
            </a:r>
          </a:p>
          <a:p>
            <a:pPr>
              <a:buFont typeface="Wingdings" panose="05000000000000000000" pitchFamily="2" charset="2"/>
              <a:buChar char="§"/>
            </a:pPr>
            <a:endParaRPr lang="en-US" sz="2000" dirty="0"/>
          </a:p>
        </p:txBody>
      </p:sp>
    </p:spTree>
    <p:extLst>
      <p:ext uri="{BB962C8B-B14F-4D97-AF65-F5344CB8AC3E}">
        <p14:creationId xmlns:p14="http://schemas.microsoft.com/office/powerpoint/2010/main" val="254621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a:t>Stakeholders in the Prioritization Process</a:t>
            </a:r>
            <a:endParaRPr lang="en-US" dirty="0"/>
          </a:p>
        </p:txBody>
      </p:sp>
      <p:sp>
        <p:nvSpPr>
          <p:cNvPr id="3" name="Content Placeholder 2"/>
          <p:cNvSpPr>
            <a:spLocks noGrp="1"/>
          </p:cNvSpPr>
          <p:nvPr>
            <p:ph idx="1"/>
          </p:nvPr>
        </p:nvSpPr>
        <p:spPr>
          <a:xfrm>
            <a:off x="1143001" y="1295400"/>
            <a:ext cx="7391400" cy="4615822"/>
          </a:xfrm>
        </p:spPr>
        <p:txBody>
          <a:bodyPr>
            <a:noAutofit/>
          </a:bodyPr>
          <a:lstStyle/>
          <a:p>
            <a:pPr algn="just">
              <a:buFont typeface="Wingdings" panose="05000000000000000000" pitchFamily="2" charset="2"/>
              <a:buChar char="§"/>
            </a:pPr>
            <a:r>
              <a:rPr lang="en-US" sz="2000" dirty="0"/>
              <a:t>In a </a:t>
            </a:r>
            <a:r>
              <a:rPr lang="en-US" sz="2000" b="1" dirty="0"/>
              <a:t>bespoke project</a:t>
            </a:r>
            <a:r>
              <a:rPr lang="en-US" sz="2000" dirty="0"/>
              <a:t>, only one or a few stakeholders must be taken into consideration. </a:t>
            </a:r>
          </a:p>
          <a:p>
            <a:pPr algn="just">
              <a:buFont typeface="Wingdings" panose="05000000000000000000" pitchFamily="2" charset="2"/>
              <a:buChar char="§"/>
            </a:pPr>
            <a:r>
              <a:rPr lang="en-US" sz="2000" dirty="0"/>
              <a:t>In </a:t>
            </a:r>
            <a:r>
              <a:rPr lang="en-US" sz="2000" b="1" dirty="0"/>
              <a:t>market-driven development</a:t>
            </a:r>
            <a:r>
              <a:rPr lang="en-US" sz="2000" dirty="0"/>
              <a:t> everyone in the whole world might serve as potential customers.</a:t>
            </a:r>
          </a:p>
          <a:p>
            <a:pPr algn="just">
              <a:buFont typeface="Wingdings" panose="05000000000000000000" pitchFamily="2" charset="2"/>
              <a:buChar char="§"/>
            </a:pPr>
            <a:r>
              <a:rPr lang="en-US" sz="2000" dirty="0"/>
              <a:t>There are large differences between these two extremes and different projects have to consider different ways to handle, and hence prioritize, requirements. </a:t>
            </a:r>
          </a:p>
          <a:p>
            <a:pPr algn="just">
              <a:buFont typeface="Wingdings" panose="05000000000000000000" pitchFamily="2" charset="2"/>
              <a:buChar char="§"/>
            </a:pPr>
            <a:r>
              <a:rPr lang="en-US" sz="2000" dirty="0"/>
              <a:t>It is also possible that a company </a:t>
            </a:r>
            <a:r>
              <a:rPr lang="en-US" sz="2000" b="1" dirty="0"/>
              <a:t>delivers for a market</a:t>
            </a:r>
            <a:r>
              <a:rPr lang="en-US" sz="2000" dirty="0"/>
              <a:t>, but the market is limited to a </a:t>
            </a:r>
            <a:r>
              <a:rPr lang="en-US" sz="2000" b="1" dirty="0"/>
              <a:t>small number of customers</a:t>
            </a:r>
            <a:r>
              <a:rPr lang="en-US" sz="2000" dirty="0"/>
              <a:t> (e.g. telecommunication systems are only bought by telephone operators).</a:t>
            </a:r>
          </a:p>
          <a:p>
            <a:pPr algn="just">
              <a:buFont typeface="Wingdings" panose="05000000000000000000" pitchFamily="2" charset="2"/>
              <a:buChar char="§"/>
            </a:pPr>
            <a:r>
              <a:rPr lang="en-US" sz="2000" dirty="0"/>
              <a:t>The discussion here focuses on three different “general” scenarios: one customer, a number of “known” customers, and a mass-market.</a:t>
            </a:r>
          </a:p>
        </p:txBody>
      </p:sp>
    </p:spTree>
    <p:extLst>
      <p:ext uri="{BB962C8B-B14F-4D97-AF65-F5344CB8AC3E}">
        <p14:creationId xmlns:p14="http://schemas.microsoft.com/office/powerpoint/2010/main" val="116185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6983</TotalTime>
  <Words>1757</Words>
  <Application>Microsoft Office PowerPoint</Application>
  <PresentationFormat>On-screen Show (4:3)</PresentationFormat>
  <Paragraphs>126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Wisp</vt:lpstr>
      <vt:lpstr>Requirements Prioritization techniques</vt:lpstr>
      <vt:lpstr>Planning Game</vt:lpstr>
      <vt:lpstr>The 100-Dollar Test</vt:lpstr>
      <vt:lpstr>The 100-Dollar Test</vt:lpstr>
      <vt:lpstr>Numerical Assignment (Grouping)</vt:lpstr>
      <vt:lpstr>Numerical Assignment (Grouping)</vt:lpstr>
      <vt:lpstr>Top-Ten Requirements</vt:lpstr>
      <vt:lpstr>Analytic Hierarchy Process (AHP)</vt:lpstr>
      <vt:lpstr>Stakeholders in the Prioritization Process</vt:lpstr>
      <vt:lpstr>Differences between market-driven and bespoke development</vt:lpstr>
      <vt:lpstr>One Customer</vt:lpstr>
      <vt:lpstr>One Customer</vt:lpstr>
      <vt:lpstr>Several Known Customers</vt:lpstr>
      <vt:lpstr>Mass-Market</vt:lpstr>
      <vt:lpstr>Mass-Market</vt:lpstr>
      <vt:lpstr>Mass-Market</vt:lpstr>
      <vt:lpstr>Mass-Market</vt:lpstr>
      <vt:lpstr>Summary: Problems of requirements 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Prioritization techniques</dc:title>
  <dc:creator>Ahmad Salman Khan</dc:creator>
  <cp:lastModifiedBy>Qaisra</cp:lastModifiedBy>
  <cp:revision>34</cp:revision>
  <dcterms:created xsi:type="dcterms:W3CDTF">2006-08-16T00:00:00Z</dcterms:created>
  <dcterms:modified xsi:type="dcterms:W3CDTF">2018-11-27T07:35:05Z</dcterms:modified>
</cp:coreProperties>
</file>