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1" r:id="rId3"/>
    <p:sldId id="292" r:id="rId4"/>
    <p:sldId id="262" r:id="rId5"/>
    <p:sldId id="282" r:id="rId6"/>
    <p:sldId id="263" r:id="rId7"/>
    <p:sldId id="280" r:id="rId8"/>
    <p:sldId id="281" r:id="rId9"/>
    <p:sldId id="264" r:id="rId10"/>
    <p:sldId id="265" r:id="rId11"/>
    <p:sldId id="293" r:id="rId12"/>
    <p:sldId id="266" r:id="rId13"/>
    <p:sldId id="284" r:id="rId14"/>
    <p:sldId id="288" r:id="rId15"/>
    <p:sldId id="285" r:id="rId16"/>
    <p:sldId id="268" r:id="rId17"/>
    <p:sldId id="289" r:id="rId18"/>
    <p:sldId id="269" r:id="rId19"/>
    <p:sldId id="270" r:id="rId20"/>
    <p:sldId id="271" r:id="rId21"/>
    <p:sldId id="272" r:id="rId22"/>
    <p:sldId id="273" r:id="rId23"/>
    <p:sldId id="287" r:id="rId24"/>
    <p:sldId id="258" r:id="rId25"/>
    <p:sldId id="294" r:id="rId26"/>
    <p:sldId id="290" r:id="rId27"/>
    <p:sldId id="275" r:id="rId28"/>
    <p:sldId id="276" r:id="rId29"/>
    <p:sldId id="279" r:id="rId30"/>
    <p:sldId id="277" r:id="rId31"/>
    <p:sldId id="278"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362"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CF719726-F841-4A5B-83CF-DD59C7683047}" type="datetimeFigureOut">
              <a:rPr lang="en-US" smtClean="0"/>
              <a:pPr/>
              <a:t>5/3/2020</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CDDF9736-46AE-470B-8476-1D0A75F7474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F719726-F841-4A5B-83CF-DD59C7683047}"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DF9736-46AE-470B-8476-1D0A75F7474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F719726-F841-4A5B-83CF-DD59C7683047}"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DF9736-46AE-470B-8476-1D0A75F7474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CF719726-F841-4A5B-83CF-DD59C7683047}" type="datetimeFigureOut">
              <a:rPr lang="en-US" smtClean="0"/>
              <a:pPr/>
              <a:t>5/3/2020</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CDDF9736-46AE-470B-8476-1D0A75F7474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CF719726-F841-4A5B-83CF-DD59C7683047}" type="datetimeFigureOut">
              <a:rPr lang="en-US" smtClean="0"/>
              <a:pPr/>
              <a:t>5/3/2020</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CDDF9736-46AE-470B-8476-1D0A75F7474B}"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CF719726-F841-4A5B-83CF-DD59C7683047}" type="datetimeFigureOut">
              <a:rPr lang="en-US" smtClean="0"/>
              <a:pPr/>
              <a:t>5/3/2020</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CDDF9736-46AE-470B-8476-1D0A75F7474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CF719726-F841-4A5B-83CF-DD59C7683047}" type="datetimeFigureOut">
              <a:rPr lang="en-US" smtClean="0"/>
              <a:pPr/>
              <a:t>5/3/2020</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CDDF9736-46AE-470B-8476-1D0A75F7474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F719726-F841-4A5B-83CF-DD59C7683047}" type="datetimeFigureOut">
              <a:rPr lang="en-US" smtClean="0"/>
              <a:pPr/>
              <a:t>5/3/2020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DF9736-46AE-470B-8476-1D0A75F7474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CF719726-F841-4A5B-83CF-DD59C7683047}" type="datetimeFigureOut">
              <a:rPr lang="en-US" smtClean="0"/>
              <a:pPr/>
              <a:t>5/3/2020</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CDDF9736-46AE-470B-8476-1D0A75F7474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CF719726-F841-4A5B-83CF-DD59C7683047}" type="datetimeFigureOut">
              <a:rPr lang="en-US" smtClean="0"/>
              <a:pPr/>
              <a:t>5/3/2020</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CDDF9736-46AE-470B-8476-1D0A75F7474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CF719726-F841-4A5B-83CF-DD59C7683047}" type="datetimeFigureOut">
              <a:rPr lang="en-US" smtClean="0"/>
              <a:pPr/>
              <a:t>5/3/2020</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CDDF9736-46AE-470B-8476-1D0A75F7474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CF719726-F841-4A5B-83CF-DD59C7683047}" type="datetimeFigureOut">
              <a:rPr lang="en-US" smtClean="0"/>
              <a:pPr/>
              <a:t>5/3/2020</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CDDF9736-46AE-470B-8476-1D0A75F7474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dirty="0" smtClean="0">
                <a:latin typeface="Times New Roman" pitchFamily="18" charset="0"/>
                <a:cs typeface="Times New Roman" pitchFamily="18" charset="0"/>
              </a:rPr>
              <a:t>Research In Psychology </a:t>
            </a:r>
            <a:endParaRPr lang="en-US" sz="5400"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pPr algn="just">
              <a:buNone/>
            </a:pPr>
            <a:r>
              <a:rPr lang="en-US" sz="3500"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Half of the subjects were warned that the shocks would be very painful. They made up the high-anxiety group. The other half of the participants (the low-anxiety group) were told that the shocks would be mild and painless. In reality, there was no plan to shock anyone at any time. These orientation procedures were simply intended to evoke </a:t>
            </a:r>
            <a:r>
              <a:rPr lang="en-US" sz="3200" i="1" dirty="0" smtClean="0">
                <a:latin typeface="Times New Roman" pitchFamily="18" charset="0"/>
                <a:cs typeface="Times New Roman" pitchFamily="18" charset="0"/>
              </a:rPr>
              <a:t>“different levels of anxiety”. </a:t>
            </a:r>
            <a:endParaRPr lang="en-US" sz="3200" i="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pPr algn="just"/>
            <a:r>
              <a:rPr lang="en-US" sz="3200" dirty="0" smtClean="0">
                <a:latin typeface="Times New Roman" pitchFamily="18" charset="0"/>
                <a:cs typeface="Times New Roman" pitchFamily="18" charset="0"/>
              </a:rPr>
              <a:t>In </a:t>
            </a:r>
            <a:r>
              <a:rPr lang="en-US" sz="3200" dirty="0" err="1" smtClean="0">
                <a:latin typeface="Times New Roman" pitchFamily="18" charset="0"/>
                <a:cs typeface="Times New Roman" pitchFamily="18" charset="0"/>
              </a:rPr>
              <a:t>Schachter’s</a:t>
            </a:r>
            <a:r>
              <a:rPr lang="en-US" sz="3200" dirty="0" smtClean="0">
                <a:latin typeface="Times New Roman" pitchFamily="18" charset="0"/>
                <a:cs typeface="Times New Roman" pitchFamily="18" charset="0"/>
              </a:rPr>
              <a:t> experiment, the “</a:t>
            </a:r>
            <a:r>
              <a:rPr lang="en-US" sz="3200" i="1" dirty="0" smtClean="0">
                <a:latin typeface="Times New Roman" pitchFamily="18" charset="0"/>
                <a:cs typeface="Times New Roman" pitchFamily="18" charset="0"/>
              </a:rPr>
              <a:t>independent variable” </a:t>
            </a:r>
            <a:r>
              <a:rPr lang="en-US" sz="3200" dirty="0" smtClean="0">
                <a:latin typeface="Times New Roman" pitchFamily="18" charset="0"/>
                <a:cs typeface="Times New Roman" pitchFamily="18" charset="0"/>
              </a:rPr>
              <a:t>was the “subjects’ anxiety level”. Because anxiety level was manipulated. After the orientation, the experimenter indicated that there would be a delay while he prepared the shock apparatus for use. The participants were asked whether they would prefer to wait alone or in the company of others. The “participants’ desire to affiliate with others was the “</a:t>
            </a:r>
            <a:r>
              <a:rPr lang="en-US" sz="3200" i="1" dirty="0" smtClean="0">
                <a:latin typeface="Times New Roman" pitchFamily="18" charset="0"/>
                <a:cs typeface="Times New Roman" pitchFamily="18" charset="0"/>
              </a:rPr>
              <a:t>dependent variable”</a:t>
            </a:r>
            <a:r>
              <a:rPr lang="en-US" sz="3200" dirty="0" smtClean="0">
                <a:latin typeface="Times New Roman" pitchFamily="18" charset="0"/>
                <a:cs typeface="Times New Roman" pitchFamily="18" charset="0"/>
              </a:rPr>
              <a:t>.</a:t>
            </a:r>
          </a:p>
          <a:p>
            <a:endParaRPr lang="en-US" sz="3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Autofit/>
          </a:bodyPr>
          <a:lstStyle/>
          <a:p>
            <a:pPr algn="just"/>
            <a:r>
              <a:rPr lang="en-US" sz="3200" dirty="0" smtClean="0">
                <a:latin typeface="Times New Roman" pitchFamily="18" charset="0"/>
                <a:cs typeface="Times New Roman" pitchFamily="18" charset="0"/>
              </a:rPr>
              <a:t>In </a:t>
            </a:r>
            <a:r>
              <a:rPr lang="en-US" sz="3200" dirty="0">
                <a:latin typeface="Times New Roman" pitchFamily="18" charset="0"/>
                <a:cs typeface="Times New Roman" pitchFamily="18" charset="0"/>
              </a:rPr>
              <a:t>the </a:t>
            </a:r>
            <a:r>
              <a:rPr lang="en-US" sz="3200" dirty="0" err="1">
                <a:latin typeface="Times New Roman" pitchFamily="18" charset="0"/>
                <a:cs typeface="Times New Roman" pitchFamily="18" charset="0"/>
              </a:rPr>
              <a:t>Schachter</a:t>
            </a:r>
            <a:r>
              <a:rPr lang="en-US" sz="3200" dirty="0">
                <a:latin typeface="Times New Roman" pitchFamily="18" charset="0"/>
                <a:cs typeface="Times New Roman" pitchFamily="18" charset="0"/>
              </a:rPr>
              <a:t> study, the participants in </a:t>
            </a:r>
            <a:r>
              <a:rPr lang="en-US" sz="3200" dirty="0" smtClean="0">
                <a:latin typeface="Times New Roman" pitchFamily="18" charset="0"/>
                <a:cs typeface="Times New Roman" pitchFamily="18" charset="0"/>
              </a:rPr>
              <a:t>the high-anxiety </a:t>
            </a:r>
            <a:r>
              <a:rPr lang="en-US" sz="3200" dirty="0">
                <a:latin typeface="Times New Roman" pitchFamily="18" charset="0"/>
                <a:cs typeface="Times New Roman" pitchFamily="18" charset="0"/>
              </a:rPr>
              <a:t>condition constituted </a:t>
            </a:r>
            <a:r>
              <a:rPr lang="en-US" sz="3200" dirty="0" smtClean="0">
                <a:latin typeface="Times New Roman" pitchFamily="18" charset="0"/>
                <a:cs typeface="Times New Roman" pitchFamily="18" charset="0"/>
              </a:rPr>
              <a:t>the “</a:t>
            </a:r>
            <a:r>
              <a:rPr lang="en-US" sz="3200" i="1" dirty="0" smtClean="0">
                <a:latin typeface="Times New Roman" pitchFamily="18" charset="0"/>
                <a:cs typeface="Times New Roman" pitchFamily="18" charset="0"/>
              </a:rPr>
              <a:t>experimental group”</a:t>
            </a: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They received a special treatment </a:t>
            </a:r>
            <a:r>
              <a:rPr lang="en-US" sz="3200" dirty="0" smtClean="0">
                <a:latin typeface="Times New Roman" pitchFamily="18" charset="0"/>
                <a:cs typeface="Times New Roman" pitchFamily="18" charset="0"/>
              </a:rPr>
              <a:t>designed to </a:t>
            </a:r>
            <a:r>
              <a:rPr lang="en-US" sz="3200" dirty="0">
                <a:latin typeface="Times New Roman" pitchFamily="18" charset="0"/>
                <a:cs typeface="Times New Roman" pitchFamily="18" charset="0"/>
              </a:rPr>
              <a:t>create an unusually high level of anxiety. The </a:t>
            </a:r>
            <a:r>
              <a:rPr lang="en-US" sz="3200" dirty="0" smtClean="0">
                <a:latin typeface="Times New Roman" pitchFamily="18" charset="0"/>
                <a:cs typeface="Times New Roman" pitchFamily="18" charset="0"/>
              </a:rPr>
              <a:t>participants in </a:t>
            </a:r>
            <a:r>
              <a:rPr lang="en-US" sz="3200" dirty="0">
                <a:latin typeface="Times New Roman" pitchFamily="18" charset="0"/>
                <a:cs typeface="Times New Roman" pitchFamily="18" charset="0"/>
              </a:rPr>
              <a:t>the low-anxiety condition served as </a:t>
            </a:r>
            <a:r>
              <a:rPr lang="en-US" sz="3200" dirty="0" smtClean="0">
                <a:latin typeface="Times New Roman" pitchFamily="18" charset="0"/>
                <a:cs typeface="Times New Roman" pitchFamily="18" charset="0"/>
              </a:rPr>
              <a:t>the “</a:t>
            </a:r>
            <a:r>
              <a:rPr lang="en-US" sz="3200" i="1" dirty="0" smtClean="0">
                <a:latin typeface="Times New Roman" pitchFamily="18" charset="0"/>
                <a:cs typeface="Times New Roman" pitchFamily="18" charset="0"/>
              </a:rPr>
              <a:t>control group</a:t>
            </a: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They were not exposed to the </a:t>
            </a:r>
            <a:r>
              <a:rPr lang="en-US" sz="3200" dirty="0" smtClean="0">
                <a:latin typeface="Times New Roman" pitchFamily="18" charset="0"/>
                <a:cs typeface="Times New Roman" pitchFamily="18" charset="0"/>
              </a:rPr>
              <a:t>special anxiety-arousing </a:t>
            </a:r>
            <a:r>
              <a:rPr lang="en-US" sz="3200" dirty="0">
                <a:latin typeface="Times New Roman" pitchFamily="18" charset="0"/>
                <a:cs typeface="Times New Roman" pitchFamily="18" charset="0"/>
              </a:rPr>
              <a:t>procedure</a:t>
            </a:r>
            <a:r>
              <a:rPr lang="en-US" sz="3200" dirty="0" smtClean="0">
                <a:latin typeface="Times New Roman" pitchFamily="18" charset="0"/>
                <a:cs typeface="Times New Roman" pitchFamily="18" charset="0"/>
              </a:rPr>
              <a:t>.</a:t>
            </a:r>
          </a:p>
          <a:p>
            <a:pPr algn="just"/>
            <a:endParaRPr lang="en-US" sz="32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Result indicated that high level of anxiety causes high need for affiliation.</a:t>
            </a:r>
            <a:endParaRPr lang="en-US" sz="32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latin typeface="Times New Roman" pitchFamily="18" charset="0"/>
                <a:cs typeface="Times New Roman" pitchFamily="18" charset="0"/>
              </a:rPr>
              <a:t>Advantages</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3200" dirty="0" smtClean="0">
                <a:latin typeface="Times New Roman" pitchFamily="18" charset="0"/>
                <a:cs typeface="Times New Roman" pitchFamily="18" charset="0"/>
              </a:rPr>
              <a:t>The experiment is a powerful research method. Its principal advantage is that it permits conclusions about cause-and-effect relationships between variables.</a:t>
            </a:r>
          </a:p>
          <a:p>
            <a:pPr algn="just"/>
            <a:endParaRPr lang="en-US" sz="32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Researchers are able to draw these conclusions about causation because the precise control available.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algn="ctr"/>
            <a:r>
              <a:rPr lang="en-US" sz="4400" dirty="0" smtClean="0">
                <a:latin typeface="Times New Roman" pitchFamily="18" charset="0"/>
                <a:cs typeface="Times New Roman" pitchFamily="18" charset="0"/>
              </a:rPr>
              <a:t>Disadvantages</a:t>
            </a:r>
            <a:endParaRPr lang="en-US" sz="4400" dirty="0"/>
          </a:p>
        </p:txBody>
      </p:sp>
      <p:sp>
        <p:nvSpPr>
          <p:cNvPr id="3" name="Content Placeholder 2"/>
          <p:cNvSpPr>
            <a:spLocks noGrp="1"/>
          </p:cNvSpPr>
          <p:nvPr>
            <p:ph idx="1"/>
          </p:nvPr>
        </p:nvSpPr>
        <p:spPr/>
        <p:txBody>
          <a:bodyPr/>
          <a:lstStyle/>
          <a:p>
            <a:pPr algn="just"/>
            <a:r>
              <a:rPr lang="en-US" sz="3200" dirty="0" smtClean="0">
                <a:latin typeface="Times New Roman" pitchFamily="18" charset="0"/>
                <a:cs typeface="Times New Roman" pitchFamily="18" charset="0"/>
              </a:rPr>
              <a:t>As experiments are conducted in an artificial environment so doubts arise about the applicability of findings to everyday behavior outside the experimental laboratory.</a:t>
            </a:r>
          </a:p>
          <a:p>
            <a:pPr algn="just"/>
            <a:endParaRPr lang="en-US" sz="32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Some factors cannot be manipulated as independent variables because of ethical concerns or practical realities.</a:t>
            </a:r>
          </a:p>
          <a:p>
            <a:endParaRPr lang="en-US"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Autofit/>
          </a:bodyPr>
          <a:lstStyle/>
          <a:p>
            <a:pPr algn="just"/>
            <a:r>
              <a:rPr lang="en-US" sz="3200" dirty="0" smtClean="0">
                <a:latin typeface="Times New Roman" pitchFamily="18" charset="0"/>
                <a:cs typeface="Times New Roman" pitchFamily="18" charset="0"/>
              </a:rPr>
              <a:t>For instance, you might be interested in whether a nutritionally poor diet during pregnancy increases the likelihood of birth defects. This clearly is a significant issue. However, you obviously cannot select 100 pregnant women and assign 50 of them to a condition in which they consume an inadequate diet. The potential risk to the health of the women and their unborn children would make this research strategy unethical.</a:t>
            </a:r>
            <a:endParaRPr lang="en-US" sz="32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838200"/>
          </a:xfrm>
        </p:spPr>
        <p:txBody>
          <a:bodyPr>
            <a:noAutofit/>
          </a:bodyPr>
          <a:lstStyle/>
          <a:p>
            <a:pPr algn="ctr"/>
            <a:r>
              <a:rPr lang="en-US" sz="4400" dirty="0" smtClean="0">
                <a:latin typeface="Times New Roman" pitchFamily="18" charset="0"/>
                <a:cs typeface="Times New Roman" pitchFamily="18" charset="0"/>
              </a:rPr>
              <a:t>Descriptive/</a:t>
            </a:r>
            <a:r>
              <a:rPr lang="en-US" sz="4400" dirty="0" err="1" smtClean="0">
                <a:latin typeface="Times New Roman" pitchFamily="18" charset="0"/>
                <a:cs typeface="Times New Roman" pitchFamily="18" charset="0"/>
              </a:rPr>
              <a:t>Correlational</a:t>
            </a:r>
            <a:r>
              <a:rPr lang="en-US" sz="4400" dirty="0" smtClean="0">
                <a:latin typeface="Times New Roman" pitchFamily="18" charset="0"/>
                <a:cs typeface="Times New Roman" pitchFamily="18" charset="0"/>
              </a:rPr>
              <a:t> Research</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a:xfrm>
            <a:off x="381000" y="2057400"/>
            <a:ext cx="8229600" cy="4449763"/>
          </a:xfrm>
        </p:spPr>
        <p:txBody>
          <a:bodyPr>
            <a:noAutofit/>
          </a:bodyPr>
          <a:lstStyle/>
          <a:p>
            <a:pPr algn="just"/>
            <a:r>
              <a:rPr lang="en-US" sz="3200" dirty="0" smtClean="0">
                <a:latin typeface="Times New Roman" pitchFamily="18" charset="0"/>
                <a:cs typeface="Times New Roman" pitchFamily="18" charset="0"/>
              </a:rPr>
              <a:t>It is a research method in  which the relationship between two sets of variables is examined to determine whether they are associated, or “correlated”.</a:t>
            </a:r>
          </a:p>
          <a:p>
            <a:pPr algn="just"/>
            <a:endParaRPr lang="en-US" sz="32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The </a:t>
            </a:r>
            <a:r>
              <a:rPr lang="en-US" sz="3200" dirty="0">
                <a:latin typeface="Times New Roman" pitchFamily="18" charset="0"/>
                <a:cs typeface="Times New Roman" pitchFamily="18" charset="0"/>
              </a:rPr>
              <a:t>researcher cannot manipulate the variables </a:t>
            </a:r>
            <a:r>
              <a:rPr lang="en-US" sz="3200" dirty="0" smtClean="0">
                <a:latin typeface="Times New Roman" pitchFamily="18" charset="0"/>
                <a:cs typeface="Times New Roman" pitchFamily="18" charset="0"/>
              </a:rPr>
              <a:t>under study.</a:t>
            </a:r>
          </a:p>
          <a:p>
            <a:pPr algn="just"/>
            <a:endParaRPr lang="en-US" dirty="0" smtClean="0">
              <a:latin typeface="Times New Roman" pitchFamily="18" charset="0"/>
              <a:cs typeface="Times New Roman" pitchFamily="18" charset="0"/>
            </a:endParaRPr>
          </a:p>
          <a:p>
            <a:pPr algn="just"/>
            <a:endParaRPr lang="en-US" dirty="0" smtClean="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endParaRPr lang="en-US"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This lack of control means that these methods cannot be used to demonstrate cause-and-effect relationships between variables.</a:t>
            </a:r>
          </a:p>
          <a:p>
            <a:pPr algn="just"/>
            <a:endParaRPr lang="en-US" sz="32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These methods include naturalistic observation, case studies, and surveys.</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a:latin typeface="Times New Roman" pitchFamily="18" charset="0"/>
                <a:cs typeface="Times New Roman" pitchFamily="18" charset="0"/>
              </a:rPr>
              <a:t>Naturalistic Observation</a:t>
            </a:r>
          </a:p>
        </p:txBody>
      </p:sp>
      <p:sp>
        <p:nvSpPr>
          <p:cNvPr id="3" name="Content Placeholder 2"/>
          <p:cNvSpPr>
            <a:spLocks noGrp="1"/>
          </p:cNvSpPr>
          <p:nvPr>
            <p:ph idx="1"/>
          </p:nvPr>
        </p:nvSpPr>
        <p:spPr/>
        <p:txBody>
          <a:bodyPr>
            <a:noAutofit/>
          </a:bodyPr>
          <a:lstStyle/>
          <a:p>
            <a:pPr algn="just"/>
            <a:r>
              <a:rPr lang="en-US" sz="3200" dirty="0" smtClean="0">
                <a:latin typeface="Times New Roman" pitchFamily="18" charset="0"/>
                <a:cs typeface="Times New Roman" pitchFamily="18" charset="0"/>
              </a:rPr>
              <a:t>Research in which an investigator simply observes some naturally occurring behavior and does not make a change in the situation. </a:t>
            </a:r>
          </a:p>
          <a:p>
            <a:pPr algn="just"/>
            <a:r>
              <a:rPr lang="en-US" sz="3200" dirty="0" smtClean="0">
                <a:latin typeface="Times New Roman" pitchFamily="18" charset="0"/>
                <a:cs typeface="Times New Roman" pitchFamily="18" charset="0"/>
              </a:rPr>
              <a:t>For instance</a:t>
            </a:r>
          </a:p>
          <a:p>
            <a:pPr algn="just">
              <a:buNone/>
            </a:pPr>
            <a:r>
              <a:rPr lang="en-US" sz="3200" dirty="0" smtClean="0">
                <a:latin typeface="Times New Roman" pitchFamily="18" charset="0"/>
                <a:cs typeface="Times New Roman" pitchFamily="18" charset="0"/>
              </a:rPr>
              <a:t>1) To investigate the accuracy of </a:t>
            </a:r>
            <a:r>
              <a:rPr lang="en-US" sz="3200" dirty="0">
                <a:latin typeface="Times New Roman" pitchFamily="18" charset="0"/>
                <a:cs typeface="Times New Roman" pitchFamily="18" charset="0"/>
              </a:rPr>
              <a:t>public </a:t>
            </a:r>
            <a:r>
              <a:rPr lang="en-US" sz="3200" dirty="0" smtClean="0">
                <a:latin typeface="Times New Roman" pitchFamily="18" charset="0"/>
                <a:cs typeface="Times New Roman" pitchFamily="18" charset="0"/>
              </a:rPr>
              <a:t>clocks. </a:t>
            </a:r>
          </a:p>
          <a:p>
            <a:pPr algn="just">
              <a:buNone/>
            </a:pPr>
            <a:r>
              <a:rPr lang="en-US" sz="3200" dirty="0" smtClean="0">
                <a:latin typeface="Times New Roman" pitchFamily="18" charset="0"/>
                <a:cs typeface="Times New Roman" pitchFamily="18" charset="0"/>
              </a:rPr>
              <a:t>2) A researcher investigating helping behavior might observe the kind of help given to victims in a and high-crime area of a city</a:t>
            </a:r>
            <a:endParaRPr lang="en-US" sz="32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a:latin typeface="Times New Roman" pitchFamily="18" charset="0"/>
                <a:cs typeface="Times New Roman" pitchFamily="18" charset="0"/>
              </a:rPr>
              <a:t>Case Studies</a:t>
            </a:r>
          </a:p>
        </p:txBody>
      </p:sp>
      <p:sp>
        <p:nvSpPr>
          <p:cNvPr id="3" name="Content Placeholder 2"/>
          <p:cNvSpPr>
            <a:spLocks noGrp="1"/>
          </p:cNvSpPr>
          <p:nvPr>
            <p:ph idx="1"/>
          </p:nvPr>
        </p:nvSpPr>
        <p:spPr/>
        <p:txBody>
          <a:bodyPr>
            <a:normAutofit/>
          </a:bodyPr>
          <a:lstStyle/>
          <a:p>
            <a:pPr algn="just"/>
            <a:r>
              <a:rPr lang="en-US" sz="3200" dirty="0" smtClean="0">
                <a:latin typeface="Times New Roman" pitchFamily="18" charset="0"/>
                <a:cs typeface="Times New Roman" pitchFamily="18" charset="0"/>
              </a:rPr>
              <a:t>A case study is an in-depth investigation of an individual subject or small group of people.</a:t>
            </a:r>
          </a:p>
          <a:p>
            <a:pPr algn="just"/>
            <a:endParaRPr lang="en-US" sz="32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For instance, What portion of people who attempt suicide suffer from psychological disorders? Which disorders are most  common among people who attempt  suicide?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latin typeface="Times New Roman" pitchFamily="18" charset="0"/>
                <a:cs typeface="Times New Roman" pitchFamily="18" charset="0"/>
              </a:rPr>
              <a:t>Research</a:t>
            </a:r>
            <a:endParaRPr lang="en-US" sz="4400" dirty="0"/>
          </a:p>
        </p:txBody>
      </p:sp>
      <p:sp>
        <p:nvSpPr>
          <p:cNvPr id="3" name="Content Placeholder 2"/>
          <p:cNvSpPr>
            <a:spLocks noGrp="1"/>
          </p:cNvSpPr>
          <p:nvPr>
            <p:ph idx="1"/>
          </p:nvPr>
        </p:nvSpPr>
        <p:spPr/>
        <p:txBody>
          <a:bodyPr/>
          <a:lstStyle/>
          <a:p>
            <a:pPr algn="just"/>
            <a:r>
              <a:rPr lang="en-US" sz="3200" dirty="0" smtClean="0">
                <a:latin typeface="Times New Roman" pitchFamily="18" charset="0"/>
                <a:cs typeface="Times New Roman" pitchFamily="18" charset="0"/>
              </a:rPr>
              <a:t>Research is the systematic process of collecting and </a:t>
            </a:r>
            <a:r>
              <a:rPr lang="en-US" sz="3200" dirty="0" smtClean="0">
                <a:latin typeface="Times New Roman" pitchFamily="18" charset="0"/>
                <a:cs typeface="Times New Roman" pitchFamily="18" charset="0"/>
              </a:rPr>
              <a:t>analyzing </a:t>
            </a:r>
            <a:r>
              <a:rPr lang="en-US" sz="3200" dirty="0" smtClean="0">
                <a:latin typeface="Times New Roman" pitchFamily="18" charset="0"/>
                <a:cs typeface="Times New Roman" pitchFamily="18" charset="0"/>
              </a:rPr>
              <a:t>information in order to increase our understanding of the phenomenon with which we are interested.</a:t>
            </a:r>
          </a:p>
          <a:p>
            <a:pPr algn="just"/>
            <a:endParaRPr lang="en-US" sz="32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So, It provides the key to understanding the degree to which hypotheses are accurate.</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Autofit/>
          </a:bodyPr>
          <a:lstStyle/>
          <a:p>
            <a:pPr algn="just"/>
            <a:r>
              <a:rPr lang="en-US" sz="3200" dirty="0">
                <a:latin typeface="Times New Roman" pitchFamily="18" charset="0"/>
                <a:cs typeface="Times New Roman" pitchFamily="18" charset="0"/>
              </a:rPr>
              <a:t>A </a:t>
            </a:r>
            <a:r>
              <a:rPr lang="en-US" sz="3200" dirty="0" smtClean="0">
                <a:latin typeface="Times New Roman" pitchFamily="18" charset="0"/>
                <a:cs typeface="Times New Roman" pitchFamily="18" charset="0"/>
              </a:rPr>
              <a:t>variety of </a:t>
            </a:r>
            <a:r>
              <a:rPr lang="en-US" sz="3200" dirty="0">
                <a:latin typeface="Times New Roman" pitchFamily="18" charset="0"/>
                <a:cs typeface="Times New Roman" pitchFamily="18" charset="0"/>
              </a:rPr>
              <a:t>data collection techniques can be used in </a:t>
            </a:r>
            <a:r>
              <a:rPr lang="en-US" sz="3200" dirty="0" smtClean="0">
                <a:latin typeface="Times New Roman" pitchFamily="18" charset="0"/>
                <a:cs typeface="Times New Roman" pitchFamily="18" charset="0"/>
              </a:rPr>
              <a:t>case studies. </a:t>
            </a:r>
            <a:r>
              <a:rPr lang="en-US" sz="3200" dirty="0">
                <a:latin typeface="Times New Roman" pitchFamily="18" charset="0"/>
                <a:cs typeface="Times New Roman" pitchFamily="18" charset="0"/>
              </a:rPr>
              <a:t>T</a:t>
            </a:r>
            <a:r>
              <a:rPr lang="en-US" sz="3200" dirty="0" smtClean="0">
                <a:latin typeface="Times New Roman" pitchFamily="18" charset="0"/>
                <a:cs typeface="Times New Roman" pitchFamily="18" charset="0"/>
              </a:rPr>
              <a:t>ypical </a:t>
            </a:r>
            <a:r>
              <a:rPr lang="en-US" sz="3200" dirty="0">
                <a:latin typeface="Times New Roman" pitchFamily="18" charset="0"/>
                <a:cs typeface="Times New Roman" pitchFamily="18" charset="0"/>
              </a:rPr>
              <a:t>techniques </a:t>
            </a:r>
            <a:r>
              <a:rPr lang="en-US" sz="3200" dirty="0" smtClean="0">
                <a:latin typeface="Times New Roman" pitchFamily="18" charset="0"/>
                <a:cs typeface="Times New Roman" pitchFamily="18" charset="0"/>
              </a:rPr>
              <a:t>include interviewing </a:t>
            </a:r>
            <a:r>
              <a:rPr lang="en-US" sz="3200" dirty="0">
                <a:latin typeface="Times New Roman" pitchFamily="18" charset="0"/>
                <a:cs typeface="Times New Roman" pitchFamily="18" charset="0"/>
              </a:rPr>
              <a:t>the subjects, interviewing people </a:t>
            </a:r>
            <a:r>
              <a:rPr lang="en-US" sz="3200" dirty="0" smtClean="0">
                <a:latin typeface="Times New Roman" pitchFamily="18" charset="0"/>
                <a:cs typeface="Times New Roman" pitchFamily="18" charset="0"/>
              </a:rPr>
              <a:t>who are </a:t>
            </a:r>
            <a:r>
              <a:rPr lang="en-US" sz="3200" dirty="0">
                <a:latin typeface="Times New Roman" pitchFamily="18" charset="0"/>
                <a:cs typeface="Times New Roman" pitchFamily="18" charset="0"/>
              </a:rPr>
              <a:t>close to the subjects, direct observation of </a:t>
            </a:r>
            <a:r>
              <a:rPr lang="en-US" sz="3200" dirty="0" smtClean="0">
                <a:latin typeface="Times New Roman" pitchFamily="18" charset="0"/>
                <a:cs typeface="Times New Roman" pitchFamily="18" charset="0"/>
              </a:rPr>
              <a:t>the subjects</a:t>
            </a:r>
            <a:r>
              <a:rPr lang="en-US" sz="3200" dirty="0">
                <a:latin typeface="Times New Roman" pitchFamily="18" charset="0"/>
                <a:cs typeface="Times New Roman" pitchFamily="18" charset="0"/>
              </a:rPr>
              <a:t>, examination of records, and </a:t>
            </a:r>
            <a:r>
              <a:rPr lang="en-US" sz="3200" dirty="0" smtClean="0">
                <a:latin typeface="Times New Roman" pitchFamily="18" charset="0"/>
                <a:cs typeface="Times New Roman" pitchFamily="18" charset="0"/>
              </a:rPr>
              <a:t>psychological testing</a:t>
            </a:r>
            <a:r>
              <a:rPr lang="en-US" sz="3200" dirty="0">
                <a:latin typeface="Times New Roman" pitchFamily="18" charset="0"/>
                <a:cs typeface="Times New Roman" pitchFamily="18" charset="0"/>
              </a:rPr>
              <a: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875506"/>
          </a:xfrm>
        </p:spPr>
        <p:txBody>
          <a:bodyPr>
            <a:normAutofit/>
          </a:bodyPr>
          <a:lstStyle/>
          <a:p>
            <a:pPr algn="ctr"/>
            <a:r>
              <a:rPr lang="en-US" sz="4400" dirty="0">
                <a:latin typeface="Times New Roman" pitchFamily="18" charset="0"/>
                <a:cs typeface="Times New Roman" pitchFamily="18" charset="0"/>
              </a:rPr>
              <a:t>Surveys</a:t>
            </a:r>
          </a:p>
        </p:txBody>
      </p:sp>
      <p:sp>
        <p:nvSpPr>
          <p:cNvPr id="3" name="Content Placeholder 2"/>
          <p:cNvSpPr>
            <a:spLocks noGrp="1"/>
          </p:cNvSpPr>
          <p:nvPr>
            <p:ph idx="1"/>
          </p:nvPr>
        </p:nvSpPr>
        <p:spPr>
          <a:xfrm>
            <a:off x="381000" y="1219200"/>
            <a:ext cx="8229600" cy="5029200"/>
          </a:xfrm>
        </p:spPr>
        <p:txBody>
          <a:bodyPr>
            <a:noAutofit/>
          </a:bodyPr>
          <a:lstStyle/>
          <a:p>
            <a:pPr algn="just"/>
            <a:r>
              <a:rPr lang="en-US" dirty="0" smtClean="0">
                <a:latin typeface="Times New Roman" pitchFamily="18" charset="0"/>
                <a:cs typeface="Times New Roman" pitchFamily="18" charset="0"/>
              </a:rPr>
              <a:t>Research in which people chosen to represent a larger population are asked a series of questions about their behavior, thoughts, or attitudes.</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This is a straightforward way of finding out what people think, feel, and do by asking them directly.</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In a survey researchers use questionnaires or interviews to gather information</a:t>
            </a:r>
            <a:endParaRPr lang="en-US"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Autofit/>
          </a:bodyPr>
          <a:lstStyle/>
          <a:p>
            <a:pPr algn="just"/>
            <a:r>
              <a:rPr lang="en-US" sz="3200" dirty="0" smtClean="0">
                <a:latin typeface="Times New Roman" pitchFamily="18" charset="0"/>
                <a:cs typeface="Times New Roman" pitchFamily="18" charset="0"/>
              </a:rPr>
              <a:t>Surveys </a:t>
            </a:r>
            <a:r>
              <a:rPr lang="en-US" sz="3200" dirty="0">
                <a:latin typeface="Times New Roman" pitchFamily="18" charset="0"/>
                <a:cs typeface="Times New Roman" pitchFamily="18" charset="0"/>
              </a:rPr>
              <a:t>are often used to obtain information </a:t>
            </a:r>
            <a:r>
              <a:rPr lang="en-US" sz="3200" dirty="0" smtClean="0">
                <a:latin typeface="Times New Roman" pitchFamily="18" charset="0"/>
                <a:cs typeface="Times New Roman" pitchFamily="18" charset="0"/>
              </a:rPr>
              <a:t>on aspects </a:t>
            </a:r>
            <a:r>
              <a:rPr lang="en-US" sz="3200" dirty="0">
                <a:latin typeface="Times New Roman" pitchFamily="18" charset="0"/>
                <a:cs typeface="Times New Roman" pitchFamily="18" charset="0"/>
              </a:rPr>
              <a:t>of behavior that are difficult to observe directly</a:t>
            </a:r>
            <a:r>
              <a:rPr lang="en-US" sz="3200" dirty="0" smtClean="0">
                <a:latin typeface="Times New Roman" pitchFamily="18" charset="0"/>
                <a:cs typeface="Times New Roman" pitchFamily="18" charset="0"/>
              </a:rPr>
              <a:t>.</a:t>
            </a:r>
          </a:p>
          <a:p>
            <a:pPr algn="just"/>
            <a:endParaRPr lang="en-US" sz="3200" dirty="0">
              <a:latin typeface="Times New Roman" pitchFamily="18" charset="0"/>
              <a:cs typeface="Times New Roman" pitchFamily="18" charset="0"/>
            </a:endParaRPr>
          </a:p>
          <a:p>
            <a:pPr algn="just"/>
            <a:r>
              <a:rPr lang="en-US" sz="3200" dirty="0">
                <a:latin typeface="Times New Roman" pitchFamily="18" charset="0"/>
                <a:cs typeface="Times New Roman" pitchFamily="18" charset="0"/>
              </a:rPr>
              <a:t>Surveys also make it relatively easy to </a:t>
            </a:r>
            <a:r>
              <a:rPr lang="en-US" sz="3200" dirty="0" smtClean="0">
                <a:latin typeface="Times New Roman" pitchFamily="18" charset="0"/>
                <a:cs typeface="Times New Roman" pitchFamily="18" charset="0"/>
              </a:rPr>
              <a:t>collect data </a:t>
            </a:r>
            <a:r>
              <a:rPr lang="en-US" sz="3200" dirty="0">
                <a:latin typeface="Times New Roman" pitchFamily="18" charset="0"/>
                <a:cs typeface="Times New Roman" pitchFamily="18" charset="0"/>
              </a:rPr>
              <a:t>on attitudes and opinions from large samples </a:t>
            </a:r>
            <a:r>
              <a:rPr lang="en-US" sz="3200" dirty="0" smtClean="0">
                <a:latin typeface="Times New Roman" pitchFamily="18" charset="0"/>
                <a:cs typeface="Times New Roman" pitchFamily="18" charset="0"/>
              </a:rPr>
              <a:t>of participants</a:t>
            </a:r>
            <a:r>
              <a:rPr lang="en-US" sz="3200" dirty="0">
                <a:latin typeface="Times New Roman" pitchFamily="18" charset="0"/>
                <a:cs typeface="Times New Roman" pitchFamily="18" charset="0"/>
              </a:rPr>
              <a:t>. </a:t>
            </a:r>
            <a:endParaRPr lang="en-US" sz="3200" dirty="0" smtClean="0">
              <a:latin typeface="Times New Roman" pitchFamily="18" charset="0"/>
              <a:cs typeface="Times New Roman" pitchFamily="18" charset="0"/>
            </a:endParaRPr>
          </a:p>
          <a:p>
            <a:pPr algn="just"/>
            <a:endParaRPr lang="en-US" sz="32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The </a:t>
            </a:r>
            <a:r>
              <a:rPr lang="en-US" sz="3200" dirty="0">
                <a:latin typeface="Times New Roman" pitchFamily="18" charset="0"/>
                <a:cs typeface="Times New Roman" pitchFamily="18" charset="0"/>
              </a:rPr>
              <a:t>major problem with surveys is </a:t>
            </a:r>
            <a:r>
              <a:rPr lang="en-US" sz="3200" dirty="0" smtClean="0">
                <a:latin typeface="Times New Roman" pitchFamily="18" charset="0"/>
                <a:cs typeface="Times New Roman" pitchFamily="18" charset="0"/>
              </a:rPr>
              <a:t>that they </a:t>
            </a:r>
            <a:r>
              <a:rPr lang="en-US" sz="3200" dirty="0">
                <a:latin typeface="Times New Roman" pitchFamily="18" charset="0"/>
                <a:cs typeface="Times New Roman" pitchFamily="18" charset="0"/>
              </a:rPr>
              <a:t>depend on self-report data.</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400" dirty="0" smtClean="0">
                <a:latin typeface="Times New Roman" pitchFamily="18" charset="0"/>
                <a:cs typeface="Times New Roman" pitchFamily="18" charset="0"/>
              </a:rPr>
              <a:t>Advantages and Disadvantages Of </a:t>
            </a:r>
            <a:r>
              <a:rPr lang="en-US" sz="4400" dirty="0" err="1" smtClean="0">
                <a:latin typeface="Times New Roman" pitchFamily="18" charset="0"/>
                <a:cs typeface="Times New Roman" pitchFamily="18" charset="0"/>
              </a:rPr>
              <a:t>Correlational</a:t>
            </a:r>
            <a:r>
              <a:rPr lang="en-US" sz="4400" dirty="0" smtClean="0">
                <a:latin typeface="Times New Roman" pitchFamily="18" charset="0"/>
                <a:cs typeface="Times New Roman" pitchFamily="18" charset="0"/>
              </a:rPr>
              <a:t> Research</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905000"/>
            <a:ext cx="8229600" cy="4525963"/>
          </a:xfrm>
        </p:spPr>
        <p:txBody>
          <a:bodyPr>
            <a:normAutofit/>
          </a:bodyPr>
          <a:lstStyle/>
          <a:p>
            <a:pPr algn="just"/>
            <a:r>
              <a:rPr lang="en-US" sz="3200" dirty="0" smtClean="0">
                <a:latin typeface="Times New Roman" pitchFamily="18" charset="0"/>
                <a:cs typeface="Times New Roman" pitchFamily="18" charset="0"/>
              </a:rPr>
              <a:t>Advantage is that it allow psychologists to explore issues that might not be open to experimental investigation due to ethical concerns or practical realities.</a:t>
            </a:r>
          </a:p>
          <a:p>
            <a:pPr algn="just"/>
            <a:endParaRPr lang="en-US" sz="32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Unfortunately, descriptive methods have one significant disadvantage: Investigators cannot control events to isolate cause and effect.</a:t>
            </a:r>
            <a:endParaRPr lang="en-US" sz="3200"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lgn="ctr"/>
            <a:r>
              <a:rPr lang="en-US" sz="4400" dirty="0" smtClean="0">
                <a:latin typeface="Times New Roman" pitchFamily="18" charset="0"/>
                <a:cs typeface="Times New Roman" pitchFamily="18" charset="0"/>
              </a:rPr>
              <a:t>Steps In Scientific Investigation</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lvl="0"/>
            <a:r>
              <a:rPr lang="en-US" sz="3200" dirty="0" smtClean="0">
                <a:latin typeface="Times New Roman" pitchFamily="18" charset="0"/>
                <a:cs typeface="Times New Roman" pitchFamily="18" charset="0"/>
              </a:rPr>
              <a:t>Select a Topic</a:t>
            </a:r>
          </a:p>
          <a:p>
            <a:pPr lvl="0"/>
            <a:r>
              <a:rPr lang="en-US" sz="3200" dirty="0" smtClean="0">
                <a:latin typeface="Times New Roman" pitchFamily="18" charset="0"/>
                <a:cs typeface="Times New Roman" pitchFamily="18" charset="0"/>
              </a:rPr>
              <a:t>Formulate a testable hypothesis</a:t>
            </a:r>
          </a:p>
          <a:p>
            <a:pPr lvl="0"/>
            <a:r>
              <a:rPr lang="en-US" sz="3200" dirty="0" smtClean="0">
                <a:latin typeface="Times New Roman" pitchFamily="18" charset="0"/>
                <a:cs typeface="Times New Roman" pitchFamily="18" charset="0"/>
              </a:rPr>
              <a:t>Select the research method</a:t>
            </a:r>
          </a:p>
          <a:p>
            <a:pPr lvl="0"/>
            <a:r>
              <a:rPr lang="en-US" sz="3200" dirty="0" smtClean="0">
                <a:latin typeface="Times New Roman" pitchFamily="18" charset="0"/>
                <a:cs typeface="Times New Roman" pitchFamily="18" charset="0"/>
              </a:rPr>
              <a:t>Collect the data</a:t>
            </a:r>
          </a:p>
          <a:p>
            <a:pPr lvl="0"/>
            <a:r>
              <a:rPr lang="en-US" sz="3200" dirty="0" smtClean="0">
                <a:latin typeface="Times New Roman" pitchFamily="18" charset="0"/>
                <a:cs typeface="Times New Roman" pitchFamily="18" charset="0"/>
              </a:rPr>
              <a:t>Analyze the data and draw conclusion</a:t>
            </a:r>
          </a:p>
          <a:p>
            <a:pPr lvl="0"/>
            <a:r>
              <a:rPr lang="en-US" sz="3200" dirty="0" smtClean="0">
                <a:latin typeface="Times New Roman" pitchFamily="18" charset="0"/>
                <a:cs typeface="Times New Roman" pitchFamily="18" charset="0"/>
              </a:rPr>
              <a:t>Report the findings</a:t>
            </a:r>
            <a:endParaRPr lang="en-US" sz="3200"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 a topic</a:t>
            </a:r>
            <a:endParaRPr lang="en-US" dirty="0"/>
          </a:p>
        </p:txBody>
      </p:sp>
      <p:sp>
        <p:nvSpPr>
          <p:cNvPr id="3" name="Content Placeholder 2"/>
          <p:cNvSpPr>
            <a:spLocks noGrp="1"/>
          </p:cNvSpPr>
          <p:nvPr>
            <p:ph idx="1"/>
          </p:nvPr>
        </p:nvSpPr>
        <p:spPr/>
        <p:txBody>
          <a:bodyPr/>
          <a:lstStyle/>
          <a:p>
            <a:r>
              <a:rPr lang="en-US" dirty="0" smtClean="0"/>
              <a:t>The first step of a research is to select a topic </a:t>
            </a:r>
          </a:p>
          <a:p>
            <a:r>
              <a:rPr lang="en-US" dirty="0" smtClean="0"/>
              <a:t>Selection of a topic is not an easy task, You have to read a lot of stuff.</a:t>
            </a:r>
          </a:p>
          <a:p>
            <a:r>
              <a:rPr lang="en-US" dirty="0" smtClean="0"/>
              <a:t>Previous researches </a:t>
            </a:r>
            <a:r>
              <a:rPr lang="en-US" smtClean="0"/>
              <a:t>or literature </a:t>
            </a:r>
            <a:r>
              <a:rPr lang="en-US" dirty="0" smtClean="0"/>
              <a:t>reviews help us selecting of a topic. </a:t>
            </a:r>
            <a:endParaRPr lang="en-US" dirty="0"/>
          </a:p>
        </p:txBody>
      </p:sp>
    </p:spTree>
    <p:extLst>
      <p:ext uri="{BB962C8B-B14F-4D97-AF65-F5344CB8AC3E}">
        <p14:creationId xmlns:p14="http://schemas.microsoft.com/office/powerpoint/2010/main" val="23388026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itchFamily="18" charset="0"/>
                <a:cs typeface="Times New Roman" pitchFamily="18" charset="0"/>
              </a:rPr>
              <a:t>Formulate a Testable Hypothesis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524000"/>
            <a:ext cx="8229600" cy="4572000"/>
          </a:xfrm>
        </p:spPr>
        <p:txBody>
          <a:bodyPr>
            <a:noAutofit/>
          </a:bodyPr>
          <a:lstStyle/>
          <a:p>
            <a:pPr algn="just"/>
            <a:r>
              <a:rPr lang="en-US" dirty="0" smtClean="0">
                <a:latin typeface="Times New Roman" pitchFamily="18" charset="0"/>
                <a:cs typeface="Times New Roman" pitchFamily="18" charset="0"/>
              </a:rPr>
              <a:t>The first step in a scientific investigation is to translate a theory or an intuitive idea into a testable hypothesis.</a:t>
            </a:r>
          </a:p>
          <a:p>
            <a:pPr algn="just"/>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A hypothesis is a prediction stated in a way that allows it to be tested.</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Example </a:t>
            </a:r>
          </a:p>
          <a:p>
            <a:pPr algn="just"/>
            <a:r>
              <a:rPr lang="en-US" dirty="0" smtClean="0">
                <a:latin typeface="Times New Roman" pitchFamily="18" charset="0"/>
                <a:cs typeface="Times New Roman" pitchFamily="18" charset="0"/>
              </a:rPr>
              <a:t>High anxiety level will cause high need for affiliation.</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Autofit/>
          </a:bodyPr>
          <a:lstStyle/>
          <a:p>
            <a:pPr algn="ctr"/>
            <a:r>
              <a:rPr lang="en-US" sz="4400" dirty="0" smtClean="0">
                <a:latin typeface="Times New Roman" pitchFamily="18" charset="0"/>
                <a:cs typeface="Times New Roman" pitchFamily="18" charset="0"/>
              </a:rPr>
              <a:t>Select the Research Method</a:t>
            </a:r>
            <a:br>
              <a:rPr lang="en-US" sz="4400" dirty="0" smtClean="0">
                <a:latin typeface="Times New Roman" pitchFamily="18" charset="0"/>
                <a:cs typeface="Times New Roman" pitchFamily="18" charset="0"/>
              </a:rPr>
            </a:b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4754563"/>
          </a:xfrm>
        </p:spPr>
        <p:txBody>
          <a:bodyPr>
            <a:noAutofit/>
          </a:bodyPr>
          <a:lstStyle/>
          <a:p>
            <a:pPr algn="just"/>
            <a:r>
              <a:rPr lang="en-US" sz="3200" dirty="0" smtClean="0">
                <a:latin typeface="Times New Roman" pitchFamily="18" charset="0"/>
                <a:cs typeface="Times New Roman" pitchFamily="18" charset="0"/>
              </a:rPr>
              <a:t>The various methods are experiments, case studies, surveys, naturalistic observation, and so forth.</a:t>
            </a:r>
          </a:p>
          <a:p>
            <a:pPr algn="just"/>
            <a:endParaRPr lang="en-US" sz="32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The researcher has to ponder the pros and cons and then select the strategy that appears to be the most appropriate , practical and according to the nature of question under study.</a:t>
            </a:r>
            <a:endParaRPr lang="en-US" sz="3200" dirty="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400" dirty="0" smtClean="0">
                <a:latin typeface="Times New Roman" pitchFamily="18" charset="0"/>
                <a:cs typeface="Times New Roman" pitchFamily="18" charset="0"/>
              </a:rPr>
              <a:t>Collect the Data</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4830763"/>
          </a:xfrm>
        </p:spPr>
        <p:txBody>
          <a:bodyPr>
            <a:noAutofit/>
          </a:bodyPr>
          <a:lstStyle/>
          <a:p>
            <a:pPr algn="just"/>
            <a:r>
              <a:rPr lang="en-US" sz="3200" dirty="0" smtClean="0">
                <a:latin typeface="Times New Roman" pitchFamily="18" charset="0"/>
                <a:cs typeface="Times New Roman" pitchFamily="18" charset="0"/>
              </a:rPr>
              <a:t>Researchers use a variety of data collection techniques, which are procedures for making observations and measurements. </a:t>
            </a:r>
          </a:p>
          <a:p>
            <a:pPr algn="just"/>
            <a:endParaRPr lang="en-US" sz="32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Commonly </a:t>
            </a:r>
            <a:r>
              <a:rPr lang="fr-FR" sz="3200" dirty="0" err="1" smtClean="0">
                <a:latin typeface="Times New Roman" pitchFamily="18" charset="0"/>
                <a:cs typeface="Times New Roman" pitchFamily="18" charset="0"/>
              </a:rPr>
              <a:t>used</a:t>
            </a:r>
            <a:r>
              <a:rPr lang="fr-FR" sz="3200" dirty="0" smtClean="0">
                <a:latin typeface="Times New Roman" pitchFamily="18" charset="0"/>
                <a:cs typeface="Times New Roman" pitchFamily="18" charset="0"/>
              </a:rPr>
              <a:t> techniques </a:t>
            </a:r>
            <a:r>
              <a:rPr lang="fr-FR" sz="3200" dirty="0" err="1" smtClean="0">
                <a:latin typeface="Times New Roman" pitchFamily="18" charset="0"/>
                <a:cs typeface="Times New Roman" pitchFamily="18" charset="0"/>
              </a:rPr>
              <a:t>include</a:t>
            </a:r>
            <a:r>
              <a:rPr lang="fr-FR" sz="3200" dirty="0" smtClean="0">
                <a:latin typeface="Times New Roman" pitchFamily="18" charset="0"/>
                <a:cs typeface="Times New Roman" pitchFamily="18" charset="0"/>
              </a:rPr>
              <a:t> direct observation, questionnaires, </a:t>
            </a:r>
            <a:r>
              <a:rPr lang="en-US" sz="3200" dirty="0" smtClean="0">
                <a:latin typeface="Times New Roman" pitchFamily="18" charset="0"/>
                <a:cs typeface="Times New Roman" pitchFamily="18" charset="0"/>
              </a:rPr>
              <a:t>interviews, psychological tests and physiological recordings</a:t>
            </a:r>
            <a:r>
              <a:rPr lang="en-US" dirty="0" smtClean="0">
                <a:latin typeface="Times New Roman" pitchFamily="18" charset="0"/>
                <a:cs typeface="Times New Roman" pitchFamily="18" charset="0"/>
              </a:rPr>
              <a: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410200"/>
          </a:xfrm>
        </p:spPr>
        <p:txBody>
          <a:bodyPr>
            <a:normAutofit/>
          </a:bodyPr>
          <a:lstStyle/>
          <a:p>
            <a:pPr algn="just"/>
            <a:r>
              <a:rPr lang="en-US" sz="3200" dirty="0" smtClean="0">
                <a:latin typeface="Times New Roman" pitchFamily="18" charset="0"/>
                <a:cs typeface="Times New Roman" pitchFamily="18" charset="0"/>
              </a:rPr>
              <a:t>For example, questionnaires are well suited for studying attitudes, psychological tests for studying personality, and physiological recordings for studying the biological bases of behavior.</a:t>
            </a:r>
          </a:p>
          <a:p>
            <a:pPr algn="just"/>
            <a:endParaRPr lang="en-US" sz="32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Depending on the nature and complexity of the study, data collection can often take months, and it sometimes requires years of work.</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latin typeface="Times New Roman" pitchFamily="18" charset="0"/>
                <a:cs typeface="Times New Roman" pitchFamily="18" charset="0"/>
              </a:rPr>
              <a:t>Research methods</a:t>
            </a:r>
            <a:endParaRPr lang="en-US" sz="4400" dirty="0"/>
          </a:p>
        </p:txBody>
      </p:sp>
      <p:sp>
        <p:nvSpPr>
          <p:cNvPr id="3" name="Content Placeholder 2"/>
          <p:cNvSpPr>
            <a:spLocks noGrp="1"/>
          </p:cNvSpPr>
          <p:nvPr>
            <p:ph idx="1"/>
          </p:nvPr>
        </p:nvSpPr>
        <p:spPr/>
        <p:txBody>
          <a:bodyPr/>
          <a:lstStyle/>
          <a:p>
            <a:r>
              <a:rPr lang="en-US" sz="3200" dirty="0" smtClean="0">
                <a:latin typeface="Times New Roman" pitchFamily="18" charset="0"/>
                <a:cs typeface="Times New Roman" pitchFamily="18" charset="0"/>
              </a:rPr>
              <a:t>Research methods are general strategies for conducting studies.</a:t>
            </a:r>
          </a:p>
          <a:p>
            <a:endParaRPr lang="en-US" sz="32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The two basic types of methods used in psychology are:</a:t>
            </a:r>
          </a:p>
          <a:p>
            <a:pPr lvl="0" algn="just"/>
            <a:r>
              <a:rPr lang="en-US" sz="3200" dirty="0" smtClean="0">
                <a:latin typeface="Times New Roman" pitchFamily="18" charset="0"/>
                <a:cs typeface="Times New Roman" pitchFamily="18" charset="0"/>
              </a:rPr>
              <a:t>Experimental Research</a:t>
            </a:r>
          </a:p>
          <a:p>
            <a:pPr lvl="0" algn="just"/>
            <a:r>
              <a:rPr lang="en-US" sz="3200" dirty="0" smtClean="0">
                <a:latin typeface="Times New Roman" pitchFamily="18" charset="0"/>
                <a:cs typeface="Times New Roman" pitchFamily="18" charset="0"/>
              </a:rPr>
              <a:t>Descriptive/</a:t>
            </a:r>
            <a:r>
              <a:rPr lang="en-US" sz="3200" dirty="0" err="1" smtClean="0">
                <a:latin typeface="Times New Roman" pitchFamily="18" charset="0"/>
                <a:cs typeface="Times New Roman" pitchFamily="18" charset="0"/>
              </a:rPr>
              <a:t>Correlational</a:t>
            </a:r>
            <a:r>
              <a:rPr lang="en-US" sz="3200" dirty="0" smtClean="0">
                <a:latin typeface="Times New Roman" pitchFamily="18" charset="0"/>
                <a:cs typeface="Times New Roman" pitchFamily="18" charset="0"/>
              </a:rPr>
              <a:t> Research</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pPr algn="ctr"/>
            <a:r>
              <a:rPr lang="en-US" sz="4900" dirty="0" smtClean="0">
                <a:latin typeface="Times New Roman" pitchFamily="18" charset="0"/>
                <a:cs typeface="Times New Roman" pitchFamily="18" charset="0"/>
              </a:rPr>
              <a:t>Analyze the Data</a:t>
            </a:r>
            <a:br>
              <a:rPr lang="en-US" sz="4900" dirty="0" smtClean="0">
                <a:latin typeface="Times New Roman" pitchFamily="18" charset="0"/>
                <a:cs typeface="Times New Roman" pitchFamily="18" charset="0"/>
              </a:rPr>
            </a:br>
            <a:r>
              <a:rPr lang="en-US" sz="4900" dirty="0" smtClean="0">
                <a:latin typeface="Times New Roman" pitchFamily="18" charset="0"/>
                <a:cs typeface="Times New Roman" pitchFamily="18" charset="0"/>
              </a:rPr>
              <a:t>and Draw Conclusions</a:t>
            </a:r>
            <a:r>
              <a:rPr lang="en-US" dirty="0" smtClean="0"/>
              <a:t/>
            </a:r>
            <a:br>
              <a:rPr lang="en-US" dirty="0" smtClean="0"/>
            </a:br>
            <a:endParaRPr lang="en-US" dirty="0"/>
          </a:p>
        </p:txBody>
      </p:sp>
      <p:sp>
        <p:nvSpPr>
          <p:cNvPr id="3" name="Content Placeholder 2"/>
          <p:cNvSpPr>
            <a:spLocks noGrp="1"/>
          </p:cNvSpPr>
          <p:nvPr>
            <p:ph idx="1"/>
          </p:nvPr>
        </p:nvSpPr>
        <p:spPr>
          <a:xfrm>
            <a:off x="457200" y="1828800"/>
            <a:ext cx="8229600" cy="4525963"/>
          </a:xfrm>
        </p:spPr>
        <p:txBody>
          <a:bodyPr>
            <a:normAutofit/>
          </a:bodyPr>
          <a:lstStyle/>
          <a:p>
            <a:pPr algn="just"/>
            <a:r>
              <a:rPr lang="en-US" sz="3200" dirty="0" smtClean="0">
                <a:latin typeface="Times New Roman" pitchFamily="18" charset="0"/>
                <a:cs typeface="Times New Roman" pitchFamily="18" charset="0"/>
              </a:rPr>
              <a:t>The observations made in previous step are usually converted into numbers, which constitute the raw data of the study.</a:t>
            </a:r>
          </a:p>
          <a:p>
            <a:pPr algn="just"/>
            <a:endParaRPr lang="en-US" sz="32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Researchers use statistics to analyze their data and to decide whether their hypotheses have been supported. </a:t>
            </a:r>
            <a:endParaRPr lang="en-US" sz="3200" dirty="0">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latin typeface="Times New Roman" pitchFamily="18" charset="0"/>
                <a:cs typeface="Times New Roman" pitchFamily="18" charset="0"/>
              </a:rPr>
              <a:t>Report the Findings</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3200" dirty="0" smtClean="0">
                <a:latin typeface="Times New Roman" pitchFamily="18" charset="0"/>
                <a:cs typeface="Times New Roman" pitchFamily="18" charset="0"/>
              </a:rPr>
              <a:t>Scientific progress can be achieved only if researchers share their findings with one another and with the general public.</a:t>
            </a:r>
          </a:p>
          <a:p>
            <a:pPr algn="just"/>
            <a:endParaRPr lang="en-US" sz="32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 Therefore, the final step in a scientific investigation is to write up a concise summary of the study for publication.</a:t>
            </a:r>
            <a:endParaRPr lang="en-US" sz="32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latin typeface="Times New Roman" pitchFamily="18" charset="0"/>
                <a:cs typeface="Times New Roman" pitchFamily="18" charset="0"/>
              </a:rPr>
              <a:t>Experimental Research </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3200" dirty="0">
                <a:latin typeface="Times New Roman" pitchFamily="18" charset="0"/>
                <a:cs typeface="Times New Roman" pitchFamily="18" charset="0"/>
              </a:rPr>
              <a:t>The experiment is a research method in </a:t>
            </a:r>
            <a:r>
              <a:rPr lang="en-US" sz="3200" dirty="0" smtClean="0">
                <a:latin typeface="Times New Roman" pitchFamily="18" charset="0"/>
                <a:cs typeface="Times New Roman" pitchFamily="18" charset="0"/>
              </a:rPr>
              <a:t>which the </a:t>
            </a:r>
            <a:r>
              <a:rPr lang="en-US" sz="3200" dirty="0">
                <a:latin typeface="Times New Roman" pitchFamily="18" charset="0"/>
                <a:cs typeface="Times New Roman" pitchFamily="18" charset="0"/>
              </a:rPr>
              <a:t>investigator manipulates a variable under </a:t>
            </a:r>
            <a:r>
              <a:rPr lang="en-US" sz="3200" dirty="0" smtClean="0">
                <a:latin typeface="Times New Roman" pitchFamily="18" charset="0"/>
                <a:cs typeface="Times New Roman" pitchFamily="18" charset="0"/>
              </a:rPr>
              <a:t>carefully controlled </a:t>
            </a:r>
            <a:r>
              <a:rPr lang="en-US" sz="3200" dirty="0">
                <a:latin typeface="Times New Roman" pitchFamily="18" charset="0"/>
                <a:cs typeface="Times New Roman" pitchFamily="18" charset="0"/>
              </a:rPr>
              <a:t>conditions and observes </a:t>
            </a:r>
            <a:r>
              <a:rPr lang="en-US" sz="3200" dirty="0" smtClean="0">
                <a:latin typeface="Times New Roman" pitchFamily="18" charset="0"/>
                <a:cs typeface="Times New Roman" pitchFamily="18" charset="0"/>
              </a:rPr>
              <a:t>whether any </a:t>
            </a:r>
            <a:r>
              <a:rPr lang="en-US" sz="3200" dirty="0">
                <a:latin typeface="Times New Roman" pitchFamily="18" charset="0"/>
                <a:cs typeface="Times New Roman" pitchFamily="18" charset="0"/>
              </a:rPr>
              <a:t>changes occur in a second variable as a result</a:t>
            </a:r>
            <a:r>
              <a:rPr lang="en-US" sz="3200" dirty="0" smtClean="0">
                <a:latin typeface="Times New Roman" pitchFamily="18" charset="0"/>
                <a:cs typeface="Times New Roman" pitchFamily="18" charset="0"/>
              </a:rPr>
              <a:t>.</a:t>
            </a:r>
          </a:p>
          <a:p>
            <a:pPr algn="just"/>
            <a:endParaRPr lang="en-US" sz="3200" dirty="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It allows </a:t>
            </a:r>
            <a:r>
              <a:rPr lang="en-US" sz="3200" dirty="0">
                <a:latin typeface="Times New Roman" pitchFamily="18" charset="0"/>
                <a:cs typeface="Times New Roman" pitchFamily="18" charset="0"/>
              </a:rPr>
              <a:t>researchers to detect cause-and-effect relationships.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534400" cy="6019800"/>
          </a:xfrm>
        </p:spPr>
        <p:txBody>
          <a:bodyPr>
            <a:noAutofit/>
          </a:bodyPr>
          <a:lstStyle/>
          <a:p>
            <a:pPr algn="just">
              <a:lnSpc>
                <a:spcPct val="120000"/>
              </a:lnSpc>
            </a:pPr>
            <a:r>
              <a:rPr lang="en-US" sz="3000" b="1" dirty="0" smtClean="0">
                <a:latin typeface="Times New Roman" pitchFamily="18" charset="0"/>
                <a:cs typeface="Times New Roman" pitchFamily="18" charset="0"/>
              </a:rPr>
              <a:t>Treatment :</a:t>
            </a:r>
          </a:p>
          <a:p>
            <a:pPr algn="just">
              <a:lnSpc>
                <a:spcPct val="120000"/>
              </a:lnSpc>
            </a:pPr>
            <a:r>
              <a:rPr lang="en-US" sz="3000" dirty="0" smtClean="0">
                <a:latin typeface="Times New Roman" pitchFamily="18" charset="0"/>
                <a:cs typeface="Times New Roman" pitchFamily="18" charset="0"/>
              </a:rPr>
              <a:t>The manipulation implemented by the experimenter.</a:t>
            </a:r>
          </a:p>
          <a:p>
            <a:pPr algn="just">
              <a:lnSpc>
                <a:spcPct val="120000"/>
              </a:lnSpc>
            </a:pPr>
            <a:r>
              <a:rPr lang="en-US" sz="3000" b="1" dirty="0" smtClean="0">
                <a:latin typeface="Times New Roman" pitchFamily="18" charset="0"/>
                <a:cs typeface="Times New Roman" pitchFamily="18" charset="0"/>
              </a:rPr>
              <a:t>Experimental group :</a:t>
            </a:r>
          </a:p>
          <a:p>
            <a:pPr algn="just">
              <a:lnSpc>
                <a:spcPct val="120000"/>
              </a:lnSpc>
            </a:pPr>
            <a:r>
              <a:rPr lang="en-US" sz="3000" dirty="0" smtClean="0">
                <a:latin typeface="Times New Roman" pitchFamily="18" charset="0"/>
                <a:cs typeface="Times New Roman" pitchFamily="18" charset="0"/>
              </a:rPr>
              <a:t>Any group participating in an experiment that receives a treatment in regard to the independent variable. </a:t>
            </a:r>
          </a:p>
          <a:p>
            <a:pPr algn="just">
              <a:lnSpc>
                <a:spcPct val="120000"/>
              </a:lnSpc>
            </a:pPr>
            <a:r>
              <a:rPr lang="en-US" sz="3000" b="1" dirty="0" smtClean="0">
                <a:latin typeface="Times New Roman" pitchFamily="18" charset="0"/>
                <a:cs typeface="Times New Roman" pitchFamily="18" charset="0"/>
              </a:rPr>
              <a:t>Control group:</a:t>
            </a:r>
          </a:p>
          <a:p>
            <a:pPr algn="just">
              <a:lnSpc>
                <a:spcPct val="120000"/>
              </a:lnSpc>
            </a:pPr>
            <a:r>
              <a:rPr lang="en-US" sz="3000" dirty="0" smtClean="0">
                <a:latin typeface="Times New Roman" pitchFamily="18" charset="0"/>
                <a:cs typeface="Times New Roman" pitchFamily="18" charset="0"/>
              </a:rPr>
              <a:t>A group participating in an experiment that receives no treatment given to the experimental group.</a:t>
            </a:r>
          </a:p>
          <a:p>
            <a:pPr algn="just"/>
            <a:endParaRPr lang="en-US" sz="3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Autofit/>
          </a:bodyPr>
          <a:lstStyle/>
          <a:p>
            <a:pPr algn="just"/>
            <a:r>
              <a:rPr lang="en-US" sz="3200" b="1" dirty="0" smtClean="0">
                <a:latin typeface="Times New Roman" pitchFamily="18" charset="0"/>
                <a:cs typeface="Times New Roman" pitchFamily="18" charset="0"/>
              </a:rPr>
              <a:t>Independent variable</a:t>
            </a:r>
          </a:p>
          <a:p>
            <a:pPr algn="just"/>
            <a:r>
              <a:rPr lang="en-US" sz="3200" dirty="0" smtClean="0">
                <a:latin typeface="Times New Roman" pitchFamily="18" charset="0"/>
                <a:cs typeface="Times New Roman" pitchFamily="18" charset="0"/>
              </a:rPr>
              <a:t>It </a:t>
            </a:r>
            <a:r>
              <a:rPr lang="en-US" sz="3200" dirty="0">
                <a:latin typeface="Times New Roman" pitchFamily="18" charset="0"/>
                <a:cs typeface="Times New Roman" pitchFamily="18" charset="0"/>
              </a:rPr>
              <a:t>is a condition or </a:t>
            </a:r>
            <a:r>
              <a:rPr lang="en-US" sz="3200" dirty="0" smtClean="0">
                <a:latin typeface="Times New Roman" pitchFamily="18" charset="0"/>
                <a:cs typeface="Times New Roman" pitchFamily="18" charset="0"/>
              </a:rPr>
              <a:t>event that </a:t>
            </a:r>
            <a:r>
              <a:rPr lang="en-US" sz="3200" dirty="0">
                <a:latin typeface="Times New Roman" pitchFamily="18" charset="0"/>
                <a:cs typeface="Times New Roman" pitchFamily="18" charset="0"/>
              </a:rPr>
              <a:t>an experimenter varies in order to see its </a:t>
            </a:r>
            <a:r>
              <a:rPr lang="en-US" sz="3200" dirty="0" smtClean="0">
                <a:latin typeface="Times New Roman" pitchFamily="18" charset="0"/>
                <a:cs typeface="Times New Roman" pitchFamily="18" charset="0"/>
              </a:rPr>
              <a:t>impact on </a:t>
            </a:r>
            <a:r>
              <a:rPr lang="en-US" sz="3200" dirty="0">
                <a:latin typeface="Times New Roman" pitchFamily="18" charset="0"/>
                <a:cs typeface="Times New Roman" pitchFamily="18" charset="0"/>
              </a:rPr>
              <a:t>another variable. </a:t>
            </a:r>
            <a:endParaRPr lang="en-US" sz="3200" dirty="0" smtClean="0">
              <a:latin typeface="Times New Roman" pitchFamily="18" charset="0"/>
              <a:cs typeface="Times New Roman" pitchFamily="18" charset="0"/>
            </a:endParaRPr>
          </a:p>
          <a:p>
            <a:pPr algn="just">
              <a:buNone/>
            </a:pPr>
            <a:r>
              <a:rPr lang="en-US" sz="3200" dirty="0" smtClean="0">
                <a:latin typeface="Times New Roman" pitchFamily="18" charset="0"/>
                <a:cs typeface="Times New Roman" pitchFamily="18" charset="0"/>
              </a:rPr>
              <a:t>					</a:t>
            </a:r>
            <a:r>
              <a:rPr lang="en-US" sz="3200" b="1" dirty="0" smtClean="0">
                <a:latin typeface="Times New Roman" pitchFamily="18" charset="0"/>
                <a:cs typeface="Times New Roman" pitchFamily="18" charset="0"/>
              </a:rPr>
              <a:t>OR</a:t>
            </a:r>
          </a:p>
          <a:p>
            <a:pPr algn="just"/>
            <a:r>
              <a:rPr lang="en-US" sz="3200" dirty="0" smtClean="0">
                <a:latin typeface="Times New Roman" pitchFamily="18" charset="0"/>
                <a:cs typeface="Times New Roman" pitchFamily="18" charset="0"/>
              </a:rPr>
              <a:t>The variable that is manipulated by an experimenter.</a:t>
            </a:r>
          </a:p>
          <a:p>
            <a:pPr algn="just">
              <a:buNone/>
            </a:pPr>
            <a:endParaRPr lang="en-US" sz="3200" dirty="0" smtClean="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lgn="just"/>
            <a:r>
              <a:rPr lang="en-US" sz="3200" b="1" dirty="0" smtClean="0">
                <a:latin typeface="Times New Roman" pitchFamily="18" charset="0"/>
                <a:cs typeface="Times New Roman" pitchFamily="18" charset="0"/>
              </a:rPr>
              <a:t>Dependent variable</a:t>
            </a:r>
          </a:p>
          <a:p>
            <a:pPr algn="just"/>
            <a:r>
              <a:rPr lang="en-US" sz="3200" dirty="0" smtClean="0">
                <a:latin typeface="Times New Roman" pitchFamily="18" charset="0"/>
                <a:cs typeface="Times New Roman" pitchFamily="18" charset="0"/>
              </a:rPr>
              <a:t>It is the variable that is thought to be affected by manipulation of the independent variable. </a:t>
            </a:r>
          </a:p>
          <a:p>
            <a:pPr algn="just">
              <a:buNone/>
            </a:pPr>
            <a:r>
              <a:rPr lang="en-US" sz="3200" b="1" dirty="0" smtClean="0">
                <a:latin typeface="Times New Roman" pitchFamily="18" charset="0"/>
                <a:cs typeface="Times New Roman" pitchFamily="18" charset="0"/>
              </a:rPr>
              <a:t>					OR</a:t>
            </a:r>
          </a:p>
          <a:p>
            <a:pPr algn="just"/>
            <a:r>
              <a:rPr lang="en-US" sz="3200" dirty="0" smtClean="0">
                <a:latin typeface="Times New Roman" pitchFamily="18" charset="0"/>
                <a:cs typeface="Times New Roman" pitchFamily="18" charset="0"/>
              </a:rPr>
              <a:t>The variable that is measured and is expected to change as a result of changes caused by the</a:t>
            </a:r>
          </a:p>
          <a:p>
            <a:pPr algn="just">
              <a:buNone/>
            </a:pPr>
            <a:r>
              <a:rPr lang="en-US" sz="3200" dirty="0" smtClean="0">
                <a:latin typeface="Times New Roman" pitchFamily="18" charset="0"/>
                <a:cs typeface="Times New Roman" pitchFamily="18" charset="0"/>
              </a:rPr>
              <a:t>	experimenter’s manipulation of the independent variable.</a:t>
            </a:r>
            <a:endParaRPr lang="en-US" sz="3200" b="1" dirty="0" smtClean="0">
              <a:latin typeface="Times New Roman" pitchFamily="18" charset="0"/>
              <a:cs typeface="Times New Roman" pitchFamily="18" charset="0"/>
            </a:endParaRPr>
          </a:p>
          <a:p>
            <a:endParaRPr lang="en-US"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rmAutofit/>
          </a:bodyPr>
          <a:lstStyle/>
          <a:p>
            <a:pPr algn="just"/>
            <a:r>
              <a:rPr lang="en-US" sz="3200" dirty="0" smtClean="0">
                <a:latin typeface="Times New Roman" pitchFamily="18" charset="0"/>
                <a:cs typeface="Times New Roman" pitchFamily="18" charset="0"/>
              </a:rPr>
              <a:t>The independent variable is called independent because it is free to be varied by the experimenter.</a:t>
            </a:r>
          </a:p>
          <a:p>
            <a:pPr algn="just"/>
            <a:endParaRPr lang="en-US" sz="32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The dependent variable is called dependent because it is thought to depend  on manipulations of the independent variable.</a:t>
            </a:r>
          </a:p>
          <a:p>
            <a:pPr algn="just"/>
            <a:endParaRPr lang="en-US" sz="32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In psychology studies, the dependent variable is usually a measurement of some aspect of the participants’ behavior.</a:t>
            </a:r>
          </a:p>
          <a:p>
            <a:pPr algn="just"/>
            <a:endParaRPr lang="en-US" dirty="0" smtClean="0">
              <a:latin typeface="Times New Roman" pitchFamily="18" charset="0"/>
              <a:cs typeface="Times New Roman" pitchFamily="18" charset="0"/>
            </a:endParaRP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normAutofit/>
          </a:bodyPr>
          <a:lstStyle/>
          <a:p>
            <a:pPr algn="ctr"/>
            <a:r>
              <a:rPr lang="en-US" sz="4400" dirty="0" smtClean="0">
                <a:latin typeface="Times New Roman" pitchFamily="18" charset="0"/>
                <a:cs typeface="Times New Roman" pitchFamily="18" charset="0"/>
              </a:rPr>
              <a:t>Example </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r>
              <a:rPr lang="en-US" sz="3200" dirty="0" smtClean="0">
                <a:latin typeface="Times New Roman" pitchFamily="18" charset="0"/>
                <a:cs typeface="Times New Roman" pitchFamily="18" charset="0"/>
              </a:rPr>
              <a:t>An experiment was conducted by </a:t>
            </a:r>
            <a:r>
              <a:rPr lang="en-US" sz="3200" dirty="0" err="1" smtClean="0">
                <a:latin typeface="Times New Roman" pitchFamily="18" charset="0"/>
                <a:cs typeface="Times New Roman" pitchFamily="18" charset="0"/>
              </a:rPr>
              <a:t>Schachter</a:t>
            </a:r>
            <a:r>
              <a:rPr lang="en-US" sz="3200" dirty="0" smtClean="0">
                <a:latin typeface="Times New Roman" pitchFamily="18" charset="0"/>
                <a:cs typeface="Times New Roman" pitchFamily="18" charset="0"/>
              </a:rPr>
              <a:t>. Participants were </a:t>
            </a:r>
            <a:r>
              <a:rPr lang="en-US" sz="3200" dirty="0">
                <a:latin typeface="Times New Roman" pitchFamily="18" charset="0"/>
                <a:cs typeface="Times New Roman" pitchFamily="18" charset="0"/>
              </a:rPr>
              <a:t>told </a:t>
            </a:r>
            <a:r>
              <a:rPr lang="en-US" sz="3200" dirty="0" smtClean="0">
                <a:latin typeface="Times New Roman" pitchFamily="18" charset="0"/>
                <a:cs typeface="Times New Roman" pitchFamily="18" charset="0"/>
              </a:rPr>
              <a:t>that they would </a:t>
            </a:r>
            <a:r>
              <a:rPr lang="en-US" sz="3200" dirty="0">
                <a:latin typeface="Times New Roman" pitchFamily="18" charset="0"/>
                <a:cs typeface="Times New Roman" pitchFamily="18" charset="0"/>
              </a:rPr>
              <a:t>be participating in a study on </a:t>
            </a:r>
            <a:r>
              <a:rPr lang="en-US" sz="3200" dirty="0" smtClean="0">
                <a:latin typeface="Times New Roman" pitchFamily="18" charset="0"/>
                <a:cs typeface="Times New Roman" pitchFamily="18" charset="0"/>
              </a:rPr>
              <a:t>“</a:t>
            </a:r>
            <a:r>
              <a:rPr lang="en-US" sz="3200" i="1" dirty="0" smtClean="0">
                <a:latin typeface="Times New Roman" pitchFamily="18" charset="0"/>
                <a:cs typeface="Times New Roman" pitchFamily="18" charset="0"/>
              </a:rPr>
              <a:t>the physiological effects </a:t>
            </a:r>
            <a:r>
              <a:rPr lang="en-US" sz="3200" i="1" dirty="0">
                <a:latin typeface="Times New Roman" pitchFamily="18" charset="0"/>
                <a:cs typeface="Times New Roman" pitchFamily="18" charset="0"/>
              </a:rPr>
              <a:t>of electric </a:t>
            </a:r>
            <a:r>
              <a:rPr lang="en-US" sz="3200" i="1" dirty="0" smtClean="0">
                <a:latin typeface="Times New Roman" pitchFamily="18" charset="0"/>
                <a:cs typeface="Times New Roman" pitchFamily="18" charset="0"/>
              </a:rPr>
              <a:t>shock</a:t>
            </a: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They were further </a:t>
            </a:r>
            <a:r>
              <a:rPr lang="en-US" sz="3200" dirty="0" smtClean="0">
                <a:latin typeface="Times New Roman" pitchFamily="18" charset="0"/>
                <a:cs typeface="Times New Roman" pitchFamily="18" charset="0"/>
              </a:rPr>
              <a:t>informed that </a:t>
            </a:r>
            <a:r>
              <a:rPr lang="en-US" sz="3200" dirty="0">
                <a:latin typeface="Times New Roman" pitchFamily="18" charset="0"/>
                <a:cs typeface="Times New Roman" pitchFamily="18" charset="0"/>
              </a:rPr>
              <a:t>during the experiment they would </a:t>
            </a:r>
            <a:r>
              <a:rPr lang="en-US" sz="3200" dirty="0" smtClean="0">
                <a:latin typeface="Times New Roman" pitchFamily="18" charset="0"/>
                <a:cs typeface="Times New Roman" pitchFamily="18" charset="0"/>
              </a:rPr>
              <a:t>receive a </a:t>
            </a:r>
            <a:r>
              <a:rPr lang="en-US" sz="3200" dirty="0">
                <a:latin typeface="Times New Roman" pitchFamily="18" charset="0"/>
                <a:cs typeface="Times New Roman" pitchFamily="18" charset="0"/>
              </a:rPr>
              <a:t>series of electric shocks while their pulse </a:t>
            </a:r>
            <a:r>
              <a:rPr lang="en-US" sz="3200" dirty="0" smtClean="0">
                <a:latin typeface="Times New Roman" pitchFamily="18" charset="0"/>
                <a:cs typeface="Times New Roman" pitchFamily="18" charset="0"/>
              </a:rPr>
              <a:t>and blood </a:t>
            </a:r>
            <a:r>
              <a:rPr lang="en-US" sz="3200" dirty="0">
                <a:latin typeface="Times New Roman" pitchFamily="18" charset="0"/>
                <a:cs typeface="Times New Roman" pitchFamily="18" charset="0"/>
              </a:rPr>
              <a:t>pressure were being monitored. </a:t>
            </a:r>
            <a:endParaRPr lang="en-US" sz="3200" dirty="0" smtClean="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2160</TotalTime>
  <Words>1340</Words>
  <Application>Microsoft Office PowerPoint</Application>
  <PresentationFormat>On-screen Show (4:3)</PresentationFormat>
  <Paragraphs>121</Paragraphs>
  <Slides>31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Century Gothic</vt:lpstr>
      <vt:lpstr>Times New Roman</vt:lpstr>
      <vt:lpstr>Verdana</vt:lpstr>
      <vt:lpstr>Wingdings 2</vt:lpstr>
      <vt:lpstr>Verve</vt:lpstr>
      <vt:lpstr>Research In Psychology </vt:lpstr>
      <vt:lpstr>Research</vt:lpstr>
      <vt:lpstr>Research methods</vt:lpstr>
      <vt:lpstr>Experimental Research </vt:lpstr>
      <vt:lpstr>PowerPoint Presentation</vt:lpstr>
      <vt:lpstr>PowerPoint Presentation</vt:lpstr>
      <vt:lpstr>PowerPoint Presentation</vt:lpstr>
      <vt:lpstr>PowerPoint Presentation</vt:lpstr>
      <vt:lpstr>Example </vt:lpstr>
      <vt:lpstr>PowerPoint Presentation</vt:lpstr>
      <vt:lpstr>PowerPoint Presentation</vt:lpstr>
      <vt:lpstr>PowerPoint Presentation</vt:lpstr>
      <vt:lpstr>Advantages</vt:lpstr>
      <vt:lpstr>Disadvantages</vt:lpstr>
      <vt:lpstr>PowerPoint Presentation</vt:lpstr>
      <vt:lpstr>Descriptive/Correlational Research</vt:lpstr>
      <vt:lpstr>PowerPoint Presentation</vt:lpstr>
      <vt:lpstr>Naturalistic Observation</vt:lpstr>
      <vt:lpstr>Case Studies</vt:lpstr>
      <vt:lpstr>PowerPoint Presentation</vt:lpstr>
      <vt:lpstr>Surveys</vt:lpstr>
      <vt:lpstr>PowerPoint Presentation</vt:lpstr>
      <vt:lpstr>Advantages and Disadvantages Of Correlational Research</vt:lpstr>
      <vt:lpstr>Steps In Scientific Investigation</vt:lpstr>
      <vt:lpstr>Select a topic</vt:lpstr>
      <vt:lpstr>Formulate a Testable Hypothesis</vt:lpstr>
      <vt:lpstr>Select the Research Method </vt:lpstr>
      <vt:lpstr>Collect the Data </vt:lpstr>
      <vt:lpstr>PowerPoint Presentation</vt:lpstr>
      <vt:lpstr>Analyze the Data and Draw Conclusions </vt:lpstr>
      <vt:lpstr>Report the Findings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METHODS</dc:title>
  <dc:creator>nOMi</dc:creator>
  <cp:lastModifiedBy>Ali G</cp:lastModifiedBy>
  <cp:revision>43</cp:revision>
  <dcterms:created xsi:type="dcterms:W3CDTF">2014-02-25T15:10:02Z</dcterms:created>
  <dcterms:modified xsi:type="dcterms:W3CDTF">2020-05-03T00:24:36Z</dcterms:modified>
</cp:coreProperties>
</file>