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80" r:id="rId3"/>
    <p:sldId id="283" r:id="rId4"/>
    <p:sldId id="284" r:id="rId5"/>
    <p:sldId id="349" r:id="rId6"/>
    <p:sldId id="285" r:id="rId7"/>
    <p:sldId id="288" r:id="rId8"/>
    <p:sldId id="303" r:id="rId9"/>
    <p:sldId id="304" r:id="rId10"/>
    <p:sldId id="290" r:id="rId11"/>
    <p:sldId id="292" r:id="rId12"/>
    <p:sldId id="293" r:id="rId13"/>
    <p:sldId id="295" r:id="rId14"/>
    <p:sldId id="297" r:id="rId15"/>
    <p:sldId id="306" r:id="rId16"/>
    <p:sldId id="307" r:id="rId17"/>
    <p:sldId id="309" r:id="rId18"/>
    <p:sldId id="310" r:id="rId19"/>
    <p:sldId id="350" r:id="rId20"/>
    <p:sldId id="312" r:id="rId21"/>
    <p:sldId id="313" r:id="rId22"/>
    <p:sldId id="314" r:id="rId2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60" d="100"/>
          <a:sy n="60" d="100"/>
        </p:scale>
        <p:origin x="67" y="5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32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48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charAt</a:t>
            </a:r>
            <a:r>
              <a:rPr lang="en-US" dirty="0"/>
              <a:t>() method returns the character at the specified index in a string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substr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 method extracts parts of a string, beginning at the character at the specified position, and returns the specified number of characters.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65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32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/>
          <a:lstStyle/>
          <a:p>
            <a:r>
              <a:rPr lang="en-US" dirty="0"/>
              <a:t>Web Systems &amp; Technology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9135"/>
            <a:ext cx="9144000" cy="640894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PK" dirty="0"/>
              <a:t>1</a:t>
            </a:r>
            <a:r>
              <a:rPr lang="en-US" dirty="0"/>
              <a:t>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4236986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PK" dirty="0"/>
              <a:t>C</a:t>
            </a:r>
            <a:r>
              <a:rPr lang="en-GB" dirty="0"/>
              <a:t>h</a:t>
            </a:r>
            <a:r>
              <a:rPr lang="en-PK" dirty="0"/>
              <a:t>a</a:t>
            </a:r>
            <a:r>
              <a:rPr lang="en-GB" dirty="0"/>
              <a:t>p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r 1</a:t>
            </a:r>
            <a:r>
              <a:rPr lang="en-US" dirty="0"/>
              <a:t>5</a:t>
            </a:r>
            <a:r>
              <a:rPr lang="en-PK" dirty="0"/>
              <a:t> - </a:t>
            </a:r>
            <a:r>
              <a:rPr lang="en-US" dirty="0"/>
              <a:t>JavaScript Functions and Objects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chaining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44158"/>
            <a:ext cx="11279909" cy="5194753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/>
              <a:t>Use of multiple properties and methods in a single expression.</a:t>
            </a:r>
          </a:p>
          <a:p>
            <a:r>
              <a:rPr lang="en-US" sz="3500" dirty="0"/>
              <a:t>Example:</a:t>
            </a:r>
          </a:p>
          <a:p>
            <a:pPr marL="0" indent="0">
              <a:buNone/>
            </a:pPr>
            <a:r>
              <a:rPr lang="en-US" sz="3500" dirty="0"/>
              <a:t>	</a:t>
            </a:r>
            <a:r>
              <a:rPr lang="en-US" sz="3500" dirty="0" err="1"/>
              <a:t>fixNames.arguments</a:t>
            </a:r>
            <a:r>
              <a:rPr lang="en-US" sz="3500" dirty="0"/>
              <a:t>[j].</a:t>
            </a:r>
            <a:r>
              <a:rPr lang="en-US" sz="3500" dirty="0" err="1"/>
              <a:t>substr</a:t>
            </a:r>
            <a:r>
              <a:rPr lang="en-US" sz="3500" dirty="0"/>
              <a:t>(1).</a:t>
            </a:r>
            <a:r>
              <a:rPr lang="en-US" sz="3500" dirty="0" err="1"/>
              <a:t>toLowerCase</a:t>
            </a:r>
            <a:r>
              <a:rPr lang="en-US" sz="3500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500" dirty="0"/>
              <a:t>Start with the name of the function itself: </a:t>
            </a:r>
            <a:r>
              <a:rPr lang="en-US" sz="3500" dirty="0" err="1"/>
              <a:t>fixNames</a:t>
            </a:r>
            <a:r>
              <a:rPr lang="en-US" sz="35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/>
              <a:t>Extract element </a:t>
            </a:r>
            <a:r>
              <a:rPr lang="en-US" sz="3500" b="1" i="1" dirty="0"/>
              <a:t>j</a:t>
            </a:r>
            <a:r>
              <a:rPr lang="en-US" sz="3500" dirty="0"/>
              <a:t> from the array arguments representing </a:t>
            </a:r>
            <a:r>
              <a:rPr lang="en-US" sz="3500" dirty="0" err="1"/>
              <a:t>fixNames</a:t>
            </a:r>
            <a:r>
              <a:rPr lang="en-US" sz="3500" dirty="0"/>
              <a:t> arguments.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/>
              <a:t>Invoke </a:t>
            </a:r>
            <a:r>
              <a:rPr lang="en-US" sz="3500" dirty="0" err="1"/>
              <a:t>substr</a:t>
            </a:r>
            <a:r>
              <a:rPr lang="en-US" sz="3500" dirty="0"/>
              <a:t> with a parameter of 1 to the extracted element. This passes all but the first character to the next section of the expression.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/>
              <a:t>Apply the method </a:t>
            </a:r>
            <a:r>
              <a:rPr lang="en-US" sz="3500" dirty="0" err="1"/>
              <a:t>toLowerCase</a:t>
            </a:r>
            <a:r>
              <a:rPr lang="en-US" sz="3500" dirty="0"/>
              <a:t> to the string that has been passed this far.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09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chaining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For example, if the string </a:t>
            </a:r>
            <a:r>
              <a:rPr lang="en-US" sz="3200" dirty="0" err="1"/>
              <a:t>mixedCASE</a:t>
            </a:r>
            <a:r>
              <a:rPr lang="en-US" sz="3200" dirty="0"/>
              <a:t> is passed to the example expression, it will go through the following transformations:</a:t>
            </a:r>
          </a:p>
          <a:p>
            <a:pPr lvl="1"/>
            <a:r>
              <a:rPr lang="en-US" sz="3200" dirty="0" err="1"/>
              <a:t>mixedCASE</a:t>
            </a:r>
            <a:endParaRPr lang="en-US" sz="3200" dirty="0"/>
          </a:p>
          <a:p>
            <a:pPr lvl="1"/>
            <a:r>
              <a:rPr lang="en-US" sz="3200" dirty="0" err="1"/>
              <a:t>ixedCASE</a:t>
            </a:r>
            <a:endParaRPr lang="en-US" sz="3200" dirty="0"/>
          </a:p>
          <a:p>
            <a:pPr lvl="1"/>
            <a:r>
              <a:rPr lang="en-US" sz="3200" dirty="0" err="1"/>
              <a:t>ixedcase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68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Multiple parameters can be returned by returning an array.</a:t>
            </a:r>
          </a:p>
          <a:p>
            <a:r>
              <a:rPr lang="en-US" sz="3200" i="1" dirty="0"/>
              <a:t>Example 15-4. Returning an array of values</a:t>
            </a:r>
            <a:endParaRPr lang="en-US" sz="32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&lt;script&gt;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  words = </a:t>
            </a:r>
            <a:r>
              <a:rPr lang="en-US" sz="3000" dirty="0" err="1"/>
              <a:t>fixNames</a:t>
            </a:r>
            <a:r>
              <a:rPr lang="en-US" sz="3000" dirty="0"/>
              <a:t>("the", "DALLAS", "</a:t>
            </a:r>
            <a:r>
              <a:rPr lang="en-US" sz="3000" dirty="0" err="1"/>
              <a:t>CowBoys</a:t>
            </a:r>
            <a:r>
              <a:rPr lang="en-US" sz="3000" dirty="0"/>
              <a:t>")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  for (j = 0 ; j &lt; </a:t>
            </a:r>
            <a:r>
              <a:rPr lang="en-US" sz="3000" dirty="0" err="1"/>
              <a:t>words.length</a:t>
            </a:r>
            <a:r>
              <a:rPr lang="en-US" sz="3000" dirty="0"/>
              <a:t> ; ++j)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       </a:t>
            </a:r>
            <a:r>
              <a:rPr lang="en-US" sz="3000" dirty="0" err="1"/>
              <a:t>document.write</a:t>
            </a:r>
            <a:r>
              <a:rPr lang="en-US" sz="3000" dirty="0"/>
              <a:t>(words[j] + "&lt;</a:t>
            </a:r>
            <a:r>
              <a:rPr lang="en-US" sz="3000" dirty="0" err="1"/>
              <a:t>br</a:t>
            </a:r>
            <a:r>
              <a:rPr lang="en-US" sz="3000" dirty="0"/>
              <a:t>&gt;")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 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  function </a:t>
            </a:r>
            <a:r>
              <a:rPr lang="en-US" sz="3000" dirty="0" err="1"/>
              <a:t>fixNames</a:t>
            </a:r>
            <a:r>
              <a:rPr lang="en-US" sz="3000" dirty="0"/>
              <a:t>()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  {   var s = new Array()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       for (j = 0 ; j &lt; </a:t>
            </a:r>
            <a:r>
              <a:rPr lang="en-US" sz="3000" dirty="0" err="1"/>
              <a:t>fixNames.arguments.length</a:t>
            </a:r>
            <a:r>
              <a:rPr lang="en-US" sz="3000" dirty="0"/>
              <a:t> ; ++j)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           s[j] = </a:t>
            </a:r>
            <a:r>
              <a:rPr lang="en-US" sz="3000" dirty="0" err="1"/>
              <a:t>fixNames.arguments</a:t>
            </a:r>
            <a:r>
              <a:rPr lang="en-US" sz="3000" dirty="0"/>
              <a:t>[j].</a:t>
            </a:r>
            <a:r>
              <a:rPr lang="en-US" sz="3000" dirty="0" err="1"/>
              <a:t>charAt</a:t>
            </a:r>
            <a:r>
              <a:rPr lang="en-US" sz="3000" dirty="0"/>
              <a:t>(0).</a:t>
            </a:r>
            <a:r>
              <a:rPr lang="en-US" sz="3000" dirty="0" err="1"/>
              <a:t>toUpperCase</a:t>
            </a:r>
            <a:r>
              <a:rPr lang="en-US" sz="3000" dirty="0"/>
              <a:t>() +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           </a:t>
            </a:r>
            <a:r>
              <a:rPr lang="en-US" sz="3000" dirty="0" err="1"/>
              <a:t>fixNames.arguments</a:t>
            </a:r>
            <a:r>
              <a:rPr lang="en-US" sz="3000" dirty="0"/>
              <a:t>[j].</a:t>
            </a:r>
            <a:r>
              <a:rPr lang="en-US" sz="3000" dirty="0" err="1"/>
              <a:t>substr</a:t>
            </a:r>
            <a:r>
              <a:rPr lang="en-US" sz="3000" dirty="0"/>
              <a:t>(1).</a:t>
            </a:r>
            <a:r>
              <a:rPr lang="en-US" sz="3000" dirty="0" err="1"/>
              <a:t>toLowerCase</a:t>
            </a:r>
            <a:r>
              <a:rPr lang="en-US" sz="3000" dirty="0"/>
              <a:t>()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       return 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 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000" dirty="0"/>
              <a:t>&lt;/script&gt;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535E80-A783-4441-98DD-E211BB148FD8}"/>
              </a:ext>
            </a:extLst>
          </p:cNvPr>
          <p:cNvSpPr txBox="1"/>
          <p:nvPr/>
        </p:nvSpPr>
        <p:spPr>
          <a:xfrm>
            <a:off x="9209899" y="1967832"/>
            <a:ext cx="23089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The 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Dallas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Cowboys</a:t>
            </a:r>
          </a:p>
        </p:txBody>
      </p:sp>
    </p:spTree>
    <p:extLst>
      <p:ext uri="{BB962C8B-B14F-4D97-AF65-F5344CB8AC3E}">
        <p14:creationId xmlns:p14="http://schemas.microsoft.com/office/powerpoint/2010/main" val="58841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an array of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44158"/>
            <a:ext cx="11279909" cy="4853442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US" dirty="0"/>
              <a:t>The variable </a:t>
            </a:r>
            <a:r>
              <a:rPr lang="en-US" b="1" i="1" dirty="0"/>
              <a:t>words</a:t>
            </a:r>
            <a:r>
              <a:rPr lang="en-US" dirty="0"/>
              <a:t> is automatically defined as an array and populated with the returned result of a call to the function </a:t>
            </a:r>
            <a:r>
              <a:rPr lang="en-US" b="1" i="1" dirty="0" err="1"/>
              <a:t>fixNames</a:t>
            </a:r>
            <a:r>
              <a:rPr lang="en-US" dirty="0"/>
              <a:t>.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variable </a:t>
            </a:r>
            <a:r>
              <a:rPr lang="en-US" b="1" i="1" dirty="0"/>
              <a:t>s</a:t>
            </a:r>
            <a:r>
              <a:rPr lang="en-US" dirty="0"/>
              <a:t> in </a:t>
            </a:r>
            <a:r>
              <a:rPr lang="en-US" b="1" i="1" dirty="0" err="1"/>
              <a:t>fixNames</a:t>
            </a:r>
            <a:r>
              <a:rPr lang="en-US" dirty="0"/>
              <a:t> is now an array. After each word has been processed, it is stored as an element of this array, which is returned.</a:t>
            </a:r>
          </a:p>
          <a:p>
            <a:pPr>
              <a:spcBef>
                <a:spcPts val="200"/>
              </a:spcBef>
            </a:pPr>
            <a:r>
              <a:rPr lang="en-US" dirty="0"/>
              <a:t>For loop iterates through the array and displays each member.</a:t>
            </a:r>
          </a:p>
          <a:p>
            <a:pPr>
              <a:spcBef>
                <a:spcPts val="200"/>
              </a:spcBef>
            </a:pPr>
            <a:r>
              <a:rPr lang="en-US" dirty="0"/>
              <a:t>This enables the extraction of individual parameters from its returned values, like the following: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3000" dirty="0"/>
              <a:t>words = </a:t>
            </a:r>
            <a:r>
              <a:rPr lang="en-US" sz="3000" dirty="0" err="1"/>
              <a:t>fixNames</a:t>
            </a:r>
            <a:r>
              <a:rPr lang="en-US" sz="3000" dirty="0"/>
              <a:t>("the", "DALLAS", "</a:t>
            </a:r>
            <a:r>
              <a:rPr lang="en-US" sz="3000" dirty="0" err="1"/>
              <a:t>CowBoys</a:t>
            </a:r>
            <a:r>
              <a:rPr lang="en-US" sz="3000" dirty="0"/>
              <a:t>")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3000" dirty="0" err="1"/>
              <a:t>document.write</a:t>
            </a:r>
            <a:r>
              <a:rPr lang="en-US" sz="3000" dirty="0"/>
              <a:t>(words[0] + " " + words[2])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08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45" y="1276274"/>
            <a:ext cx="11596255" cy="5419799"/>
          </a:xfrm>
        </p:spPr>
        <p:txBody>
          <a:bodyPr>
            <a:normAutofit fontScale="92500"/>
          </a:bodyPr>
          <a:lstStyle/>
          <a:p>
            <a:r>
              <a:rPr lang="en-US" dirty="0"/>
              <a:t>A variable can contain only one value at a time. In contrast, objects can contain multiple values and functions. </a:t>
            </a:r>
          </a:p>
          <a:p>
            <a:r>
              <a:rPr lang="en-US" dirty="0"/>
              <a:t>When creating a script to use objects, you need to design a composite of data and code called a </a:t>
            </a:r>
            <a:r>
              <a:rPr lang="en-US" b="1" i="1" dirty="0"/>
              <a:t>class</a:t>
            </a:r>
            <a:r>
              <a:rPr lang="en-US" dirty="0"/>
              <a:t>.</a:t>
            </a:r>
          </a:p>
          <a:p>
            <a:r>
              <a:rPr lang="en-US" dirty="0"/>
              <a:t>Each new object based on this class is called an </a:t>
            </a:r>
            <a:r>
              <a:rPr lang="en-US" b="1" i="1" dirty="0"/>
              <a:t>instance</a:t>
            </a:r>
            <a:r>
              <a:rPr lang="en-US" i="1" dirty="0"/>
              <a:t> </a:t>
            </a:r>
            <a:r>
              <a:rPr lang="en-US" dirty="0"/>
              <a:t>of that class. </a:t>
            </a:r>
          </a:p>
          <a:p>
            <a:r>
              <a:rPr lang="en-US" dirty="0"/>
              <a:t>The data associated with an object is called its </a:t>
            </a:r>
            <a:r>
              <a:rPr lang="en-US" b="1" i="1" dirty="0"/>
              <a:t>properties</a:t>
            </a:r>
            <a:r>
              <a:rPr lang="en-US" dirty="0"/>
              <a:t>, while the functions it uses are called </a:t>
            </a:r>
            <a:r>
              <a:rPr lang="en-US" b="1" i="1" dirty="0"/>
              <a:t>methods</a:t>
            </a:r>
            <a:r>
              <a:rPr lang="en-US" dirty="0"/>
              <a:t>.</a:t>
            </a:r>
          </a:p>
          <a:p>
            <a:r>
              <a:rPr lang="en-US" dirty="0"/>
              <a:t>Declaring a Class</a:t>
            </a:r>
          </a:p>
          <a:p>
            <a:pPr lvl="1"/>
            <a:r>
              <a:rPr lang="en-US" dirty="0"/>
              <a:t>To create the class, just write a </a:t>
            </a:r>
            <a:r>
              <a:rPr lang="en-US" b="1" i="1" dirty="0"/>
              <a:t>function named after the class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This function can accept arguments and can create properties and methods for objects in that class.</a:t>
            </a:r>
          </a:p>
          <a:p>
            <a:pPr lvl="1"/>
            <a:r>
              <a:rPr lang="en-US" dirty="0"/>
              <a:t>The function is called a class </a:t>
            </a:r>
            <a:r>
              <a:rPr lang="en-US" i="1" dirty="0"/>
              <a:t>constructor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11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the User class and its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229858"/>
            <a:ext cx="11279909" cy="519475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&lt;script&gt;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function User(forename, username, password)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</a:t>
            </a:r>
            <a:r>
              <a:rPr lang="en-US" sz="2800" dirty="0" err="1"/>
              <a:t>this.forename</a:t>
            </a:r>
            <a:r>
              <a:rPr lang="en-US" sz="2800" dirty="0"/>
              <a:t> = forename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</a:t>
            </a:r>
            <a:r>
              <a:rPr lang="en-US" sz="2800" dirty="0" err="1"/>
              <a:t>this.username</a:t>
            </a:r>
            <a:r>
              <a:rPr lang="en-US" sz="2800" dirty="0"/>
              <a:t> = username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</a:t>
            </a:r>
            <a:r>
              <a:rPr lang="en-US" sz="2800" dirty="0" err="1"/>
              <a:t>this.password</a:t>
            </a:r>
            <a:r>
              <a:rPr lang="en-US" sz="2800" dirty="0"/>
              <a:t> = password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</a:t>
            </a:r>
            <a:r>
              <a:rPr lang="en-US" sz="2800" dirty="0" err="1"/>
              <a:t>this.showUser</a:t>
            </a:r>
            <a:r>
              <a:rPr lang="en-US" sz="2800" dirty="0"/>
              <a:t> = function()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{   </a:t>
            </a:r>
            <a:r>
              <a:rPr lang="en-US" sz="2800" dirty="0" err="1"/>
              <a:t>document.write</a:t>
            </a:r>
            <a:r>
              <a:rPr lang="en-US" sz="2800" dirty="0"/>
              <a:t>("Forename: " + </a:t>
            </a:r>
            <a:r>
              <a:rPr lang="en-US" sz="2800" dirty="0" err="1"/>
              <a:t>this.forename</a:t>
            </a:r>
            <a:r>
              <a:rPr lang="en-US" sz="2800" dirty="0"/>
              <a:t>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     </a:t>
            </a:r>
            <a:r>
              <a:rPr lang="en-US" sz="2800" dirty="0" err="1"/>
              <a:t>document.write</a:t>
            </a:r>
            <a:r>
              <a:rPr lang="en-US" sz="2800" dirty="0"/>
              <a:t>("Username: " + </a:t>
            </a:r>
            <a:r>
              <a:rPr lang="en-US" sz="2800" dirty="0" err="1"/>
              <a:t>this.username</a:t>
            </a:r>
            <a:r>
              <a:rPr lang="en-US" sz="2800" dirty="0"/>
              <a:t>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     </a:t>
            </a:r>
            <a:r>
              <a:rPr lang="en-US" sz="2800" dirty="0" err="1"/>
              <a:t>document.write</a:t>
            </a:r>
            <a:r>
              <a:rPr lang="en-US" sz="2800" dirty="0"/>
              <a:t>("Password: " + </a:t>
            </a:r>
            <a:r>
              <a:rPr lang="en-US" sz="2800" dirty="0" err="1"/>
              <a:t>this.password</a:t>
            </a:r>
            <a:r>
              <a:rPr lang="en-US" sz="2800" dirty="0"/>
              <a:t>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7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the User class and its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44158"/>
            <a:ext cx="11279909" cy="5194753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</a:pPr>
            <a:r>
              <a:rPr lang="en-US" sz="3200" dirty="0"/>
              <a:t>This function is different from other functions in two ways:</a:t>
            </a:r>
          </a:p>
          <a:p>
            <a:pPr lvl="1">
              <a:spcBef>
                <a:spcPts val="200"/>
              </a:spcBef>
            </a:pPr>
            <a:r>
              <a:rPr lang="en-US" sz="3000" dirty="0"/>
              <a:t>Each time the function is called, it creates a new object. </a:t>
            </a:r>
          </a:p>
          <a:p>
            <a:pPr lvl="1">
              <a:spcBef>
                <a:spcPts val="200"/>
              </a:spcBef>
            </a:pPr>
            <a:r>
              <a:rPr lang="en-US" sz="3000" dirty="0"/>
              <a:t>It refers to an object named this. When the program creates an instance of User by running this function, this refers to the instance being created. </a:t>
            </a:r>
          </a:p>
          <a:p>
            <a:pPr lvl="1">
              <a:spcBef>
                <a:spcPts val="200"/>
              </a:spcBef>
            </a:pPr>
            <a:r>
              <a:rPr lang="en-US" sz="3000" dirty="0"/>
              <a:t>The same function can be called over and over with different arguments, and will create a new User each time with different values for the properties forename, and so on.</a:t>
            </a:r>
          </a:p>
          <a:p>
            <a:pPr lvl="1">
              <a:spcBef>
                <a:spcPts val="200"/>
              </a:spcBef>
            </a:pPr>
            <a:r>
              <a:rPr lang="en-US" sz="3000" dirty="0"/>
              <a:t>A new function named </a:t>
            </a:r>
            <a:r>
              <a:rPr lang="en-US" sz="3000" b="1" i="1" dirty="0" err="1"/>
              <a:t>showUser</a:t>
            </a:r>
            <a:r>
              <a:rPr lang="en-US" sz="3000" dirty="0"/>
              <a:t> is created within the function as a method of the </a:t>
            </a:r>
            <a:r>
              <a:rPr lang="en-US" sz="3000" b="1" i="1" dirty="0"/>
              <a:t>User</a:t>
            </a:r>
            <a:r>
              <a:rPr lang="en-US" sz="3000" dirty="0"/>
              <a:t>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39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Separately defining a class and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90195"/>
            <a:ext cx="11279909" cy="5331279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&lt;script&gt;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function User(forename, username, password)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this.forename</a:t>
            </a:r>
            <a:r>
              <a:rPr lang="en-US" dirty="0"/>
              <a:t> = forename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this.username</a:t>
            </a:r>
            <a:r>
              <a:rPr lang="en-US" dirty="0"/>
              <a:t> = username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this.password</a:t>
            </a:r>
            <a:r>
              <a:rPr lang="en-US" dirty="0"/>
              <a:t> = password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this.showUser</a:t>
            </a:r>
            <a:r>
              <a:rPr lang="en-US" dirty="0"/>
              <a:t> = </a:t>
            </a:r>
            <a:r>
              <a:rPr lang="en-US" dirty="0" err="1"/>
              <a:t>showUser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function </a:t>
            </a:r>
            <a:r>
              <a:rPr lang="en-US" dirty="0" err="1"/>
              <a:t>showUser</a:t>
            </a:r>
            <a:r>
              <a:rPr lang="en-US" dirty="0"/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document.write</a:t>
            </a:r>
            <a:r>
              <a:rPr lang="en-US" dirty="0"/>
              <a:t>("Forename: " + </a:t>
            </a:r>
            <a:r>
              <a:rPr lang="en-US" dirty="0" err="1"/>
              <a:t>this.forename</a:t>
            </a:r>
            <a:r>
              <a:rPr lang="en-US" dirty="0"/>
              <a:t> + "&lt;</a:t>
            </a:r>
            <a:r>
              <a:rPr lang="en-US" dirty="0" err="1"/>
              <a:t>br</a:t>
            </a:r>
            <a:r>
              <a:rPr lang="en-US" dirty="0"/>
              <a:t>&gt;")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document.write</a:t>
            </a:r>
            <a:r>
              <a:rPr lang="en-US" dirty="0"/>
              <a:t>("Username: " + </a:t>
            </a:r>
            <a:r>
              <a:rPr lang="en-US" dirty="0" err="1"/>
              <a:t>this.username</a:t>
            </a:r>
            <a:r>
              <a:rPr lang="en-US" dirty="0"/>
              <a:t> + "&lt;</a:t>
            </a:r>
            <a:r>
              <a:rPr lang="en-US" dirty="0" err="1"/>
              <a:t>br</a:t>
            </a:r>
            <a:r>
              <a:rPr lang="en-US" dirty="0"/>
              <a:t>&gt;")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document.write</a:t>
            </a:r>
            <a:r>
              <a:rPr lang="en-US" dirty="0"/>
              <a:t>("Password: " + </a:t>
            </a:r>
            <a:r>
              <a:rPr lang="en-US" dirty="0" err="1"/>
              <a:t>this.password</a:t>
            </a:r>
            <a:r>
              <a:rPr lang="en-US" dirty="0"/>
              <a:t> + "&lt;</a:t>
            </a:r>
            <a:r>
              <a:rPr lang="en-US" dirty="0" err="1"/>
              <a:t>br</a:t>
            </a:r>
            <a:r>
              <a:rPr lang="en-US" dirty="0"/>
              <a:t>&gt;")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&lt;/script&gt;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21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13643"/>
            <a:ext cx="11279909" cy="5415946"/>
          </a:xfrm>
        </p:spPr>
        <p:txBody>
          <a:bodyPr>
            <a:normAutofit/>
          </a:bodyPr>
          <a:lstStyle/>
          <a:p>
            <a:r>
              <a:rPr lang="en-US" sz="3200" dirty="0"/>
              <a:t>To create an instance of the class </a:t>
            </a:r>
            <a:r>
              <a:rPr lang="en-US" sz="3200" b="1" i="1" dirty="0"/>
              <a:t>User</a:t>
            </a:r>
            <a:r>
              <a:rPr lang="en-US" sz="3200" dirty="0"/>
              <a:t>, use new keyword with function name:</a:t>
            </a:r>
          </a:p>
          <a:p>
            <a:pPr marL="0" indent="0">
              <a:buNone/>
            </a:pPr>
            <a:r>
              <a:rPr lang="en-US" sz="3200" dirty="0"/>
              <a:t>	details = new User("Wolfgang", "</a:t>
            </a:r>
            <a:r>
              <a:rPr lang="en-US" sz="3200" dirty="0" err="1"/>
              <a:t>w.a.mozart</a:t>
            </a:r>
            <a:r>
              <a:rPr lang="en-US" sz="3200" dirty="0"/>
              <a:t>", "composer")</a:t>
            </a:r>
          </a:p>
          <a:p>
            <a:r>
              <a:rPr lang="en-US" sz="3200" dirty="0"/>
              <a:t>Or create an empty object:</a:t>
            </a:r>
          </a:p>
          <a:p>
            <a:pPr marL="0" indent="0">
              <a:buNone/>
            </a:pPr>
            <a:r>
              <a:rPr lang="en-US" sz="3200" dirty="0"/>
              <a:t>	details = new User()</a:t>
            </a:r>
          </a:p>
          <a:p>
            <a:r>
              <a:rPr lang="en-US" sz="3200" dirty="0"/>
              <a:t>and then populate it: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/>
              <a:t>details.forename</a:t>
            </a:r>
            <a:r>
              <a:rPr lang="en-US" sz="3200" dirty="0"/>
              <a:t> = "Wolfgang"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/>
              <a:t>details.username</a:t>
            </a:r>
            <a:r>
              <a:rPr lang="en-US" sz="3200" dirty="0"/>
              <a:t> = "</a:t>
            </a:r>
            <a:r>
              <a:rPr lang="en-US" sz="3200" dirty="0" err="1"/>
              <a:t>w.a.mozart</a:t>
            </a:r>
            <a:r>
              <a:rPr lang="en-US" sz="3200" dirty="0"/>
              <a:t>"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/>
              <a:t>details.password</a:t>
            </a:r>
            <a:r>
              <a:rPr lang="en-US" sz="3200" dirty="0"/>
              <a:t> = "composer"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87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13643"/>
            <a:ext cx="11279909" cy="5415946"/>
          </a:xfrm>
        </p:spPr>
        <p:txBody>
          <a:bodyPr>
            <a:normAutofit/>
          </a:bodyPr>
          <a:lstStyle/>
          <a:p>
            <a:r>
              <a:rPr lang="en-US" sz="3200" dirty="0"/>
              <a:t>New properties can be added to an object: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/>
              <a:t>details.greeting</a:t>
            </a:r>
            <a:r>
              <a:rPr lang="en-US" sz="3200" dirty="0"/>
              <a:t> = "Hello"</a:t>
            </a:r>
          </a:p>
          <a:p>
            <a:r>
              <a:rPr lang="en-US" sz="3200" dirty="0"/>
              <a:t>You can verify that adding such new properties works with the following statement: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/>
              <a:t>document.write</a:t>
            </a:r>
            <a:r>
              <a:rPr lang="en-US" sz="3200" dirty="0"/>
              <a:t>(</a:t>
            </a:r>
            <a:r>
              <a:rPr lang="en-US" sz="3200" dirty="0" err="1"/>
              <a:t>details.greeting</a:t>
            </a:r>
            <a:r>
              <a:rPr lang="en-US" sz="32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9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28173-1E6F-400D-960B-4B47AEEF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Functions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3EC83-C533-4955-9752-FD2AA5D1A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JavaScript function consists of set of statements that are executed when called.</a:t>
            </a:r>
          </a:p>
          <a:p>
            <a:r>
              <a:rPr lang="en-US" dirty="0"/>
              <a:t>Code block is defined with curly braces.</a:t>
            </a:r>
          </a:p>
          <a:p>
            <a:pPr lvl="1"/>
            <a:r>
              <a:rPr lang="en-US" dirty="0"/>
              <a:t>The opening curly brace starts the statements that will execute when you call the function; a matching curly brace must close it. </a:t>
            </a:r>
          </a:p>
          <a:p>
            <a:r>
              <a:rPr lang="en-US" dirty="0"/>
              <a:t>A function may include one or more </a:t>
            </a:r>
            <a:r>
              <a:rPr lang="en-US" b="1" i="1" dirty="0"/>
              <a:t>return</a:t>
            </a:r>
            <a:r>
              <a:rPr lang="en-US" dirty="0"/>
              <a:t> statements.</a:t>
            </a:r>
          </a:p>
          <a:p>
            <a:pPr lvl="1"/>
            <a:r>
              <a:rPr lang="en-US" dirty="0"/>
              <a:t>return force the function to stop execution and return to the calling code. If a value is attached to the return statement, the calling code can retrieve it.</a:t>
            </a:r>
            <a:endParaRPr lang="en-US" sz="3000" dirty="0"/>
          </a:p>
          <a:p>
            <a:endParaRPr lang="en-US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D281E-4D3F-4F5F-B326-FBB7382D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80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06058"/>
            <a:ext cx="11279909" cy="5194753"/>
          </a:xfrm>
        </p:spPr>
        <p:txBody>
          <a:bodyPr>
            <a:noAutofit/>
          </a:bodyPr>
          <a:lstStyle/>
          <a:p>
            <a:r>
              <a:rPr lang="en-US" dirty="0"/>
              <a:t>To access an object, refer to its properties:</a:t>
            </a:r>
          </a:p>
          <a:p>
            <a:pPr marL="0" indent="0">
              <a:buNone/>
            </a:pPr>
            <a:r>
              <a:rPr lang="en-US" dirty="0"/>
              <a:t>	name = </a:t>
            </a:r>
            <a:r>
              <a:rPr lang="en-US" dirty="0" err="1"/>
              <a:t>details.forename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if (</a:t>
            </a:r>
            <a:r>
              <a:rPr lang="en-US" dirty="0" err="1"/>
              <a:t>details.username</a:t>
            </a:r>
            <a:r>
              <a:rPr lang="en-US" dirty="0"/>
              <a:t> == "Admin") </a:t>
            </a:r>
            <a:r>
              <a:rPr lang="en-US" dirty="0" err="1"/>
              <a:t>loginAsAdmin</a:t>
            </a:r>
            <a:r>
              <a:rPr lang="en-US" dirty="0"/>
              <a:t>()</a:t>
            </a:r>
          </a:p>
          <a:p>
            <a:r>
              <a:rPr lang="en-US" dirty="0"/>
              <a:t>To access the </a:t>
            </a:r>
            <a:r>
              <a:rPr lang="en-US" b="1" i="1" dirty="0" err="1"/>
              <a:t>showUser</a:t>
            </a:r>
            <a:r>
              <a:rPr lang="en-US" b="1" i="1" dirty="0"/>
              <a:t> </a:t>
            </a:r>
            <a:r>
              <a:rPr lang="en-US" dirty="0"/>
              <a:t>method of an object of class </a:t>
            </a:r>
            <a:r>
              <a:rPr lang="en-US" b="1" i="1" dirty="0"/>
              <a:t>User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details.showUser</a:t>
            </a:r>
            <a:r>
              <a:rPr lang="en-US" dirty="0"/>
              <a:t>()</a:t>
            </a:r>
          </a:p>
          <a:p>
            <a:r>
              <a:rPr lang="en-US" dirty="0"/>
              <a:t>Assuming the data supplied earlier output would be:</a:t>
            </a:r>
          </a:p>
          <a:p>
            <a:pPr marL="457200" lvl="1" indent="0">
              <a:buNone/>
            </a:pPr>
            <a:r>
              <a:rPr lang="en-US" dirty="0"/>
              <a:t>Forename: Wolfgang</a:t>
            </a:r>
          </a:p>
          <a:p>
            <a:pPr marL="457200" lvl="1" indent="0">
              <a:buNone/>
            </a:pPr>
            <a:r>
              <a:rPr lang="en-US" dirty="0"/>
              <a:t>Username: </a:t>
            </a:r>
            <a:r>
              <a:rPr lang="en-US" dirty="0" err="1"/>
              <a:t>w.a.mozart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Password: composer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77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prototype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35514"/>
            <a:ext cx="11279909" cy="5020835"/>
          </a:xfrm>
        </p:spPr>
        <p:txBody>
          <a:bodyPr>
            <a:normAutofit/>
          </a:bodyPr>
          <a:lstStyle/>
          <a:p>
            <a:r>
              <a:rPr lang="en-US" dirty="0"/>
              <a:t>The prototype keyword allows to define methods for all instances of a particular object. </a:t>
            </a:r>
          </a:p>
          <a:p>
            <a:r>
              <a:rPr lang="en-US" dirty="0"/>
              <a:t>Method is stored in the memory once and are not replicated in any objects created from a class.</a:t>
            </a:r>
          </a:p>
          <a:p>
            <a:r>
              <a:rPr lang="en-US" dirty="0"/>
              <a:t>Instead of using the following in a class constructor: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this.showUser</a:t>
            </a:r>
            <a:r>
              <a:rPr lang="en-US" dirty="0"/>
              <a:t> = function()</a:t>
            </a:r>
          </a:p>
          <a:p>
            <a:r>
              <a:rPr lang="en-US" dirty="0"/>
              <a:t>Replace it with this: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User.prototype.showUser</a:t>
            </a:r>
            <a:r>
              <a:rPr lang="en-US" dirty="0"/>
              <a:t> = function()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4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Declaring a class using the prototype keyword for a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44158"/>
            <a:ext cx="11279909" cy="5194753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&lt;script&gt;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function User(forename, username, password)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</a:t>
            </a:r>
            <a:r>
              <a:rPr lang="en-US" dirty="0" err="1"/>
              <a:t>this.forename</a:t>
            </a:r>
            <a:r>
              <a:rPr lang="en-US" dirty="0"/>
              <a:t> = forename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</a:t>
            </a:r>
            <a:r>
              <a:rPr lang="en-US" dirty="0" err="1"/>
              <a:t>this.username</a:t>
            </a:r>
            <a:r>
              <a:rPr lang="en-US" dirty="0"/>
              <a:t> = username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</a:t>
            </a:r>
            <a:r>
              <a:rPr lang="en-US" dirty="0" err="1"/>
              <a:t>this.password</a:t>
            </a:r>
            <a:r>
              <a:rPr lang="en-US" dirty="0"/>
              <a:t> = password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</a:t>
            </a:r>
            <a:r>
              <a:rPr lang="en-US" dirty="0" err="1"/>
              <a:t>User.prototype.showUser</a:t>
            </a:r>
            <a:r>
              <a:rPr lang="en-US" dirty="0"/>
              <a:t> = function()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 </a:t>
            </a:r>
            <a:r>
              <a:rPr lang="en-US" dirty="0" err="1"/>
              <a:t>document.write</a:t>
            </a:r>
            <a:r>
              <a:rPr lang="en-US" dirty="0"/>
              <a:t>("Forename: " + </a:t>
            </a:r>
            <a:r>
              <a:rPr lang="en-US" dirty="0" err="1"/>
              <a:t>this.forename</a:t>
            </a:r>
            <a:r>
              <a:rPr lang="en-US" dirty="0"/>
              <a:t> + "&lt;</a:t>
            </a:r>
            <a:r>
              <a:rPr lang="en-US" dirty="0" err="1"/>
              <a:t>br</a:t>
            </a:r>
            <a:r>
              <a:rPr lang="en-US" dirty="0"/>
              <a:t>&gt;")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 </a:t>
            </a:r>
            <a:r>
              <a:rPr lang="en-US" dirty="0" err="1"/>
              <a:t>document.write</a:t>
            </a:r>
            <a:r>
              <a:rPr lang="en-US" dirty="0"/>
              <a:t>("Username: " + </a:t>
            </a:r>
            <a:r>
              <a:rPr lang="en-US" dirty="0" err="1"/>
              <a:t>this.username</a:t>
            </a:r>
            <a:r>
              <a:rPr lang="en-US" dirty="0"/>
              <a:t> + "&lt;</a:t>
            </a:r>
            <a:r>
              <a:rPr lang="en-US" dirty="0" err="1"/>
              <a:t>br</a:t>
            </a:r>
            <a:r>
              <a:rPr lang="en-US" dirty="0"/>
              <a:t>&gt;")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 </a:t>
            </a:r>
            <a:r>
              <a:rPr lang="en-US" dirty="0" err="1"/>
              <a:t>document.write</a:t>
            </a:r>
            <a:r>
              <a:rPr lang="en-US" dirty="0"/>
              <a:t>("Password: " + </a:t>
            </a:r>
            <a:r>
              <a:rPr lang="en-US" dirty="0" err="1"/>
              <a:t>this.password</a:t>
            </a:r>
            <a:r>
              <a:rPr lang="en-US" dirty="0"/>
              <a:t> + "&lt;</a:t>
            </a:r>
            <a:r>
              <a:rPr lang="en-US" dirty="0" err="1"/>
              <a:t>br</a:t>
            </a:r>
            <a:r>
              <a:rPr lang="en-US" dirty="0"/>
              <a:t>&gt;")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44158"/>
            <a:ext cx="11596256" cy="5194753"/>
          </a:xfrm>
        </p:spPr>
        <p:txBody>
          <a:bodyPr>
            <a:noAutofit/>
          </a:bodyPr>
          <a:lstStyle/>
          <a:p>
            <a:r>
              <a:rPr lang="en-US" dirty="0"/>
              <a:t>Defining a function does not execute it, it names the function and specifies what to do when the function is called.</a:t>
            </a:r>
          </a:p>
          <a:p>
            <a:r>
              <a:rPr lang="en-US" dirty="0"/>
              <a:t>Function definition starts with the word </a:t>
            </a:r>
            <a:r>
              <a:rPr lang="en-US" b="1" i="1" dirty="0"/>
              <a:t>function</a:t>
            </a:r>
            <a:r>
              <a:rPr lang="en-US" dirty="0"/>
              <a:t> followed by </a:t>
            </a:r>
            <a:r>
              <a:rPr lang="en-US" b="1" i="1" dirty="0"/>
              <a:t>name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Name must start with a letter or underscore, followed by any number of letters, digits, dollar symbols, or underscores.</a:t>
            </a:r>
          </a:p>
          <a:p>
            <a:r>
              <a:rPr lang="en-US" sz="3200" dirty="0"/>
              <a:t>The </a:t>
            </a:r>
            <a:r>
              <a:rPr lang="en-US" sz="3200" b="1" i="1" dirty="0"/>
              <a:t>parentheses</a:t>
            </a:r>
            <a:r>
              <a:rPr lang="en-US" sz="3200" dirty="0"/>
              <a:t> are required.</a:t>
            </a:r>
          </a:p>
          <a:p>
            <a:r>
              <a:rPr lang="en-US" dirty="0"/>
              <a:t>General syntax for a function:</a:t>
            </a:r>
          </a:p>
          <a:p>
            <a:pPr marL="457200" lvl="1" indent="0">
              <a:buNone/>
            </a:pPr>
            <a:r>
              <a:rPr lang="en-US" sz="3000" b="1" dirty="0"/>
              <a:t>function </a:t>
            </a:r>
            <a:r>
              <a:rPr lang="en-US" sz="3000" b="1" i="1" dirty="0" err="1"/>
              <a:t>function_name</a:t>
            </a:r>
            <a:r>
              <a:rPr lang="en-US" sz="3000" b="1" dirty="0"/>
              <a:t>(</a:t>
            </a:r>
            <a:r>
              <a:rPr lang="en-US" sz="3000" b="1" i="1" dirty="0"/>
              <a:t>parameter</a:t>
            </a:r>
            <a:r>
              <a:rPr lang="en-US" sz="3000" b="1" dirty="0"/>
              <a:t>, ...)</a:t>
            </a:r>
          </a:p>
          <a:p>
            <a:pPr marL="457200" lvl="1" indent="0">
              <a:buNone/>
            </a:pPr>
            <a:r>
              <a:rPr lang="en-US" sz="3000" b="1" dirty="0"/>
              <a:t>{</a:t>
            </a:r>
          </a:p>
          <a:p>
            <a:pPr marL="457200" lvl="1" indent="0">
              <a:buNone/>
            </a:pPr>
            <a:r>
              <a:rPr lang="en-US" sz="3000" b="1" i="1" dirty="0"/>
              <a:t>    statements</a:t>
            </a:r>
          </a:p>
          <a:p>
            <a:pPr marL="457200" lvl="1" indent="0">
              <a:buNone/>
            </a:pPr>
            <a:r>
              <a:rPr lang="en-US" sz="3000" b="1" dirty="0"/>
              <a:t>}</a:t>
            </a:r>
          </a:p>
          <a:p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60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45" y="1216859"/>
            <a:ext cx="11596255" cy="5139489"/>
          </a:xfrm>
        </p:spPr>
        <p:txBody>
          <a:bodyPr>
            <a:noAutofit/>
          </a:bodyPr>
          <a:lstStyle/>
          <a:p>
            <a:r>
              <a:rPr lang="en-US" dirty="0"/>
              <a:t>Optional one or more parameters (separated by commas).</a:t>
            </a:r>
          </a:p>
          <a:p>
            <a:pPr lvl="1"/>
            <a:r>
              <a:rPr lang="en-US" dirty="0"/>
              <a:t>Names listed in the function definition without specifying data types.</a:t>
            </a:r>
          </a:p>
          <a:p>
            <a:pPr lvl="1"/>
            <a:r>
              <a:rPr lang="en-US" dirty="0"/>
              <a:t>JavaScript functions do not check the number of arguments received.</a:t>
            </a:r>
          </a:p>
          <a:p>
            <a:pPr lvl="1"/>
            <a:r>
              <a:rPr lang="en-US" dirty="0"/>
              <a:t>If a function is called with less than declared arguments, the missing values are set to </a:t>
            </a:r>
            <a:r>
              <a:rPr lang="en-US" b="1" dirty="0"/>
              <a:t>undefined</a:t>
            </a:r>
            <a:endParaRPr lang="en-US" dirty="0"/>
          </a:p>
          <a:p>
            <a:r>
              <a:rPr lang="en-US" dirty="0"/>
              <a:t>Function names are case-sensitive</a:t>
            </a:r>
          </a:p>
          <a:p>
            <a:pPr lvl="2"/>
            <a:r>
              <a:rPr lang="en-US" dirty="0"/>
              <a:t>All are different functions: </a:t>
            </a:r>
            <a:r>
              <a:rPr lang="en-US" dirty="0" err="1"/>
              <a:t>getInput</a:t>
            </a:r>
            <a:r>
              <a:rPr lang="en-US" dirty="0"/>
              <a:t>, GETINPUT, and </a:t>
            </a:r>
            <a:r>
              <a:rPr lang="en-US" dirty="0" err="1"/>
              <a:t>getinput</a:t>
            </a:r>
            <a:r>
              <a:rPr lang="en-US" dirty="0"/>
              <a:t>.</a:t>
            </a:r>
          </a:p>
          <a:p>
            <a:r>
              <a:rPr lang="en-US" dirty="0"/>
              <a:t>General naming convention for functions in JavaScript</a:t>
            </a:r>
          </a:p>
          <a:p>
            <a:pPr lvl="1"/>
            <a:r>
              <a:rPr lang="en-US" dirty="0"/>
              <a:t>The first letter of each word in a name is capitalized except for the very first letter, which is lowercase e.g., </a:t>
            </a:r>
            <a:r>
              <a:rPr lang="en-US" dirty="0" err="1"/>
              <a:t>getInput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4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Example 15-1. Defining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229560"/>
            <a:ext cx="11279909" cy="51947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&lt;script&gt;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err="1"/>
              <a:t>displayItems</a:t>
            </a:r>
            <a:r>
              <a:rPr lang="en-US" sz="2800" dirty="0"/>
              <a:t>("Dog", "Cat", "Pony", "Hamster", "Tortoise")</a:t>
            </a:r>
          </a:p>
          <a:p>
            <a:pPr marL="0" indent="0">
              <a:buNone/>
            </a:pPr>
            <a:r>
              <a:rPr lang="en-US" sz="2800" dirty="0"/>
              <a:t>  function </a:t>
            </a:r>
            <a:r>
              <a:rPr lang="en-US" sz="2800" dirty="0" err="1"/>
              <a:t>displayItems</a:t>
            </a:r>
            <a:r>
              <a:rPr lang="en-US" sz="2800" dirty="0"/>
              <a:t>(v1, v2, v3, v4, v5)</a:t>
            </a:r>
          </a:p>
          <a:p>
            <a:pPr marL="0" indent="0">
              <a:buNone/>
            </a:pPr>
            <a:r>
              <a:rPr lang="en-US" sz="2800" dirty="0"/>
              <a:t>  {</a:t>
            </a:r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800" dirty="0" err="1"/>
              <a:t>document.write</a:t>
            </a:r>
            <a:r>
              <a:rPr lang="en-US" sz="2800" dirty="0"/>
              <a:t>(v1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800" dirty="0" err="1"/>
              <a:t>document.write</a:t>
            </a:r>
            <a:r>
              <a:rPr lang="en-US" sz="2800" dirty="0"/>
              <a:t>(v2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800" dirty="0" err="1"/>
              <a:t>document.write</a:t>
            </a:r>
            <a:r>
              <a:rPr lang="en-US" sz="2800" dirty="0"/>
              <a:t>(v3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800" dirty="0" err="1"/>
              <a:t>document.write</a:t>
            </a:r>
            <a:r>
              <a:rPr lang="en-US" sz="2800" dirty="0"/>
              <a:t>(v4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800" dirty="0" err="1"/>
              <a:t>document.write</a:t>
            </a:r>
            <a:r>
              <a:rPr lang="en-US" sz="2800" dirty="0"/>
              <a:t>(v5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buNone/>
            </a:pPr>
            <a:r>
              <a:rPr lang="en-US" sz="2800" dirty="0"/>
              <a:t>  }</a:t>
            </a:r>
          </a:p>
          <a:p>
            <a:pPr marL="0" indent="0">
              <a:buNone/>
            </a:pPr>
            <a:r>
              <a:rPr lang="en-US" sz="2800" dirty="0"/>
              <a:t>&lt;/script&gt;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10560" y="3085432"/>
            <a:ext cx="23089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Dog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Cat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Pony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Hamster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Tortoise</a:t>
            </a:r>
          </a:p>
        </p:txBody>
      </p:sp>
    </p:spTree>
    <p:extLst>
      <p:ext uri="{BB962C8B-B14F-4D97-AF65-F5344CB8AC3E}">
        <p14:creationId xmlns:p14="http://schemas.microsoft.com/office/powerpoint/2010/main" val="44261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arguments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44158"/>
            <a:ext cx="11279909" cy="5194753"/>
          </a:xfrm>
        </p:spPr>
        <p:txBody>
          <a:bodyPr>
            <a:normAutofit/>
          </a:bodyPr>
          <a:lstStyle/>
          <a:p>
            <a:r>
              <a:rPr lang="en-US" dirty="0"/>
              <a:t>The arguments array is a member of every function that can determine the number of variables passed to a function and what those variables are. </a:t>
            </a:r>
          </a:p>
          <a:p>
            <a:r>
              <a:rPr lang="en-US" dirty="0"/>
              <a:t>The arguments array gives you the flexibility to handle a variable number of arguments.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96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15-2. Modifying the function to use the arguments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displayItems</a:t>
            </a:r>
            <a:r>
              <a:rPr lang="en-US" dirty="0"/>
              <a:t>("Dog", "Cat", "Pony", "Hamster", "Tortoise")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function </a:t>
            </a:r>
            <a:r>
              <a:rPr lang="en-US" dirty="0" err="1"/>
              <a:t>displayItems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{ </a:t>
            </a:r>
          </a:p>
          <a:p>
            <a:pPr marL="0" indent="0">
              <a:buNone/>
            </a:pPr>
            <a:r>
              <a:rPr lang="en-US" dirty="0"/>
              <a:t>      for (j = 0 ; j &lt; </a:t>
            </a:r>
            <a:r>
              <a:rPr lang="en-US" dirty="0" err="1"/>
              <a:t>displayItems.arguments.length</a:t>
            </a:r>
            <a:r>
              <a:rPr lang="en-US" dirty="0"/>
              <a:t> ; ++j)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document.write</a:t>
            </a:r>
            <a:r>
              <a:rPr lang="en-US" dirty="0"/>
              <a:t>(</a:t>
            </a:r>
            <a:r>
              <a:rPr lang="en-US" dirty="0" err="1"/>
              <a:t>displayItems.arguments</a:t>
            </a:r>
            <a:r>
              <a:rPr lang="en-US" dirty="0"/>
              <a:t>[j] + "&lt;</a:t>
            </a:r>
            <a:r>
              <a:rPr lang="en-US" dirty="0" err="1"/>
              <a:t>br</a:t>
            </a:r>
            <a:r>
              <a:rPr lang="en-US" dirty="0"/>
              <a:t>&gt;")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a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44158"/>
            <a:ext cx="11279909" cy="5194753"/>
          </a:xfrm>
        </p:spPr>
        <p:txBody>
          <a:bodyPr>
            <a:normAutofit/>
          </a:bodyPr>
          <a:lstStyle/>
          <a:p>
            <a:r>
              <a:rPr lang="en-US" dirty="0"/>
              <a:t>Functions are mostly used to perform calculations or data manipulation and then return a result.</a:t>
            </a:r>
          </a:p>
          <a:p>
            <a:r>
              <a:rPr lang="en-US" dirty="0"/>
              <a:t>The function </a:t>
            </a:r>
            <a:r>
              <a:rPr lang="en-US" dirty="0" err="1"/>
              <a:t>fixNames</a:t>
            </a:r>
            <a:r>
              <a:rPr lang="en-US" dirty="0"/>
              <a:t> in following example uses the arguments array to take a series of strings passed to it, converts them in “Capitalize Each Word” and return them as a single string.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92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15-3. Cleaning up a full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298120"/>
            <a:ext cx="11279909" cy="533127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/>
              <a:t>&lt;script&gt;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document.write</a:t>
            </a:r>
            <a:r>
              <a:rPr lang="en-US" dirty="0"/>
              <a:t>(</a:t>
            </a:r>
            <a:r>
              <a:rPr lang="en-US" dirty="0" err="1"/>
              <a:t>fixNames</a:t>
            </a:r>
            <a:r>
              <a:rPr lang="en-US" dirty="0"/>
              <a:t>("the", "DALLAS", "</a:t>
            </a:r>
            <a:r>
              <a:rPr lang="en-US" dirty="0" err="1"/>
              <a:t>CowBoys</a:t>
            </a:r>
            <a:r>
              <a:rPr lang="en-US" dirty="0"/>
              <a:t>"))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function </a:t>
            </a:r>
            <a:r>
              <a:rPr lang="en-US" dirty="0" err="1"/>
              <a:t>fixNames</a:t>
            </a:r>
            <a:r>
              <a:rPr lang="en-US" dirty="0"/>
              <a:t>()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{ </a:t>
            </a:r>
            <a:r>
              <a:rPr lang="en-US" dirty="0" err="1"/>
              <a:t>var</a:t>
            </a:r>
            <a:r>
              <a:rPr lang="en-US" dirty="0"/>
              <a:t> s = ""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   for (j = 0 ; j &lt; </a:t>
            </a:r>
            <a:r>
              <a:rPr lang="en-US" dirty="0" err="1"/>
              <a:t>fixNames.arguments.length</a:t>
            </a:r>
            <a:r>
              <a:rPr lang="en-US" dirty="0"/>
              <a:t> ; ++j)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   {    s += </a:t>
            </a:r>
            <a:r>
              <a:rPr lang="en-US" dirty="0" err="1"/>
              <a:t>fixNames.arguments</a:t>
            </a:r>
            <a:r>
              <a:rPr lang="en-US" dirty="0"/>
              <a:t>[j].</a:t>
            </a:r>
            <a:r>
              <a:rPr lang="en-US" dirty="0" err="1"/>
              <a:t>charAt</a:t>
            </a:r>
            <a:r>
              <a:rPr lang="en-US" dirty="0"/>
              <a:t>(0).</a:t>
            </a:r>
            <a:r>
              <a:rPr lang="en-US" dirty="0" err="1"/>
              <a:t>toUpperCase</a:t>
            </a:r>
            <a:r>
              <a:rPr lang="en-US" dirty="0"/>
              <a:t>() +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        </a:t>
            </a:r>
            <a:r>
              <a:rPr lang="en-US" dirty="0" err="1"/>
              <a:t>fixNames.arguments</a:t>
            </a:r>
            <a:r>
              <a:rPr lang="en-US" dirty="0"/>
              <a:t>[j].</a:t>
            </a:r>
            <a:r>
              <a:rPr lang="en-US" dirty="0" err="1"/>
              <a:t>substr</a:t>
            </a:r>
            <a:r>
              <a:rPr lang="en-US" dirty="0"/>
              <a:t>(1).</a:t>
            </a:r>
            <a:r>
              <a:rPr lang="en-US" dirty="0" err="1"/>
              <a:t>toLowerCase</a:t>
            </a:r>
            <a:r>
              <a:rPr lang="en-US" dirty="0"/>
              <a:t>() + " "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   return </a:t>
            </a:r>
            <a:r>
              <a:rPr lang="en-US" dirty="0" err="1"/>
              <a:t>s.substr</a:t>
            </a:r>
            <a:r>
              <a:rPr lang="en-US" dirty="0"/>
              <a:t>(0, s.length-1)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FD5BA5-B57A-4102-AE38-DA3DB7C0DAC1}"/>
              </a:ext>
            </a:extLst>
          </p:cNvPr>
          <p:cNvSpPr txBox="1"/>
          <p:nvPr/>
        </p:nvSpPr>
        <p:spPr>
          <a:xfrm>
            <a:off x="6540501" y="5675292"/>
            <a:ext cx="401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The Dallas Cowboys</a:t>
            </a:r>
          </a:p>
        </p:txBody>
      </p:sp>
    </p:spTree>
    <p:extLst>
      <p:ext uri="{BB962C8B-B14F-4D97-AF65-F5344CB8AC3E}">
        <p14:creationId xmlns:p14="http://schemas.microsoft.com/office/powerpoint/2010/main" val="379431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6079</TotalTime>
  <Words>1940</Words>
  <Application>Microsoft Office PowerPoint</Application>
  <PresentationFormat>Widescreen</PresentationFormat>
  <Paragraphs>239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Gotham Book</vt:lpstr>
      <vt:lpstr>Gotham Narrow Book</vt:lpstr>
      <vt:lpstr>Gotham Narrow Medium</vt:lpstr>
      <vt:lpstr>Wingdings</vt:lpstr>
      <vt:lpstr>Office Theme</vt:lpstr>
      <vt:lpstr>Web Systems &amp; Technology</vt:lpstr>
      <vt:lpstr>JavaScript Functions</vt:lpstr>
      <vt:lpstr>Defining a Function</vt:lpstr>
      <vt:lpstr>Defining a Function</vt:lpstr>
      <vt:lpstr>Example 15-1. Defining a function</vt:lpstr>
      <vt:lpstr>The arguments array</vt:lpstr>
      <vt:lpstr>Example 15-2. Modifying the function to use the arguments array</vt:lpstr>
      <vt:lpstr>Returning a Value</vt:lpstr>
      <vt:lpstr>Example 15-3. Cleaning up a full name</vt:lpstr>
      <vt:lpstr>Method chaining</vt:lpstr>
      <vt:lpstr>Method chaining</vt:lpstr>
      <vt:lpstr>Returning an Array</vt:lpstr>
      <vt:lpstr>Returning an array of values</vt:lpstr>
      <vt:lpstr>JavaScript Objects</vt:lpstr>
      <vt:lpstr>Declaring the User class and its method</vt:lpstr>
      <vt:lpstr>Declaring the User class and its method</vt:lpstr>
      <vt:lpstr>Separately defining a class and method</vt:lpstr>
      <vt:lpstr>Creating an Object</vt:lpstr>
      <vt:lpstr>Creating an Object</vt:lpstr>
      <vt:lpstr>Accessing Objects</vt:lpstr>
      <vt:lpstr>The prototype Keyword</vt:lpstr>
      <vt:lpstr>Declaring a class using the prototype keyword for a method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Functions and Objects</dc:title>
  <dc:subject>Web Systems and Technologies</dc:subject>
  <dc:creator>Muhammad Fahad</dc:creator>
  <cp:lastModifiedBy>Muhammad Fahad</cp:lastModifiedBy>
  <cp:revision>605</cp:revision>
  <cp:lastPrinted>2018-02-20T01:02:10Z</cp:lastPrinted>
  <dcterms:created xsi:type="dcterms:W3CDTF">2017-11-25T11:53:26Z</dcterms:created>
  <dcterms:modified xsi:type="dcterms:W3CDTF">2020-03-26T08:21:53Z</dcterms:modified>
</cp:coreProperties>
</file>