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46D30F-F2E8-4B42-A159-BEBFB4B15B98}"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734976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6D30F-F2E8-4B42-A159-BEBFB4B15B98}"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3956128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6D30F-F2E8-4B42-A159-BEBFB4B15B98}"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25484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6D30F-F2E8-4B42-A159-BEBFB4B15B98}"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44858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46D30F-F2E8-4B42-A159-BEBFB4B15B98}"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155381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46D30F-F2E8-4B42-A159-BEBFB4B15B98}" type="datetimeFigureOut">
              <a:rPr lang="en-US" smtClean="0"/>
              <a:pPr/>
              <a:t>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90761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46D30F-F2E8-4B42-A159-BEBFB4B15B98}" type="datetimeFigureOut">
              <a:rPr lang="en-US" smtClean="0"/>
              <a:pPr/>
              <a:t>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393344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46D30F-F2E8-4B42-A159-BEBFB4B15B98}" type="datetimeFigureOut">
              <a:rPr lang="en-US" smtClean="0"/>
              <a:pPr/>
              <a:t>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395502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6D30F-F2E8-4B42-A159-BEBFB4B15B98}" type="datetimeFigureOut">
              <a:rPr lang="en-US" smtClean="0"/>
              <a:pPr/>
              <a:t>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200894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6D30F-F2E8-4B42-A159-BEBFB4B15B98}" type="datetimeFigureOut">
              <a:rPr lang="en-US" smtClean="0"/>
              <a:pPr/>
              <a:t>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2255402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6D30F-F2E8-4B42-A159-BEBFB4B15B98}" type="datetimeFigureOut">
              <a:rPr lang="en-US" smtClean="0"/>
              <a:pPr/>
              <a:t>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402930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6D30F-F2E8-4B42-A159-BEBFB4B15B98}" type="datetimeFigureOut">
              <a:rPr lang="en-US" smtClean="0"/>
              <a:pPr/>
              <a:t>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C8464-6D72-4BB1-8FFD-DF272A3816C9}" type="slidenum">
              <a:rPr lang="en-US" smtClean="0"/>
              <a:pPr/>
              <a:t>‹#›</a:t>
            </a:fld>
            <a:endParaRPr lang="en-US"/>
          </a:p>
        </p:txBody>
      </p:sp>
    </p:spTree>
    <p:extLst>
      <p:ext uri="{BB962C8B-B14F-4D97-AF65-F5344CB8AC3E}">
        <p14:creationId xmlns:p14="http://schemas.microsoft.com/office/powerpoint/2010/main" xmlns="" val="4055529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Career Development</a:t>
            </a:r>
            <a:endParaRPr lang="en-US" dirty="0"/>
          </a:p>
        </p:txBody>
      </p:sp>
      <p:sp>
        <p:nvSpPr>
          <p:cNvPr id="3" name="Subtitle 2"/>
          <p:cNvSpPr>
            <a:spLocks noGrp="1"/>
          </p:cNvSpPr>
          <p:nvPr>
            <p:ph type="subTitle" idx="1"/>
          </p:nvPr>
        </p:nvSpPr>
        <p:spPr/>
        <p:txBody>
          <a:bodyPr/>
          <a:lstStyle/>
          <a:p>
            <a:r>
              <a:rPr lang="en-US" dirty="0" smtClean="0"/>
              <a:t>Career- the sequence of employment positions that a person has held over his or her life.</a:t>
            </a:r>
            <a:endParaRPr lang="en-US" dirty="0"/>
          </a:p>
        </p:txBody>
      </p:sp>
    </p:spTree>
    <p:extLst>
      <p:ext uri="{BB962C8B-B14F-4D97-AF65-F5344CB8AC3E}">
        <p14:creationId xmlns:p14="http://schemas.microsoft.com/office/powerpoint/2010/main" xmlns="" val="4230199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Enhancement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Think managing a career like an entrepreneur managing a small business.</a:t>
            </a:r>
          </a:p>
          <a:p>
            <a:pPr marL="514350" indent="-514350">
              <a:buAutoNum type="arabicPeriod"/>
            </a:pPr>
            <a:r>
              <a:rPr lang="en-US" dirty="0" smtClean="0"/>
              <a:t>Know yourself- strengths and weaknesses</a:t>
            </a:r>
          </a:p>
          <a:p>
            <a:pPr marL="514350" indent="-514350">
              <a:buAutoNum type="arabicPeriod"/>
            </a:pPr>
            <a:r>
              <a:rPr lang="en-US" dirty="0" smtClean="0"/>
              <a:t>Manage your Reputation- let others know your achievements, make your accomplishments visible.</a:t>
            </a:r>
          </a:p>
          <a:p>
            <a:pPr marL="514350" indent="-514350">
              <a:buAutoNum type="arabicPeriod"/>
            </a:pPr>
            <a:r>
              <a:rPr lang="en-US" dirty="0" smtClean="0"/>
              <a:t>Build and Maintain Network Contacts- join national and international professional organizations, attend conferences, and network at social gatherings.</a:t>
            </a:r>
          </a:p>
          <a:p>
            <a:pPr marL="514350" indent="-514350">
              <a:buAutoNum type="arabicPeriod"/>
            </a:pPr>
            <a:r>
              <a:rPr lang="en-US" dirty="0" smtClean="0"/>
              <a:t>Keep Current- update and develop your skills and abilities high in demand.</a:t>
            </a:r>
          </a:p>
          <a:p>
            <a:pPr marL="514350" indent="-514350">
              <a:buAutoNum type="arabicPeriod"/>
            </a:pPr>
            <a:endParaRPr lang="en-US" dirty="0"/>
          </a:p>
        </p:txBody>
      </p:sp>
    </p:spTree>
    <p:extLst>
      <p:ext uri="{BB962C8B-B14F-4D97-AF65-F5344CB8AC3E}">
        <p14:creationId xmlns:p14="http://schemas.microsoft.com/office/powerpoint/2010/main" xmlns="" val="2211481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Enhancement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5.       Balance your Specialist and Generalist 	Competencies- stay current with your 	technical specialty, and develop your general 	competencies to survive in changing 	environment.</a:t>
            </a:r>
          </a:p>
          <a:p>
            <a:pPr marL="0" indent="0">
              <a:buNone/>
            </a:pPr>
            <a:r>
              <a:rPr lang="en-US" dirty="0" smtClean="0"/>
              <a:t>6.       Document your Achievements- seek jobs and 	assignment that provide challenges and offer 	objective evidence of your competencies.</a:t>
            </a:r>
          </a:p>
          <a:p>
            <a:pPr marL="0" indent="0">
              <a:buNone/>
            </a:pPr>
            <a:r>
              <a:rPr lang="en-US" dirty="0" smtClean="0"/>
              <a:t>7.       </a:t>
            </a:r>
            <a:r>
              <a:rPr lang="en-US" smtClean="0"/>
              <a:t>Keep </a:t>
            </a:r>
            <a:r>
              <a:rPr lang="en-US" dirty="0" smtClean="0"/>
              <a:t>your Options Open- always </a:t>
            </a:r>
            <a:r>
              <a:rPr lang="en-US" smtClean="0"/>
              <a:t>keep 	prepared </a:t>
            </a:r>
            <a:r>
              <a:rPr lang="en-US" dirty="0" smtClean="0"/>
              <a:t>	your contingency plans, “Hope </a:t>
            </a:r>
            <a:r>
              <a:rPr lang="en-US" smtClean="0"/>
              <a:t>for 	the best but </a:t>
            </a:r>
            <a:r>
              <a:rPr lang="en-US" dirty="0" smtClean="0"/>
              <a:t>be prepared for the worst”. </a:t>
            </a:r>
            <a:endParaRPr lang="en-US" dirty="0"/>
          </a:p>
        </p:txBody>
      </p:sp>
    </p:spTree>
    <p:extLst>
      <p:ext uri="{BB962C8B-B14F-4D97-AF65-F5344CB8AC3E}">
        <p14:creationId xmlns:p14="http://schemas.microsoft.com/office/powerpoint/2010/main" xmlns="" val="165648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development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The program that provides support so employees can continually add to their skills, abilities, and knowledge. This support includes:</a:t>
            </a:r>
          </a:p>
          <a:p>
            <a:pPr marL="514350" indent="-514350">
              <a:buAutoNum type="arabicPeriod"/>
            </a:pPr>
            <a:r>
              <a:rPr lang="en-US" dirty="0" smtClean="0"/>
              <a:t>Communicating clearly the organization’s goals and future strategies- where firm is headed and how I can be sharing in future- meet the dreams of career.</a:t>
            </a:r>
          </a:p>
          <a:p>
            <a:pPr marL="514350" indent="-514350">
              <a:buAutoNum type="arabicPeriod"/>
            </a:pPr>
            <a:r>
              <a:rPr lang="en-US" dirty="0" smtClean="0"/>
              <a:t>Creating growth opportunities- opportunities for new, interesting and professionally challenging work experiences.</a:t>
            </a:r>
          </a:p>
          <a:p>
            <a:pPr marL="514350" indent="-514350">
              <a:buAutoNum type="arabicPeriod"/>
            </a:pPr>
            <a:r>
              <a:rPr lang="en-US" dirty="0" smtClean="0"/>
              <a:t>Offering financial assistance- tuition fees or others.</a:t>
            </a:r>
          </a:p>
          <a:p>
            <a:pPr marL="514350" indent="-514350">
              <a:buAutoNum type="arabicPeriod"/>
            </a:pPr>
            <a:r>
              <a:rPr lang="en-US" dirty="0" smtClean="0"/>
              <a:t>Providing time for the employees to learn- paid off time to off-the-job training.</a:t>
            </a:r>
            <a:endParaRPr lang="en-US" dirty="0"/>
          </a:p>
        </p:txBody>
      </p:sp>
    </p:spTree>
    <p:extLst>
      <p:ext uri="{BB962C8B-B14F-4D97-AF65-F5344CB8AC3E}">
        <p14:creationId xmlns:p14="http://schemas.microsoft.com/office/powerpoint/2010/main" xmlns="" val="2277636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Versus organizational Perspective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Individual- focuses on assisting individuals to identify their major goals and how to achieve them. His/her life inside and outside of the organization.</a:t>
            </a:r>
          </a:p>
          <a:p>
            <a:pPr marL="0" indent="0">
              <a:buNone/>
            </a:pPr>
            <a:r>
              <a:rPr lang="en-US" dirty="0" smtClean="0"/>
              <a:t>Organizational- monitor progress of special groups of employees, and to ensure that capable professional, managerial, and technical talent will be available to meet the organization’s needs. Career development from organization’s point perspective is also called organizational career planning.</a:t>
            </a:r>
            <a:endParaRPr lang="en-US" dirty="0"/>
          </a:p>
        </p:txBody>
      </p:sp>
    </p:spTree>
    <p:extLst>
      <p:ext uri="{BB962C8B-B14F-4D97-AF65-F5344CB8AC3E}">
        <p14:creationId xmlns:p14="http://schemas.microsoft.com/office/powerpoint/2010/main" xmlns="" val="2428963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Career Development Versus   Individual Development</a:t>
            </a:r>
            <a:endParaRPr lang="en-US" dirty="0"/>
          </a:p>
        </p:txBody>
      </p:sp>
      <p:sp>
        <p:nvSpPr>
          <p:cNvPr id="3" name="Content Placeholder 2"/>
          <p:cNvSpPr>
            <a:spLocks noGrp="1"/>
          </p:cNvSpPr>
          <p:nvPr>
            <p:ph idx="1"/>
          </p:nvPr>
        </p:nvSpPr>
        <p:spPr/>
        <p:txBody>
          <a:bodyPr/>
          <a:lstStyle/>
          <a:p>
            <a:pPr marL="0" indent="0">
              <a:buNone/>
            </a:pPr>
            <a:r>
              <a:rPr lang="en-US" dirty="0" smtClean="0"/>
              <a:t>The difference is time frame</a:t>
            </a:r>
          </a:p>
          <a:p>
            <a:pPr marL="0" indent="0">
              <a:buNone/>
            </a:pPr>
            <a:r>
              <a:rPr lang="en-US" dirty="0" smtClean="0"/>
              <a:t>Career Development- it looks at long-term career effectiveness and success of organizational personnel.</a:t>
            </a:r>
          </a:p>
          <a:p>
            <a:pPr marL="0" indent="0">
              <a:buNone/>
            </a:pPr>
            <a:r>
              <a:rPr lang="en-US" dirty="0" smtClean="0"/>
              <a:t>Individual Development- focus on work effectiveness or performance in immediate or immediate time frames.  </a:t>
            </a:r>
            <a:endParaRPr lang="en-US" dirty="0"/>
          </a:p>
        </p:txBody>
      </p:sp>
    </p:spTree>
    <p:extLst>
      <p:ext uri="{BB962C8B-B14F-4D97-AF65-F5344CB8AC3E}">
        <p14:creationId xmlns:p14="http://schemas.microsoft.com/office/powerpoint/2010/main" xmlns="" val="594135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Career Development- Value for the Organization</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Needed Talent will be available- better and strategic employment planning.</a:t>
            </a:r>
          </a:p>
          <a:p>
            <a:pPr marL="514350" indent="-514350">
              <a:buAutoNum type="arabicPeriod"/>
            </a:pPr>
            <a:r>
              <a:rPr lang="en-US" dirty="0" smtClean="0"/>
              <a:t>Organization’s Ability to Attract and Retain Talented Employees Improves.</a:t>
            </a:r>
          </a:p>
          <a:p>
            <a:pPr marL="514350" indent="-514350">
              <a:buAutoNum type="arabicPeriod"/>
            </a:pPr>
            <a:r>
              <a:rPr lang="en-US" dirty="0" smtClean="0"/>
              <a:t>Minorities and Women Have Comparable Opportunities for Growth and Development</a:t>
            </a:r>
          </a:p>
          <a:p>
            <a:pPr marL="514350" indent="-514350">
              <a:buAutoNum type="arabicPeriod"/>
            </a:pPr>
            <a:r>
              <a:rPr lang="en-US" dirty="0" smtClean="0"/>
              <a:t>Reduced Employee Frustration</a:t>
            </a:r>
            <a:r>
              <a:rPr lang="en-US" dirty="0" smtClean="0"/>
              <a:t>.(down sizing) </a:t>
            </a:r>
            <a:endParaRPr lang="en-US" dirty="0" smtClean="0"/>
          </a:p>
          <a:p>
            <a:pPr marL="514350" indent="-514350">
              <a:buAutoNum type="arabicPeriod"/>
            </a:pPr>
            <a:r>
              <a:rPr lang="en-US" dirty="0" smtClean="0"/>
              <a:t>Enhanced Cultural Diversity</a:t>
            </a:r>
          </a:p>
          <a:p>
            <a:pPr marL="514350" indent="-514350">
              <a:buAutoNum type="arabicPeriod"/>
            </a:pPr>
            <a:r>
              <a:rPr lang="en-US" dirty="0" smtClean="0"/>
              <a:t>Organizational </a:t>
            </a:r>
            <a:r>
              <a:rPr lang="en-US" dirty="0" smtClean="0"/>
              <a:t>Goodwill. (</a:t>
            </a:r>
            <a:r>
              <a:rPr lang="en-US" smtClean="0"/>
              <a:t>org care </a:t>
            </a:r>
            <a:r>
              <a:rPr lang="en-US" dirty="0" smtClean="0"/>
              <a:t>for long term </a:t>
            </a:r>
            <a:r>
              <a:rPr lang="en-US" smtClean="0"/>
              <a:t>well being)</a:t>
            </a:r>
            <a:r>
              <a:rPr lang="en-US" dirty="0" smtClean="0"/>
              <a:t/>
            </a:r>
            <a:br>
              <a:rPr lang="en-US" dirty="0" smtClean="0"/>
            </a:br>
            <a:endParaRPr lang="en-US" dirty="0" smtClean="0"/>
          </a:p>
          <a:p>
            <a:pPr marL="514350" indent="-514350">
              <a:buAutoNum type="arabicPeriod"/>
            </a:pPr>
            <a:endParaRPr lang="en-US" dirty="0"/>
          </a:p>
        </p:txBody>
      </p:sp>
    </p:spTree>
    <p:extLst>
      <p:ext uri="{BB962C8B-B14F-4D97-AF65-F5344CB8AC3E}">
        <p14:creationId xmlns:p14="http://schemas.microsoft.com/office/powerpoint/2010/main" xmlns="" val="1858469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Career Development- Value for the Individual</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Career development and success is measured by employee income. </a:t>
            </a:r>
          </a:p>
          <a:p>
            <a:pPr marL="514350" indent="-514350">
              <a:buAutoNum type="arabicPeriod"/>
            </a:pPr>
            <a:r>
              <a:rPr lang="en-US" dirty="0" smtClean="0"/>
              <a:t>Using abilities and skill to face expanded challenges.</a:t>
            </a:r>
          </a:p>
          <a:p>
            <a:pPr marL="514350" indent="-514350">
              <a:buAutoNum type="arabicPeriod"/>
            </a:pPr>
            <a:r>
              <a:rPr lang="en-US" dirty="0" smtClean="0"/>
              <a:t>Take greater responsibilities and increased autonomy in one’s chosen profession.</a:t>
            </a:r>
          </a:p>
          <a:p>
            <a:pPr marL="514350" indent="-514350">
              <a:buAutoNum type="arabicPeriod"/>
            </a:pPr>
            <a:r>
              <a:rPr lang="en-US" dirty="0" smtClean="0"/>
              <a:t>Salary and security from their job to obtain intrinsic career development, or “psychic income” too.</a:t>
            </a:r>
            <a:endParaRPr lang="en-US" dirty="0"/>
          </a:p>
        </p:txBody>
      </p:sp>
    </p:spTree>
    <p:extLst>
      <p:ext uri="{BB962C8B-B14F-4D97-AF65-F5344CB8AC3E}">
        <p14:creationId xmlns:p14="http://schemas.microsoft.com/office/powerpoint/2010/main" xmlns="" val="1015712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VS External Career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There are five stages common in both:</a:t>
            </a:r>
          </a:p>
          <a:p>
            <a:pPr marL="0" indent="0">
              <a:buNone/>
            </a:pPr>
            <a:r>
              <a:rPr lang="en-US" dirty="0" smtClean="0"/>
              <a:t>Internal Career-</a:t>
            </a:r>
          </a:p>
          <a:p>
            <a:pPr marL="514350" indent="-514350">
              <a:buAutoNum type="alphaLcPeriod"/>
            </a:pPr>
            <a:r>
              <a:rPr lang="en-US" dirty="0" smtClean="0"/>
              <a:t>Exploration- self-assessment, ambitions and goals, motives, dreams, and choices.</a:t>
            </a:r>
          </a:p>
          <a:p>
            <a:pPr marL="514350" indent="-514350">
              <a:buAutoNum type="alphaLcPeriod"/>
            </a:pPr>
            <a:r>
              <a:rPr lang="en-US" dirty="0" smtClean="0"/>
              <a:t>Establishment- real choice-to take a job or not, doing the dirty work, working hard and searching mentors, career strategy.</a:t>
            </a:r>
          </a:p>
          <a:p>
            <a:pPr marL="514350" indent="-514350">
              <a:buAutoNum type="alphaLcPeriod"/>
            </a:pPr>
            <a:r>
              <a:rPr lang="en-US" dirty="0" smtClean="0"/>
              <a:t>Mid-Career: new ambitions, fear of leveling off, challenges at mid life, should I give up dreams, settle to what I have.</a:t>
            </a:r>
          </a:p>
          <a:p>
            <a:pPr marL="514350" indent="-514350">
              <a:buAutoNum type="alphaLcPeriod"/>
            </a:pPr>
            <a:r>
              <a:rPr lang="en-US" dirty="0" smtClean="0"/>
              <a:t>Late-Career: psychological preparation for retirement, new sources of satisfaction through teaching, sources finding off the job self improvement.</a:t>
            </a:r>
          </a:p>
          <a:p>
            <a:pPr marL="514350" indent="-514350">
              <a:buAutoNum type="alphaLcPeriod"/>
            </a:pPr>
            <a:r>
              <a:rPr lang="en-US" dirty="0" smtClean="0"/>
              <a:t>Decline- learning to accept reduced role, less structured life, new accommodation to family and </a:t>
            </a:r>
            <a:r>
              <a:rPr lang="en-US" dirty="0" err="1" smtClean="0"/>
              <a:t>cokmmunity</a:t>
            </a:r>
            <a:r>
              <a:rPr lang="en-US" dirty="0" smtClean="0"/>
              <a:t>, </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647275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career</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lphaLcPeriod"/>
            </a:pPr>
            <a:r>
              <a:rPr lang="en-US" dirty="0" smtClean="0"/>
              <a:t>Exploration- Advice and examples of relatives, teachers, friends, and coaches. Successes in school, sports and hobbies. Choices of education vocational school, college major or professional school.</a:t>
            </a:r>
          </a:p>
          <a:p>
            <a:pPr marL="514350" indent="-514350">
              <a:buAutoNum type="alphaLcPeriod"/>
            </a:pPr>
            <a:r>
              <a:rPr lang="en-US" dirty="0" smtClean="0"/>
              <a:t>Establishment- search for job, acceptance of job, doing the job, assignment to future training.</a:t>
            </a:r>
          </a:p>
          <a:p>
            <a:pPr marL="514350" indent="-514350">
              <a:buAutoNum type="alphaLcPeriod"/>
            </a:pPr>
            <a:r>
              <a:rPr lang="en-US" dirty="0" smtClean="0"/>
              <a:t>Mid Career- leveling off, transfer and/or promotion, maximum productivity, becoming more of a teacher/mentor than learner.</a:t>
            </a:r>
          </a:p>
          <a:p>
            <a:pPr marL="514350" indent="-514350">
              <a:buAutoNum type="alphaLcPeriod"/>
            </a:pPr>
            <a:r>
              <a:rPr lang="en-US" dirty="0" smtClean="0"/>
              <a:t>Late Career- more jobs involving teaching others, job assignments drawing primarily on maturity of judgment.</a:t>
            </a:r>
          </a:p>
          <a:p>
            <a:pPr marL="514350" indent="-514350">
              <a:buAutoNum type="alphaLcPeriod"/>
            </a:pPr>
            <a:r>
              <a:rPr lang="en-US" dirty="0" smtClean="0"/>
              <a:t>Decline- Formal preparation for retirement, Retirement rituals.</a:t>
            </a:r>
            <a:endParaRPr lang="en-US" dirty="0"/>
          </a:p>
        </p:txBody>
      </p:sp>
    </p:spTree>
    <p:extLst>
      <p:ext uri="{BB962C8B-B14F-4D97-AF65-F5344CB8AC3E}">
        <p14:creationId xmlns:p14="http://schemas.microsoft.com/office/powerpoint/2010/main" xmlns="" val="3166132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Holland’s General Occupational Themes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 6 types of work environments as explained by him that help job seekers match their personality to a compatible profession.</a:t>
            </a:r>
          </a:p>
          <a:p>
            <a:pPr marL="514350" indent="-514350">
              <a:buAutoNum type="arabicPeriod"/>
            </a:pPr>
            <a:r>
              <a:rPr lang="en-US" dirty="0" smtClean="0"/>
              <a:t>Realistic-want to deal with things not people like- agriculture, mechanical, military, adventure.</a:t>
            </a:r>
          </a:p>
          <a:p>
            <a:pPr marL="514350" indent="-514350">
              <a:buAutoNum type="arabicPeriod"/>
            </a:pPr>
            <a:r>
              <a:rPr lang="en-US" dirty="0" smtClean="0"/>
              <a:t>Investigative- scientific, task oriented, thinkers, not people oriented like- math, medical services.</a:t>
            </a:r>
          </a:p>
          <a:p>
            <a:pPr marL="514350" indent="-514350">
              <a:buAutoNum type="arabicPeriod"/>
            </a:pPr>
            <a:r>
              <a:rPr lang="en-US" dirty="0" smtClean="0"/>
              <a:t>Artistic- enjoy creative self-expression, dislike highly structured job, like- music, dramatic, art, writing.</a:t>
            </a:r>
          </a:p>
          <a:p>
            <a:pPr marL="514350" indent="-514350">
              <a:buAutoNum type="arabicPeriod"/>
            </a:pPr>
            <a:r>
              <a:rPr lang="en-US" dirty="0" smtClean="0"/>
              <a:t>Social- welfare work, enjoy developing and teaching others, good in group settings, like social service, athletics, religious activities.</a:t>
            </a:r>
          </a:p>
          <a:p>
            <a:pPr marL="514350" indent="-514350">
              <a:buAutoNum type="arabicPeriod"/>
            </a:pPr>
            <a:r>
              <a:rPr lang="en-US" dirty="0" smtClean="0"/>
              <a:t>Enterprising- good facility with words, like- selling or leading, adventurous, public speaking and business management.</a:t>
            </a:r>
          </a:p>
          <a:p>
            <a:pPr marL="514350" indent="-514350">
              <a:buAutoNum type="arabicPeriod"/>
            </a:pPr>
            <a:r>
              <a:rPr lang="en-US" dirty="0" smtClean="0"/>
              <a:t>Conventional- prefer ordered, numerical work, enjoy large organizations, stable and dependable- like office Practices.</a:t>
            </a:r>
            <a:endParaRPr lang="en-US" dirty="0"/>
          </a:p>
        </p:txBody>
      </p:sp>
    </p:spTree>
    <p:extLst>
      <p:ext uri="{BB962C8B-B14F-4D97-AF65-F5344CB8AC3E}">
        <p14:creationId xmlns:p14="http://schemas.microsoft.com/office/powerpoint/2010/main" xmlns="" val="3867024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678</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Career Development</vt:lpstr>
      <vt:lpstr>Career development</vt:lpstr>
      <vt:lpstr>Individual Versus organizational Perspective</vt:lpstr>
      <vt:lpstr>Career Development Versus   Individual Development</vt:lpstr>
      <vt:lpstr>Career Development- Value for the Organization</vt:lpstr>
      <vt:lpstr>Career Development- Value for the Individual</vt:lpstr>
      <vt:lpstr>Internal VS External Career</vt:lpstr>
      <vt:lpstr>External career</vt:lpstr>
      <vt:lpstr>Holland’s General Occupational Themes</vt:lpstr>
      <vt:lpstr>Career Enhancement</vt:lpstr>
      <vt:lpstr>Enhancement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Development</dc:title>
  <dc:creator>itcpu</dc:creator>
  <cp:lastModifiedBy>AmirSohail</cp:lastModifiedBy>
  <cp:revision>18</cp:revision>
  <dcterms:created xsi:type="dcterms:W3CDTF">2012-11-05T17:08:13Z</dcterms:created>
  <dcterms:modified xsi:type="dcterms:W3CDTF">2016-01-07T16:09:43Z</dcterms:modified>
</cp:coreProperties>
</file>