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BEFB72-8E21-4207-90D6-8A6F7C333096}" type="datetimeFigureOut">
              <a:rPr lang="en-US" smtClean="0"/>
              <a:t>6/19/2012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231699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BEFB72-8E21-4207-90D6-8A6F7C333096}" type="datetimeFigureOut">
              <a:rPr lang="en-US" smtClean="0"/>
              <a:t>6/19/2012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3609305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BEFB72-8E21-4207-90D6-8A6F7C333096}" type="datetimeFigureOut">
              <a:rPr lang="en-US" smtClean="0"/>
              <a:t>6/19/2012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2230765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BEFB72-8E21-4207-90D6-8A6F7C333096}" type="datetimeFigureOut">
              <a:rPr lang="en-US" smtClean="0"/>
              <a:t>6/19/2012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3831778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BEFB72-8E21-4207-90D6-8A6F7C333096}" type="datetimeFigureOut">
              <a:rPr lang="en-US" smtClean="0"/>
              <a:t>6/19/2012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3480693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BEFB72-8E21-4207-90D6-8A6F7C333096}" type="datetimeFigureOut">
              <a:rPr lang="en-US" smtClean="0"/>
              <a:t>6/19/2012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4237842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BEFB72-8E21-4207-90D6-8A6F7C333096}" type="datetimeFigureOut">
              <a:rPr lang="en-US" smtClean="0"/>
              <a:t>6/19/2012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1862688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BEFB72-8E21-4207-90D6-8A6F7C333096}" type="datetimeFigureOut">
              <a:rPr lang="en-US" smtClean="0"/>
              <a:t>6/19/2012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384216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BEFB72-8E21-4207-90D6-8A6F7C333096}" type="datetimeFigureOut">
              <a:rPr lang="en-US" smtClean="0"/>
              <a:t>6/19/2012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2082583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BEFB72-8E21-4207-90D6-8A6F7C333096}" type="datetimeFigureOut">
              <a:rPr lang="en-US" smtClean="0"/>
              <a:t>6/19/2012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3368859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BEFB72-8E21-4207-90D6-8A6F7C333096}" type="datetimeFigureOut">
              <a:rPr lang="en-US" smtClean="0"/>
              <a:t>6/19/2012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3AFBD3-80FE-4044-A06B-A497F2ADAB64}" type="slidenum">
              <a:rPr lang="en-US" smtClean="0"/>
              <a:t>‹#›</a:t>
            </a:fld>
            <a:endParaRPr lang="en-US"/>
          </a:p>
        </p:txBody>
      </p:sp>
    </p:spTree>
    <p:extLst>
      <p:ext uri="{BB962C8B-B14F-4D97-AF65-F5344CB8AC3E}">
        <p14:creationId xmlns:p14="http://schemas.microsoft.com/office/powerpoint/2010/main" val="4221943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EFB72-8E21-4207-90D6-8A6F7C333096}" type="datetimeFigureOut">
              <a:rPr lang="en-US" smtClean="0"/>
              <a:t>6/19/2012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3AFBD3-80FE-4044-A06B-A497F2ADAB64}" type="slidenum">
              <a:rPr lang="en-US" smtClean="0"/>
              <a:t>‹#›</a:t>
            </a:fld>
            <a:endParaRPr lang="en-US"/>
          </a:p>
        </p:txBody>
      </p:sp>
    </p:spTree>
    <p:extLst>
      <p:ext uri="{BB962C8B-B14F-4D97-AF65-F5344CB8AC3E}">
        <p14:creationId xmlns:p14="http://schemas.microsoft.com/office/powerpoint/2010/main" val="2749405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Basic Leadership Approaches</a:t>
            </a:r>
            <a:endParaRPr lang="en-US" dirty="0"/>
          </a:p>
        </p:txBody>
      </p:sp>
      <p:sp>
        <p:nvSpPr>
          <p:cNvPr id="3" name="Subtitle 2"/>
          <p:cNvSpPr>
            <a:spLocks noGrp="1"/>
          </p:cNvSpPr>
          <p:nvPr>
            <p:ph type="subTitle" idx="1"/>
          </p:nvPr>
        </p:nvSpPr>
        <p:spPr/>
        <p:txBody>
          <a:bodyPr/>
          <a:lstStyle/>
          <a:p>
            <a:r>
              <a:rPr lang="en-US" dirty="0" smtClean="0"/>
              <a:t>I am afraid of an army of 100 sheep led by a lion than an army of 100 lions led by a sheep-</a:t>
            </a:r>
            <a:r>
              <a:rPr lang="en-US" smtClean="0"/>
              <a:t>- Talleyrand</a:t>
            </a:r>
            <a:endParaRPr lang="en-US" dirty="0"/>
          </a:p>
        </p:txBody>
      </p:sp>
    </p:spTree>
    <p:extLst>
      <p:ext uri="{BB962C8B-B14F-4D97-AF65-F5344CB8AC3E}">
        <p14:creationId xmlns:p14="http://schemas.microsoft.com/office/powerpoint/2010/main" val="692697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Managerial/ Leadership Grid</a:t>
            </a:r>
            <a:endParaRPr lang="en-US" dirty="0"/>
          </a:p>
        </p:txBody>
      </p:sp>
      <p:sp>
        <p:nvSpPr>
          <p:cNvPr id="3" name="Content Placeholder 2"/>
          <p:cNvSpPr>
            <a:spLocks noGrp="1"/>
          </p:cNvSpPr>
          <p:nvPr>
            <p:ph idx="1"/>
          </p:nvPr>
        </p:nvSpPr>
        <p:spPr>
          <a:xfrm>
            <a:off x="457200" y="1371600"/>
            <a:ext cx="8229600" cy="4525963"/>
          </a:xfrm>
        </p:spPr>
        <p:txBody>
          <a:bodyPr/>
          <a:lstStyle/>
          <a:p>
            <a:pPr marL="0" indent="0">
              <a:buNone/>
            </a:pPr>
            <a:r>
              <a:rPr lang="en-US" dirty="0" smtClean="0"/>
              <a:t>	A nine-by-nine matrix outlining 81 different leadership styles.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3034858"/>
              </p:ext>
            </p:extLst>
          </p:nvPr>
        </p:nvGraphicFramePr>
        <p:xfrm>
          <a:off x="1524000" y="2380705"/>
          <a:ext cx="6096002" cy="4678680"/>
        </p:xfrm>
        <a:graphic>
          <a:graphicData uri="http://schemas.openxmlformats.org/drawingml/2006/table">
            <a:tbl>
              <a:tblPr firstRow="1" bandRow="1">
                <a:tableStyleId>{F5AB1C69-6EDB-4FF4-983F-18BD219EF322}</a:tableStyleId>
              </a:tblPr>
              <a:tblGrid>
                <a:gridCol w="554182"/>
                <a:gridCol w="554182"/>
                <a:gridCol w="554182"/>
                <a:gridCol w="554182"/>
                <a:gridCol w="554182"/>
                <a:gridCol w="554182"/>
                <a:gridCol w="554182"/>
                <a:gridCol w="554182"/>
                <a:gridCol w="554182"/>
                <a:gridCol w="554182"/>
                <a:gridCol w="554182"/>
              </a:tblGrid>
              <a:tr h="370840">
                <a:tc>
                  <a:txBody>
                    <a:bodyPr/>
                    <a:lstStyle/>
                    <a:p>
                      <a:r>
                        <a:rPr lang="en-US" dirty="0" smtClean="0"/>
                        <a:t>high     </a:t>
                      </a:r>
                      <a:endParaRPr lang="en-US" dirty="0"/>
                    </a:p>
                  </a:txBody>
                  <a:tcPr/>
                </a:tc>
                <a:tc>
                  <a:txBody>
                    <a:bodyPr/>
                    <a:lstStyle/>
                    <a:p>
                      <a:r>
                        <a:rPr lang="en-US" dirty="0" smtClean="0"/>
                        <a:t>9</a:t>
                      </a:r>
                      <a:endParaRPr lang="en-US" dirty="0"/>
                    </a:p>
                  </a:txBody>
                  <a:tcPr/>
                </a:tc>
                <a:tc>
                  <a:txBody>
                    <a:bodyPr/>
                    <a:lstStyle/>
                    <a:p>
                      <a:r>
                        <a:rPr lang="en-US" dirty="0" smtClean="0"/>
                        <a:t>1, 9</a:t>
                      </a:r>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r>
                        <a:rPr lang="en-US" dirty="0" smtClean="0"/>
                        <a:t>9, 9</a:t>
                      </a:r>
                      <a:endParaRPr lang="en-US" dirty="0"/>
                    </a:p>
                  </a:txBody>
                  <a:tcPr>
                    <a:solidFill>
                      <a:srgbClr val="92D050"/>
                    </a:solidFill>
                  </a:tcPr>
                </a:tc>
              </a:tr>
              <a:tr h="370840">
                <a:tc rowSpan="6">
                  <a:txBody>
                    <a:bodyPr/>
                    <a:lstStyle/>
                    <a:p>
                      <a:r>
                        <a:rPr lang="en-US" dirty="0" smtClean="0"/>
                        <a:t>Concern</a:t>
                      </a:r>
                    </a:p>
                    <a:p>
                      <a:endParaRPr lang="en-US" dirty="0" smtClean="0"/>
                    </a:p>
                    <a:p>
                      <a:r>
                        <a:rPr lang="en-US" dirty="0" smtClean="0"/>
                        <a:t>For</a:t>
                      </a:r>
                    </a:p>
                    <a:p>
                      <a:r>
                        <a:rPr lang="en-US" dirty="0" smtClean="0"/>
                        <a:t> </a:t>
                      </a:r>
                    </a:p>
                    <a:p>
                      <a:r>
                        <a:rPr lang="en-US" dirty="0" smtClean="0"/>
                        <a:t>People</a:t>
                      </a:r>
                      <a:endParaRPr lang="en-US" dirty="0"/>
                    </a:p>
                  </a:txBody>
                  <a:tcPr/>
                </a:tc>
                <a:tc>
                  <a:txBody>
                    <a:bodyPr/>
                    <a:lstStyle/>
                    <a:p>
                      <a:r>
                        <a:rPr lang="en-US" dirty="0" smtClean="0"/>
                        <a:t>8</a:t>
                      </a:r>
                      <a:endParaRPr lang="en-US" dirty="0"/>
                    </a:p>
                  </a:txBody>
                  <a:tcPr/>
                </a:tc>
                <a:tc>
                  <a:txBody>
                    <a:bodyPr/>
                    <a:lstStyle/>
                    <a:p>
                      <a:endParaRPr lang="en-US" dirty="0"/>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dirty="0"/>
                    </a:p>
                  </a:txBody>
                  <a:tcPr>
                    <a:solidFill>
                      <a:srgbClr val="92D050"/>
                    </a:solidFill>
                  </a:tcPr>
                </a:tc>
              </a:tr>
              <a:tr h="370840">
                <a:tc vMerge="1">
                  <a:txBody>
                    <a:bodyPr/>
                    <a:lstStyle/>
                    <a:p>
                      <a:endParaRPr lang="en-US" dirty="0"/>
                    </a:p>
                  </a:txBody>
                  <a:tcPr/>
                </a:tc>
                <a:tc>
                  <a:txBody>
                    <a:bodyPr/>
                    <a:lstStyle/>
                    <a:p>
                      <a:r>
                        <a:rPr lang="en-US" dirty="0" smtClean="0"/>
                        <a:t>7</a:t>
                      </a:r>
                      <a:endParaRPr lang="en-US" dirty="0"/>
                    </a:p>
                  </a:txBody>
                  <a:tcPr/>
                </a:tc>
                <a:tc>
                  <a:txBody>
                    <a:bodyPr/>
                    <a:lstStyle/>
                    <a:p>
                      <a:endParaRPr lang="en-US" dirty="0"/>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dirty="0"/>
                    </a:p>
                  </a:txBody>
                  <a:tcPr>
                    <a:solidFill>
                      <a:srgbClr val="92D050"/>
                    </a:solidFill>
                  </a:tcPr>
                </a:tc>
              </a:tr>
              <a:tr h="370840">
                <a:tc vMerge="1">
                  <a:txBody>
                    <a:bodyPr/>
                    <a:lstStyle/>
                    <a:p>
                      <a:endParaRPr lang="en-US" dirty="0"/>
                    </a:p>
                  </a:txBody>
                  <a:tcPr/>
                </a:tc>
                <a:tc>
                  <a:txBody>
                    <a:bodyPr/>
                    <a:lstStyle/>
                    <a:p>
                      <a:r>
                        <a:rPr lang="en-US" dirty="0" smtClean="0"/>
                        <a:t>6</a:t>
                      </a:r>
                      <a:endParaRPr lang="en-US" dirty="0"/>
                    </a:p>
                  </a:txBody>
                  <a:tcPr/>
                </a:tc>
                <a:tc>
                  <a:txBody>
                    <a:bodyPr/>
                    <a:lstStyle/>
                    <a:p>
                      <a:endParaRPr lang="en-US" dirty="0"/>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dirty="0"/>
                    </a:p>
                  </a:txBody>
                  <a:tcPr>
                    <a:solidFill>
                      <a:srgbClr val="92D050"/>
                    </a:solidFill>
                  </a:tcPr>
                </a:tc>
              </a:tr>
              <a:tr h="370840">
                <a:tc vMerge="1">
                  <a:txBody>
                    <a:bodyPr/>
                    <a:lstStyle/>
                    <a:p>
                      <a:endParaRPr lang="en-US" dirty="0"/>
                    </a:p>
                  </a:txBody>
                  <a:tcPr/>
                </a:tc>
                <a:tc>
                  <a:txBody>
                    <a:bodyPr/>
                    <a:lstStyle/>
                    <a:p>
                      <a:r>
                        <a:rPr lang="en-US" dirty="0" smtClean="0"/>
                        <a:t>5</a:t>
                      </a:r>
                      <a:endParaRPr lang="en-US" dirty="0"/>
                    </a:p>
                  </a:txBody>
                  <a:tcPr/>
                </a:tc>
                <a:tc>
                  <a:txBody>
                    <a:bodyPr/>
                    <a:lstStyle/>
                    <a:p>
                      <a:endParaRPr lang="en-US" dirty="0"/>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r>
                        <a:rPr lang="en-US" dirty="0" smtClean="0"/>
                        <a:t>5, 5</a:t>
                      </a:r>
                      <a:endParaRPr lang="en-US" dirty="0"/>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dirty="0"/>
                    </a:p>
                  </a:txBody>
                  <a:tcPr>
                    <a:solidFill>
                      <a:srgbClr val="92D050"/>
                    </a:solidFill>
                  </a:tcPr>
                </a:tc>
              </a:tr>
              <a:tr h="370840">
                <a:tc vMerge="1">
                  <a:txBody>
                    <a:bodyPr/>
                    <a:lstStyle/>
                    <a:p>
                      <a:endParaRPr lang="en-US" dirty="0"/>
                    </a:p>
                  </a:txBody>
                  <a:tcPr/>
                </a:tc>
                <a:tc>
                  <a:txBody>
                    <a:bodyPr/>
                    <a:lstStyle/>
                    <a:p>
                      <a:r>
                        <a:rPr lang="en-US" dirty="0" smtClean="0"/>
                        <a:t>4</a:t>
                      </a:r>
                      <a:endParaRPr lang="en-US" dirty="0"/>
                    </a:p>
                  </a:txBody>
                  <a:tcPr/>
                </a:tc>
                <a:tc>
                  <a:txBody>
                    <a:bodyPr/>
                    <a:lstStyle/>
                    <a:p>
                      <a:endParaRPr lang="en-US" dirty="0"/>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r>
              <a:tr h="370840">
                <a:tc vMerge="1">
                  <a:txBody>
                    <a:bodyPr/>
                    <a:lstStyle/>
                    <a:p>
                      <a:endParaRPr lang="en-US" dirty="0"/>
                    </a:p>
                  </a:txBody>
                  <a:tcPr/>
                </a:tc>
                <a:tc>
                  <a:txBody>
                    <a:bodyPr/>
                    <a:lstStyle/>
                    <a:p>
                      <a:r>
                        <a:rPr lang="en-US" dirty="0" smtClean="0"/>
                        <a:t>3</a:t>
                      </a:r>
                      <a:endParaRPr lang="en-US" dirty="0"/>
                    </a:p>
                  </a:txBody>
                  <a:tcPr/>
                </a:tc>
                <a:tc>
                  <a:txBody>
                    <a:bodyPr/>
                    <a:lstStyle/>
                    <a:p>
                      <a:endParaRPr lang="en-US" dirty="0"/>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r>
              <a:tr h="370840">
                <a:tc>
                  <a:txBody>
                    <a:bodyPr/>
                    <a:lstStyle/>
                    <a:p>
                      <a:endParaRPr lang="en-US" dirty="0"/>
                    </a:p>
                  </a:txBody>
                  <a:tcPr/>
                </a:tc>
                <a:tc>
                  <a:txBody>
                    <a:bodyPr/>
                    <a:lstStyle/>
                    <a:p>
                      <a:r>
                        <a:rPr lang="en-US" dirty="0" smtClean="0"/>
                        <a:t>2</a:t>
                      </a:r>
                      <a:endParaRPr lang="en-US" dirty="0"/>
                    </a:p>
                  </a:txBody>
                  <a:tcPr/>
                </a:tc>
                <a:tc>
                  <a:txBody>
                    <a:bodyPr/>
                    <a:lstStyle/>
                    <a:p>
                      <a:endParaRPr lang="en-US" dirty="0"/>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a:p>
                  </a:txBody>
                  <a:tcPr>
                    <a:solidFill>
                      <a:srgbClr val="92D050"/>
                    </a:solidFill>
                  </a:tcPr>
                </a:tc>
                <a:tc>
                  <a:txBody>
                    <a:bodyPr/>
                    <a:lstStyle/>
                    <a:p>
                      <a:endParaRPr lang="en-US" dirty="0"/>
                    </a:p>
                  </a:txBody>
                  <a:tcPr>
                    <a:solidFill>
                      <a:srgbClr val="92D050"/>
                    </a:solidFill>
                  </a:tcPr>
                </a:tc>
              </a:tr>
              <a:tr h="370840">
                <a:tc>
                  <a:txBody>
                    <a:bodyPr/>
                    <a:lstStyle/>
                    <a:p>
                      <a:r>
                        <a:rPr lang="en-US" dirty="0" smtClean="0"/>
                        <a:t>low</a:t>
                      </a:r>
                      <a:endParaRPr lang="en-US" dirty="0"/>
                    </a:p>
                  </a:txBody>
                  <a:tcPr/>
                </a:tc>
                <a:tc>
                  <a:txBody>
                    <a:bodyPr/>
                    <a:lstStyle/>
                    <a:p>
                      <a:r>
                        <a:rPr lang="en-US" dirty="0" smtClean="0"/>
                        <a:t>1</a:t>
                      </a:r>
                      <a:endParaRPr lang="en-US" dirty="0"/>
                    </a:p>
                  </a:txBody>
                  <a:tcPr/>
                </a:tc>
                <a:tc>
                  <a:txBody>
                    <a:bodyPr/>
                    <a:lstStyle/>
                    <a:p>
                      <a:r>
                        <a:rPr lang="en-US" dirty="0" smtClean="0"/>
                        <a:t>1, 1</a:t>
                      </a:r>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endParaRPr lang="en-US" dirty="0"/>
                    </a:p>
                  </a:txBody>
                  <a:tcPr>
                    <a:solidFill>
                      <a:srgbClr val="92D050"/>
                    </a:solidFill>
                  </a:tcPr>
                </a:tc>
                <a:tc>
                  <a:txBody>
                    <a:bodyPr/>
                    <a:lstStyle/>
                    <a:p>
                      <a:r>
                        <a:rPr lang="en-US" dirty="0" smtClean="0"/>
                        <a:t>9, 1</a:t>
                      </a:r>
                      <a:endParaRPr lang="en-US" dirty="0"/>
                    </a:p>
                  </a:txBody>
                  <a:tcPr>
                    <a:solidFill>
                      <a:srgbClr val="92D050"/>
                    </a:solidFill>
                  </a:tcPr>
                </a:tc>
              </a:tr>
              <a:tr h="370840">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7</a:t>
                      </a:r>
                      <a:endParaRPr lang="en-US" dirty="0"/>
                    </a:p>
                  </a:txBody>
                  <a:tcPr/>
                </a:tc>
                <a:tc>
                  <a:txBody>
                    <a:bodyPr/>
                    <a:lstStyle/>
                    <a:p>
                      <a:r>
                        <a:rPr lang="en-US" dirty="0" smtClean="0"/>
                        <a:t>8</a:t>
                      </a:r>
                      <a:endParaRPr lang="en-US" dirty="0"/>
                    </a:p>
                  </a:txBody>
                  <a:tcPr/>
                </a:tc>
                <a:tc>
                  <a:txBody>
                    <a:bodyPr/>
                    <a:lstStyle/>
                    <a:p>
                      <a:r>
                        <a:rPr lang="en-US" dirty="0" smtClean="0"/>
                        <a:t>9</a:t>
                      </a:r>
                      <a:endParaRPr lang="en-US" dirty="0"/>
                    </a:p>
                  </a:txBody>
                  <a:tcPr/>
                </a:tc>
              </a:tr>
              <a:tr h="370840">
                <a:tc>
                  <a:txBody>
                    <a:bodyPr/>
                    <a:lstStyle/>
                    <a:p>
                      <a:endParaRPr lang="en-US" dirty="0"/>
                    </a:p>
                  </a:txBody>
                  <a:tcPr/>
                </a:tc>
                <a:tc>
                  <a:txBody>
                    <a:bodyPr/>
                    <a:lstStyle/>
                    <a:p>
                      <a:endParaRPr lang="en-US" dirty="0"/>
                    </a:p>
                  </a:txBody>
                  <a:tcPr/>
                </a:tc>
                <a:tc>
                  <a:txBody>
                    <a:bodyPr/>
                    <a:lstStyle/>
                    <a:p>
                      <a:r>
                        <a:rPr lang="en-US" dirty="0" smtClean="0"/>
                        <a:t>low</a:t>
                      </a:r>
                      <a:endParaRPr lang="en-US" dirty="0"/>
                    </a:p>
                  </a:txBody>
                  <a:tcPr/>
                </a:tc>
                <a:tc gridSpan="7">
                  <a:txBody>
                    <a:bodyPr/>
                    <a:lstStyle/>
                    <a:p>
                      <a:r>
                        <a:rPr lang="en-US" dirty="0" smtClean="0"/>
                        <a:t>Concern for Production</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r>
                        <a:rPr lang="en-US" dirty="0" smtClean="0"/>
                        <a:t>high</a:t>
                      </a:r>
                      <a:endParaRPr lang="en-US" dirty="0"/>
                    </a:p>
                  </a:txBody>
                  <a:tcPr/>
                </a:tc>
              </a:tr>
            </a:tbl>
          </a:graphicData>
        </a:graphic>
      </p:graphicFrame>
    </p:spTree>
    <p:extLst>
      <p:ext uri="{BB962C8B-B14F-4D97-AF65-F5344CB8AC3E}">
        <p14:creationId xmlns:p14="http://schemas.microsoft.com/office/powerpoint/2010/main" val="3949744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Contingency Theories of Leadership</a:t>
            </a:r>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There are three theories:</a:t>
            </a:r>
          </a:p>
          <a:p>
            <a:pPr marL="514350" indent="-514350">
              <a:buAutoNum type="arabicPeriod"/>
            </a:pPr>
            <a:r>
              <a:rPr lang="en-US" dirty="0" smtClean="0"/>
              <a:t>Fiedler Contingency Model for Leadership</a:t>
            </a:r>
          </a:p>
          <a:p>
            <a:pPr marL="514350" indent="-514350">
              <a:buAutoNum type="arabicPeriod"/>
            </a:pPr>
            <a:r>
              <a:rPr lang="en-US" dirty="0" smtClean="0"/>
              <a:t>Hersey and Blanchard’s situational theory</a:t>
            </a:r>
          </a:p>
          <a:p>
            <a:pPr marL="514350" indent="-514350">
              <a:buAutoNum type="arabicPeriod"/>
            </a:pPr>
            <a:r>
              <a:rPr lang="en-US" dirty="0" smtClean="0"/>
              <a:t>Path-goal theory of Leadership</a:t>
            </a:r>
            <a:endParaRPr lang="en-US" dirty="0"/>
          </a:p>
        </p:txBody>
      </p:sp>
    </p:spTree>
    <p:extLst>
      <p:ext uri="{BB962C8B-B14F-4D97-AF65-F5344CB8AC3E}">
        <p14:creationId xmlns:p14="http://schemas.microsoft.com/office/powerpoint/2010/main" val="3705400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Fiedler’s Contingency Model</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	The theory that effective group depend on a proper match between the leader’s style of interacting with subordinates and the degree to which the situation gives control and influence to the leader.</a:t>
            </a:r>
          </a:p>
          <a:p>
            <a:pPr marL="0" indent="0">
              <a:buNone/>
            </a:pPr>
            <a:r>
              <a:rPr lang="en-US" dirty="0" smtClean="0"/>
              <a:t>Two points of the theory:</a:t>
            </a:r>
          </a:p>
          <a:p>
            <a:pPr marL="514350" indent="-514350">
              <a:buAutoNum type="arabicPeriod"/>
            </a:pPr>
            <a:r>
              <a:rPr lang="en-US" dirty="0" smtClean="0"/>
              <a:t>Leader’s Style of interacting with subordinates</a:t>
            </a:r>
          </a:p>
          <a:p>
            <a:pPr marL="514350" indent="-514350">
              <a:buAutoNum type="arabicPeriod"/>
            </a:pPr>
            <a:r>
              <a:rPr lang="en-US" dirty="0" smtClean="0"/>
              <a:t>Situation gives control and influence to leader</a:t>
            </a:r>
            <a:endParaRPr lang="en-US" dirty="0"/>
          </a:p>
        </p:txBody>
      </p:sp>
    </p:spTree>
    <p:extLst>
      <p:ext uri="{BB962C8B-B14F-4D97-AF65-F5344CB8AC3E}">
        <p14:creationId xmlns:p14="http://schemas.microsoft.com/office/powerpoint/2010/main" val="2367620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Leader’s Style of interacting with subordinates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The leader’s styles may be one of the two.</a:t>
            </a:r>
          </a:p>
          <a:p>
            <a:pPr marL="514350" indent="-514350">
              <a:buAutoNum type="arabicPeriod"/>
            </a:pPr>
            <a:r>
              <a:rPr lang="en-US" dirty="0" smtClean="0"/>
              <a:t>Relationship Oriented:-- when the worker feels  positive when working with his/her leader, it is considered relationship oriented.</a:t>
            </a:r>
          </a:p>
          <a:p>
            <a:pPr marL="514350" indent="-514350">
              <a:buAutoNum type="arabicPeriod"/>
            </a:pPr>
            <a:r>
              <a:rPr lang="en-US" dirty="0" smtClean="0"/>
              <a:t>Task Oriented:-- when the leader is primarily interested with productivity, not with relationship, is known as task oriented.</a:t>
            </a:r>
          </a:p>
          <a:p>
            <a:pPr marL="0" indent="0">
              <a:buNone/>
            </a:pPr>
            <a:r>
              <a:rPr lang="en-US" dirty="0"/>
              <a:t>	</a:t>
            </a:r>
            <a:r>
              <a:rPr lang="en-US" dirty="0" smtClean="0"/>
              <a:t>Fiedler assumes that an individual’s style of leadership is fixed.</a:t>
            </a:r>
            <a:endParaRPr lang="en-US" dirty="0"/>
          </a:p>
        </p:txBody>
      </p:sp>
    </p:spTree>
    <p:extLst>
      <p:ext uri="{BB962C8B-B14F-4D97-AF65-F5344CB8AC3E}">
        <p14:creationId xmlns:p14="http://schemas.microsoft.com/office/powerpoint/2010/main" val="4002054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Situation gives control and influence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	Three key situational factors that determine the effectiveness of the leader:</a:t>
            </a:r>
          </a:p>
          <a:p>
            <a:pPr marL="514350" indent="-514350">
              <a:buAutoNum type="arabicPeriod"/>
            </a:pPr>
            <a:r>
              <a:rPr lang="en-US" dirty="0" smtClean="0"/>
              <a:t>Leadership-member relations– the degree of confidence, trust and respect members have in their leader.</a:t>
            </a:r>
          </a:p>
          <a:p>
            <a:pPr marL="514350" indent="-514350">
              <a:buAutoNum type="arabicPeriod"/>
            </a:pPr>
            <a:r>
              <a:rPr lang="en-US" dirty="0" smtClean="0"/>
              <a:t>Task Structure:-- the degree to which job assignments are procedurized (structured and unstructured).</a:t>
            </a:r>
          </a:p>
          <a:p>
            <a:pPr marL="514350" indent="-514350">
              <a:buAutoNum type="arabicPeriod"/>
            </a:pPr>
            <a:r>
              <a:rPr lang="en-US" dirty="0" smtClean="0"/>
              <a:t>Position Power:-- degree of influence a leader has over power variables such as hiring, firing, discipline, promotions, and salary increases.</a:t>
            </a:r>
          </a:p>
          <a:p>
            <a:pPr marL="0" indent="0">
              <a:buNone/>
            </a:pPr>
            <a:r>
              <a:rPr lang="en-US" dirty="0"/>
              <a:t>	</a:t>
            </a:r>
            <a:r>
              <a:rPr lang="en-US" dirty="0" smtClean="0"/>
              <a:t>How to Improve: only two ways.</a:t>
            </a:r>
          </a:p>
          <a:p>
            <a:pPr marL="514350" indent="-514350">
              <a:buAutoNum type="alphaLcPeriod"/>
            </a:pPr>
            <a:r>
              <a:rPr lang="en-US" dirty="0" smtClean="0"/>
              <a:t>Change the leader to fit the situation.</a:t>
            </a:r>
          </a:p>
          <a:p>
            <a:pPr marL="514350" indent="-514350">
              <a:buAutoNum type="alphaLcPeriod"/>
            </a:pPr>
            <a:r>
              <a:rPr lang="en-US" dirty="0" smtClean="0"/>
              <a:t>Change the situation to fit the leadership.</a:t>
            </a:r>
          </a:p>
          <a:p>
            <a:pPr marL="0" indent="0">
              <a:buNone/>
            </a:pPr>
            <a:endParaRPr lang="en-US" dirty="0"/>
          </a:p>
        </p:txBody>
      </p:sp>
    </p:spTree>
    <p:extLst>
      <p:ext uri="{BB962C8B-B14F-4D97-AF65-F5344CB8AC3E}">
        <p14:creationId xmlns:p14="http://schemas.microsoft.com/office/powerpoint/2010/main" val="3240072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Resource theory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	Fiedler has re-conceptualized his original theory that focuses on the role of stress as form of situational variable.</a:t>
            </a:r>
          </a:p>
          <a:p>
            <a:pPr marL="0" indent="0">
              <a:buNone/>
            </a:pPr>
            <a:r>
              <a:rPr lang="en-US" dirty="0"/>
              <a:t>	</a:t>
            </a:r>
            <a:r>
              <a:rPr lang="en-US" dirty="0" smtClean="0"/>
              <a:t>How leaders’ intelligence and experience influence his/her reaction to stress.</a:t>
            </a:r>
          </a:p>
          <a:p>
            <a:pPr marL="514350" indent="-514350">
              <a:buAutoNum type="arabicPeriod"/>
            </a:pPr>
            <a:r>
              <a:rPr lang="en-US" dirty="0" smtClean="0"/>
              <a:t>leader’s intellectual abilities correlate positively with performance under low stress but negative with high stress.</a:t>
            </a:r>
          </a:p>
          <a:p>
            <a:pPr marL="514350" indent="-514350">
              <a:buAutoNum type="arabicPeriod"/>
            </a:pPr>
            <a:r>
              <a:rPr lang="en-US" dirty="0" smtClean="0"/>
              <a:t>Leader’s experience correlates negatively with performance under low stress but positively under high stress.</a:t>
            </a:r>
          </a:p>
          <a:p>
            <a:pPr marL="0" indent="0">
              <a:buNone/>
            </a:pPr>
            <a:r>
              <a:rPr lang="en-US" dirty="0"/>
              <a:t>	</a:t>
            </a:r>
            <a:r>
              <a:rPr lang="en-US" dirty="0" smtClean="0"/>
              <a:t>Stress is enemy of rationality. In high stress situations, intelligence of little help because leader was too cognitively taxed to put smarts to good use. </a:t>
            </a:r>
            <a:endParaRPr lang="en-US" dirty="0"/>
          </a:p>
        </p:txBody>
      </p:sp>
    </p:spTree>
    <p:extLst>
      <p:ext uri="{BB962C8B-B14F-4D97-AF65-F5344CB8AC3E}">
        <p14:creationId xmlns:p14="http://schemas.microsoft.com/office/powerpoint/2010/main" val="2320931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Hersey and Blanchard’s Situational Theory (situational leadership theory)</a:t>
            </a:r>
            <a:endParaRPr lang="en-US" dirty="0"/>
          </a:p>
        </p:txBody>
      </p:sp>
      <p:sp>
        <p:nvSpPr>
          <p:cNvPr id="3" name="Content Placeholder 2"/>
          <p:cNvSpPr>
            <a:spLocks noGrp="1"/>
          </p:cNvSpPr>
          <p:nvPr>
            <p:ph idx="1"/>
          </p:nvPr>
        </p:nvSpPr>
        <p:spPr/>
        <p:txBody>
          <a:bodyPr/>
          <a:lstStyle/>
          <a:p>
            <a:pPr marL="0" indent="0">
              <a:buNone/>
            </a:pPr>
            <a:r>
              <a:rPr lang="en-US" dirty="0" smtClean="0"/>
              <a:t>	A contingency theory  that focuses on the level of the follower’s readiness to do something in specific situation.</a:t>
            </a:r>
          </a:p>
          <a:p>
            <a:pPr marL="0" indent="0">
              <a:buNone/>
            </a:pPr>
            <a:r>
              <a:rPr lang="en-US" dirty="0" smtClean="0"/>
              <a:t>Two points:</a:t>
            </a:r>
          </a:p>
          <a:p>
            <a:pPr marL="514350" indent="-514350">
              <a:buAutoNum type="arabicPeriod"/>
            </a:pPr>
            <a:r>
              <a:rPr lang="en-US" dirty="0" smtClean="0"/>
              <a:t>Follower--- the effectiveness of leadership reflects in- who accepts or rejects the leader.</a:t>
            </a:r>
          </a:p>
          <a:p>
            <a:pPr marL="514350" indent="-514350">
              <a:buAutoNum type="arabicPeriod"/>
            </a:pPr>
            <a:r>
              <a:rPr lang="en-US" dirty="0" smtClean="0"/>
              <a:t>Readiness--- the extent people have ability and willingness to accomplish a specific task.</a:t>
            </a:r>
            <a:endParaRPr lang="en-US" dirty="0"/>
          </a:p>
        </p:txBody>
      </p:sp>
    </p:spTree>
    <p:extLst>
      <p:ext uri="{BB962C8B-B14F-4D97-AF65-F5344CB8AC3E}">
        <p14:creationId xmlns:p14="http://schemas.microsoft.com/office/powerpoint/2010/main" val="1112737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Path-Goal Theory of Leadership</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 theory that states that it is the leader’s job to assist followers in attaining their goals and to provide the necessary direction and/or support to ensure that their goals are compatible with the overall objectives of the group or organization.</a:t>
            </a:r>
          </a:p>
          <a:p>
            <a:pPr marL="0" indent="0">
              <a:buNone/>
            </a:pPr>
            <a:r>
              <a:rPr lang="en-US" dirty="0"/>
              <a:t>	</a:t>
            </a:r>
            <a:r>
              <a:rPr lang="en-US" dirty="0" smtClean="0"/>
              <a:t>It is job of the leader to provide information, support, or other resources that are necessary to achieve their goals. The leader has clarify followers the path to goal achievement, the easier way by reducing the roadblocks.  </a:t>
            </a:r>
            <a:endParaRPr lang="en-US" dirty="0"/>
          </a:p>
        </p:txBody>
      </p:sp>
    </p:spTree>
    <p:extLst>
      <p:ext uri="{BB962C8B-B14F-4D97-AF65-F5344CB8AC3E}">
        <p14:creationId xmlns:p14="http://schemas.microsoft.com/office/powerpoint/2010/main" val="244563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Leadership Behaviors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Directive Leader– let follower know what is expected of them, schedule of the work to be done and guidance how to accomplish tasks.</a:t>
            </a:r>
          </a:p>
          <a:p>
            <a:pPr marL="514350" indent="-514350">
              <a:buAutoNum type="arabicPeriod"/>
            </a:pPr>
            <a:r>
              <a:rPr lang="en-US" dirty="0" smtClean="0"/>
              <a:t>Supportive Leader– friendly and shows concern for the needs of followers.</a:t>
            </a:r>
          </a:p>
          <a:p>
            <a:pPr marL="514350" indent="-514350">
              <a:buAutoNum type="arabicPeriod"/>
            </a:pPr>
            <a:r>
              <a:rPr lang="en-US" dirty="0" smtClean="0"/>
              <a:t>Participative Leader– consults with followers and uses their suggestion before making decision.</a:t>
            </a:r>
          </a:p>
          <a:p>
            <a:pPr marL="514350" indent="-514350">
              <a:buAutoNum type="arabicPeriod"/>
            </a:pPr>
            <a:r>
              <a:rPr lang="en-US" dirty="0" smtClean="0"/>
              <a:t>Achievement-oriented Leader--- sets challenging goals and expects follower to perform at their highest level.</a:t>
            </a:r>
            <a:endParaRPr lang="en-US" dirty="0"/>
          </a:p>
        </p:txBody>
      </p:sp>
    </p:spTree>
    <p:extLst>
      <p:ext uri="{BB962C8B-B14F-4D97-AF65-F5344CB8AC3E}">
        <p14:creationId xmlns:p14="http://schemas.microsoft.com/office/powerpoint/2010/main" val="76272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Path-goal theory </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AutoNum type="arabicPeriod"/>
            </a:pPr>
            <a:r>
              <a:rPr lang="en-US" dirty="0" smtClean="0"/>
              <a:t>Directive leadership leads to greater satisfaction when tasks are ambiguous or stressful than when they are highly structured and well laid out.</a:t>
            </a:r>
          </a:p>
          <a:p>
            <a:pPr marL="514350" indent="-514350">
              <a:buAutoNum type="arabicPeriod"/>
            </a:pPr>
            <a:r>
              <a:rPr lang="en-US" dirty="0" smtClean="0"/>
              <a:t>Supportive leadership results in high employee performance and satisfaction when employees are performing structured tasks.</a:t>
            </a:r>
          </a:p>
          <a:p>
            <a:pPr marL="514350" indent="-514350">
              <a:buAutoNum type="arabicPeriod"/>
            </a:pPr>
            <a:r>
              <a:rPr lang="en-US" dirty="0" smtClean="0"/>
              <a:t>Directive leadership is likely to be perceived as redundant among employees with high perceived ability or with considerable experience.</a:t>
            </a:r>
          </a:p>
          <a:p>
            <a:pPr marL="514350" indent="-514350">
              <a:buAutoNum type="arabicPeriod"/>
            </a:pPr>
            <a:r>
              <a:rPr lang="en-US" dirty="0" smtClean="0"/>
              <a:t>Employees with an internal locus of control will be more satisfied with a participative style.</a:t>
            </a:r>
          </a:p>
          <a:p>
            <a:pPr marL="514350" indent="-514350">
              <a:buAutoNum type="arabicPeriod"/>
            </a:pPr>
            <a:r>
              <a:rPr lang="en-US" dirty="0" smtClean="0"/>
              <a:t>Achievement-oriented leadership will increase employees’ expectancies that effort will lead to high performance when tasks are ambiguously structured.</a:t>
            </a:r>
            <a:endParaRPr lang="en-US" dirty="0"/>
          </a:p>
        </p:txBody>
      </p:sp>
    </p:spTree>
    <p:extLst>
      <p:ext uri="{BB962C8B-B14F-4D97-AF65-F5344CB8AC3E}">
        <p14:creationId xmlns:p14="http://schemas.microsoft.com/office/powerpoint/2010/main" val="540189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Leadership?</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The ability to influence a group toward the achievement of a vision or set of goals.</a:t>
            </a:r>
          </a:p>
          <a:p>
            <a:pPr marL="0" indent="0" algn="ctr">
              <a:buNone/>
            </a:pPr>
            <a:r>
              <a:rPr lang="en-US" sz="4300" i="1" u="sng" dirty="0" smtClean="0"/>
              <a:t>Leadership and Management Differentiated—</a:t>
            </a:r>
          </a:p>
          <a:p>
            <a:pPr marL="0" indent="0">
              <a:buNone/>
            </a:pPr>
            <a:r>
              <a:rPr lang="en-US" sz="4000" i="1" u="sng" dirty="0" smtClean="0"/>
              <a:t>Management–</a:t>
            </a:r>
            <a:r>
              <a:rPr lang="en-US" dirty="0" smtClean="0"/>
              <a:t> Brings order and consistency by drawing up formal plans.</a:t>
            </a:r>
          </a:p>
          <a:p>
            <a:pPr marL="0" indent="0">
              <a:buNone/>
            </a:pPr>
            <a:r>
              <a:rPr lang="en-US" sz="4000" i="1" u="sng" dirty="0" smtClean="0"/>
              <a:t>Leadership–</a:t>
            </a:r>
            <a:r>
              <a:rPr lang="en-US" dirty="0" smtClean="0"/>
              <a:t> Establish direction by developing a vision of future; then they align people by communicating this vision and inspiring them to overcome hurdles.</a:t>
            </a:r>
            <a:endParaRPr lang="en-US" dirty="0"/>
          </a:p>
        </p:txBody>
      </p:sp>
    </p:spTree>
    <p:extLst>
      <p:ext uri="{BB962C8B-B14F-4D97-AF65-F5344CB8AC3E}">
        <p14:creationId xmlns:p14="http://schemas.microsoft.com/office/powerpoint/2010/main" val="414540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Leader-Member Exchange(LXM) Theory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 theory that supports leaders’ creation of in-groups and out-groups; subordinates with in-group status will have higher performance ratings, less turnover, and greater job satisfaction.</a:t>
            </a:r>
          </a:p>
          <a:p>
            <a:pPr marL="514350" indent="-514350">
              <a:buAutoNum type="arabicPeriod"/>
            </a:pPr>
            <a:r>
              <a:rPr lang="en-US" dirty="0" smtClean="0"/>
              <a:t>In-group– due to time pressures leader establishes a special relationship with a small group- they are trusted, get disproportionate attention of the leader, get special privileges.</a:t>
            </a:r>
          </a:p>
          <a:p>
            <a:pPr marL="514350" indent="-514350">
              <a:buAutoNum type="arabicPeriod"/>
            </a:pPr>
            <a:r>
              <a:rPr lang="en-US" dirty="0" smtClean="0"/>
              <a:t>Out-group– the group of people who are not getting the special treatment as mentioned above are known as out-group.</a:t>
            </a:r>
            <a:endParaRPr lang="en-US" dirty="0"/>
          </a:p>
        </p:txBody>
      </p:sp>
    </p:spTree>
    <p:extLst>
      <p:ext uri="{BB962C8B-B14F-4D97-AF65-F5344CB8AC3E}">
        <p14:creationId xmlns:p14="http://schemas.microsoft.com/office/powerpoint/2010/main" val="2948557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Decision Theory: Vroom and </a:t>
            </a:r>
            <a:r>
              <a:rPr lang="en-US" dirty="0" err="1" smtClean="0"/>
              <a:t>Yetton’s</a:t>
            </a:r>
            <a:r>
              <a:rPr lang="en-US" dirty="0" smtClean="0"/>
              <a:t> Leader-Participation Model</a:t>
            </a:r>
            <a:endParaRPr lang="en-US" dirty="0"/>
          </a:p>
        </p:txBody>
      </p:sp>
      <p:sp>
        <p:nvSpPr>
          <p:cNvPr id="3" name="Content Placeholder 2"/>
          <p:cNvSpPr>
            <a:spLocks noGrp="1"/>
          </p:cNvSpPr>
          <p:nvPr>
            <p:ph idx="1"/>
          </p:nvPr>
        </p:nvSpPr>
        <p:spPr/>
        <p:txBody>
          <a:bodyPr/>
          <a:lstStyle/>
          <a:p>
            <a:pPr marL="0" indent="0">
              <a:buNone/>
            </a:pPr>
            <a:r>
              <a:rPr lang="en-US" dirty="0" smtClean="0"/>
              <a:t>	A leadership theory that provides a set of rules </a:t>
            </a:r>
            <a:r>
              <a:rPr lang="en-US" smtClean="0"/>
              <a:t>to determine </a:t>
            </a:r>
            <a:r>
              <a:rPr lang="en-US" dirty="0" smtClean="0"/>
              <a:t>the form and amount of participative decision making in different situation.</a:t>
            </a:r>
            <a:endParaRPr lang="en-US" dirty="0"/>
          </a:p>
        </p:txBody>
      </p:sp>
    </p:spTree>
    <p:extLst>
      <p:ext uri="{BB962C8B-B14F-4D97-AF65-F5344CB8AC3E}">
        <p14:creationId xmlns:p14="http://schemas.microsoft.com/office/powerpoint/2010/main" val="1202281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 Implications Leadership Approaches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	All leadership approaches have been developed in </a:t>
            </a:r>
            <a:r>
              <a:rPr lang="en-US" dirty="0" err="1" smtClean="0"/>
              <a:t>Englo</a:t>
            </a:r>
            <a:r>
              <a:rPr lang="en-US" dirty="0" smtClean="0"/>
              <a:t>-American cultures but how they are effective in other cultures:</a:t>
            </a:r>
          </a:p>
          <a:p>
            <a:pPr marL="514350" indent="-514350">
              <a:buAutoNum type="arabicPeriod"/>
            </a:pPr>
            <a:r>
              <a:rPr lang="en-US" dirty="0" smtClean="0"/>
              <a:t>Brazil—Team oriented, participative, and humane. The leaders with high on consideration who emphasize participative decision making.</a:t>
            </a:r>
          </a:p>
          <a:p>
            <a:pPr marL="514350" indent="-514350">
              <a:buAutoNum type="arabicPeriod"/>
            </a:pPr>
            <a:r>
              <a:rPr lang="en-US" dirty="0" smtClean="0"/>
              <a:t>France—bureaucratic- less likely to accept humane and considerate –high initiating structure or relatively task oriented –decisions are made relatively autocratic manner.</a:t>
            </a:r>
          </a:p>
          <a:p>
            <a:pPr marL="514350" indent="-514350">
              <a:buAutoNum type="arabicPeriod"/>
            </a:pPr>
            <a:r>
              <a:rPr lang="en-US" dirty="0" smtClean="0"/>
              <a:t>Egypt– value team oriented and participative leadership and participative leadership than US employees – high-power-distance.</a:t>
            </a:r>
          </a:p>
          <a:p>
            <a:pPr marL="514350" indent="-514350">
              <a:buAutoNum type="arabicPeriod"/>
            </a:pPr>
            <a:r>
              <a:rPr lang="en-US" dirty="0" smtClean="0"/>
              <a:t>China– polite, considerate, and unselfish. High performance orientation. Both initiating structure </a:t>
            </a:r>
            <a:r>
              <a:rPr lang="en-US" smtClean="0"/>
              <a:t>and consideration . </a:t>
            </a:r>
            <a:endParaRPr lang="en-US" dirty="0"/>
          </a:p>
        </p:txBody>
      </p:sp>
    </p:spTree>
    <p:extLst>
      <p:ext uri="{BB962C8B-B14F-4D97-AF65-F5344CB8AC3E}">
        <p14:creationId xmlns:p14="http://schemas.microsoft.com/office/powerpoint/2010/main" val="175059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Leadership</a:t>
            </a:r>
            <a:endParaRPr lang="en-US" dirty="0"/>
          </a:p>
        </p:txBody>
      </p:sp>
      <p:sp>
        <p:nvSpPr>
          <p:cNvPr id="3" name="Content Placeholder 2"/>
          <p:cNvSpPr>
            <a:spLocks noGrp="1"/>
          </p:cNvSpPr>
          <p:nvPr>
            <p:ph idx="1"/>
          </p:nvPr>
        </p:nvSpPr>
        <p:spPr/>
        <p:txBody>
          <a:bodyPr/>
          <a:lstStyle/>
          <a:p>
            <a:pPr marL="0" indent="0">
              <a:buNone/>
            </a:pPr>
            <a:r>
              <a:rPr lang="en-US" dirty="0" smtClean="0"/>
              <a:t>	The following are leadership theories:</a:t>
            </a:r>
          </a:p>
          <a:p>
            <a:pPr marL="514350" indent="-514350">
              <a:buAutoNum type="arabicPeriod"/>
            </a:pPr>
            <a:r>
              <a:rPr lang="en-US" dirty="0" smtClean="0"/>
              <a:t>Trait Theories Leadership.</a:t>
            </a:r>
          </a:p>
          <a:p>
            <a:pPr marL="514350" indent="-514350">
              <a:buAutoNum type="arabicPeriod"/>
            </a:pPr>
            <a:r>
              <a:rPr lang="en-US" dirty="0" smtClean="0"/>
              <a:t>Behavioral Theories of Leadership.</a:t>
            </a:r>
          </a:p>
          <a:p>
            <a:pPr marL="514350" indent="-514350">
              <a:buAutoNum type="arabicPeriod"/>
            </a:pPr>
            <a:r>
              <a:rPr lang="en-US" dirty="0" smtClean="0"/>
              <a:t>Contingency Theories of Leadership.</a:t>
            </a:r>
          </a:p>
          <a:p>
            <a:pPr marL="514350" indent="-514350">
              <a:buAutoNum type="arabicPeriod"/>
            </a:pPr>
            <a:r>
              <a:rPr lang="en-US" dirty="0" smtClean="0"/>
              <a:t>Interactive Theories of Leadership.</a:t>
            </a:r>
          </a:p>
          <a:p>
            <a:pPr marL="514350" indent="-514350">
              <a:buAutoNum type="arabicPeriod"/>
            </a:pPr>
            <a:r>
              <a:rPr lang="en-US" dirty="0" smtClean="0"/>
              <a:t>Situational Variables –Leaders-Participation Model. </a:t>
            </a:r>
          </a:p>
          <a:p>
            <a:pPr marL="0" indent="0">
              <a:buNone/>
            </a:pPr>
            <a:endParaRPr lang="en-US" dirty="0"/>
          </a:p>
        </p:txBody>
      </p:sp>
    </p:spTree>
    <p:extLst>
      <p:ext uri="{BB962C8B-B14F-4D97-AF65-F5344CB8AC3E}">
        <p14:creationId xmlns:p14="http://schemas.microsoft.com/office/powerpoint/2010/main" val="318281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Trait theories of Leadership;</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Theories that consider personal qualities and characteristics that differentiate leaders from non leaders. </a:t>
            </a:r>
          </a:p>
          <a:p>
            <a:pPr marL="0" indent="0">
              <a:buNone/>
            </a:pPr>
            <a:r>
              <a:rPr lang="en-US" dirty="0" smtClean="0"/>
              <a:t>Big five are most important.</a:t>
            </a:r>
          </a:p>
          <a:p>
            <a:pPr marL="514350" indent="-514350">
              <a:buAutoNum type="arabicPeriod"/>
            </a:pPr>
            <a:r>
              <a:rPr lang="en-US" dirty="0" smtClean="0"/>
              <a:t>Extraversion– it is most related to the emergence of leader than the effectiveness of the leader.</a:t>
            </a:r>
          </a:p>
          <a:p>
            <a:pPr marL="514350" indent="-514350">
              <a:buAutoNum type="arabicPeriod"/>
            </a:pPr>
            <a:r>
              <a:rPr lang="en-US" dirty="0" smtClean="0"/>
              <a:t>Conscientiousness and Openness to experience has strong relationship to leadership but not as strong like extraversion. </a:t>
            </a:r>
          </a:p>
          <a:p>
            <a:pPr marL="514350" indent="-514350">
              <a:buAutoNum type="arabicPeriod"/>
            </a:pPr>
            <a:r>
              <a:rPr lang="en-US" dirty="0" smtClean="0"/>
              <a:t>Agreeable ness and emotional stability has not strong relationship with leadership.</a:t>
            </a:r>
            <a:endParaRPr lang="en-US" dirty="0"/>
          </a:p>
        </p:txBody>
      </p:sp>
    </p:spTree>
    <p:extLst>
      <p:ext uri="{BB962C8B-B14F-4D97-AF65-F5344CB8AC3E}">
        <p14:creationId xmlns:p14="http://schemas.microsoft.com/office/powerpoint/2010/main" val="3248337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of trait theories</a:t>
            </a:r>
            <a:endParaRPr lang="en-US" dirty="0"/>
          </a:p>
        </p:txBody>
      </p:sp>
      <p:sp>
        <p:nvSpPr>
          <p:cNvPr id="3" name="Content Placeholder 2"/>
          <p:cNvSpPr>
            <a:spLocks noGrp="1"/>
          </p:cNvSpPr>
          <p:nvPr>
            <p:ph idx="1"/>
          </p:nvPr>
        </p:nvSpPr>
        <p:spPr/>
        <p:txBody>
          <a:bodyPr/>
          <a:lstStyle/>
          <a:p>
            <a:pPr marL="0" indent="0">
              <a:buNone/>
            </a:pPr>
            <a:r>
              <a:rPr lang="en-US" dirty="0" smtClean="0"/>
              <a:t>	There are two outcomes or conclusions:</a:t>
            </a:r>
          </a:p>
          <a:p>
            <a:pPr marL="514350" indent="-514350">
              <a:buAutoNum type="arabicPeriod"/>
            </a:pPr>
            <a:r>
              <a:rPr lang="en-US" dirty="0" smtClean="0"/>
              <a:t>Traits can predict leadership.</a:t>
            </a:r>
          </a:p>
          <a:p>
            <a:pPr marL="514350" indent="-514350">
              <a:buAutoNum type="arabicPeriod"/>
            </a:pPr>
            <a:r>
              <a:rPr lang="en-US" dirty="0" smtClean="0"/>
              <a:t>Traits are more predictor of emergence of leadership than the effectiveness or ineffectiveness  of leaders.</a:t>
            </a:r>
            <a:endParaRPr lang="en-US" dirty="0"/>
          </a:p>
        </p:txBody>
      </p:sp>
    </p:spTree>
    <p:extLst>
      <p:ext uri="{BB962C8B-B14F-4D97-AF65-F5344CB8AC3E}">
        <p14:creationId xmlns:p14="http://schemas.microsoft.com/office/powerpoint/2010/main" val="3954335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Theories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 Definition– Theories proposing that specific behaviors differentiate leaders from non leaders</a:t>
            </a:r>
          </a:p>
          <a:p>
            <a:pPr marL="0" indent="0">
              <a:buNone/>
            </a:pPr>
            <a:r>
              <a:rPr lang="en-US" dirty="0" smtClean="0"/>
              <a:t>Difference b/w Trait and Behavioral theories:</a:t>
            </a:r>
          </a:p>
          <a:p>
            <a:pPr marL="514350" indent="-514350">
              <a:buAutoNum type="arabicPeriod"/>
            </a:pPr>
            <a:r>
              <a:rPr lang="en-US" dirty="0" smtClean="0"/>
              <a:t>The trait theories assume that leaders are born rather than made.</a:t>
            </a:r>
          </a:p>
          <a:p>
            <a:pPr marL="514350" indent="-514350">
              <a:buAutoNum type="arabicPeriod"/>
            </a:pPr>
            <a:r>
              <a:rPr lang="en-US" dirty="0" smtClean="0"/>
              <a:t>The behavioral theories assume that some specific behavior identify leaders and then the leadership we can teach them. Some programs can be framed to make effective leaders.</a:t>
            </a:r>
            <a:endParaRPr lang="en-US" dirty="0"/>
          </a:p>
        </p:txBody>
      </p:sp>
    </p:spTree>
    <p:extLst>
      <p:ext uri="{BB962C8B-B14F-4D97-AF65-F5344CB8AC3E}">
        <p14:creationId xmlns:p14="http://schemas.microsoft.com/office/powerpoint/2010/main" val="1694420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Studies of Ohio State University</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Early forties a study was conducted:</a:t>
            </a:r>
          </a:p>
          <a:p>
            <a:pPr marL="0" indent="0">
              <a:buNone/>
            </a:pPr>
            <a:r>
              <a:rPr lang="en-US" dirty="0" smtClean="0"/>
              <a:t>Beginning with 1000 dimension they categorized them into two major behaviors substantially described by the employees—</a:t>
            </a:r>
          </a:p>
          <a:p>
            <a:pPr marL="514350" indent="-514350">
              <a:buAutoNum type="arabicPeriod"/>
            </a:pPr>
            <a:r>
              <a:rPr lang="en-US" dirty="0" smtClean="0"/>
              <a:t>Initiating Structure. The extent to which a leader is likely to define and structure his or her role and those of subordinates in the search for goal attainment.</a:t>
            </a:r>
          </a:p>
          <a:p>
            <a:pPr marL="514350" indent="-514350">
              <a:buAutoNum type="arabicPeriod"/>
            </a:pPr>
            <a:r>
              <a:rPr lang="en-US" dirty="0" smtClean="0"/>
              <a:t>Consideration. The extent to which a leader is likely to have job relationships characterized by mutual trust, respect for subordinates ideas, and regard for their feelings.</a:t>
            </a:r>
            <a:endParaRPr lang="en-US" dirty="0"/>
          </a:p>
        </p:txBody>
      </p:sp>
    </p:spTree>
    <p:extLst>
      <p:ext uri="{BB962C8B-B14F-4D97-AF65-F5344CB8AC3E}">
        <p14:creationId xmlns:p14="http://schemas.microsoft.com/office/powerpoint/2010/main" val="2070378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Studies of Michigan University</a:t>
            </a:r>
            <a:endParaRPr lang="en-US" dirty="0"/>
          </a:p>
        </p:txBody>
      </p:sp>
      <p:sp>
        <p:nvSpPr>
          <p:cNvPr id="3" name="Content Placeholder 2"/>
          <p:cNvSpPr>
            <a:spLocks noGrp="1"/>
          </p:cNvSpPr>
          <p:nvPr>
            <p:ph idx="1"/>
          </p:nvPr>
        </p:nvSpPr>
        <p:spPr/>
        <p:txBody>
          <a:bodyPr/>
          <a:lstStyle/>
          <a:p>
            <a:pPr marL="0" indent="0">
              <a:buNone/>
            </a:pPr>
            <a:r>
              <a:rPr lang="en-US" dirty="0" smtClean="0"/>
              <a:t>	This university conducted a research in the same era as was in Ohio, to locate the behaviors of leaders that appeared to be related to measures of performance effectiveness.</a:t>
            </a:r>
          </a:p>
          <a:p>
            <a:pPr marL="0" indent="0">
              <a:buNone/>
            </a:pPr>
            <a:r>
              <a:rPr lang="en-US" dirty="0"/>
              <a:t>	</a:t>
            </a:r>
            <a:r>
              <a:rPr lang="en-US" dirty="0" smtClean="0"/>
              <a:t>Two dimensions of leadership behaviors were diagnosed. </a:t>
            </a:r>
          </a:p>
          <a:p>
            <a:pPr marL="514350" indent="-514350">
              <a:buAutoNum type="arabicPeriod"/>
            </a:pPr>
            <a:r>
              <a:rPr lang="en-US" dirty="0" smtClean="0"/>
              <a:t>Employee-Oriented Leaders.</a:t>
            </a:r>
          </a:p>
          <a:p>
            <a:pPr marL="514350" indent="-514350">
              <a:buAutoNum type="arabicPeriod"/>
            </a:pPr>
            <a:r>
              <a:rPr lang="en-US" dirty="0" smtClean="0"/>
              <a:t>Production-Oriented Leaders.</a:t>
            </a:r>
            <a:endParaRPr lang="en-US" dirty="0"/>
          </a:p>
        </p:txBody>
      </p:sp>
    </p:spTree>
    <p:extLst>
      <p:ext uri="{BB962C8B-B14F-4D97-AF65-F5344CB8AC3E}">
        <p14:creationId xmlns:p14="http://schemas.microsoft.com/office/powerpoint/2010/main" val="1349628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Studies of Michigan </a:t>
            </a:r>
            <a:r>
              <a:rPr lang="en-US" dirty="0" smtClean="0"/>
              <a:t>University (continued)</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Employee-Oriented Leaders:</a:t>
            </a:r>
            <a:r>
              <a:rPr lang="en-US" dirty="0"/>
              <a:t>	</a:t>
            </a:r>
            <a:r>
              <a:rPr lang="en-US" dirty="0" smtClean="0"/>
              <a:t>A leader who emphasizes interpersonal relations, takes a personal interest in the needs of employees, and accepts individual differences among members.</a:t>
            </a:r>
          </a:p>
          <a:p>
            <a:pPr marL="514350" indent="-514350">
              <a:buAutoNum type="arabicPeriod"/>
            </a:pPr>
            <a:r>
              <a:rPr lang="en-US" dirty="0" smtClean="0"/>
              <a:t>Production-Oriented Leader: A leader who emphasizes technical or task aspects of the job.</a:t>
            </a:r>
          </a:p>
          <a:p>
            <a:pPr marL="514350" indent="-514350">
              <a:buAutoNum type="arabicPeriod"/>
            </a:pPr>
            <a:endParaRPr lang="en-US" dirty="0"/>
          </a:p>
        </p:txBody>
      </p:sp>
    </p:spTree>
    <p:extLst>
      <p:ext uri="{BB962C8B-B14F-4D97-AF65-F5344CB8AC3E}">
        <p14:creationId xmlns:p14="http://schemas.microsoft.com/office/powerpoint/2010/main" val="3499917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1178</TotalTime>
  <Words>398</Words>
  <Application>Microsoft Office PowerPoint</Application>
  <PresentationFormat>On-screen Show (4:3)</PresentationFormat>
  <Paragraphs>137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Basic Leadership Approaches</vt:lpstr>
      <vt:lpstr>What is Leadership?</vt:lpstr>
      <vt:lpstr>Theories of Leadership</vt:lpstr>
      <vt:lpstr>Trait theories of Leadership;</vt:lpstr>
      <vt:lpstr>Outcomes of trait theories</vt:lpstr>
      <vt:lpstr>Behavioral Theories</vt:lpstr>
      <vt:lpstr>Studies of Ohio State University</vt:lpstr>
      <vt:lpstr>Studies of Michigan University</vt:lpstr>
      <vt:lpstr>Studies of Michigan University (continued)</vt:lpstr>
      <vt:lpstr>The Managerial/ Leadership Grid</vt:lpstr>
      <vt:lpstr>Contingency Theories of Leadership</vt:lpstr>
      <vt:lpstr>Fiedler’s Contingency Model</vt:lpstr>
      <vt:lpstr>Leader’s Style of interacting with subordinates</vt:lpstr>
      <vt:lpstr>Situation gives control and influence</vt:lpstr>
      <vt:lpstr>Cognitive Resource theory</vt:lpstr>
      <vt:lpstr>Hersey and Blanchard’s Situational Theory (situational leadership theory)</vt:lpstr>
      <vt:lpstr>Path-Goal Theory of Leadership</vt:lpstr>
      <vt:lpstr>Four Leadership Behaviors</vt:lpstr>
      <vt:lpstr>Implications of Path-goal theory </vt:lpstr>
      <vt:lpstr>Leader-Member Exchange(LXM) Theory</vt:lpstr>
      <vt:lpstr>Decision Theory: Vroom and Yetton’s Leader-Participation Model</vt:lpstr>
      <vt:lpstr>Global Implications Leadership Approaches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Leadership Approaches</dc:title>
  <dc:creator>itcpu</dc:creator>
  <cp:lastModifiedBy>itcpu</cp:lastModifiedBy>
  <cp:revision>33</cp:revision>
  <dcterms:created xsi:type="dcterms:W3CDTF">2012-06-11T17:30:01Z</dcterms:created>
  <dcterms:modified xsi:type="dcterms:W3CDTF">2012-06-19T19:42:13Z</dcterms:modified>
</cp:coreProperties>
</file>