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sldIdLst>
    <p:sldId id="30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4D8018-F6A8-4D51-9D43-C2C266711E24}">
          <p14:sldIdLst>
            <p14:sldId id="305"/>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Lst>
        </p14:section>
        <p14:section name="Untitled Section" id="{E0197D59-8AFA-41CE-9DFD-1AF59484BBCD}">
          <p14:sldIdLst>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6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07AB40B-8310-4A39-9255-001743A4B8BA}" type="datetimeFigureOut">
              <a:rPr lang="en-US" smtClean="0"/>
              <a:t>11/9/2020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0D420C2-D57C-4CF4-8C2F-D6B4774A9349}"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7AB40B-8310-4A39-9255-001743A4B8B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7AB40B-8310-4A39-9255-001743A4B8BA}"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0D420C2-D57C-4CF4-8C2F-D6B4774A934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7AB40B-8310-4A39-9255-001743A4B8B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7AB40B-8310-4A39-9255-001743A4B8BA}"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7AB40B-8310-4A39-9255-001743A4B8BA}"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AB40B-8310-4A39-9255-001743A4B8BA}"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7AB40B-8310-4A39-9255-001743A4B8B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7AB40B-8310-4A39-9255-001743A4B8BA}"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D420C2-D57C-4CF4-8C2F-D6B4774A934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07AB40B-8310-4A39-9255-001743A4B8BA}" type="datetimeFigureOut">
              <a:rPr lang="en-US" smtClean="0"/>
              <a:t>11/9/2020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0D420C2-D57C-4CF4-8C2F-D6B4774A934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700" cap="none"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t>Sport psychology </a:t>
            </a:r>
            <a:r>
              <a:rPr lang="en-US" sz="3700" cap="none"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t/>
            </a:r>
            <a:br>
              <a:rPr lang="en-US" sz="3700" cap="none" dirty="0" smtClean="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ea typeface="+mn-ea"/>
                <a:cs typeface="+mn-cs"/>
              </a:rPr>
            </a:br>
            <a:r>
              <a:rPr lang="en-US" dirty="0" smtClean="0"/>
              <a:t>Chapter </a:t>
            </a:r>
            <a:r>
              <a:rPr lang="en-US" dirty="0" smtClean="0"/>
              <a:t>no  6</a:t>
            </a:r>
            <a:endParaRPr lang="en-US" dirty="0"/>
          </a:p>
        </p:txBody>
      </p:sp>
      <p:sp>
        <p:nvSpPr>
          <p:cNvPr id="3" name="Subtitle 2"/>
          <p:cNvSpPr>
            <a:spLocks noGrp="1"/>
          </p:cNvSpPr>
          <p:nvPr>
            <p:ph type="subTitle" idx="1"/>
          </p:nvPr>
        </p:nvSpPr>
        <p:spPr/>
        <p:txBody>
          <a:bodyPr>
            <a:normAutofit lnSpcReduction="10000"/>
          </a:bodyPr>
          <a:lstStyle/>
          <a:p>
            <a:r>
              <a:rPr lang="en-US" sz="2800" b="1" dirty="0" smtClean="0"/>
              <a:t>Social factors in sporting </a:t>
            </a:r>
            <a:r>
              <a:rPr lang="en-US" sz="2800" b="1" dirty="0" smtClean="0"/>
              <a:t>performance</a:t>
            </a:r>
          </a:p>
          <a:p>
            <a:r>
              <a:rPr lang="en-US" sz="37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
            </a:r>
            <a:br>
              <a:rPr lang="en-US" sz="37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br>
            <a:r>
              <a:rPr lang="en-US" sz="3700" b="1" dirty="0" err="1">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Attiya</a:t>
            </a:r>
            <a:r>
              <a:rPr lang="en-US" sz="3700" b="1" dirty="0">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 </a:t>
            </a:r>
            <a:r>
              <a:rPr lang="en-US" sz="3700" b="1" dirty="0" err="1">
                <a:ln w="6350">
                  <a:noFill/>
                </a:ln>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14300" dist="101600" dir="2700000" algn="tl" rotWithShape="0">
                    <a:srgbClr val="000000">
                      <a:alpha val="40000"/>
                    </a:srgbClr>
                  </a:outerShdw>
                </a:effectLst>
                <a:latin typeface="Lucida Sans"/>
                <a:ea typeface="+mj-ea"/>
                <a:cs typeface="+mj-cs"/>
              </a:rPr>
              <a:t>Rehman</a:t>
            </a:r>
            <a:endParaRPr lang="en-US" sz="2800" b="1" dirty="0"/>
          </a:p>
        </p:txBody>
      </p:sp>
    </p:spTree>
    <p:extLst>
      <p:ext uri="{BB962C8B-B14F-4D97-AF65-F5344CB8AC3E}">
        <p14:creationId xmlns:p14="http://schemas.microsoft.com/office/powerpoint/2010/main" val="4047885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facilitation</a:t>
            </a:r>
            <a:endParaRPr lang="en-US" dirty="0"/>
          </a:p>
        </p:txBody>
      </p:sp>
      <p:sp>
        <p:nvSpPr>
          <p:cNvPr id="3" name="Content Placeholder 2"/>
          <p:cNvSpPr>
            <a:spLocks noGrp="1"/>
          </p:cNvSpPr>
          <p:nvPr>
            <p:ph type="subTitle" idx="1"/>
          </p:nvPr>
        </p:nvSpPr>
        <p:spPr/>
        <p:txBody>
          <a:bodyPr>
            <a:normAutofit lnSpcReduction="10000"/>
          </a:bodyPr>
          <a:lstStyle/>
          <a:p>
            <a:r>
              <a:rPr lang="en-US" dirty="0" smtClean="0"/>
              <a:t> social facilitation defined </a:t>
            </a:r>
            <a:r>
              <a:rPr lang="en-US" dirty="0"/>
              <a:t>as improvement in individual performance when working with other people rather than alone.</a:t>
            </a:r>
          </a:p>
        </p:txBody>
      </p:sp>
    </p:spTree>
    <p:extLst>
      <p:ext uri="{BB962C8B-B14F-4D97-AF65-F5344CB8AC3E}">
        <p14:creationId xmlns:p14="http://schemas.microsoft.com/office/powerpoint/2010/main" val="2805935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Co-action and audience effects</a:t>
            </a:r>
            <a:endParaRPr lang="en-US" dirty="0"/>
          </a:p>
        </p:txBody>
      </p:sp>
      <p:sp>
        <p:nvSpPr>
          <p:cNvPr id="5" name="Text Placeholder 4"/>
          <p:cNvSpPr>
            <a:spLocks noGrp="1"/>
          </p:cNvSpPr>
          <p:nvPr>
            <p:ph type="body" idx="1"/>
          </p:nvPr>
        </p:nvSpPr>
        <p:spPr/>
        <p:txBody>
          <a:bodyPr>
            <a:normAutofit/>
          </a:bodyPr>
          <a:lstStyle/>
          <a:p>
            <a:r>
              <a:rPr lang="en-US" dirty="0" smtClean="0"/>
              <a:t>Co- action </a:t>
            </a:r>
            <a:endParaRPr lang="en-US" dirty="0"/>
          </a:p>
        </p:txBody>
      </p:sp>
      <p:sp>
        <p:nvSpPr>
          <p:cNvPr id="7" name="Text Placeholder 6"/>
          <p:cNvSpPr>
            <a:spLocks noGrp="1"/>
          </p:cNvSpPr>
          <p:nvPr>
            <p:ph type="body" sz="half" idx="3"/>
          </p:nvPr>
        </p:nvSpPr>
        <p:spPr/>
        <p:txBody>
          <a:bodyPr/>
          <a:lstStyle/>
          <a:p>
            <a:r>
              <a:rPr lang="en-US" dirty="0" smtClean="0"/>
              <a:t>Audience effect </a:t>
            </a:r>
            <a:endParaRPr lang="en-US" dirty="0"/>
          </a:p>
        </p:txBody>
      </p:sp>
      <p:sp>
        <p:nvSpPr>
          <p:cNvPr id="6" name="Content Placeholder 5"/>
          <p:cNvSpPr>
            <a:spLocks noGrp="1"/>
          </p:cNvSpPr>
          <p:nvPr>
            <p:ph sz="quarter" idx="2"/>
          </p:nvPr>
        </p:nvSpPr>
        <p:spPr/>
        <p:txBody>
          <a:bodyPr>
            <a:normAutofit/>
          </a:bodyPr>
          <a:lstStyle/>
          <a:p>
            <a:r>
              <a:rPr lang="en-US" dirty="0" smtClean="0"/>
              <a:t>Co- action effects occur when other people are carrying out the same task alongside us, as in a race or when training with friends or team-mates. </a:t>
            </a:r>
            <a:endParaRPr lang="en-US" dirty="0"/>
          </a:p>
        </p:txBody>
      </p:sp>
      <p:sp>
        <p:nvSpPr>
          <p:cNvPr id="8" name="Content Placeholder 7"/>
          <p:cNvSpPr>
            <a:spLocks noGrp="1"/>
          </p:cNvSpPr>
          <p:nvPr>
            <p:ph sz="quarter" idx="4"/>
          </p:nvPr>
        </p:nvSpPr>
        <p:spPr/>
        <p:txBody>
          <a:bodyPr>
            <a:normAutofit/>
          </a:bodyPr>
          <a:lstStyle/>
          <a:p>
            <a:r>
              <a:rPr lang="en-US" dirty="0" smtClean="0"/>
              <a:t>Audience effects occur when we are being watched  </a:t>
            </a:r>
          </a:p>
          <a:p>
            <a:r>
              <a:rPr lang="en-US" dirty="0" smtClean="0"/>
              <a:t>An audience effect arises when a participant's </a:t>
            </a:r>
            <a:r>
              <a:rPr lang="en-US" dirty="0" err="1" smtClean="0"/>
              <a:t>behaviour</a:t>
            </a:r>
            <a:r>
              <a:rPr lang="en-US" dirty="0" smtClean="0"/>
              <a:t> changes because they believe another person is watching them.</a:t>
            </a:r>
            <a:endParaRPr lang="en-US" dirty="0"/>
          </a:p>
        </p:txBody>
      </p:sp>
    </p:spTree>
    <p:extLst>
      <p:ext uri="{BB962C8B-B14F-4D97-AF65-F5344CB8AC3E}">
        <p14:creationId xmlns:p14="http://schemas.microsoft.com/office/powerpoint/2010/main" val="478605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The home advantage effect </a:t>
            </a:r>
            <a:endParaRPr lang="en-US" dirty="0"/>
          </a:p>
        </p:txBody>
      </p:sp>
      <p:sp>
        <p:nvSpPr>
          <p:cNvPr id="8" name="Content Placeholder 7"/>
          <p:cNvSpPr>
            <a:spLocks noGrp="1"/>
          </p:cNvSpPr>
          <p:nvPr>
            <p:ph idx="1"/>
          </p:nvPr>
        </p:nvSpPr>
        <p:spPr/>
        <p:txBody>
          <a:bodyPr>
            <a:normAutofit/>
          </a:bodyPr>
          <a:lstStyle/>
          <a:p>
            <a:r>
              <a:rPr lang="en-US" dirty="0" smtClean="0"/>
              <a:t>A definition of home advantage describes it as a phenomenon in which the home teams in sport win over 50% of games played under a balanced home and away schedule (</a:t>
            </a:r>
            <a:r>
              <a:rPr lang="en-US" dirty="0" err="1" smtClean="0"/>
              <a:t>Courneya</a:t>
            </a:r>
            <a:r>
              <a:rPr lang="en-US" dirty="0" smtClean="0"/>
              <a:t> &amp; Carron, 1992). </a:t>
            </a:r>
          </a:p>
          <a:p>
            <a:r>
              <a:rPr lang="en-US" dirty="0" smtClean="0"/>
              <a:t>The home advantage effect operates when performance is enhanced by the presence of a large supportive home audience. </a:t>
            </a:r>
            <a:endParaRPr lang="en-US" dirty="0"/>
          </a:p>
        </p:txBody>
      </p:sp>
    </p:spTree>
    <p:extLst>
      <p:ext uri="{BB962C8B-B14F-4D97-AF65-F5344CB8AC3E}">
        <p14:creationId xmlns:p14="http://schemas.microsoft.com/office/powerpoint/2010/main" val="1829260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home advantage effect</a:t>
            </a:r>
            <a:endParaRPr lang="en-US" dirty="0"/>
          </a:p>
        </p:txBody>
      </p:sp>
      <p:sp>
        <p:nvSpPr>
          <p:cNvPr id="3" name="Content Placeholder 2"/>
          <p:cNvSpPr>
            <a:spLocks noGrp="1"/>
          </p:cNvSpPr>
          <p:nvPr>
            <p:ph idx="1"/>
          </p:nvPr>
        </p:nvSpPr>
        <p:spPr/>
        <p:txBody>
          <a:bodyPr/>
          <a:lstStyle/>
          <a:p>
            <a:r>
              <a:rPr lang="en-US" dirty="0" smtClean="0"/>
              <a:t>For example no team other than brazil has even won the competition  when playing outside its own continent.</a:t>
            </a:r>
            <a:endParaRPr lang="en-US" dirty="0"/>
          </a:p>
        </p:txBody>
      </p:sp>
    </p:spTree>
    <p:extLst>
      <p:ext uri="{BB962C8B-B14F-4D97-AF65-F5344CB8AC3E}">
        <p14:creationId xmlns:p14="http://schemas.microsoft.com/office/powerpoint/2010/main" val="1000288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Explanations for audience and co-action effects</a:t>
            </a:r>
            <a:endParaRPr lang="en-US" dirty="0"/>
          </a:p>
        </p:txBody>
      </p:sp>
      <p:sp>
        <p:nvSpPr>
          <p:cNvPr id="7" name="Text Placeholder 6"/>
          <p:cNvSpPr>
            <a:spLocks noGrp="1"/>
          </p:cNvSpPr>
          <p:nvPr>
            <p:ph type="body" idx="1"/>
          </p:nvPr>
        </p:nvSpPr>
        <p:spPr/>
        <p:txBody>
          <a:bodyPr/>
          <a:lstStyle/>
          <a:p>
            <a:r>
              <a:rPr lang="en-US" dirty="0" smtClean="0"/>
              <a:t>Drive theory </a:t>
            </a:r>
            <a:endParaRPr lang="en-US" dirty="0"/>
          </a:p>
        </p:txBody>
      </p:sp>
      <p:sp>
        <p:nvSpPr>
          <p:cNvPr id="9" name="Text Placeholder 8"/>
          <p:cNvSpPr>
            <a:spLocks noGrp="1"/>
          </p:cNvSpPr>
          <p:nvPr>
            <p:ph type="body" sz="half" idx="3"/>
          </p:nvPr>
        </p:nvSpPr>
        <p:spPr/>
        <p:txBody>
          <a:bodyPr>
            <a:normAutofit lnSpcReduction="10000"/>
          </a:bodyPr>
          <a:lstStyle/>
          <a:p>
            <a:r>
              <a:rPr lang="en-US" dirty="0" smtClean="0"/>
              <a:t>Evaluation apprehension theory</a:t>
            </a:r>
            <a:endParaRPr lang="en-US" dirty="0"/>
          </a:p>
        </p:txBody>
      </p:sp>
      <p:sp>
        <p:nvSpPr>
          <p:cNvPr id="8" name="Content Placeholder 7"/>
          <p:cNvSpPr>
            <a:spLocks noGrp="1"/>
          </p:cNvSpPr>
          <p:nvPr>
            <p:ph sz="quarter" idx="2"/>
          </p:nvPr>
        </p:nvSpPr>
        <p:spPr/>
        <p:txBody>
          <a:bodyPr>
            <a:normAutofit/>
          </a:bodyPr>
          <a:lstStyle/>
          <a:p>
            <a:r>
              <a:rPr lang="en-US" dirty="0" err="1" smtClean="0">
                <a:effectLst/>
              </a:rPr>
              <a:t>Zajonc's</a:t>
            </a:r>
            <a:r>
              <a:rPr lang="en-US" dirty="0" smtClean="0">
                <a:effectLst/>
              </a:rPr>
              <a:t> ( 1965)proposed  that </a:t>
            </a:r>
            <a:r>
              <a:rPr lang="en-US" dirty="0" smtClean="0"/>
              <a:t>the </a:t>
            </a:r>
            <a:r>
              <a:rPr lang="en-US" dirty="0" smtClean="0">
                <a:effectLst/>
              </a:rPr>
              <a:t>presence of other individuals affects performance because it directly raises arousal levels. </a:t>
            </a:r>
          </a:p>
        </p:txBody>
      </p:sp>
      <p:sp>
        <p:nvSpPr>
          <p:cNvPr id="10" name="Content Placeholder 9"/>
          <p:cNvSpPr>
            <a:spLocks noGrp="1"/>
          </p:cNvSpPr>
          <p:nvPr>
            <p:ph sz="quarter" idx="4"/>
          </p:nvPr>
        </p:nvSpPr>
        <p:spPr/>
        <p:txBody>
          <a:bodyPr>
            <a:normAutofit lnSpcReduction="10000"/>
          </a:bodyPr>
          <a:lstStyle/>
          <a:p>
            <a:pPr marL="0" indent="0">
              <a:buNone/>
            </a:pPr>
            <a:r>
              <a:rPr lang="en-US" dirty="0" err="1" smtClean="0"/>
              <a:t>Cottrel</a:t>
            </a:r>
            <a:r>
              <a:rPr lang="en-US" dirty="0" smtClean="0"/>
              <a:t>(1968) offered an alternative to </a:t>
            </a:r>
            <a:r>
              <a:rPr lang="en-US" dirty="0" err="1" smtClean="0"/>
              <a:t>zajonc’s</a:t>
            </a:r>
            <a:r>
              <a:rPr lang="en-US" dirty="0" smtClean="0"/>
              <a:t> drive theory to explain why the presence of others might lead to increase arousal. In evaluation apprehension theory the presence of others causes an increase in our arousal because we feel that we are about to be evaluated.</a:t>
            </a:r>
            <a:endParaRPr lang="en-US" dirty="0"/>
          </a:p>
        </p:txBody>
      </p:sp>
    </p:spTree>
    <p:extLst>
      <p:ext uri="{BB962C8B-B14F-4D97-AF65-F5344CB8AC3E}">
        <p14:creationId xmlns:p14="http://schemas.microsoft.com/office/powerpoint/2010/main" val="3031839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533400"/>
            <a:ext cx="8229600" cy="1828800"/>
          </a:xfrm>
        </p:spPr>
        <p:txBody>
          <a:bodyPr/>
          <a:lstStyle/>
          <a:p>
            <a:r>
              <a:rPr lang="en-US" dirty="0" smtClean="0"/>
              <a:t>Negative effects of team membership </a:t>
            </a:r>
            <a:endParaRPr lang="en-US" dirty="0"/>
          </a:p>
        </p:txBody>
      </p:sp>
      <p:sp>
        <p:nvSpPr>
          <p:cNvPr id="5" name="Subtitle 4"/>
          <p:cNvSpPr>
            <a:spLocks noGrp="1"/>
          </p:cNvSpPr>
          <p:nvPr>
            <p:ph type="subTitle" idx="1"/>
          </p:nvPr>
        </p:nvSpPr>
        <p:spPr>
          <a:xfrm>
            <a:off x="1524000" y="2438400"/>
            <a:ext cx="6400800" cy="2209800"/>
          </a:xfrm>
        </p:spPr>
        <p:txBody>
          <a:bodyPr>
            <a:normAutofit lnSpcReduction="10000"/>
          </a:bodyPr>
          <a:lstStyle/>
          <a:p>
            <a:r>
              <a:rPr lang="en-US" b="1" dirty="0" smtClean="0"/>
              <a:t>Social loafing ; </a:t>
            </a:r>
            <a:r>
              <a:rPr lang="en-US" dirty="0" smtClean="0"/>
              <a:t>social loafing is the phenomenon of a person exerting less effort to achieve a goal when they work in a group than when working alone.</a:t>
            </a:r>
          </a:p>
          <a:p>
            <a:endParaRPr lang="en-US" b="1" dirty="0"/>
          </a:p>
          <a:p>
            <a:endParaRPr lang="en-US" b="1" dirty="0" smtClean="0"/>
          </a:p>
          <a:p>
            <a:endParaRPr lang="en-US" b="1" dirty="0" smtClean="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4038600"/>
            <a:ext cx="1995488" cy="2347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5112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Task oriented and ego oriented </a:t>
            </a:r>
            <a:endParaRPr lang="en-US" dirty="0"/>
          </a:p>
        </p:txBody>
      </p:sp>
      <p:sp>
        <p:nvSpPr>
          <p:cNvPr id="5" name="Text Placeholder 4"/>
          <p:cNvSpPr>
            <a:spLocks noGrp="1"/>
          </p:cNvSpPr>
          <p:nvPr>
            <p:ph type="body" idx="1"/>
          </p:nvPr>
        </p:nvSpPr>
        <p:spPr/>
        <p:txBody>
          <a:bodyPr/>
          <a:lstStyle/>
          <a:p>
            <a:r>
              <a:rPr lang="en-US" dirty="0" smtClean="0"/>
              <a:t>Task oriented </a:t>
            </a:r>
            <a:endParaRPr lang="en-US" dirty="0"/>
          </a:p>
        </p:txBody>
      </p:sp>
      <p:sp>
        <p:nvSpPr>
          <p:cNvPr id="7" name="Text Placeholder 6"/>
          <p:cNvSpPr>
            <a:spLocks noGrp="1"/>
          </p:cNvSpPr>
          <p:nvPr>
            <p:ph type="body" sz="half" idx="3"/>
          </p:nvPr>
        </p:nvSpPr>
        <p:spPr/>
        <p:txBody>
          <a:bodyPr/>
          <a:lstStyle/>
          <a:p>
            <a:r>
              <a:rPr lang="en-US" dirty="0" smtClean="0"/>
              <a:t>Ego </a:t>
            </a:r>
            <a:r>
              <a:rPr lang="en-US" dirty="0" err="1" smtClean="0"/>
              <a:t>eriented</a:t>
            </a:r>
            <a:endParaRPr lang="en-US" dirty="0"/>
          </a:p>
        </p:txBody>
      </p:sp>
      <p:sp>
        <p:nvSpPr>
          <p:cNvPr id="6" name="Content Placeholder 5"/>
          <p:cNvSpPr>
            <a:spLocks noGrp="1"/>
          </p:cNvSpPr>
          <p:nvPr>
            <p:ph sz="quarter" idx="2"/>
          </p:nvPr>
        </p:nvSpPr>
        <p:spPr/>
        <p:txBody>
          <a:bodyPr/>
          <a:lstStyle/>
          <a:p>
            <a:r>
              <a:rPr lang="en-US" dirty="0" smtClean="0"/>
              <a:t>task oriented people feel successful when they apply effort and learn something new</a:t>
            </a:r>
            <a:endParaRPr lang="en-US" dirty="0"/>
          </a:p>
        </p:txBody>
      </p:sp>
      <p:sp>
        <p:nvSpPr>
          <p:cNvPr id="8" name="Content Placeholder 7"/>
          <p:cNvSpPr>
            <a:spLocks noGrp="1"/>
          </p:cNvSpPr>
          <p:nvPr>
            <p:ph sz="quarter" idx="4"/>
          </p:nvPr>
        </p:nvSpPr>
        <p:spPr/>
        <p:txBody>
          <a:bodyPr>
            <a:normAutofit/>
          </a:bodyPr>
          <a:lstStyle/>
          <a:p>
            <a:r>
              <a:rPr lang="en-US" dirty="0" smtClean="0"/>
              <a:t> ego</a:t>
            </a:r>
            <a:r>
              <a:rPr lang="en-US" b="1" dirty="0" smtClean="0"/>
              <a:t> </a:t>
            </a:r>
            <a:r>
              <a:rPr lang="en-US" dirty="0" smtClean="0"/>
              <a:t>oriented define success in terms of performing better than their classmates and demonstrating their superior ability to others.</a:t>
            </a:r>
          </a:p>
          <a:p>
            <a:endParaRPr lang="en-US" dirty="0"/>
          </a:p>
        </p:txBody>
      </p:sp>
    </p:spTree>
    <p:extLst>
      <p:ext uri="{BB962C8B-B14F-4D97-AF65-F5344CB8AC3E}">
        <p14:creationId xmlns:p14="http://schemas.microsoft.com/office/powerpoint/2010/main" val="4069963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Groupthink</a:t>
            </a:r>
            <a:br>
              <a:rPr lang="en-US" dirty="0" smtClean="0"/>
            </a:br>
            <a:endParaRPr lang="en-US" dirty="0"/>
          </a:p>
        </p:txBody>
      </p:sp>
      <p:sp>
        <p:nvSpPr>
          <p:cNvPr id="8" name="Content Placeholder 7"/>
          <p:cNvSpPr>
            <a:spLocks noGrp="1"/>
          </p:cNvSpPr>
          <p:nvPr>
            <p:ph idx="1"/>
          </p:nvPr>
        </p:nvSpPr>
        <p:spPr/>
        <p:txBody>
          <a:bodyPr>
            <a:normAutofit/>
          </a:bodyPr>
          <a:lstStyle/>
          <a:p>
            <a:r>
              <a:rPr lang="en-US" dirty="0" smtClean="0"/>
              <a:t>The presence of others affects us in many ways not just in our arousal levels and efforts. One other way in which we differ when alone or in a group is in the way we make decision. Groupthink can cause serious problems for teams because the entire team can become so focused on a particular goal that important considerations of practicality and safety are abandoned. </a:t>
            </a:r>
            <a:endParaRPr lang="en-US" dirty="0"/>
          </a:p>
        </p:txBody>
      </p:sp>
    </p:spTree>
    <p:extLst>
      <p:ext uri="{BB962C8B-B14F-4D97-AF65-F5344CB8AC3E}">
        <p14:creationId xmlns:p14="http://schemas.microsoft.com/office/powerpoint/2010/main" val="1389264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a:t>
            </a:r>
            <a:endParaRPr lang="en-US" dirty="0"/>
          </a:p>
        </p:txBody>
      </p:sp>
      <p:sp>
        <p:nvSpPr>
          <p:cNvPr id="3" name="Content Placeholder 2"/>
          <p:cNvSpPr>
            <a:spLocks noGrp="1"/>
          </p:cNvSpPr>
          <p:nvPr>
            <p:ph idx="1"/>
          </p:nvPr>
        </p:nvSpPr>
        <p:spPr/>
        <p:txBody>
          <a:bodyPr/>
          <a:lstStyle/>
          <a:p>
            <a:r>
              <a:rPr lang="en-US" dirty="0" smtClean="0"/>
              <a:t>Leadership is the process of influencing team members to work hard towards, and be committed to, team goals</a:t>
            </a:r>
            <a:endParaRPr lang="en-US" dirty="0"/>
          </a:p>
        </p:txBody>
      </p:sp>
    </p:spTree>
    <p:extLst>
      <p:ext uri="{BB962C8B-B14F-4D97-AF65-F5344CB8AC3E}">
        <p14:creationId xmlns:p14="http://schemas.microsoft.com/office/powerpoint/2010/main" val="1763200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457200"/>
            <a:ext cx="7543800" cy="1142999"/>
          </a:xfrm>
        </p:spPr>
        <p:txBody>
          <a:bodyPr/>
          <a:lstStyle/>
          <a:p>
            <a:r>
              <a:rPr lang="en-US" dirty="0" smtClean="0"/>
              <a:t>Leadership styles</a:t>
            </a:r>
            <a:endParaRPr lang="en-US" dirty="0"/>
          </a:p>
        </p:txBody>
      </p:sp>
      <p:sp>
        <p:nvSpPr>
          <p:cNvPr id="7" name="Subtitle 6"/>
          <p:cNvSpPr>
            <a:spLocks noGrp="1"/>
          </p:cNvSpPr>
          <p:nvPr>
            <p:ph type="subTitle" idx="1"/>
          </p:nvPr>
        </p:nvSpPr>
        <p:spPr>
          <a:xfrm>
            <a:off x="304800" y="1524000"/>
            <a:ext cx="8077200" cy="5105400"/>
          </a:xfrm>
        </p:spPr>
        <p:txBody>
          <a:bodyPr/>
          <a:lstStyle/>
          <a:p>
            <a:r>
              <a:rPr lang="en-US" sz="4000" dirty="0"/>
              <a:t>Three leadership styles have been </a:t>
            </a:r>
            <a:r>
              <a:rPr lang="en-US" sz="4000" dirty="0" smtClean="0"/>
              <a:t>identified  </a:t>
            </a:r>
          </a:p>
          <a:p>
            <a:r>
              <a:rPr lang="en-US" sz="4000" dirty="0" smtClean="0"/>
              <a:t> </a:t>
            </a:r>
            <a:r>
              <a:rPr lang="en-US" sz="4000" b="1" dirty="0" smtClean="0"/>
              <a:t>authoritarian </a:t>
            </a:r>
            <a:endParaRPr lang="en-US" sz="4000" dirty="0" smtClean="0"/>
          </a:p>
          <a:p>
            <a:r>
              <a:rPr lang="en-US" sz="4000" dirty="0" smtClean="0"/>
              <a:t> </a:t>
            </a:r>
            <a:r>
              <a:rPr lang="en-US" sz="4000" b="1" dirty="0"/>
              <a:t>democratic</a:t>
            </a:r>
            <a:r>
              <a:rPr lang="en-US" sz="4000" dirty="0"/>
              <a:t> </a:t>
            </a:r>
            <a:endParaRPr lang="en-US" sz="4000" dirty="0" smtClean="0"/>
          </a:p>
          <a:p>
            <a:r>
              <a:rPr lang="en-US" sz="4000" dirty="0" smtClean="0"/>
              <a:t> </a:t>
            </a:r>
            <a:r>
              <a:rPr lang="en-US" sz="4000" b="1" dirty="0"/>
              <a:t>laissez-faire</a:t>
            </a:r>
            <a:r>
              <a:rPr lang="en-US" sz="4000" dirty="0"/>
              <a:t>.</a:t>
            </a:r>
            <a:endParaRPr lang="en-US" sz="4000" dirty="0" smtClean="0"/>
          </a:p>
          <a:p>
            <a:r>
              <a:rPr lang="en-US" sz="4000" dirty="0"/>
              <a:t>	</a:t>
            </a:r>
            <a:endParaRPr lang="en-US" sz="4000" dirty="0" smtClean="0"/>
          </a:p>
          <a:p>
            <a:pPr marL="457200" indent="-457200">
              <a:buAutoNum type="arabicPeriod"/>
            </a:pPr>
            <a:endParaRPr lang="en-US" dirty="0"/>
          </a:p>
        </p:txBody>
      </p:sp>
    </p:spTree>
    <p:extLst>
      <p:ext uri="{BB962C8B-B14F-4D97-AF65-F5344CB8AC3E}">
        <p14:creationId xmlns:p14="http://schemas.microsoft.com/office/powerpoint/2010/main" val="3651103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and team </a:t>
            </a:r>
            <a:endParaRPr lang="en-US" dirty="0"/>
          </a:p>
        </p:txBody>
      </p:sp>
      <p:sp>
        <p:nvSpPr>
          <p:cNvPr id="3" name="Content Placeholder 2"/>
          <p:cNvSpPr>
            <a:spLocks noGrp="1"/>
          </p:cNvSpPr>
          <p:nvPr>
            <p:ph idx="1"/>
          </p:nvPr>
        </p:nvSpPr>
        <p:spPr/>
        <p:txBody>
          <a:bodyPr>
            <a:normAutofit/>
          </a:bodyPr>
          <a:lstStyle/>
          <a:p>
            <a:r>
              <a:rPr lang="en-US" dirty="0" smtClean="0">
                <a:solidFill>
                  <a:schemeClr val="bg1"/>
                </a:solidFill>
              </a:rPr>
              <a:t>Group; two or more persons who interact with one another such that each person influences and is influenced by each other person </a:t>
            </a:r>
          </a:p>
          <a:p>
            <a:r>
              <a:rPr lang="en-US" dirty="0" smtClean="0">
                <a:solidFill>
                  <a:schemeClr val="bg1"/>
                </a:solidFill>
              </a:rPr>
              <a:t>Team ; a team is more than just a group </a:t>
            </a:r>
          </a:p>
          <a:p>
            <a:r>
              <a:rPr lang="en-US" b="1" dirty="0" smtClean="0"/>
              <a:t>Team</a:t>
            </a:r>
            <a:r>
              <a:rPr lang="en-US" dirty="0" smtClean="0"/>
              <a:t> </a:t>
            </a:r>
            <a:r>
              <a:rPr lang="en-US" dirty="0"/>
              <a:t>is a </a:t>
            </a:r>
            <a:r>
              <a:rPr lang="en-US" b="1" dirty="0"/>
              <a:t>group</a:t>
            </a:r>
            <a:r>
              <a:rPr lang="en-US" dirty="0"/>
              <a:t> of people who share a common </a:t>
            </a:r>
            <a:r>
              <a:rPr lang="en-US" b="1" dirty="0"/>
              <a:t>team</a:t>
            </a:r>
            <a:r>
              <a:rPr lang="en-US" dirty="0"/>
              <a:t> purpose and a number of challenging goals. Members of the </a:t>
            </a:r>
            <a:r>
              <a:rPr lang="en-US" b="1" dirty="0"/>
              <a:t>team</a:t>
            </a:r>
            <a:r>
              <a:rPr lang="en-US" dirty="0"/>
              <a:t> are mutually committed to the goals and to each </a:t>
            </a:r>
            <a:r>
              <a:rPr lang="en-US" dirty="0" smtClean="0"/>
              <a:t>other.</a:t>
            </a:r>
            <a:endParaRPr lang="en-US" dirty="0">
              <a:solidFill>
                <a:schemeClr val="bg1"/>
              </a:solidFill>
            </a:endParaRPr>
          </a:p>
        </p:txBody>
      </p:sp>
    </p:spTree>
    <p:extLst>
      <p:ext uri="{BB962C8B-B14F-4D97-AF65-F5344CB8AC3E}">
        <p14:creationId xmlns:p14="http://schemas.microsoft.com/office/powerpoint/2010/main" val="1576692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 authoritarian </a:t>
            </a:r>
            <a:r>
              <a:rPr lang="en-US" sz="4400" dirty="0" smtClean="0"/>
              <a:t>leader </a:t>
            </a:r>
            <a:r>
              <a:rPr lang="en-US" sz="4400" dirty="0"/>
              <a:t/>
            </a:r>
            <a:br>
              <a:rPr lang="en-US" sz="4400" dirty="0"/>
            </a:br>
            <a:endParaRPr lang="en-US" dirty="0"/>
          </a:p>
        </p:txBody>
      </p:sp>
      <p:sp>
        <p:nvSpPr>
          <p:cNvPr id="3" name="Content Placeholder 2"/>
          <p:cNvSpPr>
            <a:spLocks noGrp="1"/>
          </p:cNvSpPr>
          <p:nvPr>
            <p:ph idx="1"/>
          </p:nvPr>
        </p:nvSpPr>
        <p:spPr/>
        <p:txBody>
          <a:bodyPr>
            <a:normAutofit/>
          </a:bodyPr>
          <a:lstStyle/>
          <a:p>
            <a:r>
              <a:rPr lang="en-US" dirty="0"/>
              <a:t> </a:t>
            </a:r>
            <a:r>
              <a:rPr lang="en-US" b="1" dirty="0"/>
              <a:t>authoritarian </a:t>
            </a:r>
            <a:r>
              <a:rPr lang="en-US" b="1" dirty="0" smtClean="0"/>
              <a:t>leader makes decisions alone and expects unquestioning obedience from the group .</a:t>
            </a:r>
          </a:p>
          <a:p>
            <a:r>
              <a:rPr lang="en-US" b="1" dirty="0" smtClean="0"/>
              <a:t>The main advantage of this leadership style is that team member is can still be directed towards purposeful action when they are </a:t>
            </a:r>
            <a:r>
              <a:rPr lang="en-US" b="1" dirty="0"/>
              <a:t>e</a:t>
            </a:r>
            <a:r>
              <a:rPr lang="en-US" b="1" dirty="0" smtClean="0"/>
              <a:t>xhausted, stressed while the disadvantage is that in the absence of the leader the members may have difficulty in motivating themselves.</a:t>
            </a:r>
            <a:endParaRPr lang="en-US" dirty="0"/>
          </a:p>
          <a:p>
            <a:endParaRPr lang="en-US" dirty="0"/>
          </a:p>
        </p:txBody>
      </p:sp>
    </p:spTree>
    <p:extLst>
      <p:ext uri="{BB962C8B-B14F-4D97-AF65-F5344CB8AC3E}">
        <p14:creationId xmlns:p14="http://schemas.microsoft.com/office/powerpoint/2010/main" val="3086584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Laissez-faire leader</a:t>
            </a:r>
            <a:endParaRPr lang="en-US" dirty="0"/>
          </a:p>
        </p:txBody>
      </p:sp>
      <p:sp>
        <p:nvSpPr>
          <p:cNvPr id="2" name="Content Placeholder 1"/>
          <p:cNvSpPr>
            <a:spLocks noGrp="1"/>
          </p:cNvSpPr>
          <p:nvPr>
            <p:ph idx="1"/>
          </p:nvPr>
        </p:nvSpPr>
        <p:spPr/>
        <p:txBody>
          <a:bodyPr/>
          <a:lstStyle/>
          <a:p>
            <a:r>
              <a:rPr lang="en-US" dirty="0"/>
              <a:t>The </a:t>
            </a:r>
            <a:r>
              <a:rPr lang="en-US" b="1" dirty="0"/>
              <a:t>Laissez</a:t>
            </a:r>
            <a:r>
              <a:rPr lang="en-US" dirty="0"/>
              <a:t>-</a:t>
            </a:r>
            <a:r>
              <a:rPr lang="en-US" b="1" dirty="0"/>
              <a:t>Faire Leadership</a:t>
            </a:r>
            <a:r>
              <a:rPr lang="en-US" dirty="0"/>
              <a:t> Style is when a </a:t>
            </a:r>
            <a:r>
              <a:rPr lang="en-US" b="1" dirty="0"/>
              <a:t>leader</a:t>
            </a:r>
            <a:r>
              <a:rPr lang="en-US" dirty="0"/>
              <a:t> does not take an active approach. A </a:t>
            </a:r>
            <a:r>
              <a:rPr lang="en-US" b="1" dirty="0"/>
              <a:t>laissez</a:t>
            </a:r>
            <a:r>
              <a:rPr lang="en-US" dirty="0"/>
              <a:t>-</a:t>
            </a:r>
            <a:r>
              <a:rPr lang="en-US" b="1" dirty="0"/>
              <a:t>faire leader</a:t>
            </a:r>
            <a:r>
              <a:rPr lang="en-US" dirty="0"/>
              <a:t> may decide what needs to be done but will then seek advice from players/athletes and then enable athletes to make the </a:t>
            </a:r>
            <a:r>
              <a:rPr lang="en-US" dirty="0" smtClean="0"/>
              <a:t>decision. laissez faire leader  leaves group members to get on with the task at hand without interference.</a:t>
            </a:r>
            <a:endParaRPr lang="en-US" dirty="0"/>
          </a:p>
          <a:p>
            <a:endParaRPr lang="en-US" dirty="0"/>
          </a:p>
        </p:txBody>
      </p:sp>
    </p:spTree>
    <p:extLst>
      <p:ext uri="{BB962C8B-B14F-4D97-AF65-F5344CB8AC3E}">
        <p14:creationId xmlns:p14="http://schemas.microsoft.com/office/powerpoint/2010/main" val="15246139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Democratic leader</a:t>
            </a:r>
            <a:endParaRPr lang="en-US" dirty="0"/>
          </a:p>
        </p:txBody>
      </p:sp>
      <p:sp>
        <p:nvSpPr>
          <p:cNvPr id="2" name="Content Placeholder 1"/>
          <p:cNvSpPr>
            <a:spLocks noGrp="1"/>
          </p:cNvSpPr>
          <p:nvPr>
            <p:ph idx="1"/>
          </p:nvPr>
        </p:nvSpPr>
        <p:spPr/>
        <p:txBody>
          <a:bodyPr/>
          <a:lstStyle/>
          <a:p>
            <a:r>
              <a:rPr lang="en-US" dirty="0" smtClean="0"/>
              <a:t>The democratic leader takes decisions and enforces them , but decisions always take account of the view of the rest of the group . Democratic leadership can cause difficulties when very rapid decision making is required in an emergency but in most cases this is the most successful style of leadership.</a:t>
            </a:r>
            <a:endParaRPr lang="en-US" dirty="0"/>
          </a:p>
        </p:txBody>
      </p:sp>
    </p:spTree>
    <p:extLst>
      <p:ext uri="{BB962C8B-B14F-4D97-AF65-F5344CB8AC3E}">
        <p14:creationId xmlns:p14="http://schemas.microsoft.com/office/powerpoint/2010/main" val="3438364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Theories of leadership </a:t>
            </a:r>
            <a:endParaRPr lang="en-US" dirty="0"/>
          </a:p>
        </p:txBody>
      </p:sp>
      <p:sp>
        <p:nvSpPr>
          <p:cNvPr id="2" name="Content Placeholder 1"/>
          <p:cNvSpPr>
            <a:spLocks noGrp="1"/>
          </p:cNvSpPr>
          <p:nvPr>
            <p:ph idx="1"/>
          </p:nvPr>
        </p:nvSpPr>
        <p:spPr>
          <a:xfrm>
            <a:off x="1066800" y="2133600"/>
            <a:ext cx="7592209" cy="4308629"/>
          </a:xfrm>
        </p:spPr>
        <p:txBody>
          <a:bodyPr>
            <a:normAutofit fontScale="92500"/>
          </a:bodyPr>
          <a:lstStyle/>
          <a:p>
            <a:r>
              <a:rPr lang="en-US" dirty="0" smtClean="0"/>
              <a:t> </a:t>
            </a:r>
            <a:r>
              <a:rPr lang="en-US" sz="2600" b="1" dirty="0"/>
              <a:t>Trait Theories of Leadership</a:t>
            </a:r>
            <a:endParaRPr lang="en-US" sz="2600" dirty="0"/>
          </a:p>
          <a:p>
            <a:r>
              <a:rPr lang="en-US" sz="2200" dirty="0"/>
              <a:t>Trait theory </a:t>
            </a:r>
            <a:r>
              <a:rPr lang="en-US" sz="2200" dirty="0" smtClean="0"/>
              <a:t> </a:t>
            </a:r>
            <a:r>
              <a:rPr lang="en-US" sz="2200" dirty="0"/>
              <a:t>which suggests that certain great </a:t>
            </a:r>
            <a:r>
              <a:rPr lang="en-US" sz="2200" dirty="0" smtClean="0"/>
              <a:t>leaders  have </a:t>
            </a:r>
            <a:r>
              <a:rPr lang="en-US" sz="2200" dirty="0"/>
              <a:t>personality traits and personality characteristics that make them ideally suited for leadership.</a:t>
            </a:r>
          </a:p>
          <a:p>
            <a:r>
              <a:rPr lang="en-US" sz="2200" dirty="0"/>
              <a:t>Supporters of trait theory believe that successful leaders have certain personality characteristics or leadership</a:t>
            </a:r>
          </a:p>
          <a:p>
            <a:r>
              <a:rPr lang="en-US" sz="2200" dirty="0"/>
              <a:t>traits that make it possible for them to be successful leaders in any situation</a:t>
            </a:r>
            <a:r>
              <a:rPr lang="en-US" sz="2200" dirty="0" smtClean="0"/>
              <a:t>.</a:t>
            </a:r>
            <a:endParaRPr lang="en-US" sz="2200" dirty="0"/>
          </a:p>
          <a:p>
            <a:endParaRPr lang="en-US" sz="2200" dirty="0"/>
          </a:p>
          <a:p>
            <a:pPr marL="68580" indent="0">
              <a:buNone/>
            </a:pPr>
            <a:endParaRPr lang="en-US" dirty="0" smtClean="0"/>
          </a:p>
          <a:p>
            <a:pPr marL="109728" indent="0">
              <a:buNone/>
            </a:pPr>
            <a:r>
              <a:rPr lang="en-US" dirty="0"/>
              <a:t>	</a:t>
            </a:r>
          </a:p>
        </p:txBody>
      </p:sp>
    </p:spTree>
    <p:extLst>
      <p:ext uri="{BB962C8B-B14F-4D97-AF65-F5344CB8AC3E}">
        <p14:creationId xmlns:p14="http://schemas.microsoft.com/office/powerpoint/2010/main" val="33460262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t>
            </a:r>
            <a:r>
              <a:rPr lang="en-US" dirty="0" err="1" smtClean="0"/>
              <a:t>of</a:t>
            </a:r>
            <a:r>
              <a:rPr lang="en-US" dirty="0" smtClean="0"/>
              <a:t> successful leader (</a:t>
            </a:r>
            <a:r>
              <a:rPr lang="en-US" dirty="0" err="1" smtClean="0"/>
              <a:t>Kirkpatric&amp;locke</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Honesty</a:t>
            </a:r>
          </a:p>
          <a:p>
            <a:r>
              <a:rPr lang="en-US" dirty="0" smtClean="0"/>
              <a:t>Motivation to lead</a:t>
            </a:r>
          </a:p>
          <a:p>
            <a:r>
              <a:rPr lang="en-US" dirty="0" smtClean="0"/>
              <a:t>Self-confidence</a:t>
            </a:r>
          </a:p>
          <a:p>
            <a:r>
              <a:rPr lang="en-US" dirty="0" smtClean="0"/>
              <a:t>Intelligence</a:t>
            </a:r>
          </a:p>
          <a:p>
            <a:r>
              <a:rPr lang="en-US" dirty="0" smtClean="0"/>
              <a:t>Expertise in the purpose of the group </a:t>
            </a:r>
          </a:p>
          <a:p>
            <a:r>
              <a:rPr lang="en-US" dirty="0" smtClean="0"/>
              <a:t>Creativity</a:t>
            </a:r>
          </a:p>
          <a:p>
            <a:r>
              <a:rPr lang="en-US" dirty="0" smtClean="0"/>
              <a:t>Flexibility</a:t>
            </a:r>
          </a:p>
          <a:p>
            <a:r>
              <a:rPr lang="en-US" dirty="0" smtClean="0"/>
              <a:t>Imagination and </a:t>
            </a:r>
            <a:r>
              <a:rPr lang="en-US" dirty="0" err="1" smtClean="0"/>
              <a:t>orignality</a:t>
            </a:r>
            <a:r>
              <a:rPr lang="en-US" dirty="0" smtClean="0"/>
              <a:t> </a:t>
            </a:r>
          </a:p>
          <a:p>
            <a:endParaRPr lang="en-US" dirty="0"/>
          </a:p>
        </p:txBody>
      </p:sp>
    </p:spTree>
    <p:extLst>
      <p:ext uri="{BB962C8B-B14F-4D97-AF65-F5344CB8AC3E}">
        <p14:creationId xmlns:p14="http://schemas.microsoft.com/office/powerpoint/2010/main" val="27497310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fielder’s </a:t>
            </a:r>
            <a:r>
              <a:rPr lang="en-US" dirty="0" err="1" smtClean="0"/>
              <a:t>contigency</a:t>
            </a:r>
            <a:r>
              <a:rPr lang="en-US" dirty="0" smtClean="0"/>
              <a:t> theory </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According to this theory the success of leadership depends on the characteristics of leaders and the situation in which they are leading  fielder identified  two categories </a:t>
            </a:r>
          </a:p>
          <a:p>
            <a:r>
              <a:rPr lang="en-US" dirty="0" smtClean="0"/>
              <a:t>Task-oriented. Leader’s main focus is the task of the group </a:t>
            </a:r>
          </a:p>
          <a:p>
            <a:r>
              <a:rPr lang="en-US" dirty="0" smtClean="0"/>
              <a:t>Person-oriented. Leader’s  main focus is on members of group.</a:t>
            </a:r>
            <a:endParaRPr lang="en-US" dirty="0"/>
          </a:p>
        </p:txBody>
      </p:sp>
    </p:spTree>
    <p:extLst>
      <p:ext uri="{BB962C8B-B14F-4D97-AF65-F5344CB8AC3E}">
        <p14:creationId xmlns:p14="http://schemas.microsoft.com/office/powerpoint/2010/main" val="34323108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Least-</a:t>
            </a:r>
            <a:r>
              <a:rPr lang="en-US" dirty="0" err="1" smtClean="0"/>
              <a:t>prefered</a:t>
            </a:r>
            <a:r>
              <a:rPr lang="en-US" dirty="0" smtClean="0"/>
              <a:t> co-worker (LPC)</a:t>
            </a:r>
            <a:endParaRPr lang="en-US" dirty="0"/>
          </a:p>
        </p:txBody>
      </p:sp>
      <p:sp>
        <p:nvSpPr>
          <p:cNvPr id="3" name="Content Placeholder 2"/>
          <p:cNvSpPr>
            <a:spLocks noGrp="1"/>
          </p:cNvSpPr>
          <p:nvPr>
            <p:ph idx="1"/>
          </p:nvPr>
        </p:nvSpPr>
        <p:spPr>
          <a:xfrm>
            <a:off x="914400" y="1676400"/>
            <a:ext cx="7310717" cy="3699029"/>
          </a:xfrm>
        </p:spPr>
        <p:txBody>
          <a:bodyPr>
            <a:normAutofit fontScale="92500" lnSpcReduction="20000"/>
          </a:bodyPr>
          <a:lstStyle/>
          <a:p>
            <a:pPr marL="68580" indent="0">
              <a:buNone/>
            </a:pPr>
            <a:r>
              <a:rPr lang="en-US" dirty="0" smtClean="0"/>
              <a:t> The </a:t>
            </a:r>
            <a:r>
              <a:rPr lang="en-US" dirty="0"/>
              <a:t>leaders are asked to rate a person on a scale ranging from lowest (1) to highest (8) on several parameters to identify the worker with whom they least like to work. Certain parameters on the LPC scale are: pleasant/unpleasant, friendly/unfriendly, tense/relaxed, supportive/hostile, cooperative/uncooperative</a:t>
            </a:r>
            <a:r>
              <a:rPr lang="en-US" dirty="0" smtClean="0"/>
              <a:t>, </a:t>
            </a:r>
            <a:r>
              <a:rPr lang="en-US" dirty="0"/>
              <a:t>The leaders with high LPC scores are said to be relationship-oriented whereas the ones with the low LPC scores are considered as task-oriented.</a:t>
            </a:r>
          </a:p>
        </p:txBody>
      </p:sp>
    </p:spTree>
    <p:extLst>
      <p:ext uri="{BB962C8B-B14F-4D97-AF65-F5344CB8AC3E}">
        <p14:creationId xmlns:p14="http://schemas.microsoft.com/office/powerpoint/2010/main" val="3415810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US" dirty="0" smtClean="0"/>
              <a:t>The coach and athlete </a:t>
            </a:r>
            <a:endParaRPr lang="en-US" dirty="0"/>
          </a:p>
        </p:txBody>
      </p:sp>
      <p:sp>
        <p:nvSpPr>
          <p:cNvPr id="3" name="Content Placeholder 2"/>
          <p:cNvSpPr>
            <a:spLocks noGrp="1"/>
          </p:cNvSpPr>
          <p:nvPr>
            <p:ph idx="4294967295"/>
          </p:nvPr>
        </p:nvSpPr>
        <p:spPr>
          <a:xfrm>
            <a:off x="0" y="1600200"/>
            <a:ext cx="7772400" cy="4525963"/>
          </a:xfrm>
        </p:spPr>
        <p:txBody>
          <a:bodyPr>
            <a:normAutofit fontScale="85000" lnSpcReduction="20000"/>
          </a:bodyPr>
          <a:lstStyle/>
          <a:p>
            <a:r>
              <a:rPr lang="en-US" dirty="0" smtClean="0"/>
              <a:t>Athlete spend much time with their coaches and rely on them for information ,direction ,feedback and support .</a:t>
            </a:r>
          </a:p>
          <a:p>
            <a:r>
              <a:rPr lang="en-US" dirty="0" smtClean="0"/>
              <a:t>Relationship of athlete and coach can be understood in term of three key variables </a:t>
            </a:r>
          </a:p>
          <a:p>
            <a:r>
              <a:rPr lang="en-US" dirty="0" smtClean="0"/>
              <a:t>Closeness. Is the emotional aspects of relationship , referring to the attachment between coach and athlete.</a:t>
            </a:r>
          </a:p>
          <a:p>
            <a:r>
              <a:rPr lang="en-US" dirty="0" smtClean="0"/>
              <a:t>Co-orientation. Is the cognitive aspect of relationship refers to the commonality of knowledge.</a:t>
            </a:r>
          </a:p>
          <a:p>
            <a:r>
              <a:rPr lang="en-US" dirty="0" smtClean="0"/>
              <a:t>Complementarity. Is the </a:t>
            </a:r>
            <a:r>
              <a:rPr lang="en-US" dirty="0" err="1" smtClean="0"/>
              <a:t>behavioural</a:t>
            </a:r>
            <a:r>
              <a:rPr lang="en-US" dirty="0" smtClean="0"/>
              <a:t> aspect of relationship.</a:t>
            </a:r>
          </a:p>
          <a:p>
            <a:pPr marL="0" indent="0">
              <a:buNone/>
            </a:pPr>
            <a:endParaRPr lang="en-US" dirty="0"/>
          </a:p>
        </p:txBody>
      </p:sp>
    </p:spTree>
    <p:extLst>
      <p:ext uri="{BB962C8B-B14F-4D97-AF65-F5344CB8AC3E}">
        <p14:creationId xmlns:p14="http://schemas.microsoft.com/office/powerpoint/2010/main" val="34069068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as decision making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Coaching activities involve decision making and he suggested that we can understand the leadership displayed by coaches in terms of their style of decision making . Decision making is affected by several factors such as </a:t>
            </a:r>
          </a:p>
          <a:p>
            <a:r>
              <a:rPr lang="en-US" dirty="0" smtClean="0"/>
              <a:t>Time pressure</a:t>
            </a:r>
          </a:p>
          <a:p>
            <a:r>
              <a:rPr lang="en-US" dirty="0" smtClean="0"/>
              <a:t>Decision importance </a:t>
            </a:r>
          </a:p>
          <a:p>
            <a:r>
              <a:rPr lang="en-US" dirty="0" smtClean="0"/>
              <a:t>Information location </a:t>
            </a:r>
          </a:p>
          <a:p>
            <a:r>
              <a:rPr lang="en-US" dirty="0" smtClean="0"/>
              <a:t>Problem complexity</a:t>
            </a:r>
          </a:p>
          <a:p>
            <a:r>
              <a:rPr lang="en-US" dirty="0" smtClean="0"/>
              <a:t>Group acceptance </a:t>
            </a:r>
          </a:p>
          <a:p>
            <a:r>
              <a:rPr lang="en-US" dirty="0" smtClean="0"/>
              <a:t>Coach power </a:t>
            </a:r>
          </a:p>
          <a:p>
            <a:r>
              <a:rPr lang="en-US" dirty="0" smtClean="0"/>
              <a:t>Group integration</a:t>
            </a:r>
            <a:endParaRPr lang="en-US" dirty="0"/>
          </a:p>
        </p:txBody>
      </p:sp>
    </p:spTree>
    <p:extLst>
      <p:ext uri="{BB962C8B-B14F-4D97-AF65-F5344CB8AC3E}">
        <p14:creationId xmlns:p14="http://schemas.microsoft.com/office/powerpoint/2010/main" val="27080764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fontScale="90000"/>
          </a:bodyPr>
          <a:lstStyle/>
          <a:p>
            <a:r>
              <a:rPr lang="en-US" dirty="0" smtClean="0"/>
              <a:t>Factors affecting decision making </a:t>
            </a:r>
            <a:endParaRPr lang="en-US" dirty="0"/>
          </a:p>
        </p:txBody>
      </p:sp>
      <p:sp>
        <p:nvSpPr>
          <p:cNvPr id="2" name="Content Placeholder 1"/>
          <p:cNvSpPr>
            <a:spLocks noGrp="1"/>
          </p:cNvSpPr>
          <p:nvPr>
            <p:ph idx="1"/>
          </p:nvPr>
        </p:nvSpPr>
        <p:spPr>
          <a:xfrm>
            <a:off x="457200" y="990600"/>
            <a:ext cx="7620000" cy="5715000"/>
          </a:xfrm>
        </p:spPr>
        <p:txBody>
          <a:bodyPr>
            <a:normAutofit fontScale="32500" lnSpcReduction="20000"/>
          </a:bodyPr>
          <a:lstStyle/>
          <a:p>
            <a:r>
              <a:rPr lang="en-US" sz="5500" b="1" dirty="0"/>
              <a:t>Time </a:t>
            </a:r>
            <a:r>
              <a:rPr lang="en-US" sz="5500" b="1" dirty="0" smtClean="0"/>
              <a:t>pressure</a:t>
            </a:r>
          </a:p>
          <a:p>
            <a:pPr marL="411480" lvl="1" indent="0">
              <a:buNone/>
            </a:pPr>
            <a:r>
              <a:rPr lang="en-US" sz="5500" dirty="0" smtClean="0"/>
              <a:t> when decisions have to be made very quickly , the coach often has to make them without athlete participation.</a:t>
            </a:r>
            <a:endParaRPr lang="en-US" sz="5500" dirty="0"/>
          </a:p>
          <a:p>
            <a:r>
              <a:rPr lang="en-US" sz="5500" b="1" dirty="0"/>
              <a:t>Decision </a:t>
            </a:r>
            <a:r>
              <a:rPr lang="en-US" sz="5500" b="1" dirty="0" smtClean="0"/>
              <a:t>importance</a:t>
            </a:r>
          </a:p>
          <a:p>
            <a:pPr marL="411480" lvl="1" indent="0">
              <a:buNone/>
            </a:pPr>
            <a:r>
              <a:rPr lang="en-US" sz="5500" dirty="0" smtClean="0"/>
              <a:t>When problem can be resolved by several options  athlete participation is more likely.</a:t>
            </a:r>
            <a:endParaRPr lang="en-US" sz="5500" dirty="0"/>
          </a:p>
          <a:p>
            <a:r>
              <a:rPr lang="en-US" sz="5500" b="1" dirty="0"/>
              <a:t>Information </a:t>
            </a:r>
            <a:r>
              <a:rPr lang="en-US" sz="5500" b="1" dirty="0" smtClean="0"/>
              <a:t>location</a:t>
            </a:r>
          </a:p>
          <a:p>
            <a:pPr marL="411480" lvl="1" indent="0">
              <a:buNone/>
            </a:pPr>
            <a:r>
              <a:rPr lang="en-US" sz="5500" dirty="0" smtClean="0"/>
              <a:t>Whoever possesses the necessary information is likely to take a role in decision making.  </a:t>
            </a:r>
            <a:endParaRPr lang="en-US" sz="5500" dirty="0"/>
          </a:p>
          <a:p>
            <a:r>
              <a:rPr lang="en-US" sz="5500" b="1" dirty="0"/>
              <a:t>Problem </a:t>
            </a:r>
            <a:r>
              <a:rPr lang="en-US" sz="5500" b="1" dirty="0" smtClean="0"/>
              <a:t>complexity</a:t>
            </a:r>
          </a:p>
          <a:p>
            <a:pPr marL="411480" lvl="1" indent="0">
              <a:buNone/>
            </a:pPr>
            <a:r>
              <a:rPr lang="en-US" sz="5500" dirty="0" smtClean="0"/>
              <a:t>The more complex the problem the more likely it is that only the coach will possess all the information necessary to make the decision therefore he is more likely to do so without participation by athletes.</a:t>
            </a:r>
            <a:endParaRPr lang="en-US" sz="5500" dirty="0"/>
          </a:p>
          <a:p>
            <a:r>
              <a:rPr lang="en-US" sz="5500" b="1" dirty="0"/>
              <a:t>Group </a:t>
            </a:r>
            <a:r>
              <a:rPr lang="en-US" sz="5500" b="1" dirty="0" smtClean="0"/>
              <a:t>acceptance</a:t>
            </a:r>
          </a:p>
          <a:p>
            <a:pPr marL="411480" lvl="1" indent="0">
              <a:buNone/>
            </a:pPr>
            <a:r>
              <a:rPr lang="en-US" sz="5500" dirty="0" smtClean="0"/>
              <a:t>A coach is likely to make a unilateral decision either when it will be fully accepted by the team. </a:t>
            </a:r>
            <a:endParaRPr lang="en-US" sz="5500" dirty="0"/>
          </a:p>
          <a:p>
            <a:r>
              <a:rPr lang="en-US" sz="5500" b="1" dirty="0"/>
              <a:t>Coach </a:t>
            </a:r>
            <a:r>
              <a:rPr lang="en-US" sz="5500" b="1" dirty="0" smtClean="0"/>
              <a:t>power</a:t>
            </a:r>
          </a:p>
          <a:p>
            <a:pPr marL="411480" lvl="1" indent="0">
              <a:buNone/>
            </a:pPr>
            <a:r>
              <a:rPr lang="en-US" sz="5500" dirty="0" smtClean="0"/>
              <a:t>Coaches may exert power over athletes  by means of reward , punishment, the authority of their position.</a:t>
            </a:r>
            <a:endParaRPr lang="en-US" sz="5500" dirty="0"/>
          </a:p>
          <a:p>
            <a:r>
              <a:rPr lang="en-US" sz="5500" b="1" dirty="0"/>
              <a:t>Group </a:t>
            </a:r>
            <a:r>
              <a:rPr lang="en-US" sz="5500" b="1" dirty="0" smtClean="0"/>
              <a:t>integration</a:t>
            </a:r>
            <a:r>
              <a:rPr lang="en-US" sz="5500" dirty="0" smtClean="0"/>
              <a:t>.</a:t>
            </a:r>
          </a:p>
          <a:p>
            <a:pPr marL="411480" lvl="1" indent="0">
              <a:buNone/>
            </a:pPr>
            <a:r>
              <a:rPr lang="en-US" sz="5500" dirty="0" smtClean="0"/>
              <a:t>The more integrated a team the more likely its members are to participate in decision making.</a:t>
            </a:r>
            <a:endParaRPr lang="en-US" sz="5500" dirty="0"/>
          </a:p>
          <a:p>
            <a:endParaRPr lang="en-US" sz="2900" dirty="0"/>
          </a:p>
        </p:txBody>
      </p:sp>
    </p:spTree>
    <p:extLst>
      <p:ext uri="{BB962C8B-B14F-4D97-AF65-F5344CB8AC3E}">
        <p14:creationId xmlns:p14="http://schemas.microsoft.com/office/powerpoint/2010/main" val="2216483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formation </a:t>
            </a:r>
            <a:br>
              <a:rPr lang="en-US" dirty="0" smtClean="0"/>
            </a:br>
            <a:endParaRPr lang="en-US" dirty="0"/>
          </a:p>
        </p:txBody>
      </p:sp>
      <p:sp>
        <p:nvSpPr>
          <p:cNvPr id="3" name="Content Placeholder 2"/>
          <p:cNvSpPr>
            <a:spLocks noGrp="1"/>
          </p:cNvSpPr>
          <p:nvPr>
            <p:ph idx="1"/>
          </p:nvPr>
        </p:nvSpPr>
        <p:spPr>
          <a:xfrm>
            <a:off x="457200" y="1600200"/>
            <a:ext cx="7543800" cy="2743200"/>
          </a:xfrm>
        </p:spPr>
        <p:txBody>
          <a:bodyPr/>
          <a:lstStyle/>
          <a:p>
            <a:r>
              <a:rPr lang="en-US" b="1" dirty="0"/>
              <a:t>group</a:t>
            </a:r>
            <a:r>
              <a:rPr lang="en-US" dirty="0"/>
              <a:t>  </a:t>
            </a:r>
            <a:r>
              <a:rPr lang="en-US" dirty="0" smtClean="0"/>
              <a:t>formation  </a:t>
            </a:r>
            <a:r>
              <a:rPr lang="en-US" dirty="0"/>
              <a:t>is defined as more than two people that have a common identity or objective, with an </a:t>
            </a:r>
            <a:r>
              <a:rPr lang="en-US" dirty="0" err="1"/>
              <a:t>organised</a:t>
            </a:r>
            <a:r>
              <a:rPr lang="en-US" dirty="0"/>
              <a:t> structure, eventually leading to the same fate at the end of their journey together as a </a:t>
            </a:r>
            <a:r>
              <a:rPr lang="en-US" b="1" dirty="0"/>
              <a:t>group</a:t>
            </a:r>
            <a:r>
              <a:rPr lang="en-US" dirty="0" smtClean="0"/>
              <a:t>.</a:t>
            </a:r>
          </a:p>
          <a:p>
            <a:pPr marL="137160" indent="0">
              <a:buNone/>
            </a:pPr>
            <a:endParaRPr lang="en-US" dirty="0"/>
          </a:p>
        </p:txBody>
      </p:sp>
    </p:spTree>
    <p:extLst>
      <p:ext uri="{BB962C8B-B14F-4D97-AF65-F5344CB8AC3E}">
        <p14:creationId xmlns:p14="http://schemas.microsoft.com/office/powerpoint/2010/main" val="36881546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no 7 </a:t>
            </a:r>
            <a:endParaRPr lang="en-US" dirty="0"/>
          </a:p>
        </p:txBody>
      </p:sp>
      <p:sp>
        <p:nvSpPr>
          <p:cNvPr id="3" name="Content Placeholder 2"/>
          <p:cNvSpPr>
            <a:spLocks noGrp="1"/>
          </p:cNvSpPr>
          <p:nvPr>
            <p:ph idx="1"/>
          </p:nvPr>
        </p:nvSpPr>
        <p:spPr/>
        <p:txBody>
          <a:bodyPr>
            <a:normAutofit/>
          </a:bodyPr>
          <a:lstStyle/>
          <a:p>
            <a:r>
              <a:rPr lang="en-US" sz="6000" dirty="0" smtClean="0"/>
              <a:t>Arousal , Anxiety and sporting performance</a:t>
            </a:r>
            <a:endParaRPr lang="en-US" sz="6000" dirty="0"/>
          </a:p>
        </p:txBody>
      </p:sp>
    </p:spTree>
    <p:extLst>
      <p:ext uri="{BB962C8B-B14F-4D97-AF65-F5344CB8AC3E}">
        <p14:creationId xmlns:p14="http://schemas.microsoft.com/office/powerpoint/2010/main" val="744240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400" dirty="0"/>
              <a:t>Arousal , Anxiety and </a:t>
            </a:r>
            <a:r>
              <a:rPr lang="en-US" sz="4400" dirty="0" smtClean="0"/>
              <a:t>stress</a:t>
            </a:r>
            <a:r>
              <a:rPr lang="en-US" sz="4400" dirty="0"/>
              <a:t/>
            </a:r>
            <a:br>
              <a:rPr lang="en-US" sz="4400" dirty="0"/>
            </a:br>
            <a:endParaRPr lang="en-US" dirty="0"/>
          </a:p>
        </p:txBody>
      </p:sp>
      <p:sp>
        <p:nvSpPr>
          <p:cNvPr id="5" name="Content Placeholder 4"/>
          <p:cNvSpPr>
            <a:spLocks noGrp="1"/>
          </p:cNvSpPr>
          <p:nvPr>
            <p:ph idx="1"/>
          </p:nvPr>
        </p:nvSpPr>
        <p:spPr>
          <a:xfrm>
            <a:off x="457200" y="1828800"/>
            <a:ext cx="8229600" cy="4480560"/>
          </a:xfrm>
        </p:spPr>
        <p:txBody>
          <a:bodyPr>
            <a:normAutofit lnSpcReduction="10000"/>
          </a:bodyPr>
          <a:lstStyle/>
          <a:p>
            <a:r>
              <a:rPr lang="en-US" b="1" dirty="0" smtClean="0"/>
              <a:t>Arousal</a:t>
            </a:r>
          </a:p>
          <a:p>
            <a:pPr marL="585216" lvl="1" indent="0">
              <a:buNone/>
            </a:pPr>
            <a:r>
              <a:rPr lang="en-US" dirty="0" smtClean="0"/>
              <a:t>A general psychological and </a:t>
            </a:r>
            <a:r>
              <a:rPr lang="en-US" dirty="0"/>
              <a:t>p</a:t>
            </a:r>
            <a:r>
              <a:rPr lang="en-US" dirty="0" smtClean="0"/>
              <a:t>hysiological  activation varying on a continuum from deep sleep to intense excitement. </a:t>
            </a:r>
          </a:p>
          <a:p>
            <a:pPr marL="585216" lvl="1" indent="0">
              <a:buNone/>
            </a:pPr>
            <a:r>
              <a:rPr lang="en-US" b="1" dirty="0" smtClean="0"/>
              <a:t>Anxiety</a:t>
            </a:r>
          </a:p>
          <a:p>
            <a:pPr marL="585216" lvl="1" indent="0">
              <a:buNone/>
            </a:pPr>
            <a:r>
              <a:rPr lang="en-US" dirty="0" smtClean="0"/>
              <a:t>Anxiety is known as negative emotional  state with feelings of nervousness, worry and apprehension associated with activation or arousal of the body .</a:t>
            </a:r>
          </a:p>
          <a:p>
            <a:pPr marL="585216" lvl="1" indent="0">
              <a:buNone/>
            </a:pPr>
            <a:r>
              <a:rPr lang="en-US" b="1" dirty="0" smtClean="0"/>
              <a:t>Stress</a:t>
            </a:r>
          </a:p>
          <a:p>
            <a:pPr marL="585216" lvl="1" indent="0">
              <a:buNone/>
            </a:pPr>
            <a:r>
              <a:rPr lang="en-US" dirty="0"/>
              <a:t>Stress is a feeling of emotional or physical tension. It can come from any event or thought that makes you feel frustrated, angry, or </a:t>
            </a:r>
            <a:r>
              <a:rPr lang="en-US" dirty="0" smtClean="0"/>
              <a:t>nervous.</a:t>
            </a:r>
          </a:p>
          <a:p>
            <a:pPr marL="585216" lvl="1" indent="0">
              <a:buNone/>
            </a:pPr>
            <a:endParaRPr lang="en-US" dirty="0" smtClean="0"/>
          </a:p>
          <a:p>
            <a:pPr marL="585216" lvl="1" indent="0">
              <a:buNone/>
            </a:pPr>
            <a:endParaRPr lang="en-US" dirty="0"/>
          </a:p>
        </p:txBody>
      </p:sp>
    </p:spTree>
    <p:extLst>
      <p:ext uri="{BB962C8B-B14F-4D97-AF65-F5344CB8AC3E}">
        <p14:creationId xmlns:p14="http://schemas.microsoft.com/office/powerpoint/2010/main" val="11415024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Cognitive and somatic anxiety </a:t>
            </a:r>
            <a:endParaRPr lang="en-US" dirty="0"/>
          </a:p>
        </p:txBody>
      </p:sp>
      <p:sp>
        <p:nvSpPr>
          <p:cNvPr id="11" name="Text Placeholder 10"/>
          <p:cNvSpPr>
            <a:spLocks noGrp="1"/>
          </p:cNvSpPr>
          <p:nvPr>
            <p:ph type="body" idx="1"/>
          </p:nvPr>
        </p:nvSpPr>
        <p:spPr/>
        <p:txBody>
          <a:bodyPr/>
          <a:lstStyle/>
          <a:p>
            <a:r>
              <a:rPr lang="en-US" dirty="0" smtClean="0"/>
              <a:t>Cognitive anxiety </a:t>
            </a:r>
            <a:endParaRPr lang="en-US" dirty="0"/>
          </a:p>
        </p:txBody>
      </p:sp>
      <p:sp>
        <p:nvSpPr>
          <p:cNvPr id="13" name="Text Placeholder 12"/>
          <p:cNvSpPr>
            <a:spLocks noGrp="1"/>
          </p:cNvSpPr>
          <p:nvPr>
            <p:ph type="body" sz="half" idx="3"/>
          </p:nvPr>
        </p:nvSpPr>
        <p:spPr/>
        <p:txBody>
          <a:bodyPr/>
          <a:lstStyle/>
          <a:p>
            <a:r>
              <a:rPr lang="en-US" dirty="0" smtClean="0"/>
              <a:t>Somatic anxiety</a:t>
            </a:r>
            <a:endParaRPr lang="en-US" dirty="0"/>
          </a:p>
        </p:txBody>
      </p:sp>
      <p:sp>
        <p:nvSpPr>
          <p:cNvPr id="12" name="Content Placeholder 11"/>
          <p:cNvSpPr>
            <a:spLocks noGrp="1"/>
          </p:cNvSpPr>
          <p:nvPr>
            <p:ph sz="quarter" idx="2"/>
          </p:nvPr>
        </p:nvSpPr>
        <p:spPr/>
        <p:txBody>
          <a:bodyPr/>
          <a:lstStyle/>
          <a:p>
            <a:r>
              <a:rPr lang="en-US" dirty="0"/>
              <a:t>Common symptoms of </a:t>
            </a:r>
            <a:r>
              <a:rPr lang="en-US" b="1" dirty="0"/>
              <a:t>cognitive anxiety</a:t>
            </a:r>
            <a:r>
              <a:rPr lang="en-US" dirty="0"/>
              <a:t> include negative thoughts, feelings of apprehension </a:t>
            </a:r>
            <a:r>
              <a:rPr lang="en-US" dirty="0" smtClean="0"/>
              <a:t>or nervousness</a:t>
            </a:r>
            <a:r>
              <a:rPr lang="en-US" dirty="0"/>
              <a:t> </a:t>
            </a:r>
            <a:r>
              <a:rPr lang="en-US" dirty="0" smtClean="0"/>
              <a:t>, self doubts and images of losing and humiliation.</a:t>
            </a:r>
            <a:endParaRPr lang="en-US" dirty="0"/>
          </a:p>
        </p:txBody>
      </p:sp>
      <p:sp>
        <p:nvSpPr>
          <p:cNvPr id="14" name="Content Placeholder 13"/>
          <p:cNvSpPr>
            <a:spLocks noGrp="1"/>
          </p:cNvSpPr>
          <p:nvPr>
            <p:ph sz="quarter" idx="4"/>
          </p:nvPr>
        </p:nvSpPr>
        <p:spPr/>
        <p:txBody>
          <a:bodyPr/>
          <a:lstStyle/>
          <a:p>
            <a:r>
              <a:rPr lang="en-US" dirty="0"/>
              <a:t>Common symptoms of </a:t>
            </a:r>
            <a:r>
              <a:rPr lang="en-US" b="1" dirty="0"/>
              <a:t>somatic anxiety</a:t>
            </a:r>
            <a:r>
              <a:rPr lang="en-US" dirty="0"/>
              <a:t> include, experiencing butterflies, sweating, heavy breathing or a elevated heart rate.</a:t>
            </a:r>
          </a:p>
        </p:txBody>
      </p:sp>
    </p:spTree>
    <p:extLst>
      <p:ext uri="{BB962C8B-B14F-4D97-AF65-F5344CB8AC3E}">
        <p14:creationId xmlns:p14="http://schemas.microsoft.com/office/powerpoint/2010/main" val="284767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Effects of anxiety on sporting performance</a:t>
            </a:r>
            <a:br>
              <a:rPr lang="en-US" dirty="0"/>
            </a:br>
            <a:endParaRPr lang="en-US" dirty="0"/>
          </a:p>
        </p:txBody>
      </p:sp>
      <p:sp>
        <p:nvSpPr>
          <p:cNvPr id="8" name="Content Placeholder 7"/>
          <p:cNvSpPr>
            <a:spLocks noGrp="1"/>
          </p:cNvSpPr>
          <p:nvPr>
            <p:ph idx="1"/>
          </p:nvPr>
        </p:nvSpPr>
        <p:spPr/>
        <p:txBody>
          <a:bodyPr>
            <a:normAutofit fontScale="92500" lnSpcReduction="10000"/>
          </a:bodyPr>
          <a:lstStyle/>
          <a:p>
            <a:r>
              <a:rPr lang="en-US" dirty="0" smtClean="0"/>
              <a:t>When </a:t>
            </a:r>
            <a:r>
              <a:rPr lang="en-US" dirty="0"/>
              <a:t>an athlete experiences worry and negative thoughts (cognitive state anxiety) it causes decision making to become poor and concentration levels to drop, increasing the number of errors. This can be monitored by the increase in somatic state anxiety responses, which include an increase in heart rate, sweating and blood pressure. Some of these symptoms of anxiety are beneficial to sporting performance, but if the athlete perceives them as happening because they are unable to meet the demands of the activity they further increase cognitive state anxiety.</a:t>
            </a:r>
          </a:p>
          <a:p>
            <a:endParaRPr lang="en-US" dirty="0"/>
          </a:p>
        </p:txBody>
      </p:sp>
    </p:spTree>
    <p:extLst>
      <p:ext uri="{BB962C8B-B14F-4D97-AF65-F5344CB8AC3E}">
        <p14:creationId xmlns:p14="http://schemas.microsoft.com/office/powerpoint/2010/main" val="1669327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and trait anxiety</a:t>
            </a:r>
            <a:endParaRPr lang="en-US" dirty="0"/>
          </a:p>
        </p:txBody>
      </p:sp>
      <p:sp>
        <p:nvSpPr>
          <p:cNvPr id="4" name="Text Placeholder 3"/>
          <p:cNvSpPr>
            <a:spLocks noGrp="1"/>
          </p:cNvSpPr>
          <p:nvPr>
            <p:ph type="body" idx="1"/>
          </p:nvPr>
        </p:nvSpPr>
        <p:spPr/>
        <p:txBody>
          <a:bodyPr/>
          <a:lstStyle/>
          <a:p>
            <a:r>
              <a:rPr lang="en-US" dirty="0" smtClean="0"/>
              <a:t>State anxiety </a:t>
            </a:r>
            <a:endParaRPr lang="en-US" dirty="0"/>
          </a:p>
        </p:txBody>
      </p:sp>
      <p:sp>
        <p:nvSpPr>
          <p:cNvPr id="6" name="Text Placeholder 5"/>
          <p:cNvSpPr>
            <a:spLocks noGrp="1"/>
          </p:cNvSpPr>
          <p:nvPr>
            <p:ph type="body" sz="half" idx="3"/>
          </p:nvPr>
        </p:nvSpPr>
        <p:spPr/>
        <p:txBody>
          <a:bodyPr/>
          <a:lstStyle/>
          <a:p>
            <a:r>
              <a:rPr lang="en-US" dirty="0" smtClean="0"/>
              <a:t>Trait anxiety</a:t>
            </a:r>
          </a:p>
        </p:txBody>
      </p:sp>
      <p:sp>
        <p:nvSpPr>
          <p:cNvPr id="5" name="Content Placeholder 4"/>
          <p:cNvSpPr>
            <a:spLocks noGrp="1"/>
          </p:cNvSpPr>
          <p:nvPr>
            <p:ph sz="quarter" idx="2"/>
          </p:nvPr>
        </p:nvSpPr>
        <p:spPr/>
        <p:txBody>
          <a:bodyPr/>
          <a:lstStyle/>
          <a:p>
            <a:r>
              <a:rPr lang="en-US" b="1" dirty="0"/>
              <a:t>state anxiety</a:t>
            </a:r>
            <a:r>
              <a:rPr lang="en-US" dirty="0"/>
              <a:t> is </a:t>
            </a:r>
            <a:r>
              <a:rPr lang="en-US" dirty="0" smtClean="0"/>
              <a:t>refers to the emotional state of anxiety ( cognitive and somatic ) typically experienced prior to and during competition. </a:t>
            </a:r>
            <a:endParaRPr lang="en-US" dirty="0"/>
          </a:p>
        </p:txBody>
      </p:sp>
      <p:sp>
        <p:nvSpPr>
          <p:cNvPr id="7" name="Content Placeholder 6"/>
          <p:cNvSpPr>
            <a:spLocks noGrp="1"/>
          </p:cNvSpPr>
          <p:nvPr>
            <p:ph sz="quarter" idx="4"/>
          </p:nvPr>
        </p:nvSpPr>
        <p:spPr/>
        <p:txBody>
          <a:bodyPr/>
          <a:lstStyle/>
          <a:p>
            <a:r>
              <a:rPr lang="en-US" b="1" dirty="0"/>
              <a:t>Trait anxiety</a:t>
            </a:r>
            <a:r>
              <a:rPr lang="en-US" dirty="0"/>
              <a:t> is a personality characteristic that remains relatively stable over time</a:t>
            </a:r>
            <a:r>
              <a:rPr lang="en-US" dirty="0" smtClean="0"/>
              <a:t>, a person </a:t>
            </a:r>
            <a:r>
              <a:rPr lang="en-US" dirty="0"/>
              <a:t>h</a:t>
            </a:r>
            <a:r>
              <a:rPr lang="en-US" dirty="0" smtClean="0"/>
              <a:t>igh in trait anxiety will be frequently anxious almost irrespective of the situation. </a:t>
            </a:r>
            <a:endParaRPr lang="en-US" dirty="0"/>
          </a:p>
        </p:txBody>
      </p:sp>
    </p:spTree>
    <p:extLst>
      <p:ext uri="{BB962C8B-B14F-4D97-AF65-F5344CB8AC3E}">
        <p14:creationId xmlns:p14="http://schemas.microsoft.com/office/powerpoint/2010/main" val="10457219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Factors inducing anxiety and stress </a:t>
            </a:r>
            <a:endParaRPr lang="en-US" dirty="0"/>
          </a:p>
        </p:txBody>
      </p:sp>
      <p:sp>
        <p:nvSpPr>
          <p:cNvPr id="8" name="Content Placeholder 7"/>
          <p:cNvSpPr>
            <a:spLocks noGrp="1"/>
          </p:cNvSpPr>
          <p:nvPr>
            <p:ph idx="1"/>
          </p:nvPr>
        </p:nvSpPr>
        <p:spPr/>
        <p:txBody>
          <a:bodyPr/>
          <a:lstStyle/>
          <a:p>
            <a:r>
              <a:rPr lang="en-US" dirty="0" smtClean="0"/>
              <a:t>How anxious we feel at any time is a product of both individuals and situational factors </a:t>
            </a:r>
            <a:endParaRPr lang="en-US" dirty="0"/>
          </a:p>
        </p:txBody>
      </p:sp>
    </p:spTree>
    <p:extLst>
      <p:ext uri="{BB962C8B-B14F-4D97-AF65-F5344CB8AC3E}">
        <p14:creationId xmlns:p14="http://schemas.microsoft.com/office/powerpoint/2010/main" val="3179748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factors </a:t>
            </a:r>
            <a:endParaRPr lang="en-US" dirty="0"/>
          </a:p>
        </p:txBody>
      </p:sp>
      <p:sp>
        <p:nvSpPr>
          <p:cNvPr id="3" name="Content Placeholder 2"/>
          <p:cNvSpPr>
            <a:spLocks noGrp="1"/>
          </p:cNvSpPr>
          <p:nvPr>
            <p:ph idx="1"/>
          </p:nvPr>
        </p:nvSpPr>
        <p:spPr/>
        <p:txBody>
          <a:bodyPr/>
          <a:lstStyle/>
          <a:p>
            <a:r>
              <a:rPr lang="en-US" b="1" dirty="0" smtClean="0"/>
              <a:t>Event importance </a:t>
            </a:r>
          </a:p>
          <a:p>
            <a:pPr lvl="1"/>
            <a:r>
              <a:rPr lang="en-US" sz="2000" dirty="0" smtClean="0"/>
              <a:t>The more important </a:t>
            </a:r>
            <a:r>
              <a:rPr lang="en-US" sz="2000" dirty="0" err="1" smtClean="0"/>
              <a:t>important</a:t>
            </a:r>
            <a:r>
              <a:rPr lang="en-US" sz="2000" dirty="0" smtClean="0"/>
              <a:t> a sporting event is , the more stressful we are likely to find it .it is probably true to say for example that most footballers would find themselves more anxious competing in the world cup than in a friendly </a:t>
            </a:r>
          </a:p>
          <a:p>
            <a:pPr lvl="1"/>
            <a:r>
              <a:rPr lang="en-US" sz="2000" b="1" dirty="0" smtClean="0"/>
              <a:t>Expectations </a:t>
            </a:r>
          </a:p>
          <a:p>
            <a:pPr lvl="2"/>
            <a:r>
              <a:rPr lang="en-US" sz="2000" dirty="0" smtClean="0"/>
              <a:t>It seems likely that both high and low expectations can be linked to anxiety . Team can be adversely affected by the pressure of high expectations. </a:t>
            </a:r>
            <a:endParaRPr lang="en-US" sz="2000" dirty="0"/>
          </a:p>
        </p:txBody>
      </p:sp>
    </p:spTree>
    <p:extLst>
      <p:ext uri="{BB962C8B-B14F-4D97-AF65-F5344CB8AC3E}">
        <p14:creationId xmlns:p14="http://schemas.microsoft.com/office/powerpoint/2010/main" val="14247433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Individual factors</a:t>
            </a:r>
            <a:endParaRPr lang="en-US" dirty="0"/>
          </a:p>
        </p:txBody>
      </p:sp>
      <p:sp>
        <p:nvSpPr>
          <p:cNvPr id="5" name="Content Placeholder 4"/>
          <p:cNvSpPr>
            <a:spLocks noGrp="1"/>
          </p:cNvSpPr>
          <p:nvPr>
            <p:ph idx="1"/>
          </p:nvPr>
        </p:nvSpPr>
        <p:spPr/>
        <p:txBody>
          <a:bodyPr>
            <a:normAutofit fontScale="92500"/>
          </a:bodyPr>
          <a:lstStyle/>
          <a:p>
            <a:r>
              <a:rPr lang="en-US" b="1" dirty="0" smtClean="0"/>
              <a:t>Trait anxiety </a:t>
            </a:r>
          </a:p>
          <a:p>
            <a:pPr marL="585216" lvl="1" indent="0">
              <a:buNone/>
            </a:pPr>
            <a:r>
              <a:rPr lang="en-US" dirty="0" smtClean="0"/>
              <a:t>Some people are prone to suffer </a:t>
            </a:r>
            <a:r>
              <a:rPr lang="en-US" dirty="0"/>
              <a:t>m</a:t>
            </a:r>
            <a:r>
              <a:rPr lang="en-US" dirty="0" smtClean="0"/>
              <a:t>ore anxiety than others whatever the situation. Individuals high in trait anxiety are likely to see competition as particularly stressful.</a:t>
            </a:r>
          </a:p>
          <a:p>
            <a:pPr marL="585216" lvl="1" indent="0">
              <a:buNone/>
            </a:pPr>
            <a:r>
              <a:rPr lang="en-US" b="1" dirty="0" smtClean="0"/>
              <a:t>Performance concern</a:t>
            </a:r>
          </a:p>
          <a:p>
            <a:pPr marL="585216" lvl="1" indent="0">
              <a:buNone/>
            </a:pPr>
            <a:r>
              <a:rPr lang="en-US" dirty="0" smtClean="0"/>
              <a:t>One way in which we vary as athlete is the manner in which we are concerned about our performance  and it is a factor of inducing stress or anxiety.</a:t>
            </a:r>
          </a:p>
          <a:p>
            <a:pPr marL="585216" lvl="1" indent="0">
              <a:buNone/>
            </a:pPr>
            <a:r>
              <a:rPr lang="en-US" b="1" dirty="0" smtClean="0"/>
              <a:t>Locus of control</a:t>
            </a:r>
          </a:p>
          <a:p>
            <a:pPr marL="585216" lvl="1" indent="0">
              <a:buNone/>
            </a:pPr>
            <a:r>
              <a:rPr lang="en-US" dirty="0" smtClean="0"/>
              <a:t>Locus of control describes the extent to which we believe that we are in control of our lives. Individual low in locus of control are generally more vulnerable to anxiety and stress. </a:t>
            </a:r>
            <a:endParaRPr lang="en-US" dirty="0"/>
          </a:p>
        </p:txBody>
      </p:sp>
    </p:spTree>
    <p:extLst>
      <p:ext uri="{BB962C8B-B14F-4D97-AF65-F5344CB8AC3E}">
        <p14:creationId xmlns:p14="http://schemas.microsoft.com/office/powerpoint/2010/main" val="32987894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arousal and performance </a:t>
            </a:r>
            <a:endParaRPr lang="en-US" dirty="0"/>
          </a:p>
        </p:txBody>
      </p:sp>
      <p:sp>
        <p:nvSpPr>
          <p:cNvPr id="3" name="Content Placeholder 2"/>
          <p:cNvSpPr>
            <a:spLocks noGrp="1"/>
          </p:cNvSpPr>
          <p:nvPr>
            <p:ph idx="1"/>
          </p:nvPr>
        </p:nvSpPr>
        <p:spPr/>
        <p:txBody>
          <a:bodyPr>
            <a:normAutofit/>
          </a:bodyPr>
          <a:lstStyle/>
          <a:p>
            <a:r>
              <a:rPr lang="en-US" dirty="0"/>
              <a:t>Drive Theory</a:t>
            </a:r>
          </a:p>
          <a:p>
            <a:r>
              <a:rPr lang="en-US" dirty="0"/>
              <a:t>Inverted U hypothesis</a:t>
            </a:r>
          </a:p>
          <a:p>
            <a:r>
              <a:rPr lang="en-US" dirty="0"/>
              <a:t>Catastrophe Theory</a:t>
            </a:r>
          </a:p>
          <a:p>
            <a:r>
              <a:rPr lang="en-US" dirty="0"/>
              <a:t>Zone of Optimal Functioning (ZOF) Theory</a:t>
            </a:r>
          </a:p>
          <a:p>
            <a:pPr marL="114300" indent="0">
              <a:buNone/>
            </a:pPr>
            <a:endParaRPr lang="en-US" sz="2000" b="1" dirty="0"/>
          </a:p>
          <a:p>
            <a:pPr marL="411480" lvl="1" indent="0">
              <a:buNone/>
            </a:pPr>
            <a:endParaRPr lang="en-US" sz="1800" b="1" dirty="0"/>
          </a:p>
        </p:txBody>
      </p:sp>
    </p:spTree>
    <p:extLst>
      <p:ext uri="{BB962C8B-B14F-4D97-AF65-F5344CB8AC3E}">
        <p14:creationId xmlns:p14="http://schemas.microsoft.com/office/powerpoint/2010/main" val="3387088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 theory</a:t>
            </a:r>
            <a:endParaRPr lang="en-US" dirty="0"/>
          </a:p>
        </p:txBody>
      </p:sp>
      <p:sp>
        <p:nvSpPr>
          <p:cNvPr id="3" name="Content Placeholder 2"/>
          <p:cNvSpPr>
            <a:spLocks noGrp="1"/>
          </p:cNvSpPr>
          <p:nvPr>
            <p:ph idx="1"/>
          </p:nvPr>
        </p:nvSpPr>
        <p:spPr/>
        <p:txBody>
          <a:bodyPr/>
          <a:lstStyle/>
          <a:p>
            <a:r>
              <a:rPr lang="en-US" dirty="0" smtClean="0"/>
              <a:t>According to drive theory three factors influence performance; complexity of task , arousal and learned habit. the greater the arousal ,the more likely we are adopt the dominant response to a situation that is our habits. the higher the arousal the better will be our performance.</a:t>
            </a:r>
          </a:p>
          <a:p>
            <a:pPr marL="114300" indent="0">
              <a:buNone/>
            </a:pPr>
            <a:endParaRPr lang="en-US" dirty="0"/>
          </a:p>
        </p:txBody>
      </p:sp>
      <p:pic>
        <p:nvPicPr>
          <p:cNvPr id="2052" name="Picture 4" descr="https://upload.wikimedia.org/wikipedia/commons/thumb/4/44/Drive_theory.svg/800px-Drive_theory.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1" y="3733800"/>
            <a:ext cx="5334000" cy="202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389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of group formation</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b="1" dirty="0"/>
              <a:t>The five stages of team development in sport are:</a:t>
            </a:r>
          </a:p>
          <a:p>
            <a:r>
              <a:rPr lang="en-US" b="1" dirty="0">
                <a:solidFill>
                  <a:schemeClr val="bg1"/>
                </a:solidFill>
              </a:rPr>
              <a:t>Stage 1: </a:t>
            </a:r>
            <a:r>
              <a:rPr lang="en-US" b="1" dirty="0" smtClean="0">
                <a:solidFill>
                  <a:schemeClr val="bg1"/>
                </a:solidFill>
              </a:rPr>
              <a:t>Forming </a:t>
            </a:r>
          </a:p>
          <a:p>
            <a:pPr lvl="1"/>
            <a:r>
              <a:rPr lang="en-US" b="1" dirty="0" smtClean="0"/>
              <a:t>In this stage g</a:t>
            </a:r>
            <a:r>
              <a:rPr lang="en-US" dirty="0" smtClean="0"/>
              <a:t>roup members get to know each other and basic rules for the conduct of group members are established.</a:t>
            </a:r>
            <a:endParaRPr lang="en-US" dirty="0"/>
          </a:p>
          <a:p>
            <a:r>
              <a:rPr lang="en-US" b="1" dirty="0">
                <a:solidFill>
                  <a:schemeClr val="bg1"/>
                </a:solidFill>
              </a:rPr>
              <a:t>Stage 2: </a:t>
            </a:r>
            <a:r>
              <a:rPr lang="en-US" b="1" dirty="0" smtClean="0">
                <a:solidFill>
                  <a:schemeClr val="bg1"/>
                </a:solidFill>
              </a:rPr>
              <a:t>Storming </a:t>
            </a:r>
          </a:p>
          <a:p>
            <a:pPr lvl="1"/>
            <a:r>
              <a:rPr lang="en-US" dirty="0" smtClean="0"/>
              <a:t> members compete for status in the group  and group members take on different roles.</a:t>
            </a:r>
            <a:endParaRPr lang="en-US" dirty="0"/>
          </a:p>
          <a:p>
            <a:r>
              <a:rPr lang="en-US" b="1" dirty="0">
                <a:solidFill>
                  <a:schemeClr val="bg1"/>
                </a:solidFill>
              </a:rPr>
              <a:t>Stage 3: </a:t>
            </a:r>
            <a:r>
              <a:rPr lang="en-US" b="1" dirty="0" smtClean="0">
                <a:solidFill>
                  <a:schemeClr val="bg1"/>
                </a:solidFill>
              </a:rPr>
              <a:t>Norming </a:t>
            </a:r>
          </a:p>
          <a:p>
            <a:r>
              <a:rPr lang="en-US" dirty="0"/>
              <a:t>Gradually, the team moves into the norming stage. This is when people start to resolve their differences, appreciate colleagues' strengths, and respect your authority as a leader.</a:t>
            </a:r>
          </a:p>
          <a:p>
            <a:r>
              <a:rPr lang="en-US" dirty="0"/>
              <a:t>Now that your team members know one another better, they may socialize together, and they are able to ask one another for help and provide constructive feedback. People develop a stronger commitment to the team goal, and you start to see good progress towards it.</a:t>
            </a:r>
          </a:p>
          <a:p>
            <a:pPr lvl="1"/>
            <a:endParaRPr lang="en-US" dirty="0"/>
          </a:p>
          <a:p>
            <a:r>
              <a:rPr lang="en-US" b="1" dirty="0">
                <a:solidFill>
                  <a:schemeClr val="bg1"/>
                </a:solidFill>
              </a:rPr>
              <a:t>Stage 4: </a:t>
            </a:r>
            <a:r>
              <a:rPr lang="en-US" b="1" dirty="0" smtClean="0">
                <a:solidFill>
                  <a:schemeClr val="bg1"/>
                </a:solidFill>
              </a:rPr>
              <a:t>Performing</a:t>
            </a:r>
          </a:p>
          <a:p>
            <a:pPr lvl="1"/>
            <a:r>
              <a:rPr lang="en-US" dirty="0"/>
              <a:t>The team reaches the performing stage, when hard work leads, without friction, to the achievement of the team's goal. The structures and processes that you have set up support this well.</a:t>
            </a:r>
          </a:p>
          <a:p>
            <a:r>
              <a:rPr lang="en-US" b="1" dirty="0">
                <a:solidFill>
                  <a:schemeClr val="bg1"/>
                </a:solidFill>
              </a:rPr>
              <a:t>Stage 5: </a:t>
            </a:r>
            <a:r>
              <a:rPr lang="en-US" b="1" dirty="0" smtClean="0">
                <a:solidFill>
                  <a:schemeClr val="bg1"/>
                </a:solidFill>
              </a:rPr>
              <a:t>Adjourning</a:t>
            </a:r>
          </a:p>
          <a:p>
            <a:pPr lvl="1"/>
            <a:endParaRPr lang="en-US" dirty="0"/>
          </a:p>
          <a:p>
            <a:pPr lvl="1"/>
            <a:r>
              <a:rPr lang="en-US" dirty="0" smtClean="0"/>
              <a:t>In this final stage the task of group has been accomplished and it drifts apart.</a:t>
            </a:r>
            <a:endParaRPr lang="en-US" dirty="0"/>
          </a:p>
        </p:txBody>
      </p:sp>
    </p:spTree>
    <p:extLst>
      <p:ext uri="{BB962C8B-B14F-4D97-AF65-F5344CB8AC3E}">
        <p14:creationId xmlns:p14="http://schemas.microsoft.com/office/powerpoint/2010/main" val="38126022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Inverted U hypothesis</a:t>
            </a:r>
            <a:br>
              <a:rPr lang="en-US" b="1" dirty="0"/>
            </a:br>
            <a:endParaRPr lang="en-US" dirty="0"/>
          </a:p>
        </p:txBody>
      </p:sp>
      <p:sp>
        <p:nvSpPr>
          <p:cNvPr id="4" name="Content Placeholder 3"/>
          <p:cNvSpPr>
            <a:spLocks noGrp="1"/>
          </p:cNvSpPr>
          <p:nvPr>
            <p:ph idx="1"/>
          </p:nvPr>
        </p:nvSpPr>
        <p:spPr/>
        <p:txBody>
          <a:bodyPr/>
          <a:lstStyle/>
          <a:p>
            <a:r>
              <a:rPr lang="en-US" dirty="0" smtClean="0"/>
              <a:t>This </a:t>
            </a:r>
            <a:r>
              <a:rPr lang="en-US" dirty="0"/>
              <a:t>theory states that there is an optimal level of arousal (which will differ from sport to sport and athlete to athlete). Performance levels will be at their highest at the optimal point of arousal. If arousal is too low or too high performance will be lower.</a:t>
            </a:r>
          </a:p>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4473" y="4343400"/>
            <a:ext cx="348853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92138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between anxiety and performance</a:t>
            </a:r>
            <a:endParaRPr lang="en-US" dirty="0"/>
          </a:p>
        </p:txBody>
      </p:sp>
      <p:sp>
        <p:nvSpPr>
          <p:cNvPr id="3" name="Content Placeholder 2"/>
          <p:cNvSpPr>
            <a:spLocks noGrp="1"/>
          </p:cNvSpPr>
          <p:nvPr>
            <p:ph idx="1"/>
          </p:nvPr>
        </p:nvSpPr>
        <p:spPr/>
        <p:txBody>
          <a:bodyPr/>
          <a:lstStyle/>
          <a:p>
            <a:r>
              <a:rPr lang="en-US" b="1" dirty="0"/>
              <a:t>Catastrophe </a:t>
            </a:r>
            <a:r>
              <a:rPr lang="en-US" b="1" dirty="0" smtClean="0"/>
              <a:t>model</a:t>
            </a:r>
            <a:endParaRPr lang="en-US" b="1" dirty="0"/>
          </a:p>
          <a:p>
            <a:r>
              <a:rPr lang="en-US" dirty="0"/>
              <a:t>This theory differs from the inverted U hypothesis by linking arousal and anxiety. If the athlete is experiencing high levels of cognitive state anxiety as arousal rises towards the athletes threshold, the athlete experiences a dramatic drop in performance. This theory does also rely on the need for both arousal and cognitive anxiety to achieve optimal performance. </a:t>
            </a: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4826" y="7315200"/>
            <a:ext cx="5327973"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17620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1036638"/>
          </a:xfrm>
        </p:spPr>
        <p:txBody>
          <a:bodyPr>
            <a:normAutofit fontScale="90000"/>
          </a:bodyPr>
          <a:lstStyle/>
          <a:p>
            <a:r>
              <a:rPr lang="en-US" dirty="0"/>
              <a:t>.</a:t>
            </a:r>
            <a:r>
              <a:rPr lang="en-US" b="1" dirty="0"/>
              <a:t> Zone of Optimal Functioning (ZOF) </a:t>
            </a:r>
            <a:br>
              <a:rPr lang="en-US" b="1" dirty="0"/>
            </a:br>
            <a:endParaRPr lang="en-US" dirty="0"/>
          </a:p>
        </p:txBody>
      </p:sp>
      <p:sp>
        <p:nvSpPr>
          <p:cNvPr id="3" name="Content Placeholder 2"/>
          <p:cNvSpPr>
            <a:spLocks noGrp="1"/>
          </p:cNvSpPr>
          <p:nvPr>
            <p:ph idx="1"/>
          </p:nvPr>
        </p:nvSpPr>
        <p:spPr/>
        <p:txBody>
          <a:bodyPr/>
          <a:lstStyle/>
          <a:p>
            <a:r>
              <a:rPr lang="en-US" dirty="0" smtClean="0"/>
              <a:t>The athlete’s preferred anxiety level is called individual zone of optimal functioning .The </a:t>
            </a:r>
            <a:r>
              <a:rPr lang="en-US" dirty="0"/>
              <a:t>relationship of stress, anxiety and arousal all impact upon motivation and the improvement of performance up to a point. However optimal performance has many other variables that impact upon arousal and the </a:t>
            </a:r>
            <a:r>
              <a:rPr lang="en-US" dirty="0" smtClean="0"/>
              <a:t>individual</a:t>
            </a:r>
            <a:r>
              <a:rPr lang="en-US" dirty="0"/>
              <a:t>.</a:t>
            </a:r>
          </a:p>
          <a:p>
            <a:endParaRPr lang="en-US" dirty="0"/>
          </a:p>
        </p:txBody>
      </p:sp>
    </p:spTree>
    <p:extLst>
      <p:ext uri="{BB962C8B-B14F-4D97-AF65-F5344CB8AC3E}">
        <p14:creationId xmlns:p14="http://schemas.microsoft.com/office/powerpoint/2010/main" val="22381885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management </a:t>
            </a:r>
            <a:endParaRPr lang="en-US" dirty="0"/>
          </a:p>
        </p:txBody>
      </p:sp>
      <p:sp>
        <p:nvSpPr>
          <p:cNvPr id="3" name="Content Placeholder 2"/>
          <p:cNvSpPr>
            <a:spLocks noGrp="1"/>
          </p:cNvSpPr>
          <p:nvPr>
            <p:ph idx="1"/>
          </p:nvPr>
        </p:nvSpPr>
        <p:spPr/>
        <p:txBody>
          <a:bodyPr>
            <a:normAutofit fontScale="92500"/>
          </a:bodyPr>
          <a:lstStyle/>
          <a:p>
            <a:r>
              <a:rPr lang="en-US" dirty="0" smtClean="0"/>
              <a:t>stress</a:t>
            </a:r>
            <a:r>
              <a:rPr lang="en-US" dirty="0"/>
              <a:t>  management  refers  to  the  environmental, physiological, cognitive, and behavioral techniques employed by an individual to manage the factors and  components  that  underlie  the  stress  process or  experience  of  </a:t>
            </a:r>
            <a:r>
              <a:rPr lang="en-US" dirty="0" smtClean="0"/>
              <a:t>stress . followings are the techniques which can be used for reducing stress.</a:t>
            </a:r>
          </a:p>
          <a:p>
            <a:r>
              <a:rPr lang="en-US" dirty="0" smtClean="0"/>
              <a:t>Relaxation techniques</a:t>
            </a:r>
          </a:p>
          <a:p>
            <a:r>
              <a:rPr lang="en-US" dirty="0" smtClean="0"/>
              <a:t>Biofeedback</a:t>
            </a:r>
          </a:p>
          <a:p>
            <a:r>
              <a:rPr lang="en-US" dirty="0" smtClean="0"/>
              <a:t>Progressive muscle relaxation(PMR)</a:t>
            </a:r>
          </a:p>
          <a:p>
            <a:r>
              <a:rPr lang="en-US" dirty="0" smtClean="0"/>
              <a:t>Cognitive behavioral techniques</a:t>
            </a:r>
            <a:endParaRPr lang="en-US" dirty="0"/>
          </a:p>
        </p:txBody>
      </p:sp>
    </p:spTree>
    <p:extLst>
      <p:ext uri="{BB962C8B-B14F-4D97-AF65-F5344CB8AC3E}">
        <p14:creationId xmlns:p14="http://schemas.microsoft.com/office/powerpoint/2010/main" val="1818025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biofeedback</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Biofeedback  </a:t>
            </a:r>
            <a:r>
              <a:rPr lang="en-US" dirty="0"/>
              <a:t>can  help  </a:t>
            </a:r>
            <a:r>
              <a:rPr lang="en-US" dirty="0" smtClean="0"/>
              <a:t>control autonomic</a:t>
            </a:r>
            <a:r>
              <a:rPr lang="en-US" dirty="0"/>
              <a:t>  physiological  stress  responses,  such  as increased HR and BP. It also has been used to control anxiety disorders as well as anxiety connected to particular environments or contexts. The premise behind </a:t>
            </a:r>
            <a:r>
              <a:rPr lang="en-US" dirty="0" smtClean="0"/>
              <a:t>biofeedback is </a:t>
            </a:r>
            <a:r>
              <a:rPr lang="en-US" dirty="0"/>
              <a:t>for the athlete to become aware of how stress is manifested physiologically, such as changes in BP, HR, breathing, or muscle  tightness,  using  different  modes  of  objective feedback and monitoring. With this increased awareness, athletes are better equipped to control their  actions.  With  training,  athletes  become  less reliant  on  the  feedback,  learning  to  control  their physiological responses on their own.</a:t>
            </a:r>
          </a:p>
        </p:txBody>
      </p:sp>
    </p:spTree>
    <p:extLst>
      <p:ext uri="{BB962C8B-B14F-4D97-AF65-F5344CB8AC3E}">
        <p14:creationId xmlns:p14="http://schemas.microsoft.com/office/powerpoint/2010/main" val="40129860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Progressive muscle relaxation (PMR)</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progressive muscle relaxation, you tense a group of muscles as you breathe in, and you relax them as you breathe out. You work on your muscle groups in a certain order. When your body is physically relaxed, you cannot feel anxious. Practicing progressive muscle relaxation for a few weeks will help you get better at this skill, and in time you will be able to use this method to relieve stress</a:t>
            </a:r>
            <a:r>
              <a:rPr lang="en-US" dirty="0" smtClean="0"/>
              <a:t>. In the modern version of (PMR) , four sections of the body are relaxed in turn. These are the arm , face , neck, shoulders and upper back, stomach and lower back and the hip and the legs.</a:t>
            </a:r>
            <a:endParaRPr lang="en-US" dirty="0"/>
          </a:p>
        </p:txBody>
      </p:sp>
    </p:spTree>
    <p:extLst>
      <p:ext uri="{BB962C8B-B14F-4D97-AF65-F5344CB8AC3E}">
        <p14:creationId xmlns:p14="http://schemas.microsoft.com/office/powerpoint/2010/main" val="3078371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Cognitive </a:t>
            </a:r>
            <a:r>
              <a:rPr lang="en-US" dirty="0" err="1" smtClean="0"/>
              <a:t>behavioural</a:t>
            </a:r>
            <a:r>
              <a:rPr lang="en-US" dirty="0" smtClean="0"/>
              <a:t> technique</a:t>
            </a:r>
            <a:endParaRPr lang="en-US" dirty="0"/>
          </a:p>
        </p:txBody>
      </p:sp>
      <p:sp>
        <p:nvSpPr>
          <p:cNvPr id="3" name="Content Placeholder 2"/>
          <p:cNvSpPr>
            <a:spLocks noGrp="1"/>
          </p:cNvSpPr>
          <p:nvPr>
            <p:ph idx="1"/>
          </p:nvPr>
        </p:nvSpPr>
        <p:spPr/>
        <p:txBody>
          <a:bodyPr/>
          <a:lstStyle/>
          <a:p>
            <a:r>
              <a:rPr lang="en-US" dirty="0"/>
              <a:t>Cognitive behavioral therapy (CBT) </a:t>
            </a:r>
            <a:r>
              <a:rPr lang="en-US" dirty="0" smtClean="0"/>
              <a:t>is  </a:t>
            </a:r>
            <a:r>
              <a:rPr lang="en-US" dirty="0"/>
              <a:t>based on the connections between your thoughts, emotions, and behaviors, and how they can influence each other</a:t>
            </a:r>
            <a:r>
              <a:rPr lang="en-US" dirty="0" smtClean="0"/>
              <a:t>.</a:t>
            </a:r>
            <a:r>
              <a:rPr lang="en-US" dirty="0"/>
              <a:t> Cognitive Behavioral Training (</a:t>
            </a:r>
            <a:r>
              <a:rPr lang="en-US" dirty="0" err="1"/>
              <a:t>Gustafsson</a:t>
            </a:r>
            <a:r>
              <a:rPr lang="en-US" dirty="0"/>
              <a:t> &amp; </a:t>
            </a:r>
            <a:r>
              <a:rPr lang="en-US" dirty="0" err="1"/>
              <a:t>Lundqvist</a:t>
            </a:r>
            <a:r>
              <a:rPr lang="en-US" dirty="0"/>
              <a:t>, 2016) by which athletes practice to change dysfunctional performance- related behaviors (e.g., avoiding certain anxiety provoking situations) into </a:t>
            </a:r>
            <a:r>
              <a:rPr lang="en-US" dirty="0" smtClean="0"/>
              <a:t>functional </a:t>
            </a:r>
            <a:r>
              <a:rPr lang="en-US" dirty="0"/>
              <a:t>behaviors (e.g., follow the game </a:t>
            </a:r>
            <a:r>
              <a:rPr lang="en-US" dirty="0" smtClean="0"/>
              <a:t>plan)</a:t>
            </a:r>
            <a:endParaRPr lang="en-US" dirty="0"/>
          </a:p>
        </p:txBody>
      </p:sp>
    </p:spTree>
    <p:extLst>
      <p:ext uri="{BB962C8B-B14F-4D97-AF65-F5344CB8AC3E}">
        <p14:creationId xmlns:p14="http://schemas.microsoft.com/office/powerpoint/2010/main" val="761954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setting theory </a:t>
            </a:r>
            <a:endParaRPr lang="en-US" dirty="0"/>
          </a:p>
        </p:txBody>
      </p:sp>
      <p:sp>
        <p:nvSpPr>
          <p:cNvPr id="3" name="Content Placeholder 2"/>
          <p:cNvSpPr>
            <a:spLocks noGrp="1"/>
          </p:cNvSpPr>
          <p:nvPr>
            <p:ph idx="1"/>
          </p:nvPr>
        </p:nvSpPr>
        <p:spPr/>
        <p:txBody>
          <a:bodyPr/>
          <a:lstStyle/>
          <a:p>
            <a:endParaRPr lang="en-US" dirty="0"/>
          </a:p>
          <a:p>
            <a:r>
              <a:rPr lang="en-US" dirty="0"/>
              <a:t>First, setting goals directs effort and attention toward goal-related activities and away from irrelevant activities. Second, goals can energize an individual within a task, with higher effort expected for more </a:t>
            </a:r>
            <a:r>
              <a:rPr lang="en-US" dirty="0" smtClean="0"/>
              <a:t>challenging goals  </a:t>
            </a:r>
            <a:r>
              <a:rPr lang="en-US" dirty="0"/>
              <a:t>than easier goals.</a:t>
            </a:r>
          </a:p>
          <a:p>
            <a:r>
              <a:rPr lang="en-US" dirty="0" smtClean="0"/>
              <a:t>In this coach set long term and short term goal and directed to athlete and this is known as goal setting </a:t>
            </a:r>
            <a:r>
              <a:rPr lang="en-US" dirty="0" err="1" smtClean="0"/>
              <a:t>thoery</a:t>
            </a:r>
            <a:r>
              <a:rPr lang="en-US" dirty="0" smtClean="0"/>
              <a:t>.</a:t>
            </a:r>
            <a:endParaRPr lang="en-US" dirty="0"/>
          </a:p>
        </p:txBody>
      </p:sp>
    </p:spTree>
    <p:extLst>
      <p:ext uri="{BB962C8B-B14F-4D97-AF65-F5344CB8AC3E}">
        <p14:creationId xmlns:p14="http://schemas.microsoft.com/office/powerpoint/2010/main" val="21037558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 techniques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Imagery is also called visualization or mental rehearsal.</a:t>
            </a:r>
          </a:p>
          <a:p>
            <a:r>
              <a:rPr lang="en-US" dirty="0"/>
              <a:t>Imagery means using all of your senses (e.g., see, feel, hear, taste, smell) to rehearse your sport in your mind.</a:t>
            </a:r>
          </a:p>
          <a:p>
            <a:r>
              <a:rPr lang="en-US" sz="2800" b="1" dirty="0" smtClean="0"/>
              <a:t>Types of imagery </a:t>
            </a:r>
          </a:p>
          <a:p>
            <a:r>
              <a:rPr lang="en-US" sz="2800" b="1" dirty="0" smtClean="0"/>
              <a:t>Internal imagery</a:t>
            </a:r>
            <a:r>
              <a:rPr lang="en-US" sz="2800" dirty="0" smtClean="0"/>
              <a:t>.in this type of imagery athlete view themselves performing from inside their own body.</a:t>
            </a:r>
          </a:p>
          <a:p>
            <a:r>
              <a:rPr lang="en-US" sz="2800" b="1" dirty="0" smtClean="0"/>
              <a:t>External imagery. </a:t>
            </a:r>
            <a:r>
              <a:rPr lang="en-US" sz="2800" dirty="0" smtClean="0"/>
              <a:t>In this type of imagery athlete picture themselves from outside performing</a:t>
            </a:r>
            <a:endParaRPr lang="en-US" sz="2800" dirty="0"/>
          </a:p>
        </p:txBody>
      </p:sp>
    </p:spTree>
    <p:extLst>
      <p:ext uri="{BB962C8B-B14F-4D97-AF65-F5344CB8AC3E}">
        <p14:creationId xmlns:p14="http://schemas.microsoft.com/office/powerpoint/2010/main" val="38788761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rehearsal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ability to picture a performance or aspects of it is a skill that will enhance performance. Mental rehearsal, </a:t>
            </a:r>
            <a:r>
              <a:rPr lang="en-US" dirty="0" smtClean="0"/>
              <a:t>visualization </a:t>
            </a:r>
            <a:r>
              <a:rPr lang="en-US" dirty="0"/>
              <a:t>and imagery are used by athletes to manage and reduce anxiety during a performance. </a:t>
            </a:r>
          </a:p>
          <a:p>
            <a:r>
              <a:rPr lang="en-US" dirty="0"/>
              <a:t>Mental rehearsal occurs when a performer rehearses in his or her mind the physical skills that the performer wishes to </a:t>
            </a:r>
            <a:r>
              <a:rPr lang="en-US" dirty="0" smtClean="0"/>
              <a:t>practice. </a:t>
            </a:r>
            <a:r>
              <a:rPr lang="en-US" dirty="0"/>
              <a:t>In this process, there is no visible physical movement. The process involves imagining the performance, and rehearsing the activity in the mind, in an attempt to prepare the mind and body for competition (Browne et. Al., 2009). </a:t>
            </a:r>
          </a:p>
          <a:p>
            <a:pPr marL="114300" indent="0">
              <a:buNone/>
            </a:pPr>
            <a:endParaRPr lang="en-US" dirty="0"/>
          </a:p>
        </p:txBody>
      </p:sp>
    </p:spTree>
    <p:extLst>
      <p:ext uri="{BB962C8B-B14F-4D97-AF65-F5344CB8AC3E}">
        <p14:creationId xmlns:p14="http://schemas.microsoft.com/office/powerpoint/2010/main" val="2668895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Group cohesion </a:t>
            </a:r>
            <a:endParaRPr lang="en-US" dirty="0"/>
          </a:p>
        </p:txBody>
      </p:sp>
      <p:sp>
        <p:nvSpPr>
          <p:cNvPr id="3" name="Content Placeholder 2"/>
          <p:cNvSpPr>
            <a:spLocks noGrp="1"/>
          </p:cNvSpPr>
          <p:nvPr>
            <p:ph type="subTitle" idx="1"/>
          </p:nvPr>
        </p:nvSpPr>
        <p:spPr/>
        <p:txBody>
          <a:bodyPr>
            <a:normAutofit lnSpcReduction="10000"/>
          </a:bodyPr>
          <a:lstStyle/>
          <a:p>
            <a:r>
              <a:rPr lang="en-US" dirty="0" smtClean="0"/>
              <a:t>Group cohesion refers to </a:t>
            </a:r>
            <a:r>
              <a:rPr lang="en-US" dirty="0"/>
              <a:t>the willingness in which a team sticks together and works together within their performance to achieve success.</a:t>
            </a:r>
          </a:p>
        </p:txBody>
      </p:sp>
    </p:spTree>
    <p:extLst>
      <p:ext uri="{BB962C8B-B14F-4D97-AF65-F5344CB8AC3E}">
        <p14:creationId xmlns:p14="http://schemas.microsoft.com/office/powerpoint/2010/main" val="709833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fontScale="90000"/>
          </a:bodyPr>
          <a:lstStyle/>
          <a:p>
            <a:r>
              <a:rPr lang="en-US" dirty="0" smtClean="0"/>
              <a:t>Factors  affecting team  cohesion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There are many factors that affect team cohesion, and these are often identified as:</a:t>
            </a:r>
          </a:p>
          <a:p>
            <a:r>
              <a:rPr lang="en-US" dirty="0" smtClean="0"/>
              <a:t>Leadership </a:t>
            </a:r>
            <a:r>
              <a:rPr lang="en-US" dirty="0"/>
              <a:t>and </a:t>
            </a:r>
            <a:r>
              <a:rPr lang="en-US" dirty="0" smtClean="0"/>
              <a:t>coaching - </a:t>
            </a:r>
            <a:r>
              <a:rPr lang="en-US" dirty="0"/>
              <a:t>All group need a leader, someone to direct and support the group. However there are ways to lead a group that affect group cohesive. Leadership styles include autocratic - one person taking the lead, democratic - all members contributing to the decisions. An effective leader will know how to communicate with the group effectively. This could potentially increase productivity and consideration with others in the group.</a:t>
            </a:r>
          </a:p>
          <a:p>
            <a:endParaRPr lang="en-US" dirty="0"/>
          </a:p>
        </p:txBody>
      </p:sp>
    </p:spTree>
    <p:extLst>
      <p:ext uri="{BB962C8B-B14F-4D97-AF65-F5344CB8AC3E}">
        <p14:creationId xmlns:p14="http://schemas.microsoft.com/office/powerpoint/2010/main" val="248810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a:bodyPr>
          <a:lstStyle/>
          <a:p>
            <a:r>
              <a:rPr lang="en-US" dirty="0" smtClean="0"/>
              <a:t>Factors affecting team cohesion</a:t>
            </a:r>
            <a:endParaRPr lang="en-US" dirty="0"/>
          </a:p>
        </p:txBody>
      </p:sp>
      <p:sp>
        <p:nvSpPr>
          <p:cNvPr id="7" name="Subtitle 6"/>
          <p:cNvSpPr>
            <a:spLocks noGrp="1"/>
          </p:cNvSpPr>
          <p:nvPr>
            <p:ph type="subTitle" idx="1"/>
          </p:nvPr>
        </p:nvSpPr>
        <p:spPr>
          <a:xfrm>
            <a:off x="1371600" y="3331698"/>
            <a:ext cx="6400800" cy="2916702"/>
          </a:xfrm>
        </p:spPr>
        <p:txBody>
          <a:bodyPr>
            <a:normAutofit fontScale="85000" lnSpcReduction="10000"/>
          </a:bodyPr>
          <a:lstStyle/>
          <a:p>
            <a:r>
              <a:rPr lang="en-US" dirty="0" smtClean="0"/>
              <a:t>Individual factors; refers to the characteristics of the athlete that make up the teams .</a:t>
            </a:r>
          </a:p>
          <a:p>
            <a:r>
              <a:rPr lang="en-US" dirty="0" smtClean="0"/>
              <a:t>Situational factors ; include the physical environment in which the team meets and the size of the group .</a:t>
            </a:r>
          </a:p>
          <a:p>
            <a:r>
              <a:rPr lang="en-US" dirty="0" smtClean="0"/>
              <a:t>Team factors; include past shared successes, communication between members and having collective goals.</a:t>
            </a:r>
          </a:p>
          <a:p>
            <a:endParaRPr lang="en-US" dirty="0" smtClean="0"/>
          </a:p>
          <a:p>
            <a:endParaRPr lang="en-US" dirty="0"/>
          </a:p>
        </p:txBody>
      </p:sp>
    </p:spTree>
    <p:extLst>
      <p:ext uri="{BB962C8B-B14F-4D97-AF65-F5344CB8AC3E}">
        <p14:creationId xmlns:p14="http://schemas.microsoft.com/office/powerpoint/2010/main" val="950222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dirty="0" smtClean="0"/>
              <a:t>Cohesiveness and performance </a:t>
            </a:r>
            <a:endParaRPr lang="en-US" dirty="0"/>
          </a:p>
        </p:txBody>
      </p:sp>
      <p:sp>
        <p:nvSpPr>
          <p:cNvPr id="3" name="Content Placeholder 2"/>
          <p:cNvSpPr>
            <a:spLocks noGrp="1"/>
          </p:cNvSpPr>
          <p:nvPr>
            <p:ph idx="1"/>
          </p:nvPr>
        </p:nvSpPr>
        <p:spPr>
          <a:xfrm>
            <a:off x="457200" y="1600200"/>
            <a:ext cx="8458200" cy="4800600"/>
          </a:xfrm>
        </p:spPr>
        <p:txBody>
          <a:bodyPr/>
          <a:lstStyle/>
          <a:p>
            <a:r>
              <a:rPr lang="en-US" dirty="0"/>
              <a:t>The relation between </a:t>
            </a:r>
            <a:r>
              <a:rPr lang="en-US" b="1" dirty="0"/>
              <a:t>cohesion and performance</a:t>
            </a:r>
            <a:r>
              <a:rPr lang="en-US" dirty="0"/>
              <a:t> was studied by many researchers; and most concluded that “the connection between </a:t>
            </a:r>
            <a:r>
              <a:rPr lang="en-US" b="1" dirty="0"/>
              <a:t>cohesion and performance</a:t>
            </a:r>
            <a:r>
              <a:rPr lang="en-US" dirty="0"/>
              <a:t> is reciprocal”. </a:t>
            </a:r>
            <a:r>
              <a:rPr lang="en-US" dirty="0" smtClean="0"/>
              <a:t>Present researches suggested that (Grieve et al .,2000) cohesiveness does not influence performance but that performance does influence cohesiveness. </a:t>
            </a:r>
            <a:endParaRPr lang="en-US" dirty="0"/>
          </a:p>
        </p:txBody>
      </p:sp>
    </p:spTree>
    <p:extLst>
      <p:ext uri="{BB962C8B-B14F-4D97-AF65-F5344CB8AC3E}">
        <p14:creationId xmlns:p14="http://schemas.microsoft.com/office/powerpoint/2010/main" val="373583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Development of team cohesion</a:t>
            </a:r>
            <a:endParaRPr lang="en-US" dirty="0"/>
          </a:p>
        </p:txBody>
      </p:sp>
      <p:sp>
        <p:nvSpPr>
          <p:cNvPr id="3" name="Content Placeholder 2"/>
          <p:cNvSpPr>
            <a:spLocks noGrp="1"/>
          </p:cNvSpPr>
          <p:nvPr>
            <p:ph idx="1"/>
          </p:nvPr>
        </p:nvSpPr>
        <p:spPr>
          <a:xfrm>
            <a:off x="762000" y="1905000"/>
            <a:ext cx="8229600" cy="4709160"/>
          </a:xfrm>
        </p:spPr>
        <p:txBody>
          <a:bodyPr>
            <a:normAutofit fontScale="92500" lnSpcReduction="20000"/>
          </a:bodyPr>
          <a:lstStyle/>
          <a:p>
            <a:r>
              <a:rPr lang="en-US" b="1" dirty="0" smtClean="0"/>
              <a:t>Sports </a:t>
            </a:r>
            <a:r>
              <a:rPr lang="en-US" b="1" dirty="0"/>
              <a:t>Psychology </a:t>
            </a:r>
            <a:r>
              <a:rPr lang="en-US" b="1" dirty="0" smtClean="0"/>
              <a:t> </a:t>
            </a:r>
            <a:r>
              <a:rPr lang="en-US" b="1" dirty="0"/>
              <a:t>Build Team </a:t>
            </a:r>
            <a:r>
              <a:rPr lang="en-US" b="1" dirty="0" smtClean="0"/>
              <a:t>Cohesion by followings things</a:t>
            </a:r>
            <a:endParaRPr lang="en-US" b="1" dirty="0"/>
          </a:p>
          <a:p>
            <a:r>
              <a:rPr lang="en-US" dirty="0"/>
              <a:t>Building Respect. One of the first goals </a:t>
            </a:r>
            <a:r>
              <a:rPr lang="en-US" dirty="0" smtClean="0"/>
              <a:t> </a:t>
            </a:r>
            <a:r>
              <a:rPr lang="en-US" dirty="0"/>
              <a:t>is to build respect among team members. </a:t>
            </a:r>
          </a:p>
          <a:p>
            <a:r>
              <a:rPr lang="en-US" dirty="0"/>
              <a:t>Building Communication. Building communication is critical for team cohesion. Team members must be able to communicate both verbally and nonverbally on and off the playing </a:t>
            </a:r>
            <a:r>
              <a:rPr lang="en-US" dirty="0" smtClean="0"/>
              <a:t>field.</a:t>
            </a:r>
            <a:endParaRPr lang="en-US" dirty="0"/>
          </a:p>
          <a:p>
            <a:r>
              <a:rPr lang="en-US" dirty="0"/>
              <a:t>Task Focus. Working together toward a common goal is one way to build cohesion within a </a:t>
            </a:r>
            <a:r>
              <a:rPr lang="en-US" dirty="0" smtClean="0"/>
              <a:t>team.</a:t>
            </a:r>
            <a:endParaRPr lang="en-US" dirty="0"/>
          </a:p>
          <a:p>
            <a:r>
              <a:rPr lang="en-US" dirty="0" smtClean="0"/>
              <a:t>Leadership. </a:t>
            </a:r>
            <a:endParaRPr lang="en-US" dirty="0"/>
          </a:p>
          <a:p>
            <a:r>
              <a:rPr lang="en-US" dirty="0"/>
              <a:t>Regular meetings</a:t>
            </a:r>
          </a:p>
          <a:p>
            <a:pPr marL="137160" indent="0">
              <a:buNone/>
            </a:pPr>
            <a:endParaRPr lang="en-US" dirty="0"/>
          </a:p>
        </p:txBody>
      </p:sp>
    </p:spTree>
    <p:extLst>
      <p:ext uri="{BB962C8B-B14F-4D97-AF65-F5344CB8AC3E}">
        <p14:creationId xmlns:p14="http://schemas.microsoft.com/office/powerpoint/2010/main" val="37066173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552</TotalTime>
  <Words>3217</Words>
  <Application>Microsoft Office PowerPoint</Application>
  <PresentationFormat>On-screen Show (4:3)</PresentationFormat>
  <Paragraphs>214</Paragraphs>
  <Slides>49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49</vt:i4>
      </vt:variant>
    </vt:vector>
  </HeadingPairs>
  <TitlesOfParts>
    <vt:vector size="55" baseType="lpstr">
      <vt:lpstr>Book Antiqua</vt:lpstr>
      <vt:lpstr>Lucida Sans</vt:lpstr>
      <vt:lpstr>Wingdings</vt:lpstr>
      <vt:lpstr>Wingdings 2</vt:lpstr>
      <vt:lpstr>Wingdings 3</vt:lpstr>
      <vt:lpstr>Apex</vt:lpstr>
      <vt:lpstr>Sport psychology  Chapter no  6</vt:lpstr>
      <vt:lpstr>Group and team </vt:lpstr>
      <vt:lpstr>Group formation  </vt:lpstr>
      <vt:lpstr>Stages of group formation </vt:lpstr>
      <vt:lpstr>Group cohesion </vt:lpstr>
      <vt:lpstr>Factors  affecting team  cohesion</vt:lpstr>
      <vt:lpstr>Factors affecting team cohesion</vt:lpstr>
      <vt:lpstr>Cohesiveness and performance </vt:lpstr>
      <vt:lpstr>Development of team cohesion</vt:lpstr>
      <vt:lpstr>Social facilitation</vt:lpstr>
      <vt:lpstr>Co-action and audience effects</vt:lpstr>
      <vt:lpstr>The home advantage effect </vt:lpstr>
      <vt:lpstr>Example of home advantage effect</vt:lpstr>
      <vt:lpstr>Explanations for audience and co-action effects</vt:lpstr>
      <vt:lpstr>Negative effects of team membership </vt:lpstr>
      <vt:lpstr>Task oriented and ego oriented </vt:lpstr>
      <vt:lpstr>Groupthink </vt:lpstr>
      <vt:lpstr>Leadership </vt:lpstr>
      <vt:lpstr>Leadership styles</vt:lpstr>
      <vt:lpstr> authoritarian leader  </vt:lpstr>
      <vt:lpstr>Laissez-faire leader</vt:lpstr>
      <vt:lpstr>Democratic leader</vt:lpstr>
      <vt:lpstr>Theories of leadership </vt:lpstr>
      <vt:lpstr>Characteristics of of successful leader (Kirkpatric&amp;locke)</vt:lpstr>
      <vt:lpstr>fielder’s contigency theory </vt:lpstr>
      <vt:lpstr>Least-prefered co-worker (LPC)</vt:lpstr>
      <vt:lpstr>The coach and athlete </vt:lpstr>
      <vt:lpstr>Coaching as decision making </vt:lpstr>
      <vt:lpstr>Factors affecting decision making </vt:lpstr>
      <vt:lpstr>Chapter no 7 </vt:lpstr>
      <vt:lpstr>Arousal , Anxiety and stress </vt:lpstr>
      <vt:lpstr>Cognitive and somatic anxiety </vt:lpstr>
      <vt:lpstr>Effects of anxiety on sporting performance </vt:lpstr>
      <vt:lpstr>State and trait anxiety</vt:lpstr>
      <vt:lpstr>Factors inducing anxiety and stress </vt:lpstr>
      <vt:lpstr>Situational factors </vt:lpstr>
      <vt:lpstr>Individual factors</vt:lpstr>
      <vt:lpstr>The relationship between arousal and performance </vt:lpstr>
      <vt:lpstr>Drive theory</vt:lpstr>
      <vt:lpstr>Inverted U hypothesis </vt:lpstr>
      <vt:lpstr>The relationship between anxiety and performance</vt:lpstr>
      <vt:lpstr>. Zone of Optimal Functioning (ZOF)  </vt:lpstr>
      <vt:lpstr>Stress management </vt:lpstr>
      <vt:lpstr>biofeedback</vt:lpstr>
      <vt:lpstr>Progressive muscle relaxation (PMR)</vt:lpstr>
      <vt:lpstr>Cognitive behavioural technique</vt:lpstr>
      <vt:lpstr>Goal setting theory </vt:lpstr>
      <vt:lpstr>Imagery techniques</vt:lpstr>
      <vt:lpstr>Mental rehearsal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6 Social factors in sporting performance</dc:title>
  <dc:creator>Cyber Net &amp; Laptop</dc:creator>
  <cp:lastModifiedBy>u</cp:lastModifiedBy>
  <cp:revision>44</cp:revision>
  <dcterms:created xsi:type="dcterms:W3CDTF">2020-11-02T12:18:24Z</dcterms:created>
  <dcterms:modified xsi:type="dcterms:W3CDTF">2020-11-09T16:56:22Z</dcterms:modified>
</cp:coreProperties>
</file>