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6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1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54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95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8723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00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88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0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4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6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5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3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6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8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ACD5-E959-4B6D-952E-FF8DCE72B9CE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421506-6125-4E49-915A-25981CAE9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33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Logical reasoning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Constructing </a:t>
            </a:r>
            <a:r>
              <a:rPr lang="en-US" dirty="0" smtClean="0"/>
              <a:t>arguments</a:t>
            </a:r>
          </a:p>
          <a:p>
            <a:endParaRPr lang="en-US" dirty="0"/>
          </a:p>
          <a:p>
            <a:r>
              <a:rPr lang="en-US" dirty="0" smtClean="0"/>
              <a:t>By Sana </a:t>
            </a:r>
            <a:r>
              <a:rPr lang="en-US" smtClean="0"/>
              <a:t>Ghaffar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61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4. Causal </a:t>
            </a:r>
          </a:p>
          <a:p>
            <a:r>
              <a:rPr lang="en-US" dirty="0" smtClean="0"/>
              <a:t>A verified caused and effect pattern</a:t>
            </a:r>
          </a:p>
          <a:p>
            <a:r>
              <a:rPr lang="en-US" dirty="0" smtClean="0"/>
              <a:t>Reproducible </a:t>
            </a:r>
          </a:p>
          <a:p>
            <a:r>
              <a:rPr lang="en-US" dirty="0" smtClean="0"/>
              <a:t>For example: A is caused by B</a:t>
            </a:r>
          </a:p>
          <a:p>
            <a:r>
              <a:rPr lang="en-US" dirty="0" smtClean="0"/>
              <a:t>It has nearly predictable consequences</a:t>
            </a:r>
          </a:p>
          <a:p>
            <a:r>
              <a:rPr lang="en-US" dirty="0" smtClean="0"/>
              <a:t>Other explanations can be suggested</a:t>
            </a:r>
          </a:p>
          <a:p>
            <a:r>
              <a:rPr lang="en-US" dirty="0" smtClean="0"/>
              <a:t>Mostly found in social sciences</a:t>
            </a:r>
          </a:p>
          <a:p>
            <a:r>
              <a:rPr lang="en-US" dirty="0" smtClean="0"/>
              <a:t>Long procedure to test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47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Limits </a:t>
            </a:r>
          </a:p>
          <a:p>
            <a:r>
              <a:rPr lang="en-US" dirty="0" smtClean="0"/>
              <a:t>No over-simplification </a:t>
            </a:r>
          </a:p>
          <a:p>
            <a:r>
              <a:rPr lang="en-US" dirty="0" smtClean="0"/>
              <a:t>One cause can possess many effects</a:t>
            </a:r>
          </a:p>
          <a:p>
            <a:r>
              <a:rPr lang="en-US" dirty="0" smtClean="0"/>
              <a:t>Single effect can have many causes</a:t>
            </a:r>
          </a:p>
          <a:p>
            <a:r>
              <a:rPr lang="en-US" dirty="0" smtClean="0"/>
              <a:t>Unconsidered factors can be the causes of an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78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5. Analogies </a:t>
            </a:r>
            <a:endParaRPr lang="en-US" b="1" dirty="0"/>
          </a:p>
          <a:p>
            <a:r>
              <a:rPr lang="en-US" b="1" dirty="0" smtClean="0"/>
              <a:t>Generalization of characteristics</a:t>
            </a:r>
          </a:p>
          <a:p>
            <a:r>
              <a:rPr lang="en-US" b="1" dirty="0" smtClean="0"/>
              <a:t>Predictions related to grouping</a:t>
            </a:r>
          </a:p>
          <a:p>
            <a:r>
              <a:rPr lang="en-US" b="1" dirty="0" smtClean="0"/>
              <a:t>For example: People living on borders are deprived of basic life necessities 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Risks</a:t>
            </a:r>
          </a:p>
          <a:p>
            <a:r>
              <a:rPr lang="en-US" b="1" dirty="0" smtClean="0"/>
              <a:t>Based on probability instead of certainty</a:t>
            </a:r>
          </a:p>
          <a:p>
            <a:r>
              <a:rPr lang="en-US" b="1" dirty="0" smtClean="0"/>
              <a:t>Not everything belonging to group an be parallel example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8811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Fallacies (a mistake of reasoning)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 smtClean="0"/>
              <a:t>Rhetorical fallacies or informal fallacies</a:t>
            </a:r>
          </a:p>
          <a:p>
            <a:pPr>
              <a:buAutoNum type="arabicPeriod"/>
            </a:pPr>
            <a:r>
              <a:rPr lang="en-US" dirty="0" smtClean="0"/>
              <a:t>Statistical fallacies</a:t>
            </a:r>
          </a:p>
          <a:p>
            <a:pPr>
              <a:buAutoNum type="arabicPeriod"/>
            </a:pPr>
            <a:r>
              <a:rPr lang="en-US" dirty="0" smtClean="0"/>
              <a:t>Logic fallacy or formal fallacies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285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Rhetorical fallacies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Appeal to authority </a:t>
            </a:r>
          </a:p>
          <a:p>
            <a:r>
              <a:rPr lang="en-US" dirty="0" smtClean="0"/>
              <a:t>Ad hominem (judging on the bases of personalities) </a:t>
            </a:r>
          </a:p>
          <a:p>
            <a:r>
              <a:rPr lang="en-US" dirty="0" smtClean="0"/>
              <a:t>Straw man argument (invalid argument to prove oneself right) </a:t>
            </a:r>
          </a:p>
          <a:p>
            <a:r>
              <a:rPr lang="en-US" dirty="0" smtClean="0"/>
              <a:t>Circular reasoning </a:t>
            </a:r>
          </a:p>
          <a:p>
            <a:pPr marL="0" indent="0">
              <a:buNone/>
            </a:pPr>
            <a:r>
              <a:rPr lang="en-US" dirty="0"/>
              <a:t>"Fundamentals of academic writing is a popular class. Most students like popular classes. Therefore, most students like fundamentals of academic writing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Appeal to ignorance (if something is not true then it is false or vice versa)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16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fallacies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Correlation is not causation</a:t>
            </a:r>
          </a:p>
          <a:p>
            <a:r>
              <a:rPr lang="en-US" dirty="0" smtClean="0"/>
              <a:t>Base rate fallacy (ignoring the base rate)</a:t>
            </a:r>
          </a:p>
          <a:p>
            <a:r>
              <a:rPr lang="en-US" dirty="0" smtClean="0"/>
              <a:t>Biased 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59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fallacies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Affirming the consequent (truth of one idea leading to consequences)</a:t>
            </a:r>
          </a:p>
          <a:p>
            <a:r>
              <a:rPr lang="en-US" dirty="0" smtClean="0"/>
              <a:t>Syllogistic fallacies (correlating the </a:t>
            </a:r>
            <a:r>
              <a:rPr lang="en-US" smtClean="0"/>
              <a:t>two inferences) </a:t>
            </a:r>
          </a:p>
        </p:txBody>
      </p:sp>
    </p:spTree>
    <p:extLst>
      <p:ext uri="{BB962C8B-B14F-4D97-AF65-F5344CB8AC3E}">
        <p14:creationId xmlns:p14="http://schemas.microsoft.com/office/powerpoint/2010/main" val="228179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35" y="830239"/>
            <a:ext cx="8226762" cy="494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32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stating logically is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Unsupported assertion (supported notions overtakes well-</a:t>
            </a:r>
            <a:r>
              <a:rPr lang="en-US" dirty="0" err="1" smtClean="0"/>
              <a:t>reasonned</a:t>
            </a:r>
            <a:r>
              <a:rPr lang="en-US" dirty="0" smtClean="0"/>
              <a:t> arguments)</a:t>
            </a:r>
          </a:p>
          <a:p>
            <a:r>
              <a:rPr lang="en-US" dirty="0" smtClean="0"/>
              <a:t>Ambiguous or incomplete assertions </a:t>
            </a:r>
          </a:p>
          <a:p>
            <a:r>
              <a:rPr lang="en-US" dirty="0" smtClean="0"/>
              <a:t>Circular reasoning </a:t>
            </a:r>
          </a:p>
          <a:p>
            <a:pPr marL="0" indent="0">
              <a:buNone/>
            </a:pPr>
            <a:r>
              <a:rPr lang="en-US" dirty="0"/>
              <a:t>For example: “Public transportation is necessary because everyone needs it,” or “The play is unsophisticated because it lacks a refined sense of character and plot development.” </a:t>
            </a:r>
            <a:endParaRPr lang="en-US" dirty="0" smtClean="0"/>
          </a:p>
          <a:p>
            <a:r>
              <a:rPr lang="en-US" dirty="0" smtClean="0"/>
              <a:t>Appealing through emotions</a:t>
            </a:r>
          </a:p>
          <a:p>
            <a:r>
              <a:rPr lang="en-US" dirty="0" smtClean="0"/>
              <a:t>False analogies </a:t>
            </a:r>
          </a:p>
          <a:p>
            <a:pPr marL="0" indent="0">
              <a:buNone/>
            </a:pPr>
            <a:r>
              <a:rPr lang="en-US" dirty="0"/>
              <a:t>For example: “An industrialist who pollutes the air with his factory has the same careless attitude toward others as the thug who breaks a store window.”</a:t>
            </a:r>
          </a:p>
        </p:txBody>
      </p:sp>
    </p:spTree>
    <p:extLst>
      <p:ext uri="{BB962C8B-B14F-4D97-AF65-F5344CB8AC3E}">
        <p14:creationId xmlns:p14="http://schemas.microsoft.com/office/powerpoint/2010/main" val="251321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STATING LOGICALLY 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Presuming that there is no shared knowledge</a:t>
            </a:r>
          </a:p>
          <a:p>
            <a:r>
              <a:rPr lang="en-US" dirty="0" smtClean="0"/>
              <a:t>Well defined and illustrated background</a:t>
            </a:r>
          </a:p>
          <a:p>
            <a:r>
              <a:rPr lang="en-US" dirty="0" smtClean="0"/>
              <a:t>Ask a purpose or reason before accepting conclusion</a:t>
            </a:r>
          </a:p>
          <a:p>
            <a:r>
              <a:rPr lang="en-US" dirty="0" smtClean="0"/>
              <a:t>Source of generation of logical</a:t>
            </a:r>
          </a:p>
          <a:p>
            <a:r>
              <a:rPr lang="en-US" dirty="0" smtClean="0"/>
              <a:t>Analyze the others’ logical</a:t>
            </a:r>
          </a:p>
          <a:p>
            <a:r>
              <a:rPr lang="en-US" dirty="0" smtClean="0"/>
              <a:t>Judging whether to accept or not</a:t>
            </a:r>
          </a:p>
          <a:p>
            <a:r>
              <a:rPr lang="en-US" dirty="0" smtClean="0"/>
              <a:t>Equal to critical thinking</a:t>
            </a:r>
          </a:p>
          <a:p>
            <a:r>
              <a:rPr lang="en-US" dirty="0" smtClean="0"/>
              <a:t>Proving evidences right</a:t>
            </a:r>
          </a:p>
          <a:p>
            <a:r>
              <a:rPr lang="en-US" dirty="0" smtClean="0"/>
              <a:t>Convincing the readers regarding the worth of understandability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99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Greek word ‘logos’</a:t>
            </a:r>
          </a:p>
          <a:p>
            <a:r>
              <a:rPr lang="en-US" dirty="0" smtClean="0"/>
              <a:t>Meaning the word or what is spoken </a:t>
            </a:r>
          </a:p>
          <a:p>
            <a:r>
              <a:rPr lang="en-US" dirty="0" smtClean="0"/>
              <a:t>Valid rule of inference</a:t>
            </a:r>
          </a:p>
          <a:p>
            <a:r>
              <a:rPr lang="en-US" dirty="0" smtClean="0"/>
              <a:t>A statement made as a general law of truth (logic)</a:t>
            </a:r>
          </a:p>
          <a:p>
            <a:r>
              <a:rPr lang="en-US" dirty="0"/>
              <a:t> S</a:t>
            </a:r>
            <a:r>
              <a:rPr lang="en-US" dirty="0" smtClean="0"/>
              <a:t>tudies </a:t>
            </a:r>
            <a:r>
              <a:rPr lang="en-US" dirty="0"/>
              <a:t>valid and invalid relations between </a:t>
            </a:r>
            <a:r>
              <a:rPr lang="en-US" dirty="0" smtClean="0"/>
              <a:t>statements</a:t>
            </a:r>
          </a:p>
          <a:p>
            <a:r>
              <a:rPr lang="en-US" dirty="0" smtClean="0"/>
              <a:t>Operates evidences, claims, arguments and conclusion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0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in academic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Usage of </a:t>
            </a:r>
            <a:r>
              <a:rPr lang="en-US" b="1" dirty="0"/>
              <a:t>logical statements </a:t>
            </a:r>
            <a:r>
              <a:rPr lang="en-US" dirty="0"/>
              <a:t>which are proved by evidences</a:t>
            </a:r>
          </a:p>
          <a:p>
            <a:pPr marL="0" indent="0">
              <a:buNone/>
            </a:pPr>
            <a:r>
              <a:rPr lang="en-US" dirty="0"/>
              <a:t>For example: recycling saves the planet Earth. </a:t>
            </a:r>
          </a:p>
          <a:p>
            <a:r>
              <a:rPr lang="en-US" dirty="0"/>
              <a:t>Collection of claims connected logically: logical argument </a:t>
            </a:r>
            <a:endParaRPr lang="en-US" dirty="0" smtClean="0"/>
          </a:p>
          <a:p>
            <a:r>
              <a:rPr lang="en-US" dirty="0" smtClean="0"/>
              <a:t>Logical premise: statement providing evidences and reasons of inferences</a:t>
            </a:r>
          </a:p>
          <a:p>
            <a:r>
              <a:rPr lang="en-US" dirty="0" smtClean="0"/>
              <a:t>Logical conclusion: proposition made on the bases of inferences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6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types of reasoning in academic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2000" b="1" dirty="0" smtClean="0"/>
              <a:t>Claims</a:t>
            </a:r>
          </a:p>
          <a:p>
            <a:r>
              <a:rPr lang="en-US" dirty="0" smtClean="0"/>
              <a:t>Conclusions driven from evidences</a:t>
            </a:r>
          </a:p>
          <a:p>
            <a:r>
              <a:rPr lang="en-US" dirty="0" smtClean="0"/>
              <a:t>Thesis and conclusion statements</a:t>
            </a:r>
          </a:p>
          <a:p>
            <a:r>
              <a:rPr lang="en-US" dirty="0" smtClean="0"/>
              <a:t>Two modes</a:t>
            </a:r>
          </a:p>
          <a:p>
            <a:pPr>
              <a:buFont typeface="+mj-lt"/>
              <a:buAutoNum type="alphaLcParenR"/>
            </a:pPr>
            <a:r>
              <a:rPr lang="en-US" dirty="0" smtClean="0"/>
              <a:t>Experience leading to claim</a:t>
            </a:r>
          </a:p>
          <a:p>
            <a:pPr>
              <a:buFont typeface="+mj-lt"/>
              <a:buAutoNum type="alphaLcParenR"/>
            </a:pPr>
            <a:r>
              <a:rPr lang="en-US" dirty="0" smtClean="0"/>
              <a:t>Claim leading to evidences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63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2. Induction </a:t>
            </a:r>
          </a:p>
          <a:p>
            <a:r>
              <a:rPr lang="en-US" dirty="0" smtClean="0"/>
              <a:t>Inferring the conclusions on the base of patterns</a:t>
            </a:r>
          </a:p>
          <a:p>
            <a:r>
              <a:rPr lang="en-US" dirty="0" smtClean="0"/>
              <a:t>The perceived patterns might be wrong</a:t>
            </a:r>
          </a:p>
          <a:p>
            <a:r>
              <a:rPr lang="en-US" dirty="0" smtClean="0"/>
              <a:t>Induction of the existing patterns</a:t>
            </a:r>
          </a:p>
          <a:p>
            <a:r>
              <a:rPr lang="en-US" dirty="0" smtClean="0"/>
              <a:t>For example: A,D,G…. </a:t>
            </a:r>
          </a:p>
          <a:p>
            <a:r>
              <a:rPr lang="en-US" dirty="0" smtClean="0"/>
              <a:t>Insurance rates </a:t>
            </a:r>
          </a:p>
          <a:p>
            <a:pPr marL="0" indent="0">
              <a:buNone/>
            </a:pPr>
            <a:r>
              <a:rPr lang="en-US" b="1" dirty="0" smtClean="0"/>
              <a:t>Limits </a:t>
            </a:r>
          </a:p>
          <a:p>
            <a:r>
              <a:rPr lang="en-US" dirty="0" smtClean="0"/>
              <a:t>For conforming patterns sufficient data is required</a:t>
            </a:r>
          </a:p>
          <a:p>
            <a:r>
              <a:rPr lang="en-US" dirty="0" smtClean="0"/>
              <a:t>Assuming on the bases of probability </a:t>
            </a:r>
          </a:p>
          <a:p>
            <a:r>
              <a:rPr lang="en-US" dirty="0" smtClean="0"/>
              <a:t>Risky sort of reasoning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58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3. Deduction </a:t>
            </a:r>
          </a:p>
          <a:p>
            <a:r>
              <a:rPr lang="en-US" dirty="0" smtClean="0"/>
              <a:t>Inferring things through correlation</a:t>
            </a:r>
          </a:p>
          <a:p>
            <a:r>
              <a:rPr lang="en-US" dirty="0" smtClean="0"/>
              <a:t>One explanation elaborates another</a:t>
            </a:r>
          </a:p>
          <a:p>
            <a:r>
              <a:rPr lang="en-US" dirty="0" smtClean="0"/>
              <a:t>For example: If A = B, B=C then A = C</a:t>
            </a:r>
          </a:p>
          <a:p>
            <a:r>
              <a:rPr lang="en-US" dirty="0" smtClean="0"/>
              <a:t>For deductive reasoning, the audience should be well-aware about the facts</a:t>
            </a:r>
          </a:p>
          <a:p>
            <a:r>
              <a:rPr lang="en-US" dirty="0" smtClean="0"/>
              <a:t>Should have universal perspectives</a:t>
            </a:r>
          </a:p>
          <a:p>
            <a:r>
              <a:rPr lang="en-US" dirty="0" smtClean="0"/>
              <a:t>Can be reproducible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675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1443</TotalTime>
  <Words>582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Logical reasoning</vt:lpstr>
      <vt:lpstr>PowerPoint Presentation</vt:lpstr>
      <vt:lpstr>What stating logically is not</vt:lpstr>
      <vt:lpstr>WHAT STATING LOGICALLY IS?</vt:lpstr>
      <vt:lpstr>Logic </vt:lpstr>
      <vt:lpstr>Logic in academic writing</vt:lpstr>
      <vt:lpstr>Various types of reasoning in academic writing</vt:lpstr>
      <vt:lpstr>Continued… </vt:lpstr>
      <vt:lpstr>Continued… </vt:lpstr>
      <vt:lpstr>Continued… </vt:lpstr>
      <vt:lpstr>Continued… </vt:lpstr>
      <vt:lpstr>Continued… </vt:lpstr>
      <vt:lpstr>Fallacies (a mistake of reasoning) </vt:lpstr>
      <vt:lpstr>Rhetorical fallacies</vt:lpstr>
      <vt:lpstr>Statistical fallacies</vt:lpstr>
      <vt:lpstr>Logical fallacies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reasoning</dc:title>
  <dc:creator>user</dc:creator>
  <cp:lastModifiedBy>user</cp:lastModifiedBy>
  <cp:revision>14</cp:revision>
  <dcterms:created xsi:type="dcterms:W3CDTF">2021-01-26T20:31:29Z</dcterms:created>
  <dcterms:modified xsi:type="dcterms:W3CDTF">2021-02-05T14:48:44Z</dcterms:modified>
</cp:coreProperties>
</file>