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8" r:id="rId3"/>
    <p:sldId id="269" r:id="rId4"/>
    <p:sldId id="259" r:id="rId5"/>
    <p:sldId id="270" r:id="rId6"/>
    <p:sldId id="260" r:id="rId7"/>
    <p:sldId id="271" r:id="rId8"/>
    <p:sldId id="261" r:id="rId9"/>
    <p:sldId id="262" r:id="rId10"/>
    <p:sldId id="263" r:id="rId11"/>
    <p:sldId id="264" r:id="rId12"/>
    <p:sldId id="265" r:id="rId13"/>
    <p:sldId id="266" r:id="rId14"/>
    <p:sldId id="267" r:id="rId15"/>
    <p:sldId id="268"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07BC7C-CC58-461C-97DC-18E7A00E62D5}"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5E87CD-B4FE-4E97-AF4C-F47A060DF593}" type="slidenum">
              <a:rPr lang="en-US" smtClean="0"/>
              <a:t>‹#›</a:t>
            </a:fld>
            <a:endParaRPr lang="en-US"/>
          </a:p>
        </p:txBody>
      </p:sp>
    </p:spTree>
    <p:extLst>
      <p:ext uri="{BB962C8B-B14F-4D97-AF65-F5344CB8AC3E}">
        <p14:creationId xmlns:p14="http://schemas.microsoft.com/office/powerpoint/2010/main" val="732434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07BC7C-CC58-461C-97DC-18E7A00E62D5}"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5E87CD-B4FE-4E97-AF4C-F47A060DF593}" type="slidenum">
              <a:rPr lang="en-US" smtClean="0"/>
              <a:t>‹#›</a:t>
            </a:fld>
            <a:endParaRPr lang="en-US"/>
          </a:p>
        </p:txBody>
      </p:sp>
    </p:spTree>
    <p:extLst>
      <p:ext uri="{BB962C8B-B14F-4D97-AF65-F5344CB8AC3E}">
        <p14:creationId xmlns:p14="http://schemas.microsoft.com/office/powerpoint/2010/main" val="2418994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07BC7C-CC58-461C-97DC-18E7A00E62D5}"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5E87CD-B4FE-4E97-AF4C-F47A060DF593}" type="slidenum">
              <a:rPr lang="en-US" smtClean="0"/>
              <a:t>‹#›</a:t>
            </a:fld>
            <a:endParaRPr lang="en-US"/>
          </a:p>
        </p:txBody>
      </p:sp>
    </p:spTree>
    <p:extLst>
      <p:ext uri="{BB962C8B-B14F-4D97-AF65-F5344CB8AC3E}">
        <p14:creationId xmlns:p14="http://schemas.microsoft.com/office/powerpoint/2010/main" val="2057992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07BC7C-CC58-461C-97DC-18E7A00E62D5}"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5E87CD-B4FE-4E97-AF4C-F47A060DF593}" type="slidenum">
              <a:rPr lang="en-US" smtClean="0"/>
              <a:t>‹#›</a:t>
            </a:fld>
            <a:endParaRPr lang="en-US"/>
          </a:p>
        </p:txBody>
      </p:sp>
    </p:spTree>
    <p:extLst>
      <p:ext uri="{BB962C8B-B14F-4D97-AF65-F5344CB8AC3E}">
        <p14:creationId xmlns:p14="http://schemas.microsoft.com/office/powerpoint/2010/main" val="102371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07BC7C-CC58-461C-97DC-18E7A00E62D5}"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5E87CD-B4FE-4E97-AF4C-F47A060DF593}" type="slidenum">
              <a:rPr lang="en-US" smtClean="0"/>
              <a:t>‹#›</a:t>
            </a:fld>
            <a:endParaRPr lang="en-US"/>
          </a:p>
        </p:txBody>
      </p:sp>
    </p:spTree>
    <p:extLst>
      <p:ext uri="{BB962C8B-B14F-4D97-AF65-F5344CB8AC3E}">
        <p14:creationId xmlns:p14="http://schemas.microsoft.com/office/powerpoint/2010/main" val="434001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07BC7C-CC58-461C-97DC-18E7A00E62D5}"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5E87CD-B4FE-4E97-AF4C-F47A060DF593}" type="slidenum">
              <a:rPr lang="en-US" smtClean="0"/>
              <a:t>‹#›</a:t>
            </a:fld>
            <a:endParaRPr lang="en-US"/>
          </a:p>
        </p:txBody>
      </p:sp>
    </p:spTree>
    <p:extLst>
      <p:ext uri="{BB962C8B-B14F-4D97-AF65-F5344CB8AC3E}">
        <p14:creationId xmlns:p14="http://schemas.microsoft.com/office/powerpoint/2010/main" val="3251572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07BC7C-CC58-461C-97DC-18E7A00E62D5}" type="datetimeFigureOut">
              <a:rPr lang="en-US" smtClean="0"/>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5E87CD-B4FE-4E97-AF4C-F47A060DF593}" type="slidenum">
              <a:rPr lang="en-US" smtClean="0"/>
              <a:t>‹#›</a:t>
            </a:fld>
            <a:endParaRPr lang="en-US"/>
          </a:p>
        </p:txBody>
      </p:sp>
    </p:spTree>
    <p:extLst>
      <p:ext uri="{BB962C8B-B14F-4D97-AF65-F5344CB8AC3E}">
        <p14:creationId xmlns:p14="http://schemas.microsoft.com/office/powerpoint/2010/main" val="3132749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07BC7C-CC58-461C-97DC-18E7A00E62D5}" type="datetimeFigureOut">
              <a:rPr lang="en-US" smtClean="0"/>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5E87CD-B4FE-4E97-AF4C-F47A060DF593}" type="slidenum">
              <a:rPr lang="en-US" smtClean="0"/>
              <a:t>‹#›</a:t>
            </a:fld>
            <a:endParaRPr lang="en-US"/>
          </a:p>
        </p:txBody>
      </p:sp>
    </p:spTree>
    <p:extLst>
      <p:ext uri="{BB962C8B-B14F-4D97-AF65-F5344CB8AC3E}">
        <p14:creationId xmlns:p14="http://schemas.microsoft.com/office/powerpoint/2010/main" val="3184408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07BC7C-CC58-461C-97DC-18E7A00E62D5}" type="datetimeFigureOut">
              <a:rPr lang="en-US" smtClean="0"/>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5E87CD-B4FE-4E97-AF4C-F47A060DF593}" type="slidenum">
              <a:rPr lang="en-US" smtClean="0"/>
              <a:t>‹#›</a:t>
            </a:fld>
            <a:endParaRPr lang="en-US"/>
          </a:p>
        </p:txBody>
      </p:sp>
    </p:spTree>
    <p:extLst>
      <p:ext uri="{BB962C8B-B14F-4D97-AF65-F5344CB8AC3E}">
        <p14:creationId xmlns:p14="http://schemas.microsoft.com/office/powerpoint/2010/main" val="1201485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07BC7C-CC58-461C-97DC-18E7A00E62D5}"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5E87CD-B4FE-4E97-AF4C-F47A060DF593}" type="slidenum">
              <a:rPr lang="en-US" smtClean="0"/>
              <a:t>‹#›</a:t>
            </a:fld>
            <a:endParaRPr lang="en-US"/>
          </a:p>
        </p:txBody>
      </p:sp>
    </p:spTree>
    <p:extLst>
      <p:ext uri="{BB962C8B-B14F-4D97-AF65-F5344CB8AC3E}">
        <p14:creationId xmlns:p14="http://schemas.microsoft.com/office/powerpoint/2010/main" val="3815872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07BC7C-CC58-461C-97DC-18E7A00E62D5}"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5E87CD-B4FE-4E97-AF4C-F47A060DF593}" type="slidenum">
              <a:rPr lang="en-US" smtClean="0"/>
              <a:t>‹#›</a:t>
            </a:fld>
            <a:endParaRPr lang="en-US"/>
          </a:p>
        </p:txBody>
      </p:sp>
    </p:spTree>
    <p:extLst>
      <p:ext uri="{BB962C8B-B14F-4D97-AF65-F5344CB8AC3E}">
        <p14:creationId xmlns:p14="http://schemas.microsoft.com/office/powerpoint/2010/main" val="2501938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07BC7C-CC58-461C-97DC-18E7A00E62D5}" type="datetimeFigureOut">
              <a:rPr lang="en-US" smtClean="0"/>
              <a:t>3/25/2020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5E87CD-B4FE-4E97-AF4C-F47A060DF593}" type="slidenum">
              <a:rPr lang="en-US" smtClean="0"/>
              <a:t>‹#›</a:t>
            </a:fld>
            <a:endParaRPr lang="en-US"/>
          </a:p>
        </p:txBody>
      </p:sp>
    </p:spTree>
    <p:extLst>
      <p:ext uri="{BB962C8B-B14F-4D97-AF65-F5344CB8AC3E}">
        <p14:creationId xmlns:p14="http://schemas.microsoft.com/office/powerpoint/2010/main" val="2796162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447800"/>
            <a:ext cx="8458200" cy="2308324"/>
          </a:xfrm>
          <a:prstGeom prst="rect">
            <a:avLst/>
          </a:prstGeom>
          <a:noFill/>
        </p:spPr>
        <p:txBody>
          <a:bodyPr wrap="square" rtlCol="0">
            <a:spAutoFit/>
          </a:bodyPr>
          <a:lstStyle/>
          <a:p>
            <a:r>
              <a:rPr lang="en-US" sz="2400" dirty="0" smtClean="0">
                <a:latin typeface="Times New Roman" pitchFamily="18" charset="0"/>
                <a:cs typeface="Times New Roman" pitchFamily="18" charset="0"/>
              </a:rPr>
              <a:t>Subject:	Engineering Probability and Statistics</a:t>
            </a:r>
          </a:p>
          <a:p>
            <a:r>
              <a:rPr lang="en-US" sz="2400" dirty="0" smtClean="0">
                <a:latin typeface="Times New Roman" pitchFamily="18" charset="0"/>
                <a:cs typeface="Times New Roman" pitchFamily="18" charset="0"/>
              </a:rPr>
              <a:t>Class:		BS 4</a:t>
            </a:r>
            <a:r>
              <a:rPr lang="en-US" sz="2400" baseline="30000" dirty="0" smtClean="0">
                <a:latin typeface="Times New Roman" pitchFamily="18" charset="0"/>
                <a:cs typeface="Times New Roman" pitchFamily="18" charset="0"/>
              </a:rPr>
              <a:t>th</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Lecture:	2</a:t>
            </a:r>
            <a:r>
              <a:rPr lang="en-US" sz="2400" baseline="30000" dirty="0" smtClean="0">
                <a:latin typeface="Times New Roman" pitchFamily="18" charset="0"/>
                <a:cs typeface="Times New Roman" pitchFamily="18" charset="0"/>
              </a:rPr>
              <a:t>nd</a:t>
            </a:r>
            <a:r>
              <a:rPr lang="en-US" sz="2400" dirty="0" smtClean="0">
                <a:latin typeface="Times New Roman" pitchFamily="18" charset="0"/>
                <a:cs typeface="Times New Roman" pitchFamily="18" charset="0"/>
              </a:rPr>
              <a:t>  week</a:t>
            </a:r>
          </a:p>
          <a:p>
            <a:r>
              <a:rPr lang="en-US" sz="2400" dirty="0" smtClean="0">
                <a:latin typeface="Times New Roman" pitchFamily="18" charset="0"/>
                <a:cs typeface="Times New Roman" pitchFamily="18" charset="0"/>
              </a:rPr>
              <a:t>Topic:		Simple Linear Regression</a:t>
            </a:r>
          </a:p>
          <a:p>
            <a:endParaRPr lang="en-US" sz="2400" dirty="0" smtClean="0">
              <a:latin typeface="Times New Roman" pitchFamily="18" charset="0"/>
              <a:cs typeface="Times New Roman" pitchFamily="18" charset="0"/>
            </a:endParaRPr>
          </a:p>
          <a:p>
            <a:endParaRPr lang="en-US" sz="2400" dirty="0"/>
          </a:p>
        </p:txBody>
      </p:sp>
    </p:spTree>
    <p:extLst>
      <p:ext uri="{BB962C8B-B14F-4D97-AF65-F5344CB8AC3E}">
        <p14:creationId xmlns:p14="http://schemas.microsoft.com/office/powerpoint/2010/main" val="3339369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534400" cy="1569660"/>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Solution</a:t>
            </a:r>
          </a:p>
          <a:p>
            <a:pPr algn="just"/>
            <a:r>
              <a:rPr lang="en-US" sz="2400" dirty="0" smtClean="0">
                <a:latin typeface="Times New Roman" pitchFamily="18" charset="0"/>
                <a:cs typeface="Times New Roman" pitchFamily="18" charset="0"/>
              </a:rPr>
              <a:t>	The first thing to start the solution is to look at the formulas of </a:t>
            </a:r>
            <a:r>
              <a:rPr lang="en-US" sz="2400" b="1" i="1" dirty="0" smtClean="0">
                <a:latin typeface="Times New Roman" pitchFamily="18" charset="0"/>
                <a:cs typeface="Times New Roman" pitchFamily="18" charset="0"/>
              </a:rPr>
              <a:t>a</a:t>
            </a:r>
            <a:r>
              <a:rPr lang="en-US" sz="2400" dirty="0" smtClean="0">
                <a:latin typeface="Times New Roman" pitchFamily="18" charset="0"/>
                <a:cs typeface="Times New Roman" pitchFamily="18" charset="0"/>
              </a:rPr>
              <a:t> and </a:t>
            </a:r>
            <a:r>
              <a:rPr lang="en-US" sz="2400" b="1" i="1" dirty="0" smtClean="0">
                <a:latin typeface="Times New Roman" pitchFamily="18" charset="0"/>
                <a:cs typeface="Times New Roman" pitchFamily="18" charset="0"/>
              </a:rPr>
              <a:t>b.</a:t>
            </a:r>
            <a:r>
              <a:rPr lang="en-US" sz="2400" dirty="0" smtClean="0">
                <a:latin typeface="Times New Roman" pitchFamily="18" charset="0"/>
                <a:cs typeface="Times New Roman" pitchFamily="18" charset="0"/>
              </a:rPr>
              <a:t> So for the solution of </a:t>
            </a:r>
            <a:r>
              <a:rPr lang="en-US" sz="2400" b="1" i="1" dirty="0" smtClean="0">
                <a:latin typeface="Times New Roman" pitchFamily="18" charset="0"/>
                <a:cs typeface="Times New Roman" pitchFamily="18" charset="0"/>
              </a:rPr>
              <a:t>b</a:t>
            </a:r>
            <a:r>
              <a:rPr lang="en-US" sz="2400" dirty="0" smtClean="0">
                <a:latin typeface="Times New Roman" pitchFamily="18" charset="0"/>
                <a:cs typeface="Times New Roman" pitchFamily="18" charset="0"/>
              </a:rPr>
              <a:t> we proceed as follows</a:t>
            </a:r>
          </a:p>
          <a:p>
            <a:pPr algn="just"/>
            <a:endParaRPr lang="en-US" sz="2400" dirty="0">
              <a:latin typeface="Times New Roman" pitchFamily="18" charset="0"/>
              <a:cs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053964971"/>
              </p:ext>
            </p:extLst>
          </p:nvPr>
        </p:nvGraphicFramePr>
        <p:xfrm>
          <a:off x="3124200" y="1909096"/>
          <a:ext cx="2438400" cy="3205480"/>
        </p:xfrm>
        <a:graphic>
          <a:graphicData uri="http://schemas.openxmlformats.org/drawingml/2006/table">
            <a:tbl>
              <a:tblPr firstRow="1" bandRow="1">
                <a:tableStyleId>{5C22544A-7EE6-4342-B048-85BDC9FD1C3A}</a:tableStyleId>
              </a:tblPr>
              <a:tblGrid>
                <a:gridCol w="1219200"/>
                <a:gridCol w="1219200"/>
              </a:tblGrid>
              <a:tr h="370840">
                <a:tc>
                  <a:txBody>
                    <a:bodyPr/>
                    <a:lstStyle/>
                    <a:p>
                      <a:r>
                        <a:rPr lang="en-US" dirty="0" smtClean="0"/>
                        <a:t>X</a:t>
                      </a:r>
                      <a:endParaRPr lang="en-US" dirty="0"/>
                    </a:p>
                  </a:txBody>
                  <a:tcPr/>
                </a:tc>
                <a:tc>
                  <a:txBody>
                    <a:bodyPr/>
                    <a:lstStyle/>
                    <a:p>
                      <a:r>
                        <a:rPr lang="en-US" dirty="0" smtClean="0"/>
                        <a:t>Y</a:t>
                      </a:r>
                    </a:p>
                  </a:txBody>
                  <a:tcPr/>
                </a:tc>
              </a:tr>
              <a:tr h="370840">
                <a:tc>
                  <a:txBody>
                    <a:bodyPr/>
                    <a:lstStyle/>
                    <a:p>
                      <a:r>
                        <a:rPr lang="en-US" dirty="0" smtClean="0"/>
                        <a:t>3</a:t>
                      </a:r>
                    </a:p>
                    <a:p>
                      <a:r>
                        <a:rPr lang="en-US" dirty="0" smtClean="0"/>
                        <a:t>5</a:t>
                      </a:r>
                    </a:p>
                    <a:p>
                      <a:r>
                        <a:rPr lang="en-US" dirty="0" smtClean="0"/>
                        <a:t>6</a:t>
                      </a:r>
                    </a:p>
                    <a:p>
                      <a:r>
                        <a:rPr lang="en-US" dirty="0" smtClean="0"/>
                        <a:t>9</a:t>
                      </a:r>
                    </a:p>
                    <a:p>
                      <a:r>
                        <a:rPr lang="en-US" dirty="0" smtClean="0"/>
                        <a:t>10</a:t>
                      </a:r>
                    </a:p>
                    <a:p>
                      <a:r>
                        <a:rPr lang="en-US" dirty="0" smtClean="0"/>
                        <a:t>12</a:t>
                      </a:r>
                    </a:p>
                    <a:p>
                      <a:r>
                        <a:rPr lang="en-US" dirty="0" smtClean="0"/>
                        <a:t>15</a:t>
                      </a:r>
                    </a:p>
                    <a:p>
                      <a:r>
                        <a:rPr lang="en-US" dirty="0" smtClean="0"/>
                        <a:t>20</a:t>
                      </a:r>
                    </a:p>
                    <a:p>
                      <a:r>
                        <a:rPr lang="en-US" dirty="0" smtClean="0"/>
                        <a:t>22</a:t>
                      </a:r>
                    </a:p>
                    <a:p>
                      <a:r>
                        <a:rPr lang="en-US" dirty="0" smtClean="0"/>
                        <a:t>28</a:t>
                      </a:r>
                      <a:endParaRPr lang="en-US" dirty="0"/>
                    </a:p>
                  </a:txBody>
                  <a:tcPr/>
                </a:tc>
                <a:tc>
                  <a:txBody>
                    <a:bodyPr/>
                    <a:lstStyle/>
                    <a:p>
                      <a:r>
                        <a:rPr lang="en-US" dirty="0" smtClean="0"/>
                        <a:t>10</a:t>
                      </a:r>
                    </a:p>
                    <a:p>
                      <a:r>
                        <a:rPr lang="en-US" dirty="0" smtClean="0"/>
                        <a:t>12</a:t>
                      </a:r>
                    </a:p>
                    <a:p>
                      <a:r>
                        <a:rPr lang="en-US" dirty="0" smtClean="0"/>
                        <a:t>15</a:t>
                      </a:r>
                    </a:p>
                    <a:p>
                      <a:r>
                        <a:rPr lang="en-US" dirty="0" smtClean="0"/>
                        <a:t>18</a:t>
                      </a:r>
                    </a:p>
                    <a:p>
                      <a:r>
                        <a:rPr lang="en-US" dirty="0" smtClean="0"/>
                        <a:t>20</a:t>
                      </a:r>
                    </a:p>
                    <a:p>
                      <a:r>
                        <a:rPr lang="en-US" dirty="0" smtClean="0"/>
                        <a:t>22</a:t>
                      </a:r>
                    </a:p>
                    <a:p>
                      <a:r>
                        <a:rPr lang="en-US" dirty="0" smtClean="0"/>
                        <a:t>27</a:t>
                      </a:r>
                    </a:p>
                    <a:p>
                      <a:r>
                        <a:rPr lang="en-US" dirty="0" smtClean="0"/>
                        <a:t>30</a:t>
                      </a:r>
                    </a:p>
                    <a:p>
                      <a:r>
                        <a:rPr lang="en-US" dirty="0" smtClean="0"/>
                        <a:t>32</a:t>
                      </a:r>
                    </a:p>
                    <a:p>
                      <a:r>
                        <a:rPr lang="en-US" dirty="0" smtClean="0"/>
                        <a:t>34</a:t>
                      </a:r>
                    </a:p>
                  </a:txBody>
                  <a:tcPr/>
                </a:tc>
              </a:tr>
            </a:tbl>
          </a:graphicData>
        </a:graphic>
      </p:graphicFrame>
    </p:spTree>
    <p:extLst>
      <p:ext uri="{BB962C8B-B14F-4D97-AF65-F5344CB8AC3E}">
        <p14:creationId xmlns:p14="http://schemas.microsoft.com/office/powerpoint/2010/main" val="1659276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533400"/>
                <a:ext cx="8382000" cy="3091808"/>
              </a:xfrm>
              <a:prstGeom prst="rect">
                <a:avLst/>
              </a:prstGeom>
              <a:noFill/>
            </p:spPr>
            <p:txBody>
              <a:bodyPr wrap="square" rtlCol="0">
                <a:spAutoFit/>
              </a:bodyPr>
              <a:lstStyle/>
              <a:p>
                <a:r>
                  <a:rPr lang="en-US" sz="2400" dirty="0" smtClean="0">
                    <a:latin typeface="Times New Roman" pitchFamily="18" charset="0"/>
                    <a:cs typeface="Times New Roman" pitchFamily="18" charset="0"/>
                  </a:rPr>
                  <a:t>So according to formula of </a:t>
                </a:r>
                <a:r>
                  <a:rPr lang="en-US" sz="2400" b="1" i="1" dirty="0" smtClean="0">
                    <a:latin typeface="Times New Roman" pitchFamily="18" charset="0"/>
                    <a:cs typeface="Times New Roman" pitchFamily="18" charset="0"/>
                  </a:rPr>
                  <a:t>b</a:t>
                </a:r>
                <a:r>
                  <a:rPr lang="en-US" sz="2400" dirty="0" smtClean="0">
                    <a:latin typeface="Times New Roman" pitchFamily="18" charset="0"/>
                    <a:cs typeface="Times New Roman" pitchFamily="18" charset="0"/>
                  </a:rPr>
                  <a:t> we need the following sums</a:t>
                </a:r>
              </a:p>
              <a:p>
                <a14:m>
                  <m:oMath xmlns:m="http://schemas.openxmlformats.org/officeDocument/2006/math">
                    <m:nary>
                      <m:naryPr>
                        <m:chr m:val="∑"/>
                        <m:subHide m:val="on"/>
                        <m:supHide m:val="on"/>
                        <m:ctrlPr>
                          <a:rPr lang="en-US" sz="2400" i="1">
                            <a:latin typeface="Cambria Math"/>
                          </a:rPr>
                        </m:ctrlPr>
                      </m:naryPr>
                      <m:sub/>
                      <m:sup/>
                      <m:e>
                        <m:r>
                          <a:rPr lang="en-US" sz="2400" i="1">
                            <a:latin typeface="Cambria Math"/>
                          </a:rPr>
                          <m:t>𝑋𝑌</m:t>
                        </m:r>
                      </m:e>
                    </m:nary>
                    <m:r>
                      <a:rPr lang="en-US" sz="2400" b="0" i="0" smtClean="0">
                        <a:latin typeface="Cambria Math"/>
                      </a:rPr>
                      <m:t>= ?</m:t>
                    </m:r>
                  </m:oMath>
                </a14:m>
                <a:r>
                  <a:rPr lang="en-US" sz="2400" dirty="0" smtClean="0">
                    <a:latin typeface="Times New Roman" pitchFamily="18" charset="0"/>
                    <a:cs typeface="Times New Roman" pitchFamily="18" charset="0"/>
                  </a:rPr>
                  <a:t> </a:t>
                </a:r>
                <a:endParaRPr lang="en-US" sz="2400" i="1" dirty="0" smtClean="0">
                  <a:latin typeface="Times New Roman" pitchFamily="18" charset="0"/>
                  <a:cs typeface="Times New Roman" pitchFamily="18" charset="0"/>
                </a:endParaRPr>
              </a:p>
              <a:p>
                <a14:m>
                  <m:oMath xmlns:m="http://schemas.openxmlformats.org/officeDocument/2006/math">
                    <m:nary>
                      <m:naryPr>
                        <m:chr m:val="∑"/>
                        <m:subHide m:val="on"/>
                        <m:supHide m:val="on"/>
                        <m:ctrlPr>
                          <a:rPr lang="en-US" sz="2400" i="1">
                            <a:latin typeface="Cambria Math"/>
                          </a:rPr>
                        </m:ctrlPr>
                      </m:naryPr>
                      <m:sub/>
                      <m:sup/>
                      <m:e>
                        <m:r>
                          <a:rPr lang="en-US" sz="2400" i="1">
                            <a:latin typeface="Cambria Math"/>
                          </a:rPr>
                          <m:t>𝑋</m:t>
                        </m:r>
                      </m:e>
                    </m:nary>
                  </m:oMath>
                </a14:m>
                <a:r>
                  <a:rPr lang="en-US" sz="2400" dirty="0" smtClean="0">
                    <a:latin typeface="Times New Roman" pitchFamily="18" charset="0"/>
                    <a:cs typeface="Times New Roman" pitchFamily="18" charset="0"/>
                  </a:rPr>
                  <a:t>= ?</a:t>
                </a:r>
              </a:p>
              <a:p>
                <a14:m>
                  <m:oMath xmlns:m="http://schemas.openxmlformats.org/officeDocument/2006/math">
                    <m:nary>
                      <m:naryPr>
                        <m:chr m:val="∑"/>
                        <m:subHide m:val="on"/>
                        <m:supHide m:val="on"/>
                        <m:ctrlPr>
                          <a:rPr lang="en-US" sz="2400" i="1">
                            <a:latin typeface="Cambria Math"/>
                          </a:rPr>
                        </m:ctrlPr>
                      </m:naryPr>
                      <m:sub/>
                      <m:sup/>
                      <m:e>
                        <m:r>
                          <a:rPr lang="en-US" sz="2400" i="1">
                            <a:latin typeface="Cambria Math"/>
                          </a:rPr>
                          <m:t>𝑌</m:t>
                        </m:r>
                      </m:e>
                    </m:nary>
                    <m:r>
                      <a:rPr lang="en-US" sz="2400" b="0" i="0" smtClean="0">
                        <a:latin typeface="Cambria Math"/>
                      </a:rPr>
                      <m:t>=?</m:t>
                    </m:r>
                  </m:oMath>
                </a14:m>
                <a:r>
                  <a:rPr lang="en-US" sz="2400" dirty="0" smtClean="0">
                    <a:latin typeface="Times New Roman" pitchFamily="18" charset="0"/>
                    <a:cs typeface="Times New Roman" pitchFamily="18" charset="0"/>
                  </a:rPr>
                  <a:t> </a:t>
                </a:r>
              </a:p>
              <a:p>
                <a14:m>
                  <m:oMath xmlns:m="http://schemas.openxmlformats.org/officeDocument/2006/math">
                    <m:nary>
                      <m:naryPr>
                        <m:chr m:val="∑"/>
                        <m:subHide m:val="on"/>
                        <m:supHide m:val="on"/>
                        <m:ctrlPr>
                          <a:rPr lang="en-US" sz="2400" i="1">
                            <a:latin typeface="Cambria Math"/>
                          </a:rPr>
                        </m:ctrlPr>
                      </m:naryPr>
                      <m:sub/>
                      <m:sup/>
                      <m:e>
                        <m:sSup>
                          <m:sSupPr>
                            <m:ctrlPr>
                              <a:rPr lang="en-US" sz="2400" i="1">
                                <a:latin typeface="Cambria Math"/>
                              </a:rPr>
                            </m:ctrlPr>
                          </m:sSupPr>
                          <m:e>
                            <m:r>
                              <a:rPr lang="en-US" sz="2400" i="1">
                                <a:latin typeface="Cambria Math"/>
                              </a:rPr>
                              <m:t>𝑋</m:t>
                            </m:r>
                          </m:e>
                          <m:sup>
                            <m:r>
                              <a:rPr lang="en-US" sz="2400" i="1">
                                <a:latin typeface="Cambria Math"/>
                              </a:rPr>
                              <m:t>2</m:t>
                            </m:r>
                          </m:sup>
                        </m:sSup>
                      </m:e>
                    </m:nary>
                  </m:oMath>
                </a14:m>
                <a:r>
                  <a:rPr lang="en-US" sz="2400" dirty="0" smtClean="0">
                    <a:latin typeface="Times New Roman" pitchFamily="18" charset="0"/>
                    <a:cs typeface="Times New Roman" pitchFamily="18" charset="0"/>
                  </a:rPr>
                  <a:t>= ?</a:t>
                </a:r>
              </a:p>
              <a:p>
                <a14:m>
                  <m:oMath xmlns:m="http://schemas.openxmlformats.org/officeDocument/2006/math">
                    <m:sSup>
                      <m:sSupPr>
                        <m:ctrlPr>
                          <a:rPr lang="en-US" sz="2400" i="1">
                            <a:latin typeface="Cambria Math"/>
                          </a:rPr>
                        </m:ctrlPr>
                      </m:sSupPr>
                      <m:e>
                        <m:r>
                          <a:rPr lang="en-US" sz="2400" i="1">
                            <a:latin typeface="Cambria Math"/>
                          </a:rPr>
                          <m:t>(</m:t>
                        </m:r>
                        <m:nary>
                          <m:naryPr>
                            <m:chr m:val="∑"/>
                            <m:subHide m:val="on"/>
                            <m:supHide m:val="on"/>
                            <m:ctrlPr>
                              <a:rPr lang="en-US" sz="2400" i="1">
                                <a:latin typeface="Cambria Math"/>
                              </a:rPr>
                            </m:ctrlPr>
                          </m:naryPr>
                          <m:sub/>
                          <m:sup/>
                          <m:e>
                            <m:r>
                              <a:rPr lang="en-US" sz="2400" i="1">
                                <a:latin typeface="Cambria Math"/>
                              </a:rPr>
                              <m:t>𝑋</m:t>
                            </m:r>
                            <m:r>
                              <a:rPr lang="en-US" sz="2400" i="1">
                                <a:latin typeface="Cambria Math"/>
                              </a:rPr>
                              <m:t>)</m:t>
                            </m:r>
                          </m:e>
                        </m:nary>
                      </m:e>
                      <m:sup>
                        <m:r>
                          <a:rPr lang="en-US" sz="2400" i="1">
                            <a:latin typeface="Cambria Math"/>
                          </a:rPr>
                          <m:t>2</m:t>
                        </m:r>
                      </m:sup>
                    </m:sSup>
                  </m:oMath>
                </a14:m>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Where </a:t>
                </a:r>
                <a:r>
                  <a:rPr lang="en-US" sz="2400" i="1" dirty="0"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 = 10</a:t>
                </a:r>
              </a:p>
              <a:p>
                <a:endParaRPr lang="en-US" sz="24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533400"/>
                <a:ext cx="8382000" cy="3091808"/>
              </a:xfrm>
              <a:prstGeom prst="rect">
                <a:avLst/>
              </a:prstGeom>
              <a:blipFill rotWithShape="1">
                <a:blip r:embed="rId2"/>
                <a:stretch>
                  <a:fillRect l="-5600" t="-7495"/>
                </a:stretch>
              </a:blipFill>
            </p:spPr>
            <p:txBody>
              <a:bodyPr/>
              <a:lstStyle/>
              <a:p>
                <a:r>
                  <a:rPr lang="en-US">
                    <a:noFill/>
                  </a:rPr>
                  <a:t> </a:t>
                </a:r>
              </a:p>
            </p:txBody>
          </p:sp>
        </mc:Fallback>
      </mc:AlternateContent>
    </p:spTree>
    <p:extLst>
      <p:ext uri="{BB962C8B-B14F-4D97-AF65-F5344CB8AC3E}">
        <p14:creationId xmlns:p14="http://schemas.microsoft.com/office/powerpoint/2010/main" val="2282964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1676742526"/>
                  </p:ext>
                </p:extLst>
              </p:nvPr>
            </p:nvGraphicFramePr>
            <p:xfrm>
              <a:off x="1295400" y="1066800"/>
              <a:ext cx="6477000" cy="3962274"/>
            </p:xfrm>
            <a:graphic>
              <a:graphicData uri="http://schemas.openxmlformats.org/drawingml/2006/table">
                <a:tbl>
                  <a:tblPr firstRow="1" bandRow="1">
                    <a:tableStyleId>{5C22544A-7EE6-4342-B048-85BDC9FD1C3A}</a:tableStyleId>
                  </a:tblPr>
                  <a:tblGrid>
                    <a:gridCol w="1619250"/>
                    <a:gridCol w="1619250"/>
                    <a:gridCol w="1619250"/>
                    <a:gridCol w="1619250"/>
                  </a:tblGrid>
                  <a:tr h="370840">
                    <a:tc>
                      <a:txBody>
                        <a:bodyPr/>
                        <a:lstStyle/>
                        <a:p>
                          <a:r>
                            <a:rPr lang="en-US" dirty="0" smtClean="0"/>
                            <a:t>X</a:t>
                          </a:r>
                          <a:endParaRPr lang="en-US" dirty="0"/>
                        </a:p>
                      </a:txBody>
                      <a:tcPr/>
                    </a:tc>
                    <a:tc>
                      <a:txBody>
                        <a:bodyPr/>
                        <a:lstStyle/>
                        <a:p>
                          <a:r>
                            <a:rPr lang="en-US" dirty="0" smtClean="0"/>
                            <a:t>Y</a:t>
                          </a:r>
                        </a:p>
                      </a:txBody>
                      <a:tcPr/>
                    </a:tc>
                    <a:tc>
                      <a:txBody>
                        <a:bodyPr/>
                        <a:lstStyle/>
                        <a:p>
                          <a:pPr/>
                          <a14:m>
                            <m:oMathPara xmlns:m="http://schemas.openxmlformats.org/officeDocument/2006/math">
                              <m:oMathParaPr>
                                <m:jc m:val="centerGroup"/>
                              </m:oMathParaPr>
                              <m:oMath xmlns:m="http://schemas.openxmlformats.org/officeDocument/2006/math">
                                <m:sSup>
                                  <m:sSupPr>
                                    <m:ctrlPr>
                                      <a:rPr lang="en-US" i="1" smtClean="0">
                                        <a:latin typeface="Cambria Math"/>
                                      </a:rPr>
                                    </m:ctrlPr>
                                  </m:sSupPr>
                                  <m:e>
                                    <m:r>
                                      <a:rPr lang="en-US" b="1" i="1" smtClean="0">
                                        <a:latin typeface="Cambria Math"/>
                                      </a:rPr>
                                      <m:t>𝑿</m:t>
                                    </m:r>
                                  </m:e>
                                  <m:sup>
                                    <m:r>
                                      <a:rPr lang="en-US" b="1" i="1" smtClean="0">
                                        <a:latin typeface="Cambria Math"/>
                                      </a:rPr>
                                      <m:t>𝟐</m:t>
                                    </m:r>
                                  </m:sup>
                                </m:sSup>
                              </m:oMath>
                            </m:oMathPara>
                          </a14:m>
                          <a:endParaRPr lang="en-US" dirty="0"/>
                        </a:p>
                      </a:txBody>
                      <a:tcPr/>
                    </a:tc>
                    <a:tc>
                      <a:txBody>
                        <a:bodyPr/>
                        <a:lstStyle/>
                        <a:p>
                          <a:r>
                            <a:rPr lang="en-US" dirty="0" smtClean="0"/>
                            <a:t>XY</a:t>
                          </a:r>
                          <a:endParaRPr lang="en-US" dirty="0"/>
                        </a:p>
                      </a:txBody>
                      <a:tcPr/>
                    </a:tc>
                  </a:tr>
                  <a:tr h="370840">
                    <a:tc>
                      <a:txBody>
                        <a:bodyPr/>
                        <a:lstStyle/>
                        <a:p>
                          <a:r>
                            <a:rPr lang="en-US" dirty="0" smtClean="0"/>
                            <a:t>3</a:t>
                          </a:r>
                        </a:p>
                        <a:p>
                          <a:r>
                            <a:rPr lang="en-US" dirty="0" smtClean="0"/>
                            <a:t>5</a:t>
                          </a:r>
                        </a:p>
                        <a:p>
                          <a:r>
                            <a:rPr lang="en-US" dirty="0" smtClean="0"/>
                            <a:t>6</a:t>
                          </a:r>
                        </a:p>
                        <a:p>
                          <a:r>
                            <a:rPr lang="en-US" dirty="0" smtClean="0"/>
                            <a:t>9</a:t>
                          </a:r>
                        </a:p>
                        <a:p>
                          <a:r>
                            <a:rPr lang="en-US" dirty="0" smtClean="0"/>
                            <a:t>10</a:t>
                          </a:r>
                        </a:p>
                        <a:p>
                          <a:r>
                            <a:rPr lang="en-US" dirty="0" smtClean="0"/>
                            <a:t>12</a:t>
                          </a:r>
                        </a:p>
                        <a:p>
                          <a:r>
                            <a:rPr lang="en-US" dirty="0" smtClean="0"/>
                            <a:t>15</a:t>
                          </a:r>
                        </a:p>
                        <a:p>
                          <a:r>
                            <a:rPr lang="en-US" dirty="0" smtClean="0"/>
                            <a:t>20</a:t>
                          </a:r>
                        </a:p>
                        <a:p>
                          <a:r>
                            <a:rPr lang="en-US" dirty="0" smtClean="0"/>
                            <a:t>22</a:t>
                          </a:r>
                        </a:p>
                        <a:p>
                          <a:r>
                            <a:rPr lang="en-US" dirty="0" smtClean="0"/>
                            <a:t>28</a:t>
                          </a:r>
                        </a:p>
                      </a:txBody>
                      <a:tcPr/>
                    </a:tc>
                    <a:tc>
                      <a:txBody>
                        <a:bodyPr/>
                        <a:lstStyle/>
                        <a:p>
                          <a:r>
                            <a:rPr lang="en-US" dirty="0" smtClean="0"/>
                            <a:t>10</a:t>
                          </a:r>
                        </a:p>
                        <a:p>
                          <a:r>
                            <a:rPr lang="en-US" dirty="0" smtClean="0"/>
                            <a:t>12</a:t>
                          </a:r>
                        </a:p>
                        <a:p>
                          <a:r>
                            <a:rPr lang="en-US" dirty="0" smtClean="0"/>
                            <a:t>15</a:t>
                          </a:r>
                        </a:p>
                        <a:p>
                          <a:r>
                            <a:rPr lang="en-US" dirty="0" smtClean="0"/>
                            <a:t>18</a:t>
                          </a:r>
                        </a:p>
                        <a:p>
                          <a:r>
                            <a:rPr lang="en-US" dirty="0" smtClean="0"/>
                            <a:t>20</a:t>
                          </a:r>
                        </a:p>
                        <a:p>
                          <a:r>
                            <a:rPr lang="en-US" dirty="0" smtClean="0"/>
                            <a:t>22</a:t>
                          </a:r>
                        </a:p>
                        <a:p>
                          <a:r>
                            <a:rPr lang="en-US" dirty="0" smtClean="0"/>
                            <a:t>27</a:t>
                          </a:r>
                        </a:p>
                        <a:p>
                          <a:r>
                            <a:rPr lang="en-US" dirty="0" smtClean="0"/>
                            <a:t>30</a:t>
                          </a:r>
                        </a:p>
                        <a:p>
                          <a:r>
                            <a:rPr lang="en-US" dirty="0" smtClean="0"/>
                            <a:t>32</a:t>
                          </a:r>
                        </a:p>
                        <a:p>
                          <a:r>
                            <a:rPr lang="en-US" dirty="0" smtClean="0"/>
                            <a:t>34</a:t>
                          </a:r>
                          <a:endParaRPr lang="en-US" dirty="0"/>
                        </a:p>
                      </a:txBody>
                      <a:tcPr/>
                    </a:tc>
                    <a:tc>
                      <a:txBody>
                        <a:bodyPr/>
                        <a:lstStyle/>
                        <a:p>
                          <a:r>
                            <a:rPr lang="en-US" dirty="0" smtClean="0"/>
                            <a:t>9</a:t>
                          </a:r>
                        </a:p>
                        <a:p>
                          <a:r>
                            <a:rPr lang="en-US" dirty="0" smtClean="0"/>
                            <a:t>25</a:t>
                          </a:r>
                        </a:p>
                        <a:p>
                          <a:r>
                            <a:rPr lang="en-US" dirty="0" smtClean="0"/>
                            <a:t>36</a:t>
                          </a:r>
                        </a:p>
                        <a:p>
                          <a:r>
                            <a:rPr lang="en-US" dirty="0" smtClean="0"/>
                            <a:t>81</a:t>
                          </a:r>
                        </a:p>
                        <a:p>
                          <a:r>
                            <a:rPr lang="en-US" dirty="0" smtClean="0"/>
                            <a:t>100</a:t>
                          </a:r>
                        </a:p>
                        <a:p>
                          <a:r>
                            <a:rPr lang="en-US" dirty="0" smtClean="0"/>
                            <a:t>144</a:t>
                          </a:r>
                        </a:p>
                        <a:p>
                          <a:r>
                            <a:rPr lang="en-US" dirty="0" smtClean="0"/>
                            <a:t>225</a:t>
                          </a:r>
                        </a:p>
                        <a:p>
                          <a:r>
                            <a:rPr lang="en-US" dirty="0" smtClean="0"/>
                            <a:t>400</a:t>
                          </a:r>
                        </a:p>
                        <a:p>
                          <a:r>
                            <a:rPr lang="en-US" dirty="0" smtClean="0"/>
                            <a:t>484</a:t>
                          </a:r>
                        </a:p>
                        <a:p>
                          <a:r>
                            <a:rPr lang="en-US" dirty="0" smtClean="0"/>
                            <a:t>784</a:t>
                          </a:r>
                          <a:endParaRPr lang="en-US" dirty="0"/>
                        </a:p>
                      </a:txBody>
                      <a:tcPr/>
                    </a:tc>
                    <a:tc>
                      <a:txBody>
                        <a:bodyPr/>
                        <a:lstStyle/>
                        <a:p>
                          <a:r>
                            <a:rPr lang="en-US" dirty="0" smtClean="0"/>
                            <a:t>30</a:t>
                          </a:r>
                        </a:p>
                        <a:p>
                          <a:r>
                            <a:rPr lang="en-US" dirty="0" smtClean="0"/>
                            <a:t>60</a:t>
                          </a:r>
                        </a:p>
                        <a:p>
                          <a:r>
                            <a:rPr lang="en-US" dirty="0" smtClean="0"/>
                            <a:t>90</a:t>
                          </a:r>
                        </a:p>
                        <a:p>
                          <a:r>
                            <a:rPr lang="en-US" dirty="0" smtClean="0"/>
                            <a:t>162</a:t>
                          </a:r>
                        </a:p>
                        <a:p>
                          <a:r>
                            <a:rPr lang="en-US" dirty="0" smtClean="0"/>
                            <a:t>200</a:t>
                          </a:r>
                        </a:p>
                        <a:p>
                          <a:r>
                            <a:rPr lang="en-US" dirty="0" smtClean="0"/>
                            <a:t>264</a:t>
                          </a:r>
                        </a:p>
                        <a:p>
                          <a:r>
                            <a:rPr lang="en-US" dirty="0" smtClean="0"/>
                            <a:t>405</a:t>
                          </a:r>
                        </a:p>
                        <a:p>
                          <a:r>
                            <a:rPr lang="en-US" dirty="0" smtClean="0"/>
                            <a:t>600</a:t>
                          </a:r>
                        </a:p>
                        <a:p>
                          <a:r>
                            <a:rPr lang="en-US" dirty="0" smtClean="0"/>
                            <a:t>704</a:t>
                          </a:r>
                        </a:p>
                        <a:p>
                          <a:r>
                            <a:rPr lang="en-US" dirty="0" smtClean="0"/>
                            <a:t>932</a:t>
                          </a:r>
                          <a:endParaRPr lang="en-US" dirty="0"/>
                        </a:p>
                      </a:txBody>
                      <a:tcPr/>
                    </a:tc>
                  </a:tr>
                  <a:tr h="370840">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i="1" smtClean="0">
                                        <a:latin typeface="Cambria Math"/>
                                      </a:rPr>
                                    </m:ctrlPr>
                                  </m:naryPr>
                                  <m:sub/>
                                  <m:sup/>
                                  <m:e>
                                    <m:r>
                                      <a:rPr lang="en-US" b="0" i="1" smtClean="0">
                                        <a:latin typeface="Cambria Math"/>
                                      </a:rPr>
                                      <m:t>𝑋</m:t>
                                    </m:r>
                                  </m:e>
                                </m:nary>
                                <m:r>
                                  <a:rPr lang="en-US" b="0" i="1" smtClean="0">
                                    <a:latin typeface="Cambria Math"/>
                                  </a:rPr>
                                  <m:t>=130</m:t>
                                </m:r>
                              </m:oMath>
                            </m:oMathPara>
                          </a14:m>
                          <a:endParaRPr lang="en-US" dirty="0" smtClean="0"/>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i="1" smtClean="0">
                                        <a:latin typeface="Cambria Math"/>
                                      </a:rPr>
                                    </m:ctrlPr>
                                  </m:naryPr>
                                  <m:sub/>
                                  <m:sup/>
                                  <m:e>
                                    <m:r>
                                      <a:rPr lang="en-US" b="0" i="1" smtClean="0">
                                        <a:latin typeface="Cambria Math"/>
                                      </a:rPr>
                                      <m:t>𝑌</m:t>
                                    </m:r>
                                    <m:r>
                                      <a:rPr lang="en-US" b="0" i="1" smtClean="0">
                                        <a:latin typeface="Cambria Math"/>
                                      </a:rPr>
                                      <m:t>=220</m:t>
                                    </m:r>
                                  </m:e>
                                </m:nary>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i="1" smtClean="0">
                                        <a:latin typeface="Cambria Math"/>
                                      </a:rPr>
                                    </m:ctrlPr>
                                  </m:naryPr>
                                  <m:sub/>
                                  <m:sup/>
                                  <m:e>
                                    <m:sSup>
                                      <m:sSupPr>
                                        <m:ctrlPr>
                                          <a:rPr lang="en-US" i="1" smtClean="0">
                                            <a:latin typeface="Cambria Math"/>
                                          </a:rPr>
                                        </m:ctrlPr>
                                      </m:sSupPr>
                                      <m:e>
                                        <m:r>
                                          <a:rPr lang="en-US" b="0" i="1" smtClean="0">
                                            <a:latin typeface="Cambria Math"/>
                                          </a:rPr>
                                          <m:t>𝑋</m:t>
                                        </m:r>
                                      </m:e>
                                      <m:sup>
                                        <m:r>
                                          <a:rPr lang="en-US" b="0" i="1" smtClean="0">
                                            <a:latin typeface="Cambria Math"/>
                                          </a:rPr>
                                          <m:t>2</m:t>
                                        </m:r>
                                      </m:sup>
                                    </m:sSup>
                                    <m:r>
                                      <a:rPr lang="en-US" b="0" i="1" smtClean="0">
                                        <a:latin typeface="Cambria Math"/>
                                      </a:rPr>
                                      <m:t>=2288</m:t>
                                    </m:r>
                                  </m:e>
                                </m:nary>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i="1" smtClean="0">
                                        <a:latin typeface="Cambria Math"/>
                                      </a:rPr>
                                    </m:ctrlPr>
                                  </m:naryPr>
                                  <m:sub/>
                                  <m:sup/>
                                  <m:e>
                                    <m:r>
                                      <a:rPr lang="en-US" b="0" i="1" smtClean="0">
                                        <a:latin typeface="Cambria Math"/>
                                      </a:rPr>
                                      <m:t>𝑋𝑌</m:t>
                                    </m:r>
                                    <m:r>
                                      <a:rPr lang="en-US" b="0" i="1" smtClean="0">
                                        <a:latin typeface="Cambria Math"/>
                                      </a:rPr>
                                      <m:t>=3467</m:t>
                                    </m:r>
                                  </m:e>
                                </m:nary>
                              </m:oMath>
                            </m:oMathPara>
                          </a14:m>
                          <a:endParaRPr lang="en-US" dirty="0"/>
                        </a:p>
                      </a:txBody>
                      <a:tcPr/>
                    </a:tc>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1522423633"/>
                  </p:ext>
                </p:extLst>
              </p:nvPr>
            </p:nvGraphicFramePr>
            <p:xfrm>
              <a:off x="1295400" y="1066800"/>
              <a:ext cx="6477000" cy="3962274"/>
            </p:xfrm>
            <a:graphic>
              <a:graphicData uri="http://schemas.openxmlformats.org/drawingml/2006/table">
                <a:tbl>
                  <a:tblPr firstRow="1" bandRow="1">
                    <a:tableStyleId>{5C22544A-7EE6-4342-B048-85BDC9FD1C3A}</a:tableStyleId>
                  </a:tblPr>
                  <a:tblGrid>
                    <a:gridCol w="1619250"/>
                    <a:gridCol w="1619250"/>
                    <a:gridCol w="1619250"/>
                    <a:gridCol w="1619250"/>
                  </a:tblGrid>
                  <a:tr h="371920">
                    <a:tc>
                      <a:txBody>
                        <a:bodyPr/>
                        <a:lstStyle/>
                        <a:p>
                          <a:r>
                            <a:rPr lang="en-US" dirty="0" smtClean="0"/>
                            <a:t>X</a:t>
                          </a:r>
                          <a:endParaRPr lang="en-US" dirty="0"/>
                        </a:p>
                      </a:txBody>
                      <a:tcPr/>
                    </a:tc>
                    <a:tc>
                      <a:txBody>
                        <a:bodyPr/>
                        <a:lstStyle/>
                        <a:p>
                          <a:r>
                            <a:rPr lang="en-US" dirty="0" smtClean="0"/>
                            <a:t>Y</a:t>
                          </a:r>
                        </a:p>
                      </a:txBody>
                      <a:tcPr/>
                    </a:tc>
                    <a:tc>
                      <a:txBody>
                        <a:bodyPr/>
                        <a:lstStyle/>
                        <a:p>
                          <a:endParaRPr lang="en-US"/>
                        </a:p>
                      </a:txBody>
                      <a:tcPr>
                        <a:blipFill rotWithShape="1">
                          <a:blip r:embed="rId2"/>
                          <a:stretch>
                            <a:fillRect l="-200000" t="-8197" r="-99624" b="-965574"/>
                          </a:stretch>
                        </a:blipFill>
                      </a:tcPr>
                    </a:tc>
                    <a:tc>
                      <a:txBody>
                        <a:bodyPr/>
                        <a:lstStyle/>
                        <a:p>
                          <a:r>
                            <a:rPr lang="en-US" dirty="0" smtClean="0"/>
                            <a:t>XY</a:t>
                          </a:r>
                          <a:endParaRPr lang="en-US" dirty="0"/>
                        </a:p>
                      </a:txBody>
                      <a:tcPr/>
                    </a:tc>
                  </a:tr>
                  <a:tr h="2834640">
                    <a:tc>
                      <a:txBody>
                        <a:bodyPr/>
                        <a:lstStyle/>
                        <a:p>
                          <a:r>
                            <a:rPr lang="en-US" dirty="0" smtClean="0"/>
                            <a:t>3</a:t>
                          </a:r>
                        </a:p>
                        <a:p>
                          <a:r>
                            <a:rPr lang="en-US" dirty="0" smtClean="0"/>
                            <a:t>5</a:t>
                          </a:r>
                        </a:p>
                        <a:p>
                          <a:r>
                            <a:rPr lang="en-US" dirty="0" smtClean="0"/>
                            <a:t>6</a:t>
                          </a:r>
                        </a:p>
                        <a:p>
                          <a:r>
                            <a:rPr lang="en-US" dirty="0" smtClean="0"/>
                            <a:t>9</a:t>
                          </a:r>
                        </a:p>
                        <a:p>
                          <a:r>
                            <a:rPr lang="en-US" dirty="0" smtClean="0"/>
                            <a:t>10</a:t>
                          </a:r>
                        </a:p>
                        <a:p>
                          <a:r>
                            <a:rPr lang="en-US" dirty="0" smtClean="0"/>
                            <a:t>12</a:t>
                          </a:r>
                        </a:p>
                        <a:p>
                          <a:r>
                            <a:rPr lang="en-US" dirty="0" smtClean="0"/>
                            <a:t>15</a:t>
                          </a:r>
                        </a:p>
                        <a:p>
                          <a:r>
                            <a:rPr lang="en-US" dirty="0" smtClean="0"/>
                            <a:t>20</a:t>
                          </a:r>
                        </a:p>
                        <a:p>
                          <a:r>
                            <a:rPr lang="en-US" dirty="0" smtClean="0"/>
                            <a:t>22</a:t>
                          </a:r>
                        </a:p>
                        <a:p>
                          <a:r>
                            <a:rPr lang="en-US" dirty="0" smtClean="0"/>
                            <a:t>28</a:t>
                          </a:r>
                        </a:p>
                      </a:txBody>
                      <a:tcPr/>
                    </a:tc>
                    <a:tc>
                      <a:txBody>
                        <a:bodyPr/>
                        <a:lstStyle/>
                        <a:p>
                          <a:r>
                            <a:rPr lang="en-US" dirty="0" smtClean="0"/>
                            <a:t>10</a:t>
                          </a:r>
                        </a:p>
                        <a:p>
                          <a:r>
                            <a:rPr lang="en-US" dirty="0" smtClean="0"/>
                            <a:t>12</a:t>
                          </a:r>
                        </a:p>
                        <a:p>
                          <a:r>
                            <a:rPr lang="en-US" dirty="0" smtClean="0"/>
                            <a:t>15</a:t>
                          </a:r>
                        </a:p>
                        <a:p>
                          <a:r>
                            <a:rPr lang="en-US" dirty="0" smtClean="0"/>
                            <a:t>18</a:t>
                          </a:r>
                        </a:p>
                        <a:p>
                          <a:r>
                            <a:rPr lang="en-US" dirty="0" smtClean="0"/>
                            <a:t>20</a:t>
                          </a:r>
                        </a:p>
                        <a:p>
                          <a:r>
                            <a:rPr lang="en-US" dirty="0" smtClean="0"/>
                            <a:t>22</a:t>
                          </a:r>
                        </a:p>
                        <a:p>
                          <a:r>
                            <a:rPr lang="en-US" dirty="0" smtClean="0"/>
                            <a:t>27</a:t>
                          </a:r>
                        </a:p>
                        <a:p>
                          <a:r>
                            <a:rPr lang="en-US" dirty="0" smtClean="0"/>
                            <a:t>30</a:t>
                          </a:r>
                        </a:p>
                        <a:p>
                          <a:r>
                            <a:rPr lang="en-US" dirty="0" smtClean="0"/>
                            <a:t>32</a:t>
                          </a:r>
                        </a:p>
                        <a:p>
                          <a:r>
                            <a:rPr lang="en-US" dirty="0" smtClean="0"/>
                            <a:t>34</a:t>
                          </a:r>
                          <a:endParaRPr lang="en-US" dirty="0"/>
                        </a:p>
                      </a:txBody>
                      <a:tcPr/>
                    </a:tc>
                    <a:tc>
                      <a:txBody>
                        <a:bodyPr/>
                        <a:lstStyle/>
                        <a:p>
                          <a:r>
                            <a:rPr lang="en-US" dirty="0" smtClean="0"/>
                            <a:t>9</a:t>
                          </a:r>
                        </a:p>
                        <a:p>
                          <a:r>
                            <a:rPr lang="en-US" dirty="0" smtClean="0"/>
                            <a:t>25</a:t>
                          </a:r>
                        </a:p>
                        <a:p>
                          <a:r>
                            <a:rPr lang="en-US" dirty="0" smtClean="0"/>
                            <a:t>36</a:t>
                          </a:r>
                        </a:p>
                        <a:p>
                          <a:r>
                            <a:rPr lang="en-US" dirty="0" smtClean="0"/>
                            <a:t>81</a:t>
                          </a:r>
                        </a:p>
                        <a:p>
                          <a:r>
                            <a:rPr lang="en-US" dirty="0" smtClean="0"/>
                            <a:t>100</a:t>
                          </a:r>
                        </a:p>
                        <a:p>
                          <a:r>
                            <a:rPr lang="en-US" dirty="0" smtClean="0"/>
                            <a:t>144</a:t>
                          </a:r>
                        </a:p>
                        <a:p>
                          <a:r>
                            <a:rPr lang="en-US" dirty="0" smtClean="0"/>
                            <a:t>225</a:t>
                          </a:r>
                        </a:p>
                        <a:p>
                          <a:r>
                            <a:rPr lang="en-US" dirty="0" smtClean="0"/>
                            <a:t>400</a:t>
                          </a:r>
                        </a:p>
                        <a:p>
                          <a:r>
                            <a:rPr lang="en-US" dirty="0" smtClean="0"/>
                            <a:t>484</a:t>
                          </a:r>
                        </a:p>
                        <a:p>
                          <a:r>
                            <a:rPr lang="en-US" dirty="0" smtClean="0"/>
                            <a:t>784</a:t>
                          </a:r>
                          <a:endParaRPr lang="en-US" dirty="0"/>
                        </a:p>
                      </a:txBody>
                      <a:tcPr/>
                    </a:tc>
                    <a:tc>
                      <a:txBody>
                        <a:bodyPr/>
                        <a:lstStyle/>
                        <a:p>
                          <a:r>
                            <a:rPr lang="en-US" dirty="0" smtClean="0"/>
                            <a:t>30</a:t>
                          </a:r>
                        </a:p>
                        <a:p>
                          <a:r>
                            <a:rPr lang="en-US" dirty="0" smtClean="0"/>
                            <a:t>60</a:t>
                          </a:r>
                        </a:p>
                        <a:p>
                          <a:r>
                            <a:rPr lang="en-US" dirty="0" smtClean="0"/>
                            <a:t>90</a:t>
                          </a:r>
                        </a:p>
                        <a:p>
                          <a:r>
                            <a:rPr lang="en-US" dirty="0" smtClean="0"/>
                            <a:t>162</a:t>
                          </a:r>
                        </a:p>
                        <a:p>
                          <a:r>
                            <a:rPr lang="en-US" dirty="0" smtClean="0"/>
                            <a:t>200</a:t>
                          </a:r>
                        </a:p>
                        <a:p>
                          <a:r>
                            <a:rPr lang="en-US" dirty="0" smtClean="0"/>
                            <a:t>264</a:t>
                          </a:r>
                        </a:p>
                        <a:p>
                          <a:r>
                            <a:rPr lang="en-US" dirty="0" smtClean="0"/>
                            <a:t>405</a:t>
                          </a:r>
                        </a:p>
                        <a:p>
                          <a:r>
                            <a:rPr lang="en-US" dirty="0" smtClean="0"/>
                            <a:t>600</a:t>
                          </a:r>
                        </a:p>
                        <a:p>
                          <a:r>
                            <a:rPr lang="en-US" dirty="0" smtClean="0"/>
                            <a:t>704</a:t>
                          </a:r>
                        </a:p>
                        <a:p>
                          <a:r>
                            <a:rPr lang="en-US" dirty="0" smtClean="0"/>
                            <a:t>932</a:t>
                          </a:r>
                          <a:endParaRPr lang="en-US" dirty="0"/>
                        </a:p>
                      </a:txBody>
                      <a:tcPr/>
                    </a:tc>
                  </a:tr>
                  <a:tr h="755714">
                    <a:tc>
                      <a:txBody>
                        <a:bodyPr/>
                        <a:lstStyle/>
                        <a:p>
                          <a:endParaRPr lang="en-US"/>
                        </a:p>
                      </a:txBody>
                      <a:tcPr>
                        <a:blipFill rotWithShape="1">
                          <a:blip r:embed="rId2"/>
                          <a:stretch>
                            <a:fillRect l="-376" t="-428226" r="-299248"/>
                          </a:stretch>
                        </a:blipFill>
                      </a:tcPr>
                    </a:tc>
                    <a:tc>
                      <a:txBody>
                        <a:bodyPr/>
                        <a:lstStyle/>
                        <a:p>
                          <a:endParaRPr lang="en-US"/>
                        </a:p>
                      </a:txBody>
                      <a:tcPr>
                        <a:blipFill rotWithShape="1">
                          <a:blip r:embed="rId2"/>
                          <a:stretch>
                            <a:fillRect l="-100755" t="-428226" r="-200377"/>
                          </a:stretch>
                        </a:blipFill>
                      </a:tcPr>
                    </a:tc>
                    <a:tc>
                      <a:txBody>
                        <a:bodyPr/>
                        <a:lstStyle/>
                        <a:p>
                          <a:endParaRPr lang="en-US"/>
                        </a:p>
                      </a:txBody>
                      <a:tcPr>
                        <a:blipFill rotWithShape="1">
                          <a:blip r:embed="rId2"/>
                          <a:stretch>
                            <a:fillRect l="-200000" t="-428226" r="-99624"/>
                          </a:stretch>
                        </a:blipFill>
                      </a:tcPr>
                    </a:tc>
                    <a:tc>
                      <a:txBody>
                        <a:bodyPr/>
                        <a:lstStyle/>
                        <a:p>
                          <a:endParaRPr lang="en-US"/>
                        </a:p>
                      </a:txBody>
                      <a:tcPr>
                        <a:blipFill rotWithShape="1">
                          <a:blip r:embed="rId2"/>
                          <a:stretch>
                            <a:fillRect l="-301132" t="-428226"/>
                          </a:stretch>
                        </a:blipFill>
                      </a:tcPr>
                    </a:tc>
                  </a:tr>
                </a:tbl>
              </a:graphicData>
            </a:graphic>
          </p:graphicFrame>
        </mc:Fallback>
      </mc:AlternateContent>
    </p:spTree>
    <p:extLst>
      <p:ext uri="{BB962C8B-B14F-4D97-AF65-F5344CB8AC3E}">
        <p14:creationId xmlns:p14="http://schemas.microsoft.com/office/powerpoint/2010/main" val="1863983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335894"/>
                <a:ext cx="8382000" cy="5651996"/>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Put all the values in the formula</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𝑏</m:t>
                      </m:r>
                      <m:r>
                        <a:rPr lang="en-US" sz="2000" b="0" i="1" smtClean="0">
                          <a:latin typeface="Cambria Math"/>
                        </a:rPr>
                        <m:t>=</m:t>
                      </m:r>
                      <m:f>
                        <m:fPr>
                          <m:ctrlPr>
                            <a:rPr lang="en-US" sz="2000" b="0" i="1" smtClean="0">
                              <a:latin typeface="Cambria Math"/>
                            </a:rPr>
                          </m:ctrlPr>
                        </m:fPr>
                        <m:num>
                          <m:r>
                            <a:rPr lang="en-US" sz="2000" i="1">
                              <a:latin typeface="Cambria Math"/>
                            </a:rPr>
                            <m:t>10</m:t>
                          </m:r>
                          <m:d>
                            <m:dPr>
                              <m:ctrlPr>
                                <a:rPr lang="en-US" sz="2000" i="1">
                                  <a:latin typeface="Cambria Math"/>
                                </a:rPr>
                              </m:ctrlPr>
                            </m:dPr>
                            <m:e>
                              <m:r>
                                <a:rPr lang="en-US" sz="2000" i="1">
                                  <a:latin typeface="Cambria Math"/>
                                </a:rPr>
                                <m:t>3467</m:t>
                              </m:r>
                            </m:e>
                          </m:d>
                          <m:r>
                            <a:rPr lang="en-US" sz="2000" i="1">
                              <a:latin typeface="Cambria Math"/>
                            </a:rPr>
                            <m:t>−(130)(220)</m:t>
                          </m:r>
                        </m:num>
                        <m:den>
                          <m:r>
                            <a:rPr lang="en-US" sz="2000" b="0" i="1" smtClean="0">
                              <a:latin typeface="Cambria Math"/>
                            </a:rPr>
                            <m:t>10</m:t>
                          </m:r>
                          <m:d>
                            <m:dPr>
                              <m:ctrlPr>
                                <a:rPr lang="en-US" sz="2000" b="0" i="1" smtClean="0">
                                  <a:latin typeface="Cambria Math"/>
                                </a:rPr>
                              </m:ctrlPr>
                            </m:dPr>
                            <m:e>
                              <m:r>
                                <a:rPr lang="en-US" sz="2000" b="0" i="1" smtClean="0">
                                  <a:latin typeface="Cambria Math"/>
                                </a:rPr>
                                <m:t>2288</m:t>
                              </m:r>
                            </m:e>
                          </m:d>
                          <m:r>
                            <a:rPr lang="en-US" sz="2000" b="0" i="1" smtClean="0">
                              <a:latin typeface="Cambria Math"/>
                            </a:rPr>
                            <m:t>−</m:t>
                          </m:r>
                          <m:sSup>
                            <m:sSupPr>
                              <m:ctrlPr>
                                <a:rPr lang="en-US" sz="2000" b="0" i="1" smtClean="0">
                                  <a:latin typeface="Cambria Math"/>
                                </a:rPr>
                              </m:ctrlPr>
                            </m:sSupPr>
                            <m:e>
                              <m:r>
                                <a:rPr lang="en-US" sz="2000" b="0" i="1" smtClean="0">
                                  <a:latin typeface="Cambria Math"/>
                                </a:rPr>
                                <m:t>(130)</m:t>
                              </m:r>
                            </m:e>
                            <m:sup>
                              <m:r>
                                <a:rPr lang="en-US" sz="2000" b="0" i="1" smtClean="0">
                                  <a:latin typeface="Cambria Math"/>
                                </a:rPr>
                                <m:t>2</m:t>
                              </m:r>
                            </m:sup>
                          </m:sSup>
                        </m:den>
                      </m:f>
                    </m:oMath>
                  </m:oMathPara>
                </a14:m>
                <a:endParaRPr lang="en-US" sz="2000" b="0" dirty="0" smtClean="0">
                  <a:latin typeface="Times New Roman" pitchFamily="18" charset="0"/>
                  <a:cs typeface="Times New Roman" pitchFamily="18" charset="0"/>
                </a:endParaRPr>
              </a:p>
              <a:p>
                <a:pPr algn="just"/>
                <a:endParaRPr lang="en-US" sz="2000" b="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𝑏</m:t>
                      </m:r>
                      <m:r>
                        <a:rPr lang="en-US" sz="2000" b="0" i="1" smtClean="0">
                          <a:latin typeface="Cambria Math"/>
                        </a:rPr>
                        <m:t>=</m:t>
                      </m:r>
                      <m:f>
                        <m:fPr>
                          <m:ctrlPr>
                            <a:rPr lang="en-US" sz="2000" b="0" i="1" smtClean="0">
                              <a:latin typeface="Cambria Math"/>
                            </a:rPr>
                          </m:ctrlPr>
                        </m:fPr>
                        <m:num>
                          <m:r>
                            <a:rPr lang="en-US" sz="2000" b="0" i="1" smtClean="0">
                              <a:latin typeface="Cambria Math"/>
                            </a:rPr>
                            <m:t>6070</m:t>
                          </m:r>
                        </m:num>
                        <m:den>
                          <m:r>
                            <a:rPr lang="en-US" sz="2000" b="0" i="1" smtClean="0">
                              <a:latin typeface="Cambria Math"/>
                            </a:rPr>
                            <m:t>5980</m:t>
                          </m:r>
                        </m:den>
                      </m:f>
                    </m:oMath>
                  </m:oMathPara>
                </a14:m>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𝑏</m:t>
                      </m:r>
                      <m:r>
                        <a:rPr lang="en-US" sz="2000" b="0" i="1" smtClean="0">
                          <a:latin typeface="Cambria Math"/>
                        </a:rPr>
                        <m:t>=1.02</m:t>
                      </m:r>
                    </m:oMath>
                  </m:oMathPara>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To find the value of </a:t>
                </a:r>
                <a:r>
                  <a:rPr lang="en-US" sz="2400" b="1" i="1" dirty="0" smtClean="0">
                    <a:latin typeface="Times New Roman" pitchFamily="18" charset="0"/>
                    <a:cs typeface="Times New Roman" pitchFamily="18" charset="0"/>
                  </a:rPr>
                  <a:t>a</a:t>
                </a:r>
                <a:r>
                  <a:rPr lang="en-US" sz="2000" dirty="0" smtClean="0">
                    <a:latin typeface="Times New Roman" pitchFamily="18" charset="0"/>
                    <a:cs typeface="Times New Roman" pitchFamily="18" charset="0"/>
                  </a:rPr>
                  <a:t> first we need </a:t>
                </a:r>
                <a14:m>
                  <m:oMath xmlns:m="http://schemas.openxmlformats.org/officeDocument/2006/math">
                    <m:acc>
                      <m:accPr>
                        <m:chr m:val="̅"/>
                        <m:ctrlPr>
                          <a:rPr lang="en-US" sz="2000" i="1" smtClean="0">
                            <a:latin typeface="Cambria Math"/>
                          </a:rPr>
                        </m:ctrlPr>
                      </m:accPr>
                      <m:e>
                        <m:r>
                          <a:rPr lang="en-US" sz="2000" b="0" i="1" smtClean="0">
                            <a:latin typeface="Cambria Math"/>
                          </a:rPr>
                          <m:t>𝑋</m:t>
                        </m:r>
                      </m:e>
                    </m:acc>
                    <m:r>
                      <a:rPr lang="en-US" sz="2000" b="0" i="1" smtClean="0">
                        <a:latin typeface="Cambria Math"/>
                      </a:rPr>
                      <m:t> </m:t>
                    </m:r>
                    <m:r>
                      <a:rPr lang="en-US" sz="2000" b="0" i="1" smtClean="0">
                        <a:latin typeface="Cambria Math"/>
                      </a:rPr>
                      <m:t>𝑎𝑛𝑑</m:t>
                    </m:r>
                    <m:r>
                      <a:rPr lang="en-US" sz="2000" b="0" i="1" smtClean="0">
                        <a:latin typeface="Cambria Math"/>
                      </a:rPr>
                      <m:t> </m:t>
                    </m:r>
                    <m:acc>
                      <m:accPr>
                        <m:chr m:val="̅"/>
                        <m:ctrlPr>
                          <a:rPr lang="en-US" sz="2000" b="0" i="1" smtClean="0">
                            <a:latin typeface="Cambria Math"/>
                          </a:rPr>
                        </m:ctrlPr>
                      </m:accPr>
                      <m:e>
                        <m:r>
                          <a:rPr lang="en-US" sz="2000" b="0" i="1" smtClean="0">
                            <a:latin typeface="Cambria Math"/>
                          </a:rPr>
                          <m:t>𝑌</m:t>
                        </m:r>
                        <m:r>
                          <a:rPr lang="en-US" sz="2000" b="0" i="1" smtClean="0">
                            <a:latin typeface="Cambria Math"/>
                          </a:rPr>
                          <m:t> </m:t>
                        </m:r>
                      </m:e>
                    </m:acc>
                    <m:r>
                      <a:rPr lang="en-US" sz="2000" b="0" i="0" smtClean="0">
                        <a:latin typeface="Cambria Math"/>
                      </a:rPr>
                      <m:t>.  </m:t>
                    </m:r>
                    <m:r>
                      <m:rPr>
                        <m:sty m:val="p"/>
                      </m:rPr>
                      <a:rPr lang="en-US" sz="2000" b="0" i="0" smtClean="0">
                        <a:latin typeface="Cambria Math"/>
                      </a:rPr>
                      <m:t>So</m:t>
                    </m:r>
                    <m:r>
                      <a:rPr lang="en-US" sz="2000" b="0" i="0" smtClean="0">
                        <a:latin typeface="Cambria Math"/>
                      </a:rPr>
                      <m:t> </m:t>
                    </m:r>
                    <m:r>
                      <m:rPr>
                        <m:sty m:val="p"/>
                      </m:rPr>
                      <a:rPr lang="en-US" sz="2000" b="0" i="0" smtClean="0">
                        <a:latin typeface="Cambria Math"/>
                      </a:rPr>
                      <m:t>these</m:t>
                    </m:r>
                    <m:r>
                      <a:rPr lang="en-US" sz="2000" b="0" i="0" smtClean="0">
                        <a:latin typeface="Cambria Math"/>
                      </a:rPr>
                      <m:t> </m:t>
                    </m:r>
                    <m:r>
                      <m:rPr>
                        <m:sty m:val="p"/>
                      </m:rPr>
                      <a:rPr lang="en-US" sz="2000" b="0" i="0" smtClean="0">
                        <a:latin typeface="Cambria Math"/>
                      </a:rPr>
                      <m:t>can</m:t>
                    </m:r>
                    <m:r>
                      <a:rPr lang="en-US" sz="2000" b="0" i="0" smtClean="0">
                        <a:latin typeface="Cambria Math"/>
                      </a:rPr>
                      <m:t> </m:t>
                    </m:r>
                    <m:r>
                      <m:rPr>
                        <m:sty m:val="p"/>
                      </m:rPr>
                      <a:rPr lang="en-US" sz="2000" b="0" i="0" smtClean="0">
                        <a:latin typeface="Cambria Math"/>
                      </a:rPr>
                      <m:t>be</m:t>
                    </m:r>
                    <m:r>
                      <a:rPr lang="en-US" sz="2000" b="0" i="0" smtClean="0">
                        <a:latin typeface="Cambria Math"/>
                      </a:rPr>
                      <m:t> </m:t>
                    </m:r>
                    <m:r>
                      <m:rPr>
                        <m:sty m:val="p"/>
                      </m:rPr>
                      <a:rPr lang="en-US" sz="2000" b="0" i="0" smtClean="0">
                        <a:latin typeface="Cambria Math"/>
                      </a:rPr>
                      <m:t>calculated</m:t>
                    </m:r>
                    <m:r>
                      <a:rPr lang="en-US" sz="2000" b="0" i="0" smtClean="0">
                        <a:latin typeface="Cambria Math"/>
                      </a:rPr>
                      <m:t> </m:t>
                    </m:r>
                    <m:r>
                      <m:rPr>
                        <m:sty m:val="p"/>
                      </m:rPr>
                      <a:rPr lang="en-US" sz="2000" b="0" i="0" smtClean="0">
                        <a:latin typeface="Cambria Math"/>
                      </a:rPr>
                      <m:t>as</m:t>
                    </m:r>
                    <m:r>
                      <a:rPr lang="en-US" sz="2000" b="0" i="0" smtClean="0">
                        <a:latin typeface="Cambria Math"/>
                      </a:rPr>
                      <m:t> </m:t>
                    </m:r>
                  </m:oMath>
                </a14:m>
                <a:endParaRPr lang="en-US" sz="2000" b="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acc>
                        <m:accPr>
                          <m:chr m:val="̅"/>
                          <m:ctrlPr>
                            <a:rPr lang="en-US" sz="2000" i="1" smtClean="0">
                              <a:latin typeface="Cambria Math"/>
                            </a:rPr>
                          </m:ctrlPr>
                        </m:accPr>
                        <m:e>
                          <m:r>
                            <a:rPr lang="en-US" sz="2000" b="0" i="1" smtClean="0">
                              <a:latin typeface="Cambria Math"/>
                            </a:rPr>
                            <m:t>𝑋</m:t>
                          </m:r>
                        </m:e>
                      </m:acc>
                      <m:r>
                        <a:rPr lang="en-US" sz="2000" b="0" i="1" smtClean="0">
                          <a:latin typeface="Cambria Math"/>
                        </a:rPr>
                        <m:t>=</m:t>
                      </m:r>
                      <m:f>
                        <m:fPr>
                          <m:ctrlPr>
                            <a:rPr lang="en-US" sz="2000" b="0" i="1" smtClean="0">
                              <a:latin typeface="Cambria Math"/>
                            </a:rPr>
                          </m:ctrlPr>
                        </m:fPr>
                        <m:num>
                          <m:nary>
                            <m:naryPr>
                              <m:chr m:val="∑"/>
                              <m:subHide m:val="on"/>
                              <m:supHide m:val="on"/>
                              <m:ctrlPr>
                                <a:rPr lang="en-US" sz="2000" b="0" i="1" smtClean="0">
                                  <a:latin typeface="Cambria Math"/>
                                </a:rPr>
                              </m:ctrlPr>
                            </m:naryPr>
                            <m:sub/>
                            <m:sup/>
                            <m:e>
                              <m:r>
                                <a:rPr lang="en-US" sz="2000" b="0" i="1" smtClean="0">
                                  <a:latin typeface="Cambria Math"/>
                                </a:rPr>
                                <m:t>𝑋</m:t>
                              </m:r>
                            </m:e>
                          </m:nary>
                        </m:num>
                        <m:den>
                          <m:r>
                            <a:rPr lang="en-US" sz="2000" b="0" i="1" smtClean="0">
                              <a:latin typeface="Cambria Math"/>
                            </a:rPr>
                            <m:t>𝑛</m:t>
                          </m:r>
                        </m:den>
                      </m:f>
                      <m:r>
                        <a:rPr lang="en-US" sz="2000" b="0" i="1" smtClean="0">
                          <a:latin typeface="Cambria Math"/>
                        </a:rPr>
                        <m:t>=</m:t>
                      </m:r>
                      <m:f>
                        <m:fPr>
                          <m:ctrlPr>
                            <a:rPr lang="en-US" sz="2000" b="0" i="1" smtClean="0">
                              <a:latin typeface="Cambria Math"/>
                            </a:rPr>
                          </m:ctrlPr>
                        </m:fPr>
                        <m:num>
                          <m:r>
                            <a:rPr lang="en-US" sz="2000" b="0" i="1" smtClean="0">
                              <a:latin typeface="Cambria Math"/>
                            </a:rPr>
                            <m:t>130</m:t>
                          </m:r>
                        </m:num>
                        <m:den>
                          <m:r>
                            <a:rPr lang="en-US" sz="2000" b="0" i="1" smtClean="0">
                              <a:latin typeface="Cambria Math"/>
                            </a:rPr>
                            <m:t>10</m:t>
                          </m:r>
                        </m:den>
                      </m:f>
                      <m:r>
                        <a:rPr lang="en-US" sz="2000" b="0" i="1" smtClean="0">
                          <a:latin typeface="Cambria Math"/>
                        </a:rPr>
                        <m:t>=13</m:t>
                      </m:r>
                    </m:oMath>
                  </m:oMathPara>
                </a14:m>
                <a:endParaRPr lang="en-US" sz="2000" b="0" dirty="0" smtClean="0">
                  <a:latin typeface="Times New Roman" pitchFamily="18" charset="0"/>
                  <a:cs typeface="Times New Roman" pitchFamily="18" charset="0"/>
                </a:endParaRPr>
              </a:p>
              <a:p>
                <a:pPr algn="just"/>
                <a:endParaRPr lang="en-US" sz="2000" b="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acc>
                        <m:accPr>
                          <m:chr m:val="̅"/>
                          <m:ctrlPr>
                            <a:rPr lang="en-US" sz="2000" i="1" smtClean="0">
                              <a:latin typeface="Cambria Math"/>
                            </a:rPr>
                          </m:ctrlPr>
                        </m:accPr>
                        <m:e>
                          <m:r>
                            <a:rPr lang="en-US" sz="2000" b="0" i="1" smtClean="0">
                              <a:latin typeface="Cambria Math"/>
                            </a:rPr>
                            <m:t>𝑌</m:t>
                          </m:r>
                        </m:e>
                      </m:acc>
                      <m:r>
                        <a:rPr lang="en-US" sz="2000" b="0" i="1" smtClean="0">
                          <a:latin typeface="Cambria Math"/>
                        </a:rPr>
                        <m:t>=</m:t>
                      </m:r>
                      <m:f>
                        <m:fPr>
                          <m:ctrlPr>
                            <a:rPr lang="en-US" sz="2000" b="0" i="1" smtClean="0">
                              <a:latin typeface="Cambria Math"/>
                            </a:rPr>
                          </m:ctrlPr>
                        </m:fPr>
                        <m:num>
                          <m:nary>
                            <m:naryPr>
                              <m:chr m:val="∑"/>
                              <m:subHide m:val="on"/>
                              <m:supHide m:val="on"/>
                              <m:ctrlPr>
                                <a:rPr lang="en-US" sz="2000" b="0" i="1" smtClean="0">
                                  <a:latin typeface="Cambria Math"/>
                                </a:rPr>
                              </m:ctrlPr>
                            </m:naryPr>
                            <m:sub/>
                            <m:sup/>
                            <m:e>
                              <m:r>
                                <a:rPr lang="en-US" sz="2000" b="0" i="1" smtClean="0">
                                  <a:latin typeface="Cambria Math"/>
                                </a:rPr>
                                <m:t>𝑌</m:t>
                              </m:r>
                            </m:e>
                          </m:nary>
                        </m:num>
                        <m:den>
                          <m:r>
                            <a:rPr lang="en-US" sz="2000" b="0" i="1" smtClean="0">
                              <a:latin typeface="Cambria Math"/>
                            </a:rPr>
                            <m:t>𝑛</m:t>
                          </m:r>
                        </m:den>
                      </m:f>
                      <m:r>
                        <a:rPr lang="en-US" sz="2000" b="0" i="1" smtClean="0">
                          <a:latin typeface="Cambria Math"/>
                        </a:rPr>
                        <m:t>=</m:t>
                      </m:r>
                      <m:f>
                        <m:fPr>
                          <m:ctrlPr>
                            <a:rPr lang="en-US" sz="2000" b="0" i="1" smtClean="0">
                              <a:latin typeface="Cambria Math"/>
                            </a:rPr>
                          </m:ctrlPr>
                        </m:fPr>
                        <m:num>
                          <m:r>
                            <a:rPr lang="en-US" sz="2000" b="0" i="1" smtClean="0">
                              <a:latin typeface="Cambria Math"/>
                            </a:rPr>
                            <m:t>220</m:t>
                          </m:r>
                        </m:num>
                        <m:den>
                          <m:r>
                            <a:rPr lang="en-US" sz="2000" b="0" i="1" smtClean="0">
                              <a:latin typeface="Cambria Math"/>
                            </a:rPr>
                            <m:t>10</m:t>
                          </m:r>
                        </m:den>
                      </m:f>
                      <m:r>
                        <a:rPr lang="en-US" sz="2000" b="0" i="1" smtClean="0">
                          <a:latin typeface="Cambria Math"/>
                        </a:rPr>
                        <m:t>=22</m:t>
                      </m:r>
                    </m:oMath>
                  </m:oMathPara>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Now the value of </a:t>
                </a:r>
                <a:r>
                  <a:rPr lang="en-US" sz="2000" b="1" i="1" dirty="0" smtClean="0">
                    <a:latin typeface="Times New Roman" pitchFamily="18" charset="0"/>
                    <a:cs typeface="Times New Roman" pitchFamily="18" charset="0"/>
                  </a:rPr>
                  <a:t>a </a:t>
                </a:r>
                <a:r>
                  <a:rPr lang="en-US" sz="2000" dirty="0" smtClean="0">
                    <a:latin typeface="Times New Roman" pitchFamily="18" charset="0"/>
                    <a:cs typeface="Times New Roman" pitchFamily="18" charset="0"/>
                  </a:rPr>
                  <a:t>can be find as</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𝑎</m:t>
                      </m:r>
                      <m:r>
                        <a:rPr lang="en-US" sz="2000" b="0" i="1" smtClean="0">
                          <a:latin typeface="Cambria Math"/>
                        </a:rPr>
                        <m:t>=22−</m:t>
                      </m:r>
                      <m:d>
                        <m:dPr>
                          <m:ctrlPr>
                            <a:rPr lang="en-US" sz="2000" b="0" i="1" smtClean="0">
                              <a:latin typeface="Cambria Math"/>
                            </a:rPr>
                          </m:ctrlPr>
                        </m:dPr>
                        <m:e>
                          <m:r>
                            <a:rPr lang="en-US" sz="2000" b="0" i="1" smtClean="0">
                              <a:latin typeface="Cambria Math"/>
                            </a:rPr>
                            <m:t>1.02</m:t>
                          </m:r>
                        </m:e>
                      </m:d>
                      <m:d>
                        <m:dPr>
                          <m:ctrlPr>
                            <a:rPr lang="en-US" sz="2000" b="0" i="1" smtClean="0">
                              <a:latin typeface="Cambria Math"/>
                            </a:rPr>
                          </m:ctrlPr>
                        </m:dPr>
                        <m:e>
                          <m:r>
                            <a:rPr lang="en-US" sz="2000" b="0" i="1" smtClean="0">
                              <a:latin typeface="Cambria Math"/>
                            </a:rPr>
                            <m:t>13</m:t>
                          </m:r>
                        </m:e>
                      </m:d>
                    </m:oMath>
                  </m:oMathPara>
                </a14:m>
                <a:endParaRPr lang="en-US" sz="2000" b="0" dirty="0" smtClean="0">
                  <a:latin typeface="Times New Roman" pitchFamily="18" charset="0"/>
                  <a:cs typeface="Times New Roman" pitchFamily="18" charset="0"/>
                </a:endParaRPr>
              </a:p>
              <a:p>
                <a:pPr algn="just"/>
                <a:endParaRPr lang="en-US" sz="2000" b="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𝑎</m:t>
                      </m:r>
                      <m:r>
                        <a:rPr lang="en-US" sz="2000" b="0" i="1" smtClean="0">
                          <a:latin typeface="Cambria Math"/>
                        </a:rPr>
                        <m:t>=8.74</m:t>
                      </m:r>
                    </m:oMath>
                  </m:oMathPara>
                </a14:m>
                <a:endParaRPr lang="en-US" sz="2000" b="0" dirty="0" smtClean="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335894"/>
                <a:ext cx="8382000" cy="5651996"/>
              </a:xfrm>
              <a:prstGeom prst="rect">
                <a:avLst/>
              </a:prstGeom>
              <a:blipFill rotWithShape="1">
                <a:blip r:embed="rId2"/>
                <a:stretch>
                  <a:fillRect l="-727" t="-539"/>
                </a:stretch>
              </a:blipFill>
            </p:spPr>
            <p:txBody>
              <a:bodyPr/>
              <a:lstStyle/>
              <a:p>
                <a:r>
                  <a:rPr lang="en-US">
                    <a:noFill/>
                  </a:rPr>
                  <a:t> </a:t>
                </a:r>
              </a:p>
            </p:txBody>
          </p:sp>
        </mc:Fallback>
      </mc:AlternateContent>
    </p:spTree>
    <p:extLst>
      <p:ext uri="{BB962C8B-B14F-4D97-AF65-F5344CB8AC3E}">
        <p14:creationId xmlns:p14="http://schemas.microsoft.com/office/powerpoint/2010/main" val="3019712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304800"/>
                <a:ext cx="8305800" cy="1947328"/>
              </a:xfrm>
              <a:prstGeom prst="rect">
                <a:avLst/>
              </a:prstGeom>
              <a:noFill/>
            </p:spPr>
            <p:txBody>
              <a:bodyPr wrap="square" rtlCol="0">
                <a:spAutoFit/>
              </a:bodyPr>
              <a:lstStyle/>
              <a:p>
                <a:pPr algn="just"/>
                <a:r>
                  <a:rPr lang="en-US" sz="2000" dirty="0">
                    <a:latin typeface="Times New Roman" pitchFamily="18" charset="0"/>
                    <a:cs typeface="Times New Roman" pitchFamily="18" charset="0"/>
                  </a:rPr>
                  <a:t>So finally the regression equation can be written as</a:t>
                </a:r>
              </a:p>
              <a:p>
                <a:pPr algn="just"/>
                <a:endParaRPr lang="en-US" sz="2000" dirty="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acc>
                        <m:accPr>
                          <m:chr m:val="̂"/>
                          <m:ctrlPr>
                            <a:rPr lang="en-US" sz="2000" i="1">
                              <a:latin typeface="Cambria Math"/>
                            </a:rPr>
                          </m:ctrlPr>
                        </m:accPr>
                        <m:e>
                          <m:r>
                            <a:rPr lang="en-US" sz="2000" i="1">
                              <a:latin typeface="Cambria Math"/>
                            </a:rPr>
                            <m:t>𝑌</m:t>
                          </m:r>
                        </m:e>
                      </m:acc>
                      <m:r>
                        <a:rPr lang="en-US" sz="2000" i="1">
                          <a:latin typeface="Cambria Math"/>
                        </a:rPr>
                        <m:t>=8.74+1.02</m:t>
                      </m:r>
                      <m:r>
                        <a:rPr lang="en-US" sz="2000" i="1">
                          <a:latin typeface="Cambria Math"/>
                        </a:rPr>
                        <m:t>𝑋</m:t>
                      </m:r>
                    </m:oMath>
                  </m:oMathPara>
                </a14:m>
                <a:endParaRPr lang="en-US" sz="2000" dirty="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As the value of b (slope) is positive so we can say that as the value of X (loads) increases, the value of Y (lengths) also increase. It means that there is positive relation between loads and lengths..</a:t>
                </a:r>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304800"/>
                <a:ext cx="8305800" cy="1947328"/>
              </a:xfrm>
              <a:prstGeom prst="rect">
                <a:avLst/>
              </a:prstGeom>
              <a:blipFill rotWithShape="1">
                <a:blip r:embed="rId2"/>
                <a:stretch>
                  <a:fillRect l="-734" t="-1567" r="-660" b="-5016"/>
                </a:stretch>
              </a:blipFill>
            </p:spPr>
            <p:txBody>
              <a:bodyPr/>
              <a:lstStyle/>
              <a:p>
                <a:r>
                  <a:rPr lang="en-US">
                    <a:noFill/>
                  </a:rPr>
                  <a:t> </a:t>
                </a:r>
              </a:p>
            </p:txBody>
          </p:sp>
        </mc:Fallback>
      </mc:AlternateContent>
    </p:spTree>
    <p:extLst>
      <p:ext uri="{BB962C8B-B14F-4D97-AF65-F5344CB8AC3E}">
        <p14:creationId xmlns:p14="http://schemas.microsoft.com/office/powerpoint/2010/main" val="2151143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382000" cy="1815882"/>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Task</a:t>
            </a:r>
          </a:p>
          <a:p>
            <a:pPr algn="just"/>
            <a:r>
              <a:rPr lang="en-US" sz="2200" dirty="0" smtClean="0">
                <a:latin typeface="Times New Roman" pitchFamily="18" charset="0"/>
                <a:cs typeface="Times New Roman" pitchFamily="18" charset="0"/>
              </a:rPr>
              <a:t>The owner of retailing organization is interested in the relationship between price at which a commodity is offered for sale and quantity sold. The following sample data have been collected. </a:t>
            </a:r>
          </a:p>
          <a:p>
            <a:pPr algn="just"/>
            <a:endParaRPr lang="en-US" sz="22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923462258"/>
              </p:ext>
            </p:extLst>
          </p:nvPr>
        </p:nvGraphicFramePr>
        <p:xfrm>
          <a:off x="436415" y="2209800"/>
          <a:ext cx="8305803" cy="1010920"/>
        </p:xfrm>
        <a:graphic>
          <a:graphicData uri="http://schemas.openxmlformats.org/drawingml/2006/table">
            <a:tbl>
              <a:tblPr firstRow="1" bandRow="1">
                <a:tableStyleId>{5C22544A-7EE6-4342-B048-85BDC9FD1C3A}</a:tableStyleId>
              </a:tblPr>
              <a:tblGrid>
                <a:gridCol w="1143005"/>
                <a:gridCol w="609600"/>
                <a:gridCol w="685800"/>
                <a:gridCol w="685800"/>
                <a:gridCol w="651160"/>
                <a:gridCol w="755073"/>
                <a:gridCol w="755073"/>
                <a:gridCol w="755073"/>
                <a:gridCol w="755073"/>
                <a:gridCol w="755073"/>
                <a:gridCol w="755073"/>
              </a:tblGrid>
              <a:tr h="370840">
                <a:tc>
                  <a:txBody>
                    <a:bodyPr/>
                    <a:lstStyle/>
                    <a:p>
                      <a:r>
                        <a:rPr lang="en-US" dirty="0" smtClean="0"/>
                        <a:t>Price</a:t>
                      </a:r>
                      <a:endParaRPr lang="en-US" dirty="0"/>
                    </a:p>
                  </a:txBody>
                  <a:tcPr/>
                </a:tc>
                <a:tc>
                  <a:txBody>
                    <a:bodyPr/>
                    <a:lstStyle/>
                    <a:p>
                      <a:r>
                        <a:rPr lang="en-US" dirty="0" smtClean="0"/>
                        <a:t>25</a:t>
                      </a:r>
                      <a:endParaRPr lang="en-US" dirty="0"/>
                    </a:p>
                  </a:txBody>
                  <a:tcPr/>
                </a:tc>
                <a:tc>
                  <a:txBody>
                    <a:bodyPr/>
                    <a:lstStyle/>
                    <a:p>
                      <a:r>
                        <a:rPr lang="en-US" dirty="0" smtClean="0"/>
                        <a:t>45</a:t>
                      </a:r>
                      <a:endParaRPr lang="en-US" dirty="0"/>
                    </a:p>
                  </a:txBody>
                  <a:tcPr/>
                </a:tc>
                <a:tc>
                  <a:txBody>
                    <a:bodyPr/>
                    <a:lstStyle/>
                    <a:p>
                      <a:r>
                        <a:rPr lang="en-US" dirty="0" smtClean="0"/>
                        <a:t>30</a:t>
                      </a:r>
                      <a:endParaRPr lang="en-US" dirty="0"/>
                    </a:p>
                  </a:txBody>
                  <a:tcPr/>
                </a:tc>
                <a:tc>
                  <a:txBody>
                    <a:bodyPr/>
                    <a:lstStyle/>
                    <a:p>
                      <a:r>
                        <a:rPr lang="en-US" dirty="0" smtClean="0"/>
                        <a:t>50</a:t>
                      </a:r>
                      <a:endParaRPr lang="en-US" dirty="0"/>
                    </a:p>
                  </a:txBody>
                  <a:tcPr/>
                </a:tc>
                <a:tc>
                  <a:txBody>
                    <a:bodyPr/>
                    <a:lstStyle/>
                    <a:p>
                      <a:r>
                        <a:rPr lang="en-US" dirty="0" smtClean="0"/>
                        <a:t>35</a:t>
                      </a:r>
                      <a:endParaRPr lang="en-US" dirty="0"/>
                    </a:p>
                  </a:txBody>
                  <a:tcPr/>
                </a:tc>
                <a:tc>
                  <a:txBody>
                    <a:bodyPr/>
                    <a:lstStyle/>
                    <a:p>
                      <a:r>
                        <a:rPr lang="en-US" dirty="0" smtClean="0"/>
                        <a:t>40</a:t>
                      </a:r>
                      <a:endParaRPr lang="en-US" dirty="0"/>
                    </a:p>
                  </a:txBody>
                  <a:tcPr/>
                </a:tc>
                <a:tc>
                  <a:txBody>
                    <a:bodyPr/>
                    <a:lstStyle/>
                    <a:p>
                      <a:r>
                        <a:rPr lang="en-US" dirty="0" smtClean="0"/>
                        <a:t>65</a:t>
                      </a:r>
                      <a:endParaRPr lang="en-US" dirty="0"/>
                    </a:p>
                  </a:txBody>
                  <a:tcPr/>
                </a:tc>
                <a:tc>
                  <a:txBody>
                    <a:bodyPr/>
                    <a:lstStyle/>
                    <a:p>
                      <a:r>
                        <a:rPr lang="en-US" dirty="0" smtClean="0"/>
                        <a:t>75</a:t>
                      </a:r>
                      <a:endParaRPr lang="en-US" dirty="0"/>
                    </a:p>
                  </a:txBody>
                  <a:tcPr/>
                </a:tc>
                <a:tc>
                  <a:txBody>
                    <a:bodyPr/>
                    <a:lstStyle/>
                    <a:p>
                      <a:r>
                        <a:rPr lang="en-US" dirty="0" smtClean="0"/>
                        <a:t>70</a:t>
                      </a:r>
                      <a:endParaRPr lang="en-US" dirty="0"/>
                    </a:p>
                  </a:txBody>
                  <a:tcPr/>
                </a:tc>
                <a:tc>
                  <a:txBody>
                    <a:bodyPr/>
                    <a:lstStyle/>
                    <a:p>
                      <a:r>
                        <a:rPr lang="en-US" dirty="0" smtClean="0"/>
                        <a:t>60</a:t>
                      </a:r>
                      <a:endParaRPr lang="en-US" dirty="0"/>
                    </a:p>
                  </a:txBody>
                  <a:tcPr/>
                </a:tc>
              </a:tr>
              <a:tr h="370840">
                <a:tc>
                  <a:txBody>
                    <a:bodyPr/>
                    <a:lstStyle/>
                    <a:p>
                      <a:r>
                        <a:rPr lang="en-US" dirty="0" smtClean="0"/>
                        <a:t>Quantity sold</a:t>
                      </a:r>
                      <a:endParaRPr lang="en-US" dirty="0"/>
                    </a:p>
                  </a:txBody>
                  <a:tcPr/>
                </a:tc>
                <a:tc>
                  <a:txBody>
                    <a:bodyPr/>
                    <a:lstStyle/>
                    <a:p>
                      <a:r>
                        <a:rPr lang="en-US" dirty="0" smtClean="0"/>
                        <a:t>118</a:t>
                      </a:r>
                      <a:endParaRPr lang="en-US" dirty="0"/>
                    </a:p>
                  </a:txBody>
                  <a:tcPr/>
                </a:tc>
                <a:tc>
                  <a:txBody>
                    <a:bodyPr/>
                    <a:lstStyle/>
                    <a:p>
                      <a:r>
                        <a:rPr lang="en-US" dirty="0" smtClean="0"/>
                        <a:t>105</a:t>
                      </a:r>
                      <a:endParaRPr lang="en-US" dirty="0"/>
                    </a:p>
                  </a:txBody>
                  <a:tcPr/>
                </a:tc>
                <a:tc>
                  <a:txBody>
                    <a:bodyPr/>
                    <a:lstStyle/>
                    <a:p>
                      <a:r>
                        <a:rPr lang="en-US" dirty="0" smtClean="0"/>
                        <a:t>112</a:t>
                      </a:r>
                      <a:endParaRPr lang="en-US" dirty="0"/>
                    </a:p>
                  </a:txBody>
                  <a:tcPr/>
                </a:tc>
                <a:tc>
                  <a:txBody>
                    <a:bodyPr/>
                    <a:lstStyle/>
                    <a:p>
                      <a:r>
                        <a:rPr lang="en-US" dirty="0" smtClean="0"/>
                        <a:t>100</a:t>
                      </a:r>
                      <a:endParaRPr lang="en-US" dirty="0"/>
                    </a:p>
                  </a:txBody>
                  <a:tcPr/>
                </a:tc>
                <a:tc>
                  <a:txBody>
                    <a:bodyPr/>
                    <a:lstStyle/>
                    <a:p>
                      <a:r>
                        <a:rPr lang="en-US" dirty="0" smtClean="0"/>
                        <a:t>111</a:t>
                      </a:r>
                      <a:endParaRPr lang="en-US" dirty="0"/>
                    </a:p>
                  </a:txBody>
                  <a:tcPr/>
                </a:tc>
                <a:tc>
                  <a:txBody>
                    <a:bodyPr/>
                    <a:lstStyle/>
                    <a:p>
                      <a:r>
                        <a:rPr lang="en-US" dirty="0" smtClean="0"/>
                        <a:t>108</a:t>
                      </a:r>
                      <a:endParaRPr lang="en-US" dirty="0"/>
                    </a:p>
                  </a:txBody>
                  <a:tcPr/>
                </a:tc>
                <a:tc>
                  <a:txBody>
                    <a:bodyPr/>
                    <a:lstStyle/>
                    <a:p>
                      <a:r>
                        <a:rPr lang="en-US" dirty="0" smtClean="0"/>
                        <a:t>95</a:t>
                      </a:r>
                      <a:endParaRPr lang="en-US" dirty="0"/>
                    </a:p>
                  </a:txBody>
                  <a:tcPr/>
                </a:tc>
                <a:tc>
                  <a:txBody>
                    <a:bodyPr/>
                    <a:lstStyle/>
                    <a:p>
                      <a:r>
                        <a:rPr lang="en-US" dirty="0" smtClean="0"/>
                        <a:t>88</a:t>
                      </a:r>
                      <a:endParaRPr lang="en-US" dirty="0"/>
                    </a:p>
                  </a:txBody>
                  <a:tcPr/>
                </a:tc>
                <a:tc>
                  <a:txBody>
                    <a:bodyPr/>
                    <a:lstStyle/>
                    <a:p>
                      <a:r>
                        <a:rPr lang="en-US" dirty="0" smtClean="0"/>
                        <a:t>91</a:t>
                      </a:r>
                      <a:endParaRPr lang="en-US" dirty="0"/>
                    </a:p>
                  </a:txBody>
                  <a:tcPr/>
                </a:tc>
                <a:tc>
                  <a:txBody>
                    <a:bodyPr/>
                    <a:lstStyle/>
                    <a:p>
                      <a:r>
                        <a:rPr lang="en-US" dirty="0" smtClean="0"/>
                        <a:t>96</a:t>
                      </a:r>
                      <a:endParaRPr lang="en-US" dirty="0"/>
                    </a:p>
                  </a:txBody>
                  <a:tcPr/>
                </a:tc>
              </a:tr>
            </a:tbl>
          </a:graphicData>
        </a:graphic>
      </p:graphicFrame>
      <p:sp>
        <p:nvSpPr>
          <p:cNvPr id="4" name="TextBox 3"/>
          <p:cNvSpPr txBox="1"/>
          <p:nvPr/>
        </p:nvSpPr>
        <p:spPr>
          <a:xfrm>
            <a:off x="381000" y="3352800"/>
            <a:ext cx="8382000" cy="1477328"/>
          </a:xfrm>
          <a:prstGeom prst="rect">
            <a:avLst/>
          </a:prstGeom>
          <a:noFill/>
        </p:spPr>
        <p:txBody>
          <a:bodyPr wrap="square" rtlCol="0">
            <a:spAutoFit/>
          </a:bodyPr>
          <a:lstStyle/>
          <a:p>
            <a:r>
              <a:rPr lang="en-US" sz="2200" dirty="0" smtClean="0">
                <a:latin typeface="Times New Roman" pitchFamily="18" charset="0"/>
                <a:cs typeface="Times New Roman" pitchFamily="18" charset="0"/>
              </a:rPr>
              <a:t>Using the above data determine the equation for the estimated regression line.</a:t>
            </a:r>
          </a:p>
          <a:p>
            <a:r>
              <a:rPr lang="en-US" sz="2200" dirty="0" smtClean="0">
                <a:latin typeface="Times New Roman" pitchFamily="18" charset="0"/>
                <a:cs typeface="Times New Roman" pitchFamily="18" charset="0"/>
              </a:rPr>
              <a:t>Note:</a:t>
            </a:r>
          </a:p>
          <a:p>
            <a:r>
              <a:rPr lang="en-US" sz="2200" dirty="0" smtClean="0">
                <a:latin typeface="Times New Roman" pitchFamily="18" charset="0"/>
                <a:cs typeface="Times New Roman" pitchFamily="18" charset="0"/>
              </a:rPr>
              <a:t>Solve this question right now and send the solution</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199162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498991"/>
            <a:ext cx="8534400" cy="1446550"/>
          </a:xfrm>
          <a:prstGeom prst="rect">
            <a:avLst/>
          </a:prstGeom>
          <a:noFill/>
        </p:spPr>
        <p:txBody>
          <a:bodyPr wrap="square" rtlCol="0">
            <a:spAutoFit/>
          </a:bodyPr>
          <a:lstStyle/>
          <a:p>
            <a:pPr algn="just"/>
            <a:r>
              <a:rPr lang="en-US" sz="2800" b="1" dirty="0" smtClean="0">
                <a:latin typeface="Times New Roman" pitchFamily="18" charset="0"/>
                <a:cs typeface="Times New Roman" pitchFamily="18" charset="0"/>
              </a:rPr>
              <a:t>Assignment</a:t>
            </a:r>
          </a:p>
          <a:p>
            <a:pPr algn="just"/>
            <a:r>
              <a:rPr lang="en-US" sz="2000" dirty="0" smtClean="0">
                <a:latin typeface="Times New Roman" pitchFamily="18" charset="0"/>
                <a:cs typeface="Times New Roman" pitchFamily="18" charset="0"/>
              </a:rPr>
              <a:t>Write the assumptions of regression model.</a:t>
            </a:r>
          </a:p>
          <a:p>
            <a:pPr algn="just"/>
            <a:r>
              <a:rPr lang="en-US" sz="2000" dirty="0" smtClean="0">
                <a:latin typeface="Times New Roman" pitchFamily="18" charset="0"/>
                <a:cs typeface="Times New Roman" pitchFamily="18" charset="0"/>
              </a:rPr>
              <a:t>Write a short note on R-squared.</a:t>
            </a:r>
          </a:p>
          <a:p>
            <a:pPr algn="just"/>
            <a:r>
              <a:rPr lang="en-US" sz="2000" dirty="0" smtClean="0">
                <a:latin typeface="Times New Roman" pitchFamily="18" charset="0"/>
                <a:cs typeface="Times New Roman" pitchFamily="18" charset="0"/>
              </a:rPr>
              <a:t>Also solve the question provided.</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4222416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534400" cy="6001643"/>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What is Regression?</a:t>
            </a:r>
          </a:p>
          <a:p>
            <a:pPr algn="just"/>
            <a:r>
              <a:rPr lang="en-US" sz="2000" dirty="0" smtClean="0">
                <a:latin typeface="Times New Roman" pitchFamily="18" charset="0"/>
                <a:cs typeface="Times New Roman" pitchFamily="18" charset="0"/>
              </a:rPr>
              <a:t>	The term regression is used to investigate the dependence of one variable (called dependent variable) on one or more variables (called independent variables) and provide an equation to be used for estimating or predicting the average value of the dependent variable from the known values of the independent variable.</a:t>
            </a:r>
          </a:p>
          <a:p>
            <a:pPr algn="ctr"/>
            <a:r>
              <a:rPr lang="en-US" sz="2000" dirty="0" smtClean="0">
                <a:latin typeface="Times New Roman" pitchFamily="18" charset="0"/>
                <a:cs typeface="Times New Roman" pitchFamily="18" charset="0"/>
              </a:rPr>
              <a:t>OR</a:t>
            </a:r>
          </a:p>
          <a:p>
            <a:pPr algn="just"/>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The average relationship between a dependent and independent variable is called a regression.</a:t>
            </a:r>
          </a:p>
          <a:p>
            <a:pPr algn="just"/>
            <a:r>
              <a:rPr lang="en-US" sz="2000" b="1" dirty="0" smtClean="0">
                <a:latin typeface="Times New Roman" pitchFamily="18" charset="0"/>
                <a:cs typeface="Times New Roman" pitchFamily="18" charset="0"/>
              </a:rPr>
              <a:t>Note:</a:t>
            </a:r>
            <a:r>
              <a:rPr lang="en-US" sz="2000" dirty="0" smtClean="0">
                <a:latin typeface="Times New Roman" pitchFamily="18" charset="0"/>
                <a:cs typeface="Times New Roman" pitchFamily="18" charset="0"/>
              </a:rPr>
              <a:t> The dependent variable is assumed to be random variable whereas the independent variables are assumed to have fixed values.</a:t>
            </a:r>
          </a:p>
          <a:p>
            <a:pPr algn="just"/>
            <a:r>
              <a:rPr lang="en-US" sz="2000" dirty="0">
                <a:latin typeface="Times New Roman" pitchFamily="18" charset="0"/>
                <a:cs typeface="Times New Roman" pitchFamily="18" charset="0"/>
              </a:rPr>
              <a:t>Some </a:t>
            </a:r>
            <a:r>
              <a:rPr lang="en-US" sz="2000" dirty="0" smtClean="0">
                <a:latin typeface="Times New Roman" pitchFamily="18" charset="0"/>
                <a:cs typeface="Times New Roman" pitchFamily="18" charset="0"/>
              </a:rPr>
              <a:t>examples </a:t>
            </a:r>
            <a:r>
              <a:rPr lang="en-US" sz="2000" dirty="0">
                <a:latin typeface="Times New Roman" pitchFamily="18" charset="0"/>
                <a:cs typeface="Times New Roman" pitchFamily="18" charset="0"/>
              </a:rPr>
              <a:t>of statistical relationships might include:</a:t>
            </a:r>
          </a:p>
          <a:p>
            <a:pPr algn="just"/>
            <a:r>
              <a:rPr lang="en-US" sz="2000" dirty="0" smtClean="0">
                <a:latin typeface="Times New Roman" pitchFamily="18" charset="0"/>
                <a:cs typeface="Times New Roman" pitchFamily="18" charset="0"/>
              </a:rPr>
              <a:t>	Height </a:t>
            </a:r>
            <a:r>
              <a:rPr lang="en-US" sz="2000" dirty="0">
                <a:latin typeface="Times New Roman" pitchFamily="18" charset="0"/>
                <a:cs typeface="Times New Roman" pitchFamily="18" charset="0"/>
              </a:rPr>
              <a:t>and weight — as height increases, you'd expect weight to </a:t>
            </a:r>
            <a:r>
              <a:rPr lang="en-US" sz="2000" dirty="0" smtClean="0">
                <a:latin typeface="Times New Roman" pitchFamily="18" charset="0"/>
                <a:cs typeface="Times New Roman" pitchFamily="18" charset="0"/>
              </a:rPr>
              <a:t>increase.</a:t>
            </a:r>
            <a:endParaRPr lang="en-US" sz="2000" dirty="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Alcohol </a:t>
            </a:r>
            <a:r>
              <a:rPr lang="en-US" sz="2000" dirty="0">
                <a:latin typeface="Times New Roman" pitchFamily="18" charset="0"/>
                <a:cs typeface="Times New Roman" pitchFamily="18" charset="0"/>
              </a:rPr>
              <a:t>consumed and blood alcohol content — as alcohol consumption increases, you'd expect one's blood alcohol content to </a:t>
            </a:r>
            <a:r>
              <a:rPr lang="en-US" sz="2000" dirty="0" smtClean="0">
                <a:latin typeface="Times New Roman" pitchFamily="18" charset="0"/>
                <a:cs typeface="Times New Roman" pitchFamily="18" charset="0"/>
              </a:rPr>
              <a:t>increase.</a:t>
            </a:r>
            <a:endParaRPr lang="en-US" sz="2000" dirty="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Driving </a:t>
            </a:r>
            <a:r>
              <a:rPr lang="en-US" sz="2000" dirty="0">
                <a:latin typeface="Times New Roman" pitchFamily="18" charset="0"/>
                <a:cs typeface="Times New Roman" pitchFamily="18" charset="0"/>
              </a:rPr>
              <a:t>speed and gas mileage — as driving speed increases, you'd expect gas mileage to </a:t>
            </a:r>
            <a:r>
              <a:rPr lang="en-US" sz="2000" dirty="0" smtClean="0">
                <a:latin typeface="Times New Roman" pitchFamily="18" charset="0"/>
                <a:cs typeface="Times New Roman" pitchFamily="18" charset="0"/>
              </a:rPr>
              <a:t>decrease.</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726254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533400"/>
            <a:ext cx="8458200" cy="292387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Historical Perspective</a:t>
            </a:r>
          </a:p>
          <a:p>
            <a:pPr algn="just"/>
            <a:r>
              <a:rPr lang="en-US" sz="2000" dirty="0" smtClean="0">
                <a:latin typeface="Times New Roman" pitchFamily="18" charset="0"/>
                <a:cs typeface="Times New Roman" pitchFamily="18" charset="0"/>
              </a:rPr>
              <a:t>	The word regression was first time introduced by British scientist, Sir Francis Galton, who analyzed the heights of sons and the average heights of their parents. Galton concluded that the sons of very tall (or short) parents were generally taller (or shorter) than the average but not as tall (or short) as their parents. His work was published in 1885 under the title </a:t>
            </a:r>
            <a:r>
              <a:rPr lang="en-US" sz="2000" b="1" dirty="0" smtClean="0">
                <a:latin typeface="Times New Roman" pitchFamily="18" charset="0"/>
                <a:cs typeface="Times New Roman" pitchFamily="18" charset="0"/>
              </a:rPr>
              <a:t>‘’ Regression Towards Mediocrity in Hereditary Stature’’.</a:t>
            </a:r>
            <a:r>
              <a:rPr lang="en-US" sz="2000" dirty="0" smtClean="0">
                <a:latin typeface="Times New Roman" pitchFamily="18" charset="0"/>
                <a:cs typeface="Times New Roman" pitchFamily="18" charset="0"/>
              </a:rPr>
              <a:t> According to his conclusion, ‘’regression towards mediocrity’’ means that the sons heights tended towards the average rather than take extreme values.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768538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534400" cy="427809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Dependent Variable</a:t>
            </a:r>
          </a:p>
          <a:p>
            <a:pPr algn="just"/>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 variable intended to be estimated or predicted is termed as dependent variable. The dependent variable also called the regressand, the predictand, response or explained variable. It is denoted by </a:t>
            </a:r>
            <a:r>
              <a:rPr lang="en-US" sz="2000" b="1" dirty="0" smtClean="0">
                <a:latin typeface="Times New Roman" pitchFamily="18" charset="0"/>
                <a:cs typeface="Times New Roman" pitchFamily="18" charset="0"/>
              </a:rPr>
              <a:t>‘’ Y ‘’.</a:t>
            </a:r>
          </a:p>
          <a:p>
            <a:pPr algn="just"/>
            <a:r>
              <a:rPr lang="en-US" sz="2000" dirty="0" smtClean="0">
                <a:latin typeface="Times New Roman" pitchFamily="18" charset="0"/>
                <a:cs typeface="Times New Roman" pitchFamily="18" charset="0"/>
              </a:rPr>
              <a:t>Independent variable</a:t>
            </a:r>
          </a:p>
          <a:p>
            <a:pPr algn="just"/>
            <a:r>
              <a:rPr lang="en-US" sz="2400" b="1" dirty="0" smtClean="0">
                <a:latin typeface="Times New Roman" pitchFamily="18" charset="0"/>
                <a:cs typeface="Times New Roman" pitchFamily="18" charset="0"/>
              </a:rPr>
              <a:t>Independent Variable</a:t>
            </a:r>
          </a:p>
          <a:p>
            <a:pPr algn="just"/>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 variable on the basis of which the dependent variable is to be estimated is called independent variable. The  independent variable is also called regressor, predictor or explanatory variable. It is denoted by </a:t>
            </a:r>
            <a:r>
              <a:rPr lang="en-US" sz="2000" b="1" dirty="0" smtClean="0">
                <a:latin typeface="Times New Roman" pitchFamily="18" charset="0"/>
                <a:cs typeface="Times New Roman" pitchFamily="18" charset="0"/>
              </a:rPr>
              <a:t>‘’ X ‘’.</a:t>
            </a:r>
          </a:p>
          <a:p>
            <a:pPr algn="just"/>
            <a:r>
              <a:rPr lang="en-US" sz="2400" b="1" dirty="0" smtClean="0">
                <a:latin typeface="Times New Roman" pitchFamily="18" charset="0"/>
                <a:cs typeface="Times New Roman" pitchFamily="18" charset="0"/>
              </a:rPr>
              <a:t>Example</a:t>
            </a:r>
          </a:p>
          <a:p>
            <a:pPr algn="just"/>
            <a:r>
              <a:rPr lang="en-US" sz="2000" dirty="0" smtClean="0">
                <a:latin typeface="Times New Roman" pitchFamily="18" charset="0"/>
                <a:cs typeface="Times New Roman" pitchFamily="18" charset="0"/>
              </a:rPr>
              <a:t>	If we want to estimate the heights of children on the basis of their ages, the heights would be dependent variable and the ages would be independent variable.</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27188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228600" y="304800"/>
                <a:ext cx="8610600" cy="5078313"/>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Regression Model</a:t>
                </a:r>
              </a:p>
              <a:p>
                <a:pPr algn="just"/>
                <a:r>
                  <a:rPr lang="en-US" sz="2000" dirty="0" smtClean="0">
                    <a:latin typeface="Times New Roman" pitchFamily="18" charset="0"/>
                    <a:cs typeface="Times New Roman" pitchFamily="18" charset="0"/>
                  </a:rPr>
                  <a:t>	Suppose we want to study the dependence of Y variable on a single variable X. The variable Y depends on X and is also subject to uncountable errors. This study is covered by a simple linear regression. For a population data the simple linear regression model is written as </a:t>
                </a:r>
                <a14:m>
                  <m:oMath xmlns:m="http://schemas.openxmlformats.org/officeDocument/2006/math">
                    <m:sSub>
                      <m:sSubPr>
                        <m:ctrlPr>
                          <a:rPr lang="en-US" sz="2000" i="1" smtClean="0">
                            <a:latin typeface="Cambria Math"/>
                          </a:rPr>
                        </m:ctrlPr>
                      </m:sSubPr>
                      <m:e>
                        <m:r>
                          <a:rPr lang="en-US" sz="2000" b="0" i="1" smtClean="0">
                            <a:latin typeface="Cambria Math"/>
                          </a:rPr>
                          <m:t>𝑌</m:t>
                        </m:r>
                      </m:e>
                      <m:sub>
                        <m:r>
                          <a:rPr lang="en-US" sz="2000" b="0" i="1" smtClean="0">
                            <a:latin typeface="Cambria Math"/>
                          </a:rPr>
                          <m:t>𝑖</m:t>
                        </m:r>
                      </m:sub>
                    </m:sSub>
                    <m:r>
                      <a:rPr lang="en-US" sz="2000" b="0" i="1" smtClean="0">
                        <a:latin typeface="Cambria Math"/>
                      </a:rPr>
                      <m:t>=</m:t>
                    </m:r>
                    <m:r>
                      <a:rPr lang="en-US" sz="2000" b="0" i="1" smtClean="0">
                        <a:latin typeface="Cambria Math"/>
                        <a:ea typeface="Cambria Math"/>
                      </a:rPr>
                      <m:t>𝛼</m:t>
                    </m:r>
                    <m:r>
                      <a:rPr lang="en-US" sz="2000" b="0" i="1" smtClean="0">
                        <a:latin typeface="Cambria Math"/>
                        <a:ea typeface="Cambria Math"/>
                      </a:rPr>
                      <m:t>+</m:t>
                    </m:r>
                    <m:r>
                      <a:rPr lang="en-US" sz="2000" b="0" i="1" smtClean="0">
                        <a:latin typeface="Cambria Math"/>
                        <a:ea typeface="Cambria Math"/>
                      </a:rPr>
                      <m:t>𝛽</m:t>
                    </m:r>
                    <m:sSub>
                      <m:sSubPr>
                        <m:ctrlPr>
                          <a:rPr lang="en-US" sz="2000" b="0" i="1" smtClean="0">
                            <a:latin typeface="Cambria Math"/>
                            <a:ea typeface="Cambria Math"/>
                          </a:rPr>
                        </m:ctrlPr>
                      </m:sSubPr>
                      <m:e>
                        <m:r>
                          <a:rPr lang="en-US" sz="2000" b="0" i="1" smtClean="0">
                            <a:latin typeface="Cambria Math"/>
                            <a:ea typeface="Cambria Math"/>
                          </a:rPr>
                          <m:t>𝑋</m:t>
                        </m:r>
                      </m:e>
                      <m:sub>
                        <m:r>
                          <a:rPr lang="en-US" sz="2000" b="0" i="1" smtClean="0">
                            <a:latin typeface="Cambria Math"/>
                            <a:ea typeface="Cambria Math"/>
                          </a:rPr>
                          <m:t>𝑖</m:t>
                        </m:r>
                      </m:sub>
                    </m:sSub>
                    <m:r>
                      <a:rPr lang="en-US" sz="2000" b="0" i="1" smtClean="0">
                        <a:latin typeface="Cambria Math"/>
                        <a:ea typeface="Cambria Math"/>
                      </a:rPr>
                      <m:t>+</m:t>
                    </m:r>
                    <m:sSub>
                      <m:sSubPr>
                        <m:ctrlPr>
                          <a:rPr lang="en-US" sz="2000" b="0" i="1" smtClean="0">
                            <a:latin typeface="Cambria Math"/>
                            <a:ea typeface="Cambria Math"/>
                          </a:rPr>
                        </m:ctrlPr>
                      </m:sSubPr>
                      <m:e>
                        <m:r>
                          <a:rPr lang="en-US" sz="2000" b="0" i="1" smtClean="0">
                            <a:latin typeface="Cambria Math"/>
                            <a:ea typeface="Cambria Math"/>
                          </a:rPr>
                          <m:t>𝜖</m:t>
                        </m:r>
                      </m:e>
                      <m:sub>
                        <m:r>
                          <a:rPr lang="en-US" sz="2000" b="0" i="1" smtClean="0">
                            <a:latin typeface="Cambria Math"/>
                            <a:ea typeface="Cambria Math"/>
                          </a:rPr>
                          <m:t>𝑖</m:t>
                        </m:r>
                      </m:sub>
                    </m:sSub>
                  </m:oMath>
                </a14:m>
                <a:r>
                  <a:rPr lang="en-US" sz="2000" dirty="0" smtClean="0">
                    <a:latin typeface="Times New Roman" pitchFamily="18" charset="0"/>
                    <a:cs typeface="Times New Roman" pitchFamily="18" charset="0"/>
                  </a:rPr>
                  <a:t> where </a:t>
                </a:r>
                <a:r>
                  <a:rPr lang="el-GR" sz="2000" dirty="0" smtClean="0">
                    <a:latin typeface="Times New Roman" pitchFamily="18" charset="0"/>
                    <a:cs typeface="Times New Roman" pitchFamily="18" charset="0"/>
                  </a:rPr>
                  <a:t>α</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is the intercept, </a:t>
                </a:r>
                <a:r>
                  <a:rPr lang="el-GR" sz="2000" dirty="0" smtClean="0">
                    <a:latin typeface="Times New Roman" pitchFamily="18" charset="0"/>
                    <a:cs typeface="Times New Roman" pitchFamily="18" charset="0"/>
                  </a:rPr>
                  <a:t>β</a:t>
                </a:r>
                <a:r>
                  <a:rPr lang="en-US" sz="2000" dirty="0" smtClean="0">
                    <a:latin typeface="Times New Roman" pitchFamily="18" charset="0"/>
                    <a:cs typeface="Times New Roman" pitchFamily="18" charset="0"/>
                  </a:rPr>
                  <a:t> is the slope and </a:t>
                </a:r>
                <a:r>
                  <a:rPr lang="el-GR" sz="2000" dirty="0" smtClean="0">
                    <a:latin typeface="Times New Roman" pitchFamily="18" charset="0"/>
                    <a:cs typeface="Times New Roman" pitchFamily="18" charset="0"/>
                  </a:rPr>
                  <a:t>ε</a:t>
                </a:r>
                <a:r>
                  <a:rPr lang="en-US" sz="2000" dirty="0" smtClean="0">
                    <a:latin typeface="Times New Roman" pitchFamily="18" charset="0"/>
                    <a:cs typeface="Times New Roman" pitchFamily="18" charset="0"/>
                  </a:rPr>
                  <a:t> is the error term of the regression model</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Where</a:t>
                </a:r>
              </a:p>
              <a:p>
                <a:pPr algn="just"/>
                <a:r>
                  <a:rPr lang="en-US" sz="2000" b="1" dirty="0"/>
                  <a:t>Alpha</a:t>
                </a:r>
                <a:r>
                  <a:rPr lang="en-US" sz="2000" dirty="0"/>
                  <a:t>, the vertical intercept, tells you how much better the </a:t>
                </a:r>
                <a:r>
                  <a:rPr lang="en-US" sz="2000" dirty="0"/>
                  <a:t>Y</a:t>
                </a:r>
                <a:r>
                  <a:rPr lang="en-US" sz="2000" dirty="0" smtClean="0"/>
                  <a:t> value </a:t>
                </a:r>
                <a:r>
                  <a:rPr lang="en-US" sz="2000" dirty="0"/>
                  <a:t>than </a:t>
                </a:r>
                <a:r>
                  <a:rPr lang="en-US" sz="2000" dirty="0"/>
                  <a:t>X</a:t>
                </a:r>
                <a:r>
                  <a:rPr lang="en-US" sz="2000" dirty="0" smtClean="0"/>
                  <a:t> </a:t>
                </a:r>
                <a:r>
                  <a:rPr lang="en-US" sz="2000" dirty="0"/>
                  <a:t>predicted </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The </a:t>
                </a:r>
                <a:r>
                  <a:rPr lang="en-US" sz="2000" b="1" dirty="0" smtClean="0">
                    <a:latin typeface="Times New Roman" pitchFamily="18" charset="0"/>
                    <a:cs typeface="Times New Roman" pitchFamily="18" charset="0"/>
                  </a:rPr>
                  <a:t>beta</a:t>
                </a:r>
                <a:r>
                  <a:rPr lang="en-US" sz="2000" dirty="0" smtClean="0">
                    <a:latin typeface="Times New Roman" pitchFamily="18" charset="0"/>
                    <a:cs typeface="Times New Roman" pitchFamily="18" charset="0"/>
                  </a:rPr>
                  <a:t> value is a measure of how strongly each predictor variable influences the criterion (dependent) variable. </a:t>
                </a:r>
              </a:p>
              <a:p>
                <a:pPr algn="just"/>
                <a:r>
                  <a:rPr lang="en-US" sz="2000" dirty="0" smtClean="0">
                    <a:latin typeface="Times New Roman" pitchFamily="18" charset="0"/>
                    <a:cs typeface="Times New Roman" pitchFamily="18" charset="0"/>
                  </a:rPr>
                  <a:t>ε (</a:t>
                </a:r>
                <a:r>
                  <a:rPr lang="en-US" sz="2000" b="1" dirty="0" smtClean="0">
                    <a:latin typeface="Times New Roman" pitchFamily="18" charset="0"/>
                    <a:cs typeface="Times New Roman" pitchFamily="18" charset="0"/>
                  </a:rPr>
                  <a:t>epsilon</a:t>
                </a:r>
                <a:r>
                  <a:rPr lang="en-US" sz="2000" dirty="0" smtClean="0">
                    <a:latin typeface="Times New Roman" pitchFamily="18" charset="0"/>
                    <a:cs typeface="Times New Roman" pitchFamily="18" charset="0"/>
                  </a:rPr>
                  <a:t>) is a random error component which measures how far above or below the True </a:t>
                </a:r>
                <a:r>
                  <a:rPr lang="en-US" sz="2000" b="1" dirty="0" smtClean="0">
                    <a:latin typeface="Times New Roman" pitchFamily="18" charset="0"/>
                    <a:cs typeface="Times New Roman" pitchFamily="18" charset="0"/>
                  </a:rPr>
                  <a:t>Regression</a:t>
                </a:r>
                <a:r>
                  <a:rPr lang="en-US" sz="2000" dirty="0" smtClean="0">
                    <a:latin typeface="Times New Roman" pitchFamily="18" charset="0"/>
                    <a:cs typeface="Times New Roman" pitchFamily="18" charset="0"/>
                  </a:rPr>
                  <a:t> Line (i.e. the line of means) the actual observation of y lies. The mean of ε is zero. This </a:t>
                </a:r>
                <a:r>
                  <a:rPr lang="en-US" sz="2000" b="1" dirty="0" smtClean="0">
                    <a:latin typeface="Times New Roman" pitchFamily="18" charset="0"/>
                    <a:cs typeface="Times New Roman" pitchFamily="18" charset="0"/>
                  </a:rPr>
                  <a:t>model</a:t>
                </a:r>
                <a:r>
                  <a:rPr lang="en-US" sz="2000" dirty="0" smtClean="0">
                    <a:latin typeface="Times New Roman" pitchFamily="18" charset="0"/>
                    <a:cs typeface="Times New Roman" pitchFamily="18" charset="0"/>
                  </a:rPr>
                  <a:t> is called a Probabilistic </a:t>
                </a:r>
                <a:r>
                  <a:rPr lang="en-US" sz="2000" b="1" dirty="0" smtClean="0">
                    <a:latin typeface="Times New Roman" pitchFamily="18" charset="0"/>
                    <a:cs typeface="Times New Roman" pitchFamily="18" charset="0"/>
                  </a:rPr>
                  <a:t>Model</a:t>
                </a:r>
                <a:r>
                  <a:rPr lang="en-US" sz="2000" dirty="0" smtClean="0">
                    <a:latin typeface="Times New Roman" pitchFamily="18" charset="0"/>
                    <a:cs typeface="Times New Roman" pitchFamily="18" charset="0"/>
                  </a:rPr>
                  <a:t> because ε is a random variable.</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228600" y="304800"/>
                <a:ext cx="8610600" cy="5078313"/>
              </a:xfrm>
              <a:prstGeom prst="rect">
                <a:avLst/>
              </a:prstGeom>
              <a:blipFill rotWithShape="1">
                <a:blip r:embed="rId2"/>
                <a:stretch>
                  <a:fillRect l="-1133" t="-960" r="-708"/>
                </a:stretch>
              </a:blipFill>
            </p:spPr>
            <p:txBody>
              <a:bodyPr/>
              <a:lstStyle/>
              <a:p>
                <a:r>
                  <a:rPr lang="en-US">
                    <a:noFill/>
                  </a:rPr>
                  <a:t> </a:t>
                </a:r>
              </a:p>
            </p:txBody>
          </p:sp>
        </mc:Fallback>
      </mc:AlternateContent>
    </p:spTree>
    <p:extLst>
      <p:ext uri="{BB962C8B-B14F-4D97-AF65-F5344CB8AC3E}">
        <p14:creationId xmlns:p14="http://schemas.microsoft.com/office/powerpoint/2010/main" val="3020973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457200"/>
                <a:ext cx="8534400" cy="5167377"/>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Regression Line/Equation</a:t>
                </a:r>
              </a:p>
              <a:p>
                <a:pPr algn="just"/>
                <a:r>
                  <a:rPr lang="en-US" sz="2000" dirty="0" smtClean="0">
                    <a:latin typeface="Times New Roman" pitchFamily="18" charset="0"/>
                    <a:cs typeface="Times New Roman" pitchFamily="18" charset="0"/>
                  </a:rPr>
                  <a:t>	As we know that dealing with the whole population is very difficult, therefore the above model can be estimated by the sample information. So the estimated regression equation or estimated regression model is defined as</a:t>
                </a:r>
              </a:p>
              <a:p>
                <a:pPr algn="just"/>
                <a14:m>
                  <m:oMath xmlns:m="http://schemas.openxmlformats.org/officeDocument/2006/math">
                    <m:acc>
                      <m:accPr>
                        <m:chr m:val="̂"/>
                        <m:ctrlPr>
                          <a:rPr lang="en-US" sz="2000" b="1" i="1" smtClean="0">
                            <a:latin typeface="Cambria Math"/>
                          </a:rPr>
                        </m:ctrlPr>
                      </m:accPr>
                      <m:e>
                        <m:r>
                          <a:rPr lang="en-US" sz="2000" b="1" i="1" smtClean="0">
                            <a:latin typeface="Cambria Math"/>
                          </a:rPr>
                          <m:t>𝒀</m:t>
                        </m:r>
                      </m:e>
                    </m:acc>
                    <m:r>
                      <a:rPr lang="en-US" sz="2000" b="1" i="1" smtClean="0">
                        <a:latin typeface="Cambria Math"/>
                      </a:rPr>
                      <m:t>=</m:t>
                    </m:r>
                    <m:r>
                      <a:rPr lang="en-US" sz="2000" b="1" i="1" smtClean="0">
                        <a:latin typeface="Cambria Math"/>
                      </a:rPr>
                      <m:t>𝒂</m:t>
                    </m:r>
                    <m:r>
                      <a:rPr lang="en-US" sz="2000" b="1" i="1" smtClean="0">
                        <a:latin typeface="Cambria Math"/>
                      </a:rPr>
                      <m:t>+</m:t>
                    </m:r>
                    <m:r>
                      <a:rPr lang="en-US" sz="2000" b="1" i="1" smtClean="0">
                        <a:latin typeface="Cambria Math"/>
                      </a:rPr>
                      <m:t>𝒃𝑿</m:t>
                    </m:r>
                  </m:oMath>
                </a14:m>
                <a:r>
                  <a:rPr lang="en-US" sz="2000" b="1"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whihch is called a regression line. For example, the relation between Celsius and Fahrenheit scales (temperatures) given by F = 32 + 1.8C is a linear relation.</a:t>
                </a:r>
              </a:p>
              <a:p>
                <a:pPr algn="just"/>
                <a:r>
                  <a:rPr lang="en-US" sz="2000" dirty="0" smtClean="0">
                    <a:latin typeface="Times New Roman" pitchFamily="18" charset="0"/>
                    <a:cs typeface="Times New Roman" pitchFamily="18" charset="0"/>
                  </a:rPr>
                  <a:t>In the above equation of regression we noted that a regression line has two estimated parameters </a:t>
                </a:r>
                <a:r>
                  <a:rPr lang="en-US" sz="2000" b="1" i="1" dirty="0" smtClean="0">
                    <a:latin typeface="Times New Roman" pitchFamily="18" charset="0"/>
                    <a:cs typeface="Times New Roman" pitchFamily="18" charset="0"/>
                  </a:rPr>
                  <a:t>a</a:t>
                </a:r>
                <a:r>
                  <a:rPr lang="en-US" sz="2000" dirty="0" smtClean="0">
                    <a:latin typeface="Times New Roman" pitchFamily="18" charset="0"/>
                    <a:cs typeface="Times New Roman" pitchFamily="18" charset="0"/>
                  </a:rPr>
                  <a:t> and </a:t>
                </a:r>
                <a:r>
                  <a:rPr lang="en-US" sz="2000" b="1" i="1" dirty="0" smtClean="0">
                    <a:latin typeface="Times New Roman" pitchFamily="18" charset="0"/>
                    <a:cs typeface="Times New Roman" pitchFamily="18" charset="0"/>
                  </a:rPr>
                  <a:t>b</a:t>
                </a:r>
                <a:r>
                  <a:rPr lang="en-US" sz="2000" dirty="0" smtClean="0">
                    <a:latin typeface="Times New Roman" pitchFamily="18" charset="0"/>
                    <a:cs typeface="Times New Roman" pitchFamily="18" charset="0"/>
                  </a:rPr>
                  <a:t>. Where </a:t>
                </a:r>
                <a:r>
                  <a:rPr lang="en-US" sz="2000" b="1" i="1" dirty="0" smtClean="0">
                    <a:latin typeface="Times New Roman" pitchFamily="18" charset="0"/>
                    <a:cs typeface="Times New Roman" pitchFamily="18" charset="0"/>
                  </a:rPr>
                  <a:t>a</a:t>
                </a:r>
                <a:r>
                  <a:rPr lang="en-US" sz="2000" dirty="0" smtClean="0">
                    <a:latin typeface="Times New Roman" pitchFamily="18" charset="0"/>
                    <a:cs typeface="Times New Roman" pitchFamily="18" charset="0"/>
                  </a:rPr>
                  <a:t> is the intercept of the regression line and </a:t>
                </a:r>
                <a:r>
                  <a:rPr lang="en-US" sz="2000" b="1" i="1" dirty="0" smtClean="0">
                    <a:latin typeface="Times New Roman" pitchFamily="18" charset="0"/>
                    <a:cs typeface="Times New Roman" pitchFamily="18" charset="0"/>
                  </a:rPr>
                  <a:t>b</a:t>
                </a:r>
                <a:r>
                  <a:rPr lang="en-US" sz="2000" dirty="0" smtClean="0">
                    <a:latin typeface="Times New Roman" pitchFamily="18" charset="0"/>
                    <a:cs typeface="Times New Roman" pitchFamily="18" charset="0"/>
                  </a:rPr>
                  <a:t> is the slop parameter.</a:t>
                </a:r>
              </a:p>
              <a:p>
                <a:pPr algn="just"/>
                <a:r>
                  <a:rPr lang="en-US" sz="2000" dirty="0" smtClean="0">
                    <a:latin typeface="Times New Roman" pitchFamily="18" charset="0"/>
                    <a:cs typeface="Times New Roman" pitchFamily="18" charset="0"/>
                  </a:rPr>
                  <a:t>Formulas for finding the values of a and b are given below</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𝑏</m:t>
                      </m:r>
                      <m:r>
                        <a:rPr lang="en-US" sz="2000" b="0" i="1" smtClean="0">
                          <a:latin typeface="Cambria Math"/>
                        </a:rPr>
                        <m:t>=</m:t>
                      </m:r>
                      <m:f>
                        <m:fPr>
                          <m:ctrlPr>
                            <a:rPr lang="en-US" sz="2000" b="0" i="1" smtClean="0">
                              <a:latin typeface="Cambria Math"/>
                            </a:rPr>
                          </m:ctrlPr>
                        </m:fPr>
                        <m:num>
                          <m:r>
                            <a:rPr lang="en-US" sz="2000" b="0" i="1" smtClean="0">
                              <a:latin typeface="Cambria Math"/>
                            </a:rPr>
                            <m:t>𝑛</m:t>
                          </m:r>
                          <m:nary>
                            <m:naryPr>
                              <m:chr m:val="∑"/>
                              <m:subHide m:val="on"/>
                              <m:supHide m:val="on"/>
                              <m:ctrlPr>
                                <a:rPr lang="en-US" sz="2000" b="0" i="1" smtClean="0">
                                  <a:latin typeface="Cambria Math"/>
                                </a:rPr>
                              </m:ctrlPr>
                            </m:naryPr>
                            <m:sub/>
                            <m:sup/>
                            <m:e>
                              <m:r>
                                <a:rPr lang="en-US" sz="2000" b="0" i="1" smtClean="0">
                                  <a:latin typeface="Cambria Math"/>
                                </a:rPr>
                                <m:t>𝑋𝑌</m:t>
                              </m:r>
                            </m:e>
                          </m:nary>
                          <m:r>
                            <a:rPr lang="en-US" sz="2000" b="0" i="1" smtClean="0">
                              <a:latin typeface="Cambria Math"/>
                            </a:rPr>
                            <m:t>−</m:t>
                          </m:r>
                          <m:nary>
                            <m:naryPr>
                              <m:chr m:val="∑"/>
                              <m:subHide m:val="on"/>
                              <m:supHide m:val="on"/>
                              <m:ctrlPr>
                                <a:rPr lang="en-US" sz="2000" b="0" i="1" smtClean="0">
                                  <a:latin typeface="Cambria Math"/>
                                </a:rPr>
                              </m:ctrlPr>
                            </m:naryPr>
                            <m:sub/>
                            <m:sup/>
                            <m:e>
                              <m:r>
                                <a:rPr lang="en-US" sz="2000" b="0" i="1" smtClean="0">
                                  <a:latin typeface="Cambria Math"/>
                                </a:rPr>
                                <m:t>𝑋</m:t>
                              </m:r>
                            </m:e>
                          </m:nary>
                          <m:nary>
                            <m:naryPr>
                              <m:chr m:val="∑"/>
                              <m:subHide m:val="on"/>
                              <m:supHide m:val="on"/>
                              <m:ctrlPr>
                                <a:rPr lang="en-US" sz="2000" b="0" i="1" smtClean="0">
                                  <a:latin typeface="Cambria Math"/>
                                </a:rPr>
                              </m:ctrlPr>
                            </m:naryPr>
                            <m:sub/>
                            <m:sup/>
                            <m:e>
                              <m:r>
                                <a:rPr lang="en-US" sz="2000" b="0" i="1" smtClean="0">
                                  <a:latin typeface="Cambria Math"/>
                                </a:rPr>
                                <m:t>𝑌</m:t>
                              </m:r>
                            </m:e>
                          </m:nary>
                        </m:num>
                        <m:den>
                          <m:r>
                            <a:rPr lang="en-US" sz="2000" b="0" i="1" smtClean="0">
                              <a:latin typeface="Cambria Math"/>
                            </a:rPr>
                            <m:t>𝑛</m:t>
                          </m:r>
                          <m:nary>
                            <m:naryPr>
                              <m:chr m:val="∑"/>
                              <m:subHide m:val="on"/>
                              <m:supHide m:val="on"/>
                              <m:ctrlPr>
                                <a:rPr lang="en-US" sz="2000" b="0" i="1" smtClean="0">
                                  <a:latin typeface="Cambria Math"/>
                                </a:rPr>
                              </m:ctrlPr>
                            </m:naryPr>
                            <m:sub/>
                            <m:sup/>
                            <m:e>
                              <m:sSup>
                                <m:sSupPr>
                                  <m:ctrlPr>
                                    <a:rPr lang="en-US" sz="2000" b="0" i="1" smtClean="0">
                                      <a:latin typeface="Cambria Math"/>
                                    </a:rPr>
                                  </m:ctrlPr>
                                </m:sSupPr>
                                <m:e>
                                  <m:r>
                                    <a:rPr lang="en-US" sz="2000" b="0" i="1" smtClean="0">
                                      <a:latin typeface="Cambria Math"/>
                                    </a:rPr>
                                    <m:t>𝑋</m:t>
                                  </m:r>
                                </m:e>
                                <m:sup>
                                  <m:r>
                                    <a:rPr lang="en-US" sz="2000" b="0" i="1" smtClean="0">
                                      <a:latin typeface="Cambria Math"/>
                                    </a:rPr>
                                    <m:t>2</m:t>
                                  </m:r>
                                </m:sup>
                              </m:sSup>
                            </m:e>
                          </m:nary>
                          <m:r>
                            <a:rPr lang="en-US" sz="2000" b="0" i="1" smtClean="0">
                              <a:latin typeface="Cambria Math"/>
                            </a:rPr>
                            <m:t>−</m:t>
                          </m:r>
                          <m:sSup>
                            <m:sSupPr>
                              <m:ctrlPr>
                                <a:rPr lang="en-US" sz="2000" b="0" i="1" smtClean="0">
                                  <a:latin typeface="Cambria Math"/>
                                </a:rPr>
                              </m:ctrlPr>
                            </m:sSupPr>
                            <m:e>
                              <m:r>
                                <a:rPr lang="en-US" sz="2000" b="0" i="1" smtClean="0">
                                  <a:latin typeface="Cambria Math"/>
                                </a:rPr>
                                <m:t>(</m:t>
                              </m:r>
                              <m:nary>
                                <m:naryPr>
                                  <m:chr m:val="∑"/>
                                  <m:subHide m:val="on"/>
                                  <m:supHide m:val="on"/>
                                  <m:ctrlPr>
                                    <a:rPr lang="en-US" sz="2000" b="0" i="1" smtClean="0">
                                      <a:latin typeface="Cambria Math"/>
                                    </a:rPr>
                                  </m:ctrlPr>
                                </m:naryPr>
                                <m:sub/>
                                <m:sup/>
                                <m:e>
                                  <m:r>
                                    <a:rPr lang="en-US" sz="2000" b="0" i="1" smtClean="0">
                                      <a:latin typeface="Cambria Math"/>
                                    </a:rPr>
                                    <m:t>𝑋</m:t>
                                  </m:r>
                                  <m:r>
                                    <a:rPr lang="en-US" sz="2000" b="0" i="1" smtClean="0">
                                      <a:latin typeface="Cambria Math"/>
                                    </a:rPr>
                                    <m:t>)</m:t>
                                  </m:r>
                                </m:e>
                              </m:nary>
                            </m:e>
                            <m:sup>
                              <m:r>
                                <a:rPr lang="en-US" sz="2000" b="0" i="1" smtClean="0">
                                  <a:latin typeface="Cambria Math"/>
                                </a:rPr>
                                <m:t>2</m:t>
                              </m:r>
                            </m:sup>
                          </m:sSup>
                        </m:den>
                      </m:f>
                    </m:oMath>
                  </m:oMathPara>
                </a14:m>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and</a:t>
                </a:r>
              </a:p>
              <a:p>
                <a:pPr/>
                <a14:m>
                  <m:oMathPara xmlns:m="http://schemas.openxmlformats.org/officeDocument/2006/math">
                    <m:oMathParaPr>
                      <m:jc m:val="centerGroup"/>
                    </m:oMathParaPr>
                    <m:oMath xmlns:m="http://schemas.openxmlformats.org/officeDocument/2006/math">
                      <m:r>
                        <a:rPr lang="en-US" sz="2000" b="0" i="1" smtClean="0">
                          <a:latin typeface="Cambria Math"/>
                        </a:rPr>
                        <m:t>𝑎</m:t>
                      </m:r>
                      <m:r>
                        <a:rPr lang="en-US" sz="2000" b="0" i="1" smtClean="0">
                          <a:latin typeface="Cambria Math"/>
                        </a:rPr>
                        <m:t>=</m:t>
                      </m:r>
                      <m:acc>
                        <m:accPr>
                          <m:chr m:val="̅"/>
                          <m:ctrlPr>
                            <a:rPr lang="en-US" sz="2000" b="0" i="1" smtClean="0">
                              <a:latin typeface="Cambria Math"/>
                            </a:rPr>
                          </m:ctrlPr>
                        </m:accPr>
                        <m:e>
                          <m:r>
                            <a:rPr lang="en-US" sz="2000" b="0" i="1" smtClean="0">
                              <a:latin typeface="Cambria Math"/>
                            </a:rPr>
                            <m:t>𝑌</m:t>
                          </m:r>
                        </m:e>
                      </m:acc>
                      <m:r>
                        <a:rPr lang="en-US" sz="2000" b="0" i="1" smtClean="0">
                          <a:latin typeface="Cambria Math"/>
                        </a:rPr>
                        <m:t>−</m:t>
                      </m:r>
                      <m:r>
                        <a:rPr lang="en-US" sz="2000" b="0" i="1" smtClean="0">
                          <a:latin typeface="Cambria Math"/>
                        </a:rPr>
                        <m:t>𝑏</m:t>
                      </m:r>
                      <m:acc>
                        <m:accPr>
                          <m:chr m:val="̅"/>
                          <m:ctrlPr>
                            <a:rPr lang="en-US" sz="2000" b="0" i="1" smtClean="0">
                              <a:latin typeface="Cambria Math"/>
                            </a:rPr>
                          </m:ctrlPr>
                        </m:accPr>
                        <m:e>
                          <m:r>
                            <a:rPr lang="en-US" sz="2000" b="0" i="1" smtClean="0">
                              <a:latin typeface="Cambria Math"/>
                            </a:rPr>
                            <m:t>𝑋</m:t>
                          </m:r>
                        </m:e>
                      </m:acc>
                    </m:oMath>
                  </m:oMathPara>
                </a14:m>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457200"/>
                <a:ext cx="8534400" cy="5167377"/>
              </a:xfrm>
              <a:prstGeom prst="rect">
                <a:avLst/>
              </a:prstGeom>
              <a:blipFill rotWithShape="1">
                <a:blip r:embed="rId2"/>
                <a:stretch>
                  <a:fillRect l="-1071" t="-943" r="-714"/>
                </a:stretch>
              </a:blipFill>
            </p:spPr>
            <p:txBody>
              <a:bodyPr/>
              <a:lstStyle/>
              <a:p>
                <a:r>
                  <a:rPr lang="en-US">
                    <a:noFill/>
                  </a:rPr>
                  <a:t> </a:t>
                </a:r>
              </a:p>
            </p:txBody>
          </p:sp>
        </mc:Fallback>
      </mc:AlternateContent>
    </p:spTree>
    <p:extLst>
      <p:ext uri="{BB962C8B-B14F-4D97-AF65-F5344CB8AC3E}">
        <p14:creationId xmlns:p14="http://schemas.microsoft.com/office/powerpoint/2010/main" val="963391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28600"/>
            <a:ext cx="8382000" cy="3539430"/>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Purpose of Regression Analysis</a:t>
            </a:r>
          </a:p>
          <a:p>
            <a:pPr algn="just"/>
            <a:r>
              <a:rPr lang="en-US" sz="2000" dirty="0" smtClean="0">
                <a:latin typeface="Times New Roman" pitchFamily="18" charset="0"/>
                <a:cs typeface="Times New Roman" pitchFamily="18" charset="0"/>
              </a:rPr>
              <a:t>	There is no statistical problem when the parameters of the regression model are known. Statistical problem arises when some of the parameters are not known. The study of regression aims at:</a:t>
            </a:r>
          </a:p>
          <a:p>
            <a:pPr marL="457200" indent="-457200" algn="just">
              <a:buFont typeface="+mj-lt"/>
              <a:buAutoNum type="arabicPeriod"/>
            </a:pPr>
            <a:r>
              <a:rPr lang="en-US" sz="2000" dirty="0" smtClean="0">
                <a:latin typeface="Times New Roman" pitchFamily="18" charset="0"/>
                <a:cs typeface="Times New Roman" pitchFamily="18" charset="0"/>
              </a:rPr>
              <a:t>The regression models contain the unknown parameters. These parameters are estimated in regression analysis.</a:t>
            </a:r>
          </a:p>
          <a:p>
            <a:pPr marL="457200" indent="-457200" algn="just">
              <a:buSzPct val="110000"/>
              <a:buFont typeface="+mj-lt"/>
              <a:buAutoNum type="arabicPeriod"/>
            </a:pPr>
            <a:r>
              <a:rPr lang="en-US" sz="2000" dirty="0" smtClean="0">
                <a:latin typeface="Times New Roman" pitchFamily="18" charset="0"/>
                <a:cs typeface="Times New Roman" pitchFamily="18" charset="0"/>
              </a:rPr>
              <a:t>The value of the dependent variable can be predicted when the value of the independent variable is fixed.</a:t>
            </a:r>
          </a:p>
          <a:p>
            <a:pPr marL="457200" indent="-457200" algn="just">
              <a:buFont typeface="+mj-lt"/>
              <a:buAutoNum type="arabicPeriod"/>
            </a:pPr>
            <a:r>
              <a:rPr lang="en-US" sz="2000" dirty="0" smtClean="0">
                <a:latin typeface="Times New Roman" pitchFamily="18" charset="0"/>
                <a:cs typeface="Times New Roman" pitchFamily="18" charset="0"/>
              </a:rPr>
              <a:t>Certain hypothesis about the parameters </a:t>
            </a:r>
            <a:r>
              <a:rPr lang="el-GR" sz="2000" dirty="0" smtClean="0">
                <a:latin typeface="Times New Roman" pitchFamily="18" charset="0"/>
                <a:cs typeface="Times New Roman" pitchFamily="18" charset="0"/>
              </a:rPr>
              <a:t>α</a:t>
            </a:r>
            <a:r>
              <a:rPr lang="en-US" sz="2000" dirty="0" smtClean="0">
                <a:latin typeface="Times New Roman" pitchFamily="18" charset="0"/>
                <a:cs typeface="Times New Roman" pitchFamily="18" charset="0"/>
              </a:rPr>
              <a:t> and </a:t>
            </a:r>
            <a:r>
              <a:rPr lang="el-GR" sz="2000" dirty="0" smtClean="0">
                <a:latin typeface="Times New Roman" pitchFamily="18" charset="0"/>
                <a:cs typeface="Times New Roman" pitchFamily="18" charset="0"/>
              </a:rPr>
              <a:t>β</a:t>
            </a:r>
            <a:r>
              <a:rPr lang="en-US" sz="2000" dirty="0" smtClean="0">
                <a:latin typeface="Times New Roman" pitchFamily="18" charset="0"/>
                <a:cs typeface="Times New Roman" pitchFamily="18" charset="0"/>
              </a:rPr>
              <a:t> are tested. Confidence intervals for </a:t>
            </a:r>
            <a:r>
              <a:rPr lang="el-GR" sz="2000" dirty="0" smtClean="0">
                <a:latin typeface="Times New Roman" pitchFamily="18" charset="0"/>
                <a:cs typeface="Times New Roman" pitchFamily="18" charset="0"/>
              </a:rPr>
              <a:t>α</a:t>
            </a:r>
            <a:r>
              <a:rPr lang="en-US" sz="2000" dirty="0" smtClean="0">
                <a:latin typeface="Times New Roman" pitchFamily="18" charset="0"/>
                <a:cs typeface="Times New Roman" pitchFamily="18" charset="0"/>
              </a:rPr>
              <a:t> and </a:t>
            </a:r>
            <a:r>
              <a:rPr lang="el-GR" sz="2000" dirty="0" smtClean="0">
                <a:latin typeface="Times New Roman" pitchFamily="18" charset="0"/>
                <a:cs typeface="Times New Roman" pitchFamily="18" charset="0"/>
              </a:rPr>
              <a:t>β</a:t>
            </a:r>
            <a:r>
              <a:rPr lang="en-US" sz="2000" dirty="0" smtClean="0">
                <a:latin typeface="Times New Roman" pitchFamily="18" charset="0"/>
                <a:cs typeface="Times New Roman" pitchFamily="18" charset="0"/>
              </a:rPr>
              <a:t> are constructed. </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593514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86800" cy="3847207"/>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Types of Regression relationships</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The relation of X and Y depends upon the value of </a:t>
            </a:r>
            <a:r>
              <a:rPr lang="en-US" sz="2000" b="1" i="1" dirty="0" smtClean="0">
                <a:latin typeface="Times New Roman" pitchFamily="18" charset="0"/>
                <a:cs typeface="Times New Roman" pitchFamily="18" charset="0"/>
              </a:rPr>
              <a:t>b</a:t>
            </a:r>
            <a:r>
              <a:rPr lang="en-US" sz="2000" dirty="0" smtClean="0">
                <a:latin typeface="Times New Roman" pitchFamily="18" charset="0"/>
                <a:cs typeface="Times New Roman" pitchFamily="18" charset="0"/>
              </a:rPr>
              <a:t>. So following are the different types of relationship exist in regression</a:t>
            </a:r>
          </a:p>
          <a:p>
            <a:r>
              <a:rPr lang="en-US" sz="2000" b="1" dirty="0" smtClean="0">
                <a:latin typeface="Times New Roman" pitchFamily="18" charset="0"/>
                <a:cs typeface="Times New Roman" pitchFamily="18" charset="0"/>
              </a:rPr>
              <a:t>Positive relation</a:t>
            </a:r>
          </a:p>
          <a:p>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If the value of </a:t>
            </a:r>
            <a:r>
              <a:rPr lang="en-US" sz="2000" b="1" i="1" dirty="0" smtClean="0">
                <a:latin typeface="Times New Roman" pitchFamily="18" charset="0"/>
                <a:cs typeface="Times New Roman" pitchFamily="18" charset="0"/>
              </a:rPr>
              <a:t>b</a:t>
            </a:r>
            <a:r>
              <a:rPr lang="en-US" sz="2000" dirty="0" smtClean="0">
                <a:latin typeface="Times New Roman" pitchFamily="18" charset="0"/>
                <a:cs typeface="Times New Roman" pitchFamily="18" charset="0"/>
              </a:rPr>
              <a:t> is positive then there will be positive relation between X and Y, which means if X increase Y increase and if X decrease Y also decrease.</a:t>
            </a:r>
          </a:p>
          <a:p>
            <a:r>
              <a:rPr lang="en-US" sz="2000" b="1" dirty="0" smtClean="0">
                <a:latin typeface="Times New Roman" pitchFamily="18" charset="0"/>
                <a:cs typeface="Times New Roman" pitchFamily="18" charset="0"/>
              </a:rPr>
              <a:t>Negative relation</a:t>
            </a:r>
          </a:p>
          <a:p>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If the value of </a:t>
            </a:r>
            <a:r>
              <a:rPr lang="en-US" sz="2000" b="1" i="1" dirty="0" smtClean="0">
                <a:latin typeface="Times New Roman" pitchFamily="18" charset="0"/>
                <a:cs typeface="Times New Roman" pitchFamily="18" charset="0"/>
              </a:rPr>
              <a:t>b</a:t>
            </a:r>
            <a:r>
              <a:rPr lang="en-US" sz="2000" dirty="0" smtClean="0">
                <a:latin typeface="Times New Roman" pitchFamily="18" charset="0"/>
                <a:cs typeface="Times New Roman" pitchFamily="18" charset="0"/>
              </a:rPr>
              <a:t> is negative then there will be negative relation between X and Y, which means if X increase Y decrease and if X decrease Y increase.</a:t>
            </a:r>
          </a:p>
          <a:p>
            <a:r>
              <a:rPr lang="en-US" sz="2000" b="1" dirty="0" smtClean="0">
                <a:latin typeface="Times New Roman" pitchFamily="18" charset="0"/>
                <a:cs typeface="Times New Roman" pitchFamily="18" charset="0"/>
              </a:rPr>
              <a:t>No relation</a:t>
            </a:r>
          </a:p>
          <a:p>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If the value of </a:t>
            </a:r>
            <a:r>
              <a:rPr lang="en-US" sz="2000" b="1" i="1" dirty="0" smtClean="0">
                <a:latin typeface="Times New Roman" pitchFamily="18" charset="0"/>
                <a:cs typeface="Times New Roman" pitchFamily="18" charset="0"/>
              </a:rPr>
              <a:t>b</a:t>
            </a:r>
            <a:r>
              <a:rPr lang="en-US" sz="2000" dirty="0" smtClean="0">
                <a:latin typeface="Times New Roman" pitchFamily="18" charset="0"/>
                <a:cs typeface="Times New Roman" pitchFamily="18" charset="0"/>
              </a:rPr>
              <a:t> is zero then there will be no effect of X on Y.</a:t>
            </a: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523983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018" y="533400"/>
            <a:ext cx="8458200" cy="138499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Numerical example</a:t>
            </a:r>
          </a:p>
          <a:p>
            <a:pPr algn="just"/>
            <a:r>
              <a:rPr lang="en-US" sz="2000" dirty="0" smtClean="0">
                <a:latin typeface="Times New Roman" pitchFamily="18" charset="0"/>
                <a:cs typeface="Times New Roman" pitchFamily="18" charset="0"/>
              </a:rPr>
              <a:t>	In an experiment to measure the stiffness of a spring, the length of the spring under different loads was as follows:</a:t>
            </a:r>
          </a:p>
          <a:p>
            <a:pPr algn="just"/>
            <a:endParaRPr lang="en-US" sz="20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955427090"/>
              </p:ext>
            </p:extLst>
          </p:nvPr>
        </p:nvGraphicFramePr>
        <p:xfrm>
          <a:off x="723902" y="2286000"/>
          <a:ext cx="7619996" cy="741680"/>
        </p:xfrm>
        <a:graphic>
          <a:graphicData uri="http://schemas.openxmlformats.org/drawingml/2006/table">
            <a:tbl>
              <a:tblPr firstRow="1" bandRow="1">
                <a:tableStyleId>{5C22544A-7EE6-4342-B048-85BDC9FD1C3A}</a:tableStyleId>
              </a:tblPr>
              <a:tblGrid>
                <a:gridCol w="1393898"/>
                <a:gridCol w="557561"/>
                <a:gridCol w="557561"/>
                <a:gridCol w="557561"/>
                <a:gridCol w="650488"/>
                <a:gridCol w="557561"/>
                <a:gridCol w="650488"/>
                <a:gridCol w="557561"/>
                <a:gridCol w="557561"/>
                <a:gridCol w="650488"/>
                <a:gridCol w="929268"/>
              </a:tblGrid>
              <a:tr h="370840">
                <a:tc>
                  <a:txBody>
                    <a:bodyPr/>
                    <a:lstStyle/>
                    <a:p>
                      <a:r>
                        <a:rPr lang="en-US" dirty="0" smtClean="0"/>
                        <a:t>X=Loads (</a:t>
                      </a:r>
                      <a:r>
                        <a:rPr lang="en-US" dirty="0" err="1" smtClean="0"/>
                        <a:t>lb</a:t>
                      </a:r>
                      <a:r>
                        <a:rPr lang="en-US" dirty="0" smtClean="0"/>
                        <a:t>)</a:t>
                      </a:r>
                      <a:endParaRPr lang="en-US" dirty="0"/>
                    </a:p>
                  </a:txBody>
                  <a:tcPr/>
                </a:tc>
                <a:tc>
                  <a:txBody>
                    <a:bodyPr/>
                    <a:lstStyle/>
                    <a:p>
                      <a:r>
                        <a:rPr lang="en-US" dirty="0" smtClean="0"/>
                        <a:t>3</a:t>
                      </a:r>
                      <a:endParaRPr lang="en-US" dirty="0"/>
                    </a:p>
                  </a:txBody>
                  <a:tcPr/>
                </a:tc>
                <a:tc>
                  <a:txBody>
                    <a:bodyPr/>
                    <a:lstStyle/>
                    <a:p>
                      <a:r>
                        <a:rPr lang="en-US" dirty="0" smtClean="0"/>
                        <a:t>5</a:t>
                      </a:r>
                      <a:endParaRPr lang="en-US" dirty="0"/>
                    </a:p>
                  </a:txBody>
                  <a:tcPr/>
                </a:tc>
                <a:tc>
                  <a:txBody>
                    <a:bodyPr/>
                    <a:lstStyle/>
                    <a:p>
                      <a:r>
                        <a:rPr lang="en-US" dirty="0" smtClean="0"/>
                        <a:t>6</a:t>
                      </a:r>
                      <a:endParaRPr lang="en-US" dirty="0"/>
                    </a:p>
                  </a:txBody>
                  <a:tcPr/>
                </a:tc>
                <a:tc>
                  <a:txBody>
                    <a:bodyPr/>
                    <a:lstStyle/>
                    <a:p>
                      <a:r>
                        <a:rPr lang="en-US" dirty="0" smtClean="0"/>
                        <a:t>9</a:t>
                      </a:r>
                      <a:endParaRPr lang="en-US" dirty="0"/>
                    </a:p>
                  </a:txBody>
                  <a:tcPr/>
                </a:tc>
                <a:tc>
                  <a:txBody>
                    <a:bodyPr/>
                    <a:lstStyle/>
                    <a:p>
                      <a:r>
                        <a:rPr lang="en-US" dirty="0" smtClean="0"/>
                        <a:t>10</a:t>
                      </a:r>
                      <a:endParaRPr lang="en-US" dirty="0"/>
                    </a:p>
                  </a:txBody>
                  <a:tcPr/>
                </a:tc>
                <a:tc>
                  <a:txBody>
                    <a:bodyPr/>
                    <a:lstStyle/>
                    <a:p>
                      <a:r>
                        <a:rPr lang="en-US" dirty="0" smtClean="0"/>
                        <a:t>12</a:t>
                      </a:r>
                      <a:endParaRPr lang="en-US" dirty="0"/>
                    </a:p>
                  </a:txBody>
                  <a:tcPr/>
                </a:tc>
                <a:tc>
                  <a:txBody>
                    <a:bodyPr/>
                    <a:lstStyle/>
                    <a:p>
                      <a:r>
                        <a:rPr lang="en-US" dirty="0" smtClean="0"/>
                        <a:t>15</a:t>
                      </a:r>
                      <a:endParaRPr lang="en-US" dirty="0"/>
                    </a:p>
                  </a:txBody>
                  <a:tcPr/>
                </a:tc>
                <a:tc>
                  <a:txBody>
                    <a:bodyPr/>
                    <a:lstStyle/>
                    <a:p>
                      <a:r>
                        <a:rPr lang="en-US" dirty="0" smtClean="0"/>
                        <a:t>20</a:t>
                      </a:r>
                      <a:endParaRPr lang="en-US" dirty="0"/>
                    </a:p>
                  </a:txBody>
                  <a:tcPr/>
                </a:tc>
                <a:tc>
                  <a:txBody>
                    <a:bodyPr/>
                    <a:lstStyle/>
                    <a:p>
                      <a:r>
                        <a:rPr lang="en-US" dirty="0" smtClean="0"/>
                        <a:t>22</a:t>
                      </a:r>
                      <a:endParaRPr lang="en-US" dirty="0"/>
                    </a:p>
                  </a:txBody>
                  <a:tcPr/>
                </a:tc>
                <a:tc>
                  <a:txBody>
                    <a:bodyPr/>
                    <a:lstStyle/>
                    <a:p>
                      <a:r>
                        <a:rPr lang="en-US" dirty="0" smtClean="0"/>
                        <a:t>28</a:t>
                      </a:r>
                      <a:endParaRPr lang="en-US" dirty="0"/>
                    </a:p>
                  </a:txBody>
                  <a:tcPr/>
                </a:tc>
              </a:tr>
              <a:tr h="370840">
                <a:tc>
                  <a:txBody>
                    <a:bodyPr/>
                    <a:lstStyle/>
                    <a:p>
                      <a:r>
                        <a:rPr lang="en-US" dirty="0" smtClean="0"/>
                        <a:t>Y=length (in)</a:t>
                      </a:r>
                      <a:endParaRPr lang="en-US" dirty="0"/>
                    </a:p>
                  </a:txBody>
                  <a:tcPr/>
                </a:tc>
                <a:tc>
                  <a:txBody>
                    <a:bodyPr/>
                    <a:lstStyle/>
                    <a:p>
                      <a:r>
                        <a:rPr lang="en-US" dirty="0" smtClean="0"/>
                        <a:t>10</a:t>
                      </a:r>
                      <a:endParaRPr lang="en-US" dirty="0"/>
                    </a:p>
                  </a:txBody>
                  <a:tcPr/>
                </a:tc>
                <a:tc>
                  <a:txBody>
                    <a:bodyPr/>
                    <a:lstStyle/>
                    <a:p>
                      <a:r>
                        <a:rPr lang="en-US" dirty="0" smtClean="0"/>
                        <a:t>12</a:t>
                      </a:r>
                      <a:endParaRPr lang="en-US" dirty="0"/>
                    </a:p>
                  </a:txBody>
                  <a:tcPr/>
                </a:tc>
                <a:tc>
                  <a:txBody>
                    <a:bodyPr/>
                    <a:lstStyle/>
                    <a:p>
                      <a:r>
                        <a:rPr lang="en-US" dirty="0" smtClean="0"/>
                        <a:t>15</a:t>
                      </a:r>
                      <a:endParaRPr lang="en-US" dirty="0"/>
                    </a:p>
                  </a:txBody>
                  <a:tcPr/>
                </a:tc>
                <a:tc>
                  <a:txBody>
                    <a:bodyPr/>
                    <a:lstStyle/>
                    <a:p>
                      <a:r>
                        <a:rPr lang="en-US" dirty="0" smtClean="0"/>
                        <a:t>18</a:t>
                      </a:r>
                      <a:endParaRPr lang="en-US" dirty="0"/>
                    </a:p>
                  </a:txBody>
                  <a:tcPr/>
                </a:tc>
                <a:tc>
                  <a:txBody>
                    <a:bodyPr/>
                    <a:lstStyle/>
                    <a:p>
                      <a:r>
                        <a:rPr lang="en-US" dirty="0" smtClean="0"/>
                        <a:t>20</a:t>
                      </a:r>
                      <a:endParaRPr lang="en-US" dirty="0"/>
                    </a:p>
                  </a:txBody>
                  <a:tcPr/>
                </a:tc>
                <a:tc>
                  <a:txBody>
                    <a:bodyPr/>
                    <a:lstStyle/>
                    <a:p>
                      <a:r>
                        <a:rPr lang="en-US" dirty="0" smtClean="0"/>
                        <a:t>22</a:t>
                      </a:r>
                      <a:endParaRPr lang="en-US" dirty="0"/>
                    </a:p>
                  </a:txBody>
                  <a:tcPr/>
                </a:tc>
                <a:tc>
                  <a:txBody>
                    <a:bodyPr/>
                    <a:lstStyle/>
                    <a:p>
                      <a:r>
                        <a:rPr lang="en-US" dirty="0" smtClean="0"/>
                        <a:t>27</a:t>
                      </a:r>
                      <a:endParaRPr lang="en-US" dirty="0"/>
                    </a:p>
                  </a:txBody>
                  <a:tcPr/>
                </a:tc>
                <a:tc>
                  <a:txBody>
                    <a:bodyPr/>
                    <a:lstStyle/>
                    <a:p>
                      <a:r>
                        <a:rPr lang="en-US" dirty="0" smtClean="0"/>
                        <a:t>30</a:t>
                      </a:r>
                      <a:endParaRPr lang="en-US" dirty="0"/>
                    </a:p>
                  </a:txBody>
                  <a:tcPr/>
                </a:tc>
                <a:tc>
                  <a:txBody>
                    <a:bodyPr/>
                    <a:lstStyle/>
                    <a:p>
                      <a:r>
                        <a:rPr lang="en-US" dirty="0" smtClean="0"/>
                        <a:t>32</a:t>
                      </a:r>
                      <a:endParaRPr lang="en-US" dirty="0"/>
                    </a:p>
                  </a:txBody>
                  <a:tcPr/>
                </a:tc>
                <a:tc>
                  <a:txBody>
                    <a:bodyPr/>
                    <a:lstStyle/>
                    <a:p>
                      <a:r>
                        <a:rPr lang="en-US" dirty="0" smtClean="0"/>
                        <a:t>34</a:t>
                      </a:r>
                      <a:endParaRPr lang="en-US" dirty="0"/>
                    </a:p>
                  </a:txBody>
                  <a:tcPr/>
                </a:tc>
              </a:tr>
            </a:tbl>
          </a:graphicData>
        </a:graphic>
      </p:graphicFrame>
      <p:sp>
        <p:nvSpPr>
          <p:cNvPr id="4" name="TextBox 3"/>
          <p:cNvSpPr txBox="1"/>
          <p:nvPr/>
        </p:nvSpPr>
        <p:spPr>
          <a:xfrm>
            <a:off x="419100" y="3505200"/>
            <a:ext cx="8229600" cy="1200329"/>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Find the regression equations appropriate for predicting the length, given the weight on the spring.</a:t>
            </a: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883144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467</Words>
  <Application>Microsoft Office PowerPoint</Application>
  <PresentationFormat>On-screen Show (4:3)</PresentationFormat>
  <Paragraphs>202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17</cp:revision>
  <dcterms:created xsi:type="dcterms:W3CDTF">2020-03-25T11:06:10Z</dcterms:created>
  <dcterms:modified xsi:type="dcterms:W3CDTF">2020-03-26T05:03:02Z</dcterms:modified>
</cp:coreProperties>
</file>