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1" r:id="rId4"/>
    <p:sldId id="258" r:id="rId5"/>
    <p:sldId id="259" r:id="rId6"/>
    <p:sldId id="263" r:id="rId7"/>
    <p:sldId id="260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6182AF6-5B2F-4A4E-B2BD-D4AA91AE5C8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21570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99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2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97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6182AF6-5B2F-4A4E-B2BD-D4AA91AE5C8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761819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9413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0371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1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9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56182AF6-5B2F-4A4E-B2BD-D4AA91AE5C8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0193632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56182AF6-5B2F-4A4E-B2BD-D4AA91AE5C8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1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6182AF6-5B2F-4A4E-B2BD-D4AA91AE5C8E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40820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smtClean="0"/>
              <a:t>Chapter 2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8048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17150"/>
          </a:xfrm>
        </p:spPr>
        <p:txBody>
          <a:bodyPr>
            <a:normAutofit/>
          </a:bodyPr>
          <a:lstStyle/>
          <a:p>
            <a:r>
              <a:rPr lang="en-US" dirty="0" smtClean="0"/>
              <a:t>ASP.NET Server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494503"/>
            <a:ext cx="9904001" cy="4753897"/>
          </a:xfrm>
        </p:spPr>
        <p:txBody>
          <a:bodyPr>
            <a:normAutofit/>
          </a:bodyPr>
          <a:lstStyle/>
          <a:p>
            <a:pPr marL="182880" lvl="2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en-US" sz="3600" dirty="0"/>
              <a:t>Types of </a:t>
            </a:r>
            <a:r>
              <a:rPr lang="en-US" sz="3600" dirty="0" smtClean="0"/>
              <a:t>Server Control</a:t>
            </a:r>
            <a:endParaRPr lang="en-US" sz="3600" dirty="0"/>
          </a:p>
          <a:p>
            <a:pPr lvl="1">
              <a:lnSpc>
                <a:spcPct val="100000"/>
              </a:lnSpc>
            </a:pPr>
            <a:r>
              <a:rPr lang="en-US" sz="3200" dirty="0"/>
              <a:t>HTML Server </a:t>
            </a:r>
            <a:r>
              <a:rPr lang="en-US" sz="3200" dirty="0" smtClean="0"/>
              <a:t>Controls </a:t>
            </a:r>
            <a:r>
              <a:rPr lang="en-US" sz="3200" dirty="0"/>
              <a:t>(Traditional HTML tags)</a:t>
            </a:r>
          </a:p>
          <a:p>
            <a:pPr lvl="1">
              <a:lnSpc>
                <a:spcPct val="100000"/>
              </a:lnSpc>
            </a:pPr>
            <a:r>
              <a:rPr lang="en-US" sz="3200" dirty="0"/>
              <a:t>Web Server </a:t>
            </a:r>
            <a:r>
              <a:rPr lang="en-US" sz="3200" dirty="0" smtClean="0"/>
              <a:t>Controls </a:t>
            </a:r>
            <a:r>
              <a:rPr lang="en-US" sz="3200" dirty="0"/>
              <a:t>(New ASP. NET tags</a:t>
            </a:r>
            <a:r>
              <a:rPr lang="en-US" sz="3200" dirty="0" smtClean="0"/>
              <a:t>)</a:t>
            </a:r>
          </a:p>
          <a:p>
            <a:pPr lvl="1">
              <a:lnSpc>
                <a:spcPct val="100000"/>
              </a:lnSpc>
            </a:pPr>
            <a:r>
              <a:rPr lang="en-US" sz="3200" dirty="0" smtClean="0"/>
              <a:t>Validation Controls</a:t>
            </a:r>
          </a:p>
          <a:p>
            <a:pPr lvl="1">
              <a:lnSpc>
                <a:spcPct val="100000"/>
              </a:lnSpc>
            </a:pPr>
            <a:r>
              <a:rPr lang="en-US" sz="3200" dirty="0" smtClean="0"/>
              <a:t>User Define Controls</a:t>
            </a:r>
            <a:endParaRPr lang="en-US" sz="3200" dirty="0"/>
          </a:p>
          <a:p>
            <a:pPr lvl="1">
              <a:lnSpc>
                <a:spcPct val="10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354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36815"/>
          </a:xfrm>
        </p:spPr>
        <p:txBody>
          <a:bodyPr/>
          <a:lstStyle/>
          <a:p>
            <a:r>
              <a:rPr lang="en-US" dirty="0"/>
              <a:t>ASP.NET Server </a:t>
            </a:r>
            <a:r>
              <a:rPr lang="en-US" dirty="0" smtClean="0"/>
              <a:t>Controls (Cont..)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19201"/>
            <a:ext cx="10178322" cy="5279922"/>
          </a:xfrm>
        </p:spPr>
        <p:txBody>
          <a:bodyPr>
            <a:normAutofit/>
          </a:bodyPr>
          <a:lstStyle/>
          <a:p>
            <a:pPr marL="182880" lvl="2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en-US" sz="2800" dirty="0"/>
              <a:t>HTML server controls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These controls are basically the original HTML controls but enhanced to enable server side processing.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To make these elements programmable, add a </a:t>
            </a:r>
            <a:r>
              <a:rPr lang="en-US" sz="2400" dirty="0" err="1"/>
              <a:t>runat</a:t>
            </a:r>
            <a:r>
              <a:rPr lang="en-US" sz="2400" dirty="0"/>
              <a:t>="server" attribute to the HTML element. This attribute indicates that the element should be treated as a server control.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All HTML server controls must be within a &lt;form&gt; tag with the </a:t>
            </a:r>
            <a:r>
              <a:rPr lang="en-US" sz="2400" dirty="0" err="1"/>
              <a:t>runat</a:t>
            </a:r>
            <a:r>
              <a:rPr lang="en-US" sz="2400" dirty="0"/>
              <a:t>="server" attribute. The </a:t>
            </a:r>
            <a:r>
              <a:rPr lang="en-US" sz="2400" dirty="0" err="1"/>
              <a:t>runat</a:t>
            </a:r>
            <a:r>
              <a:rPr lang="en-US" sz="2400" dirty="0"/>
              <a:t>="server" attribute indicates that the form should be processed on the server.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You have all the </a:t>
            </a:r>
            <a:r>
              <a:rPr lang="en-US" sz="2400" dirty="0" err="1"/>
              <a:t>HtmlControl</a:t>
            </a:r>
            <a:r>
              <a:rPr lang="en-US" sz="2400" dirty="0"/>
              <a:t> class’s properties and methods available such as, ID, </a:t>
            </a:r>
            <a:r>
              <a:rPr lang="en-US" sz="2400" dirty="0" err="1"/>
              <a:t>EnableViewState</a:t>
            </a:r>
            <a:r>
              <a:rPr lang="en-US" sz="2400" dirty="0"/>
              <a:t>, Disabled, Style, and some more.</a:t>
            </a:r>
          </a:p>
          <a:p>
            <a:pPr lvl="1">
              <a:lnSpc>
                <a:spcPct val="10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9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5648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HTML server </a:t>
            </a:r>
            <a:r>
              <a:rPr lang="en-US" dirty="0" smtClean="0"/>
              <a:t>controls (Cont..)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238864"/>
            <a:ext cx="10058400" cy="5388077"/>
          </a:xfrm>
        </p:spPr>
        <p:txBody>
          <a:bodyPr>
            <a:normAutofit fontScale="70000" lnSpcReduction="20000"/>
          </a:bodyPr>
          <a:lstStyle/>
          <a:p>
            <a:pPr marL="182880" lvl="2" indent="0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en-US" sz="3100" dirty="0" err="1"/>
              <a:t>HtmlControl</a:t>
            </a:r>
            <a:r>
              <a:rPr lang="en-US" sz="3100" dirty="0"/>
              <a:t> Class</a:t>
            </a:r>
          </a:p>
          <a:p>
            <a:pPr lvl="1">
              <a:lnSpc>
                <a:spcPct val="100000"/>
              </a:lnSpc>
              <a:buSzPct val="100000"/>
            </a:pPr>
            <a:r>
              <a:rPr lang="en-US" sz="2400" dirty="0"/>
              <a:t>The </a:t>
            </a:r>
            <a:r>
              <a:rPr lang="en-US" sz="2400" dirty="0" err="1"/>
              <a:t>HtmlControl</a:t>
            </a:r>
            <a:r>
              <a:rPr lang="en-US" sz="2400" dirty="0"/>
              <a:t> base class is used for those HTML classes that are focused on HTML elements that can be contained within a single node. Such as &lt;</a:t>
            </a:r>
            <a:r>
              <a:rPr lang="en-US" sz="2400" dirty="0" err="1"/>
              <a:t>img</a:t>
            </a:r>
            <a:r>
              <a:rPr lang="en-US" sz="2400" dirty="0"/>
              <a:t>&gt;, &lt;input&gt;, and &lt;link&gt; elements.</a:t>
            </a:r>
          </a:p>
          <a:p>
            <a:pPr marL="182880" lvl="2" indent="0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en-US" sz="3100" dirty="0" err="1"/>
              <a:t>HtmlContainerControl</a:t>
            </a:r>
            <a:r>
              <a:rPr lang="en-US" sz="3100" dirty="0"/>
              <a:t> Class</a:t>
            </a:r>
          </a:p>
          <a:p>
            <a:pPr lvl="1">
              <a:lnSpc>
                <a:spcPct val="100000"/>
              </a:lnSpc>
              <a:buSzPct val="100000"/>
            </a:pPr>
            <a:r>
              <a:rPr lang="en-US" sz="2400" dirty="0"/>
              <a:t>A class specifically designed to work with HTML elements that require a closing tag.</a:t>
            </a:r>
          </a:p>
          <a:p>
            <a:pPr lvl="1">
              <a:lnSpc>
                <a:spcPct val="100000"/>
              </a:lnSpc>
              <a:buSzPct val="100000"/>
            </a:pPr>
            <a:r>
              <a:rPr lang="en-US" sz="2400" dirty="0"/>
              <a:t>HTML elements such as &lt;a&gt;, &lt;form&gt;, and &lt;select&gt;, require an opening and closing set of tags.</a:t>
            </a:r>
          </a:p>
          <a:p>
            <a:pPr lvl="1">
              <a:lnSpc>
                <a:spcPct val="100000"/>
              </a:lnSpc>
              <a:buSzPct val="100000"/>
            </a:pPr>
            <a:r>
              <a:rPr lang="en-US" sz="2400" dirty="0"/>
              <a:t>These controls have some extra properties like </a:t>
            </a:r>
            <a:r>
              <a:rPr lang="en-US" sz="2400" dirty="0" err="1"/>
              <a:t>InnerText</a:t>
            </a:r>
            <a:r>
              <a:rPr lang="en-US" sz="2400" dirty="0"/>
              <a:t> and </a:t>
            </a:r>
            <a:r>
              <a:rPr lang="en-US" sz="2400" dirty="0" err="1"/>
              <a:t>InnerHtml</a:t>
            </a:r>
            <a:r>
              <a:rPr lang="en-US" sz="2400" dirty="0"/>
              <a:t>.</a:t>
            </a:r>
          </a:p>
          <a:p>
            <a:pPr lvl="1"/>
            <a:r>
              <a:rPr lang="en-US" sz="3100" dirty="0" err="1"/>
              <a:t>InnerHtml</a:t>
            </a:r>
            <a:r>
              <a:rPr lang="en-US" sz="3100" dirty="0"/>
              <a:t>:</a:t>
            </a:r>
            <a:r>
              <a:rPr lang="en-US" sz="3400" dirty="0"/>
              <a:t> </a:t>
            </a:r>
            <a:r>
              <a:rPr lang="en-US" sz="2400" dirty="0"/>
              <a:t>Enables you to specify content that can include HTML elements to be placed between the opening and closing tags of the specified control.</a:t>
            </a:r>
          </a:p>
          <a:p>
            <a:pPr lvl="1"/>
            <a:r>
              <a:rPr lang="en-US" sz="3100" dirty="0" err="1"/>
              <a:t>InnerText</a:t>
            </a:r>
            <a:r>
              <a:rPr lang="en-US" sz="3100" dirty="0"/>
              <a:t>:</a:t>
            </a:r>
            <a:r>
              <a:rPr lang="en-US" dirty="0"/>
              <a:t> </a:t>
            </a:r>
            <a:r>
              <a:rPr lang="en-US" sz="2400" dirty="0"/>
              <a:t>Enables you to specify raw text to be placed between the opening and closing tags of the specified control.</a:t>
            </a:r>
          </a:p>
          <a:p>
            <a:pPr marL="182880" lvl="2" indent="0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en-US" sz="3100" dirty="0" err="1"/>
              <a:t>HtmlGenericControl</a:t>
            </a:r>
            <a:r>
              <a:rPr lang="en-US" sz="3100" dirty="0"/>
              <a:t> Class</a:t>
            </a:r>
          </a:p>
          <a:p>
            <a:pPr lvl="1"/>
            <a:r>
              <a:rPr lang="en-US" sz="2400" dirty="0"/>
              <a:t>Using the </a:t>
            </a:r>
            <a:r>
              <a:rPr lang="en-US" sz="2400" dirty="0" err="1"/>
              <a:t>HtmlGenericControl</a:t>
            </a:r>
            <a:r>
              <a:rPr lang="en-US" sz="2400" dirty="0"/>
              <a:t> class, you can get server-side access to the &lt;meta&gt;, &lt;p&gt;, &lt;span&gt;, or other elements that would otherwise be unreachable.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97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180944"/>
          </a:xfrm>
        </p:spPr>
        <p:txBody>
          <a:bodyPr>
            <a:normAutofit/>
          </a:bodyPr>
          <a:lstStyle/>
          <a:p>
            <a:r>
              <a:rPr lang="en-US" sz="3600" dirty="0"/>
              <a:t>Manipulating Pages and Server Controls with JavaScript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94503"/>
            <a:ext cx="10241280" cy="486473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000" b="1" dirty="0"/>
              <a:t>Apply JavaScript directly to the controls on your ASPX page.</a:t>
            </a:r>
          </a:p>
          <a:p>
            <a:pPr>
              <a:lnSpc>
                <a:spcPct val="100000"/>
              </a:lnSpc>
            </a:pPr>
            <a:r>
              <a:rPr lang="en-US" sz="3000" b="1" dirty="0"/>
              <a:t>Using </a:t>
            </a:r>
            <a:r>
              <a:rPr lang="en-US" sz="3000" b="1" dirty="0" err="1"/>
              <a:t>Page.ClientScript.RegisterClientScriptBlock</a:t>
            </a:r>
            <a:endParaRPr lang="en-US" sz="3000" b="1" dirty="0"/>
          </a:p>
          <a:p>
            <a:pPr lvl="1">
              <a:lnSpc>
                <a:spcPct val="100000"/>
              </a:lnSpc>
            </a:pPr>
            <a:r>
              <a:rPr lang="en-US" sz="2600" dirty="0"/>
              <a:t>The </a:t>
            </a:r>
            <a:r>
              <a:rPr lang="en-US" sz="2600" dirty="0" err="1"/>
              <a:t>RegisterClientScriptBlock</a:t>
            </a:r>
            <a:r>
              <a:rPr lang="en-US" sz="2600" dirty="0"/>
              <a:t> method allows you to place a JavaScript function at the top of the page</a:t>
            </a:r>
            <a:r>
              <a:rPr lang="en-US" sz="2600" dirty="0" smtClean="0"/>
              <a:t>.</a:t>
            </a:r>
          </a:p>
          <a:p>
            <a:pPr lvl="1">
              <a:lnSpc>
                <a:spcPct val="100000"/>
              </a:lnSpc>
            </a:pPr>
            <a:r>
              <a:rPr lang="en-US" sz="2600" dirty="0" err="1" smtClean="0"/>
              <a:t>RegisterClientScriptBlock</a:t>
            </a:r>
            <a:r>
              <a:rPr lang="en-US" sz="2600" dirty="0" smtClean="0"/>
              <a:t>(type</a:t>
            </a:r>
            <a:r>
              <a:rPr lang="en-US" sz="2600" dirty="0"/>
              <a:t>, key, script, script tag specification</a:t>
            </a:r>
            <a:r>
              <a:rPr lang="en-US" sz="2600" dirty="0" smtClean="0"/>
              <a:t>)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93076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Manipulating Pages and Server Controls with </a:t>
            </a:r>
            <a:r>
              <a:rPr lang="en-US" sz="4400" dirty="0" smtClean="0"/>
              <a:t>JavaScript (Cont..)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7354" y="1995949"/>
            <a:ext cx="10102645" cy="443434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3000" b="1" dirty="0"/>
              <a:t>Using </a:t>
            </a:r>
            <a:r>
              <a:rPr lang="en-US" sz="3000" b="1" dirty="0" err="1"/>
              <a:t>Page.ClientScript.RegisterStartupScript</a:t>
            </a:r>
            <a:endParaRPr lang="en-US" sz="3000" b="1" dirty="0"/>
          </a:p>
          <a:p>
            <a:pPr lvl="1">
              <a:lnSpc>
                <a:spcPct val="100000"/>
              </a:lnSpc>
            </a:pPr>
            <a:r>
              <a:rPr lang="en-US" sz="2600" dirty="0" err="1"/>
              <a:t>RegisterStartupScript</a:t>
            </a:r>
            <a:r>
              <a:rPr lang="en-US" sz="2600" dirty="0"/>
              <a:t> places the script at the bottom of the ASP.NET page instead of at the top.</a:t>
            </a:r>
          </a:p>
          <a:p>
            <a:pPr lvl="1">
              <a:lnSpc>
                <a:spcPct val="100000"/>
              </a:lnSpc>
            </a:pPr>
            <a:r>
              <a:rPr lang="en-US" sz="2600" dirty="0" err="1"/>
              <a:t>RegisterStartupScript</a:t>
            </a:r>
            <a:r>
              <a:rPr lang="en-US" sz="2600" dirty="0"/>
              <a:t>(type, key, script, script tag specification)</a:t>
            </a:r>
          </a:p>
          <a:p>
            <a:pPr>
              <a:lnSpc>
                <a:spcPct val="100000"/>
              </a:lnSpc>
            </a:pPr>
            <a:r>
              <a:rPr lang="en-US" sz="3000" b="1" dirty="0" smtClean="0"/>
              <a:t>Using </a:t>
            </a:r>
            <a:r>
              <a:rPr lang="en-US" sz="3000" b="1" dirty="0" err="1"/>
              <a:t>Page.ClientScript.RegisterClientScriptInclude</a:t>
            </a:r>
            <a:endParaRPr lang="en-US" sz="3000" b="1" dirty="0"/>
          </a:p>
          <a:p>
            <a:pPr lvl="1">
              <a:lnSpc>
                <a:spcPct val="100000"/>
              </a:lnSpc>
            </a:pPr>
            <a:r>
              <a:rPr lang="en-US" sz="2600" dirty="0"/>
              <a:t>You can register the script files on your ASP.NET pages using the </a:t>
            </a:r>
            <a:r>
              <a:rPr lang="en-US" sz="2600" dirty="0" err="1"/>
              <a:t>RegisterClientScriptInclude</a:t>
            </a:r>
            <a:r>
              <a:rPr lang="en-US" sz="2600" dirty="0"/>
              <a:t> method.</a:t>
            </a:r>
          </a:p>
          <a:p>
            <a:pPr lvl="1">
              <a:lnSpc>
                <a:spcPct val="100000"/>
              </a:lnSpc>
            </a:pPr>
            <a:r>
              <a:rPr lang="en-US" sz="2600" dirty="0" err="1"/>
              <a:t>Page.ClientScript.RegisterClientScriptInclude</a:t>
            </a:r>
            <a:r>
              <a:rPr lang="en-US" sz="2600" dirty="0"/>
              <a:t>(type, key, </a:t>
            </a:r>
            <a:r>
              <a:rPr lang="en-US" sz="2600" dirty="0" err="1"/>
              <a:t>url</a:t>
            </a:r>
            <a:r>
              <a:rPr lang="en-US" sz="2600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53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180944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C</a:t>
            </a:r>
            <a:r>
              <a:rPr lang="en-US" sz="4000" dirty="0" smtClean="0"/>
              <a:t>omparing </a:t>
            </a:r>
            <a:r>
              <a:rPr lang="en-US" sz="4000" dirty="0"/>
              <a:t>a Typical </a:t>
            </a:r>
            <a:r>
              <a:rPr lang="en-US" sz="4000" dirty="0" err="1" smtClean="0"/>
              <a:t>Postback</a:t>
            </a:r>
            <a:r>
              <a:rPr lang="en-US" sz="4000" dirty="0" smtClean="0"/>
              <a:t> </a:t>
            </a:r>
            <a:r>
              <a:rPr lang="en-US" sz="4000" dirty="0"/>
              <a:t>to a callback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199535"/>
            <a:ext cx="10178322" cy="5201265"/>
          </a:xfrm>
        </p:spPr>
        <p:txBody>
          <a:bodyPr>
            <a:normAutofit fontScale="92500"/>
          </a:bodyPr>
          <a:lstStyle/>
          <a:p>
            <a:r>
              <a:rPr lang="en-US" sz="3200" b="1" dirty="0" err="1"/>
              <a:t>Postback</a:t>
            </a:r>
            <a:endParaRPr lang="en-US" sz="3200" b="1" dirty="0"/>
          </a:p>
          <a:p>
            <a:pPr lvl="1"/>
            <a:r>
              <a:rPr lang="en-US" sz="2800" dirty="0"/>
              <a:t>A </a:t>
            </a:r>
            <a:r>
              <a:rPr lang="en-US" sz="2800" dirty="0" err="1"/>
              <a:t>postback</a:t>
            </a:r>
            <a:r>
              <a:rPr lang="en-US" sz="2800" dirty="0"/>
              <a:t> occurs when a request is sent from the client to the server for the same page as the one the user is currently viewing. </a:t>
            </a:r>
            <a:endParaRPr lang="en-US" sz="2800" dirty="0" smtClean="0"/>
          </a:p>
          <a:p>
            <a:pPr lvl="1"/>
            <a:r>
              <a:rPr lang="en-US" sz="2800" dirty="0" smtClean="0"/>
              <a:t>When </a:t>
            </a:r>
            <a:r>
              <a:rPr lang="en-US" sz="2800" dirty="0"/>
              <a:t>a </a:t>
            </a:r>
            <a:r>
              <a:rPr lang="en-US" sz="2800" dirty="0" err="1"/>
              <a:t>postback</a:t>
            </a:r>
            <a:r>
              <a:rPr lang="en-US" sz="2800" dirty="0"/>
              <a:t> occurs, the entire </a:t>
            </a:r>
            <a:r>
              <a:rPr lang="en-US" sz="2800" dirty="0" smtClean="0"/>
              <a:t>page </a:t>
            </a:r>
            <a:r>
              <a:rPr lang="en-US" sz="2800" dirty="0"/>
              <a:t>is </a:t>
            </a:r>
            <a:r>
              <a:rPr lang="en-US" sz="2800" dirty="0" smtClean="0"/>
              <a:t>refreshed.</a:t>
            </a:r>
          </a:p>
          <a:p>
            <a:r>
              <a:rPr lang="en-US" sz="3400" b="1" dirty="0" smtClean="0"/>
              <a:t>Callback</a:t>
            </a:r>
            <a:endParaRPr lang="en-US" sz="3400" b="1" dirty="0"/>
          </a:p>
          <a:p>
            <a:pPr lvl="1">
              <a:buSzPct val="100000"/>
            </a:pPr>
            <a:r>
              <a:rPr lang="en-US" sz="2800" dirty="0"/>
              <a:t>A callback occurs when a request is sent from the client to the server for which the page is not refreshed.</a:t>
            </a:r>
          </a:p>
          <a:p>
            <a:pPr lvl="1">
              <a:buSzPct val="100000"/>
            </a:pPr>
            <a:r>
              <a:rPr lang="en-US" sz="2800" dirty="0"/>
              <a:t>Only a part of it is updated without any flickering occurring on the browser</a:t>
            </a:r>
          </a:p>
        </p:txBody>
      </p:sp>
    </p:spTree>
    <p:extLst>
      <p:ext uri="{BB962C8B-B14F-4D97-AF65-F5344CB8AC3E}">
        <p14:creationId xmlns:p14="http://schemas.microsoft.com/office/powerpoint/2010/main" val="216646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48325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Common Properties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29033"/>
            <a:ext cx="10178322" cy="5220928"/>
          </a:xfrm>
        </p:spPr>
        <p:txBody>
          <a:bodyPr>
            <a:normAutofit/>
          </a:bodyPr>
          <a:lstStyle/>
          <a:p>
            <a:r>
              <a:rPr lang="en-US" sz="2800"/>
              <a:t>Access </a:t>
            </a:r>
            <a:r>
              <a:rPr lang="en-US" sz="2800" smtClean="0"/>
              <a:t>Key</a:t>
            </a:r>
          </a:p>
          <a:p>
            <a:pPr lvl="1"/>
            <a:r>
              <a:rPr lang="en-US" sz="2200" smtClean="0"/>
              <a:t>Alt </a:t>
            </a:r>
            <a:r>
              <a:rPr lang="en-US" sz="2200" dirty="0" smtClean="0"/>
              <a:t>+ key.</a:t>
            </a:r>
          </a:p>
          <a:p>
            <a:r>
              <a:rPr lang="en-US" sz="2800" dirty="0" smtClean="0"/>
              <a:t>Attributes</a:t>
            </a:r>
          </a:p>
          <a:p>
            <a:pPr lvl="1"/>
            <a:r>
              <a:rPr lang="en-US" sz="2000" dirty="0" smtClean="0"/>
              <a:t>Enables </a:t>
            </a:r>
            <a:r>
              <a:rPr lang="en-US" sz="2000" dirty="0"/>
              <a:t>you to define additional attributes for a Web server control that are not defined by a public </a:t>
            </a:r>
            <a:r>
              <a:rPr lang="en-US" sz="2000" dirty="0" smtClean="0"/>
              <a:t>property.</a:t>
            </a:r>
          </a:p>
          <a:p>
            <a:r>
              <a:rPr lang="en-US" sz="2800" dirty="0" smtClean="0"/>
              <a:t>Disabled</a:t>
            </a:r>
          </a:p>
          <a:p>
            <a:pPr lvl="1"/>
            <a:r>
              <a:rPr lang="en-US" sz="2000" dirty="0" smtClean="0"/>
              <a:t>Allows </a:t>
            </a:r>
            <a:r>
              <a:rPr lang="en-US" sz="2000" dirty="0"/>
              <a:t>you to get or set whether the control is disabled using a Boolean </a:t>
            </a:r>
            <a:r>
              <a:rPr lang="en-US" sz="2000" dirty="0" smtClean="0"/>
              <a:t>value.</a:t>
            </a:r>
          </a:p>
          <a:p>
            <a:r>
              <a:rPr lang="en-US" sz="2800" dirty="0" smtClean="0"/>
              <a:t>Visible</a:t>
            </a:r>
          </a:p>
          <a:p>
            <a:pPr lvl="1"/>
            <a:r>
              <a:rPr lang="en-US" sz="2000" dirty="0" smtClean="0"/>
              <a:t>Specifies </a:t>
            </a:r>
            <a:r>
              <a:rPr lang="en-US" sz="2000" dirty="0"/>
              <a:t>whether the control is </a:t>
            </a:r>
            <a:r>
              <a:rPr lang="en-US" sz="2000" dirty="0" smtClean="0"/>
              <a:t>visible </a:t>
            </a:r>
            <a:r>
              <a:rPr lang="en-US" sz="2000" dirty="0"/>
              <a:t>on the generated </a:t>
            </a:r>
            <a:r>
              <a:rPr lang="en-US" sz="2000" dirty="0" smtClean="0"/>
              <a:t>page.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0821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1248</TotalTime>
  <Words>579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Impact</vt:lpstr>
      <vt:lpstr>Badge</vt:lpstr>
      <vt:lpstr>Chapter 2</vt:lpstr>
      <vt:lpstr>ASP.NET Server Controls</vt:lpstr>
      <vt:lpstr>ASP.NET Server Controls (Cont..)</vt:lpstr>
      <vt:lpstr>HTML server controls (Cont..)</vt:lpstr>
      <vt:lpstr>Manipulating Pages and Server Controls with JavaScript</vt:lpstr>
      <vt:lpstr>Manipulating Pages and Server Controls with JavaScript (Cont..)</vt:lpstr>
      <vt:lpstr>Comparing a Typical Postback to a callback</vt:lpstr>
      <vt:lpstr>Common Properties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Faisal</dc:creator>
  <cp:lastModifiedBy>HP</cp:lastModifiedBy>
  <cp:revision>59</cp:revision>
  <dcterms:created xsi:type="dcterms:W3CDTF">2017-09-16T08:10:13Z</dcterms:created>
  <dcterms:modified xsi:type="dcterms:W3CDTF">2019-09-23T17:42:45Z</dcterms:modified>
</cp:coreProperties>
</file>