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2"/>
  </p:notesMasterIdLst>
  <p:sldIdLst>
    <p:sldId id="256" r:id="rId2"/>
    <p:sldId id="339" r:id="rId3"/>
    <p:sldId id="341" r:id="rId4"/>
    <p:sldId id="319" r:id="rId5"/>
    <p:sldId id="320" r:id="rId6"/>
    <p:sldId id="348" r:id="rId7"/>
    <p:sldId id="349" r:id="rId8"/>
    <p:sldId id="357" r:id="rId9"/>
    <p:sldId id="358" r:id="rId10"/>
    <p:sldId id="35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40" r:id="rId19"/>
    <p:sldId id="328" r:id="rId20"/>
    <p:sldId id="33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00"/>
    <a:srgbClr val="33CC33"/>
    <a:srgbClr val="008000"/>
    <a:srgbClr val="D60093"/>
    <a:srgbClr val="FF6600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BBDD0-A438-4EBB-91CB-BBB5BDF83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72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BBDD0-A438-4EBB-91CB-BBB5BDF831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394B8-BB7D-49D7-9292-CF060D851E2D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9E976-B212-4E53-B2AC-D05E61DBC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613D9-AB93-4206-A6C7-249440AC3B8F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112D7-AEE4-4D08-8434-813332365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22CD-A805-4F7C-A330-6C45FA46899D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57D1-8426-44D1-A5D9-C481D56CF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E0FF2-47CC-4104-A6F8-CD2A97C93907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12DFF-837F-4525-9379-A7FB4E5DF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56940-BB4E-4068-8B0A-E56C545DE726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88A3C-ADAB-49D0-9E24-B6A5958D1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C0549-8DC9-468F-B2D2-E3648B268D2B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8F911-653F-42AC-A3E4-EB7EF31A6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3AA56-7CFD-44BD-B052-4706939B380E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FD2E3-CB80-45C4-96A8-6F363AD5E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8730A-9C85-4793-AEC5-B4702C058D49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90C32-551E-48E0-B3AB-C54AE8D90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1FD3E-1FB8-4397-AD6C-4BBA39802CA1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482F-7F6C-4596-94AF-40AE55247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91209-4B45-4CE4-A2E1-1A9CA8D10D39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6B15-6821-4858-9797-B4B2F0F20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77631-FBED-4F3E-AE09-0F9C41324045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A5A1-42BD-43A3-A27B-35345E38B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2D715F7-1DA6-4CD7-A4E9-4070D9CC02D7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CDA817E-DB4D-4E19-AF7B-2D39B0D29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0563" y="2349500"/>
            <a:ext cx="3990975" cy="1008063"/>
          </a:xfrm>
        </p:spPr>
        <p:txBody>
          <a:bodyPr/>
          <a:lstStyle/>
          <a:p>
            <a:pPr eaLnBrk="1" hangingPunct="1"/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365625"/>
            <a:ext cx="5616575" cy="10795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rgbClr val="008000"/>
                </a:solidFill>
              </a:rPr>
              <a:t>Lecture 4</a:t>
            </a:r>
          </a:p>
        </p:txBody>
      </p:sp>
      <p:sp>
        <p:nvSpPr>
          <p:cNvPr id="3076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971550" y="2511425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Discrete Structures</a:t>
            </a:r>
          </a:p>
        </p:txBody>
      </p:sp>
      <p:sp>
        <p:nvSpPr>
          <p:cNvPr id="3079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Boolean Algebra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043608" y="1412776"/>
            <a:ext cx="751048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CC00"/>
                </a:solidFill>
              </a:rPr>
              <a:t>Just like Boolean logic, variables can only be </a:t>
            </a:r>
            <a:r>
              <a:rPr lang="en-US" sz="2200" dirty="0">
                <a:solidFill>
                  <a:srgbClr val="3333FF"/>
                </a:solidFill>
              </a:rPr>
              <a:t>1</a:t>
            </a:r>
            <a:r>
              <a:rPr lang="en-US" sz="2200" dirty="0">
                <a:solidFill>
                  <a:srgbClr val="00CC00"/>
                </a:solidFill>
              </a:rPr>
              <a:t> or </a:t>
            </a:r>
            <a:r>
              <a:rPr lang="en-US" sz="2200" dirty="0">
                <a:solidFill>
                  <a:srgbClr val="3333FF"/>
                </a:solidFill>
              </a:rPr>
              <a:t>0</a:t>
            </a:r>
            <a:r>
              <a:rPr lang="en-US" sz="2200" dirty="0">
                <a:solidFill>
                  <a:srgbClr val="00CC00"/>
                </a:solidFill>
              </a:rPr>
              <a:t>, instead of true/false</a:t>
            </a:r>
          </a:p>
          <a:p>
            <a:pPr marL="228600" indent="-2286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CC00"/>
                </a:solidFill>
              </a:rPr>
              <a:t>Not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>
                <a:solidFill>
                  <a:srgbClr val="3333FF"/>
                </a:solidFill>
              </a:rPr>
              <a:t>~0 = 1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>
                <a:solidFill>
                  <a:srgbClr val="3333FF"/>
                </a:solidFill>
              </a:rPr>
              <a:t>~1 = 0</a:t>
            </a:r>
          </a:p>
          <a:p>
            <a:pPr marL="228600" indent="-2286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CC00"/>
                </a:solidFill>
              </a:rPr>
              <a:t>Or is used as a plus </a:t>
            </a:r>
            <a:r>
              <a:rPr lang="en-US" sz="2400" dirty="0">
                <a:solidFill>
                  <a:srgbClr val="00CC00"/>
                </a:solidFill>
              </a:rPr>
              <a:t>	           </a:t>
            </a:r>
            <a:r>
              <a:rPr lang="en-US" sz="2000" dirty="0">
                <a:solidFill>
                  <a:srgbClr val="00CC00"/>
                </a:solidFill>
              </a:rPr>
              <a:t>And is used as a multiplication                              </a:t>
            </a:r>
            <a:r>
              <a:rPr lang="en-US" sz="2000" dirty="0">
                <a:solidFill>
                  <a:srgbClr val="3333FF"/>
                </a:solidFill>
              </a:rPr>
              <a:t>0+0 = 0                                                          0 * 0 = 0</a:t>
            </a:r>
          </a:p>
          <a:p>
            <a:pPr marL="228600" indent="-22860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>
                <a:solidFill>
                  <a:srgbClr val="3333FF"/>
                </a:solidFill>
              </a:rPr>
              <a:t>   0+1=1                                                            0 * 1 = 0</a:t>
            </a:r>
          </a:p>
          <a:p>
            <a:pPr marL="228600" indent="-22860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>
                <a:solidFill>
                  <a:srgbClr val="3333FF"/>
                </a:solidFill>
              </a:rPr>
              <a:t>   1+0=1                                                            1 * 0 = 0</a:t>
            </a:r>
          </a:p>
          <a:p>
            <a:pPr marL="228600" indent="-22860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>
                <a:solidFill>
                  <a:srgbClr val="3333FF"/>
                </a:solidFill>
              </a:rPr>
              <a:t>   1+1= ?                                                           1 * 1 = 1</a:t>
            </a: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Half Adder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000101" y="1500174"/>
            <a:ext cx="742955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2100" indent="-292100">
              <a:buFont typeface="Arial" pitchFamily="34" charset="0"/>
              <a:buChar char="•"/>
            </a:pPr>
            <a:r>
              <a:rPr lang="en-US" sz="2400" dirty="0">
                <a:solidFill>
                  <a:srgbClr val="00CC00"/>
                </a:solidFill>
              </a:rPr>
              <a:t>Consider adding two 1-bit binary numbers </a:t>
            </a:r>
            <a:r>
              <a:rPr lang="en-US" sz="2400" i="1" dirty="0">
                <a:solidFill>
                  <a:srgbClr val="00CC00"/>
                </a:solidFill>
              </a:rPr>
              <a:t>x</a:t>
            </a:r>
            <a:r>
              <a:rPr lang="en-US" sz="2400" dirty="0">
                <a:solidFill>
                  <a:srgbClr val="00CC00"/>
                </a:solidFill>
              </a:rPr>
              <a:t> and </a:t>
            </a:r>
            <a:r>
              <a:rPr lang="en-US" sz="2400" i="1" dirty="0">
                <a:solidFill>
                  <a:srgbClr val="00CC00"/>
                </a:solidFill>
              </a:rPr>
              <a:t>y</a:t>
            </a:r>
          </a:p>
          <a:p>
            <a:pPr lvl="1"/>
            <a:r>
              <a:rPr lang="en-US" sz="2000" dirty="0">
                <a:solidFill>
                  <a:srgbClr val="00CC00"/>
                </a:solidFill>
              </a:rPr>
              <a:t>0+0 = 0</a:t>
            </a:r>
          </a:p>
          <a:p>
            <a:pPr lvl="1"/>
            <a:r>
              <a:rPr lang="en-US" sz="2000" dirty="0">
                <a:solidFill>
                  <a:srgbClr val="00CC00"/>
                </a:solidFill>
              </a:rPr>
              <a:t>0+1 = 1</a:t>
            </a:r>
          </a:p>
          <a:p>
            <a:pPr lvl="1"/>
            <a:r>
              <a:rPr lang="en-US" sz="2000" dirty="0">
                <a:solidFill>
                  <a:srgbClr val="00CC00"/>
                </a:solidFill>
              </a:rPr>
              <a:t>1+0 = 1</a:t>
            </a:r>
          </a:p>
          <a:p>
            <a:pPr lvl="1"/>
            <a:r>
              <a:rPr lang="en-US" sz="2000" dirty="0">
                <a:solidFill>
                  <a:srgbClr val="00CC00"/>
                </a:solidFill>
              </a:rPr>
              <a:t>1+1 = 10</a:t>
            </a:r>
          </a:p>
          <a:p>
            <a:pPr marL="268288" indent="-268288" algn="just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</a:endParaRP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endParaRPr lang="en-US" sz="3200" dirty="0">
              <a:solidFill>
                <a:srgbClr val="3333FF"/>
              </a:solidFill>
            </a:endParaRPr>
          </a:p>
          <a:p>
            <a:pPr marL="292100" indent="-292100">
              <a:buFont typeface="Arial" pitchFamily="34" charset="0"/>
              <a:buChar char="•"/>
            </a:pPr>
            <a:r>
              <a:rPr lang="en-US" sz="2400" dirty="0">
                <a:solidFill>
                  <a:srgbClr val="00CC00"/>
                </a:solidFill>
              </a:rPr>
              <a:t>Carry is </a:t>
            </a:r>
            <a:r>
              <a:rPr lang="en-US" sz="2400" i="1" dirty="0">
                <a:solidFill>
                  <a:srgbClr val="00CC00"/>
                </a:solidFill>
              </a:rPr>
              <a:t>x</a:t>
            </a:r>
            <a:r>
              <a:rPr lang="en-US" sz="2400" dirty="0">
                <a:solidFill>
                  <a:srgbClr val="00CC00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AND</a:t>
            </a:r>
            <a:r>
              <a:rPr lang="en-US" sz="2400" dirty="0">
                <a:solidFill>
                  <a:srgbClr val="00CC00"/>
                </a:solidFill>
              </a:rPr>
              <a:t> </a:t>
            </a:r>
            <a:r>
              <a:rPr lang="en-US" sz="2400" i="1" dirty="0">
                <a:solidFill>
                  <a:srgbClr val="00CC00"/>
                </a:solidFill>
              </a:rPr>
              <a:t>y</a:t>
            </a:r>
            <a:endParaRPr lang="en-US" sz="2400" dirty="0">
              <a:solidFill>
                <a:srgbClr val="00CC00"/>
              </a:solidFill>
            </a:endParaRPr>
          </a:p>
          <a:p>
            <a:pPr marL="292100" indent="-292100">
              <a:buFont typeface="Arial" pitchFamily="34" charset="0"/>
              <a:buChar char="•"/>
            </a:pPr>
            <a:r>
              <a:rPr lang="en-US" sz="2400" dirty="0">
                <a:solidFill>
                  <a:srgbClr val="00CC00"/>
                </a:solidFill>
              </a:rPr>
              <a:t>Sum is </a:t>
            </a:r>
            <a:r>
              <a:rPr lang="en-US" sz="2400" i="1" dirty="0">
                <a:solidFill>
                  <a:srgbClr val="00CC00"/>
                </a:solidFill>
              </a:rPr>
              <a:t>x</a:t>
            </a:r>
            <a:r>
              <a:rPr lang="en-US" sz="2400" dirty="0">
                <a:solidFill>
                  <a:srgbClr val="00CC00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XOR</a:t>
            </a:r>
            <a:r>
              <a:rPr lang="en-US" sz="2400" dirty="0">
                <a:solidFill>
                  <a:srgbClr val="00CC00"/>
                </a:solidFill>
              </a:rPr>
              <a:t> </a:t>
            </a:r>
            <a:r>
              <a:rPr lang="en-US" sz="2400" i="1" dirty="0">
                <a:solidFill>
                  <a:srgbClr val="00CC00"/>
                </a:solidFill>
              </a:rPr>
              <a:t>y</a:t>
            </a:r>
            <a:endParaRPr lang="en-US" sz="2400" dirty="0">
              <a:solidFill>
                <a:srgbClr val="00CC00"/>
              </a:solidFill>
            </a:endParaRPr>
          </a:p>
          <a:p>
            <a:pPr marL="292100" indent="-292100">
              <a:buFont typeface="Arial" pitchFamily="34" charset="0"/>
              <a:buChar char="•"/>
            </a:pPr>
            <a:r>
              <a:rPr lang="en-US" sz="2400" dirty="0">
                <a:solidFill>
                  <a:srgbClr val="00CC00"/>
                </a:solidFill>
              </a:rPr>
              <a:t>The circuit to compute this is called a half-adder.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2428868"/>
            <a:ext cx="3242937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08248" y="714356"/>
            <a:ext cx="7696200" cy="55405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Circuit of Half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Adder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50913" y="1557338"/>
            <a:ext cx="7653337" cy="4525962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2800" dirty="0">
                <a:solidFill>
                  <a:srgbClr val="00CC00"/>
                </a:solidFill>
              </a:rPr>
              <a:t>Sum = </a:t>
            </a:r>
            <a:r>
              <a:rPr lang="en-US" sz="2800" i="1" dirty="0">
                <a:solidFill>
                  <a:srgbClr val="00CC00"/>
                </a:solidFill>
              </a:rPr>
              <a:t>x</a:t>
            </a:r>
            <a:r>
              <a:rPr lang="en-US" sz="2800" dirty="0">
                <a:solidFill>
                  <a:srgbClr val="00CC00"/>
                </a:solidFill>
              </a:rPr>
              <a:t> </a:t>
            </a:r>
            <a:r>
              <a:rPr lang="en-US" sz="2800" dirty="0">
                <a:solidFill>
                  <a:srgbClr val="3333FF"/>
                </a:solidFill>
              </a:rPr>
              <a:t>XOR</a:t>
            </a:r>
            <a:r>
              <a:rPr lang="en-US" sz="2800" dirty="0">
                <a:solidFill>
                  <a:srgbClr val="00CC00"/>
                </a:solidFill>
              </a:rPr>
              <a:t> </a:t>
            </a:r>
            <a:r>
              <a:rPr lang="en-US" sz="2800" i="1" dirty="0">
                <a:solidFill>
                  <a:srgbClr val="00CC00"/>
                </a:solidFill>
              </a:rPr>
              <a:t>y</a:t>
            </a:r>
            <a:endParaRPr lang="en-US" sz="2800" dirty="0">
              <a:solidFill>
                <a:srgbClr val="00CC00"/>
              </a:solidFill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2800" dirty="0">
                <a:solidFill>
                  <a:srgbClr val="00CC00"/>
                </a:solidFill>
              </a:rPr>
              <a:t>Carry = </a:t>
            </a:r>
            <a:r>
              <a:rPr lang="en-US" sz="2800" i="1" dirty="0">
                <a:solidFill>
                  <a:srgbClr val="00CC00"/>
                </a:solidFill>
              </a:rPr>
              <a:t>x</a:t>
            </a:r>
            <a:r>
              <a:rPr lang="en-US" sz="2800" dirty="0">
                <a:solidFill>
                  <a:srgbClr val="00CC00"/>
                </a:solidFill>
              </a:rPr>
              <a:t> </a:t>
            </a:r>
            <a:r>
              <a:rPr lang="en-US" sz="2800" dirty="0">
                <a:solidFill>
                  <a:srgbClr val="3333FF"/>
                </a:solidFill>
              </a:rPr>
              <a:t>AND</a:t>
            </a:r>
            <a:r>
              <a:rPr lang="en-US" sz="2800" dirty="0">
                <a:solidFill>
                  <a:srgbClr val="00CC00"/>
                </a:solidFill>
              </a:rPr>
              <a:t> </a:t>
            </a:r>
            <a:r>
              <a:rPr lang="en-US" sz="2800" i="1" dirty="0">
                <a:solidFill>
                  <a:srgbClr val="00CC00"/>
                </a:solidFill>
              </a:rPr>
              <a:t>y</a:t>
            </a:r>
            <a:endParaRPr lang="en-US" sz="2800" dirty="0">
              <a:solidFill>
                <a:srgbClr val="00CC00"/>
              </a:solidFill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9503" y="1556792"/>
            <a:ext cx="3242937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50913" y="4077072"/>
            <a:ext cx="7509519" cy="2520280"/>
            <a:chOff x="384" y="576"/>
            <a:chExt cx="5280" cy="2062"/>
          </a:xfrm>
        </p:grpSpPr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84" y="718"/>
              <a:ext cx="5280" cy="192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432" y="576"/>
            <a:ext cx="5177" cy="18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8" name="Visio" r:id="rId4" imgW="2055266" imgH="721462" progId="">
                    <p:embed/>
                  </p:oleObj>
                </mc:Choice>
                <mc:Fallback>
                  <p:oleObj name="Visio" r:id="rId4" imgW="2055266" imgH="721462" progId="">
                    <p:embed/>
                    <p:pic>
                      <p:nvPicPr>
                        <p:cNvPr id="0" name="Picture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576"/>
                          <a:ext cx="5177" cy="181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00113" y="404813"/>
            <a:ext cx="7696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Half adders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50913" y="1557338"/>
            <a:ext cx="7653337" cy="4525962"/>
          </a:xfrm>
          <a:prstGeom prst="rect">
            <a:avLst/>
          </a:prstGeo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2400" dirty="0">
              <a:solidFill>
                <a:srgbClr val="00CC00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000100" y="1571612"/>
            <a:ext cx="7000924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rgbClr val="00CC00"/>
                </a:solidFill>
              </a:rPr>
              <a:t>We can then use a half-adder to compute the sum of two Boolean numbers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505200" y="3429000"/>
            <a:ext cx="1981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n-US" sz="2800"/>
              <a:t> 1  1  0  0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sz="2800" u="sng">
                <a:sym typeface="Symbol" pitchFamily="18" charset="2"/>
              </a:rPr>
              <a:t>+ </a:t>
            </a:r>
            <a:r>
              <a:rPr lang="en-US" sz="2800" u="sng"/>
              <a:t>1  1  1  0</a:t>
            </a:r>
            <a:endParaRPr lang="en-US" sz="2800"/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5105400" y="4419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/>
              <a:t>0</a:t>
            </a: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4724400" y="4419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/>
              <a:t>1</a:t>
            </a: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4343400" y="4419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/>
              <a:t>0</a:t>
            </a: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3962400" y="4419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/>
              <a:t>?</a:t>
            </a:r>
          </a:p>
        </p:txBody>
      </p:sp>
      <p:sp>
        <p:nvSpPr>
          <p:cNvPr id="98" name="Rectangle 16"/>
          <p:cNvSpPr>
            <a:spLocks noChangeArrowheads="1"/>
          </p:cNvSpPr>
          <p:nvPr/>
        </p:nvSpPr>
        <p:spPr bwMode="auto">
          <a:xfrm>
            <a:off x="4724400" y="3048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99" name="Rectangle 17"/>
          <p:cNvSpPr>
            <a:spLocks noChangeArrowheads="1"/>
          </p:cNvSpPr>
          <p:nvPr/>
        </p:nvSpPr>
        <p:spPr bwMode="auto">
          <a:xfrm>
            <a:off x="4343400" y="3048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3962400" y="3048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dirty="0">
                <a:solidFill>
                  <a:schemeClr val="accent1"/>
                </a:solidFill>
              </a:rPr>
              <a:t>1</a:t>
            </a:r>
          </a:p>
        </p:txBody>
      </p:sp>
      <p:grpSp>
        <p:nvGrpSpPr>
          <p:cNvPr id="101" name="Group 77"/>
          <p:cNvGrpSpPr>
            <a:grpSpLocks/>
          </p:cNvGrpSpPr>
          <p:nvPr/>
        </p:nvGrpSpPr>
        <p:grpSpPr bwMode="auto">
          <a:xfrm>
            <a:off x="3962400" y="3048000"/>
            <a:ext cx="381000" cy="1371600"/>
            <a:chOff x="3744" y="2016"/>
            <a:chExt cx="240" cy="864"/>
          </a:xfrm>
        </p:grpSpPr>
        <p:sp>
          <p:nvSpPr>
            <p:cNvPr id="102" name="Oval 42"/>
            <p:cNvSpPr>
              <a:spLocks noChangeArrowheads="1"/>
            </p:cNvSpPr>
            <p:nvPr/>
          </p:nvSpPr>
          <p:spPr bwMode="auto">
            <a:xfrm>
              <a:off x="3744" y="2304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43"/>
            <p:cNvSpPr>
              <a:spLocks noChangeArrowheads="1"/>
            </p:cNvSpPr>
            <p:nvPr/>
          </p:nvSpPr>
          <p:spPr bwMode="auto">
            <a:xfrm>
              <a:off x="3744" y="2592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45"/>
            <p:cNvSpPr>
              <a:spLocks noChangeArrowheads="1"/>
            </p:cNvSpPr>
            <p:nvPr/>
          </p:nvSpPr>
          <p:spPr bwMode="auto">
            <a:xfrm>
              <a:off x="3744" y="2016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61"/>
          <p:cNvGrpSpPr>
            <a:grpSpLocks/>
          </p:cNvGrpSpPr>
          <p:nvPr/>
        </p:nvGrpSpPr>
        <p:grpSpPr bwMode="auto">
          <a:xfrm>
            <a:off x="5105400" y="3429000"/>
            <a:ext cx="381000" cy="990600"/>
            <a:chOff x="3984" y="2208"/>
            <a:chExt cx="240" cy="624"/>
          </a:xfrm>
        </p:grpSpPr>
        <p:sp>
          <p:nvSpPr>
            <p:cNvPr id="106" name="Oval 9"/>
            <p:cNvSpPr>
              <a:spLocks noChangeArrowheads="1"/>
            </p:cNvSpPr>
            <p:nvPr/>
          </p:nvSpPr>
          <p:spPr bwMode="auto">
            <a:xfrm>
              <a:off x="3984" y="2208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Oval 10"/>
            <p:cNvSpPr>
              <a:spLocks noChangeArrowheads="1"/>
            </p:cNvSpPr>
            <p:nvPr/>
          </p:nvSpPr>
          <p:spPr bwMode="auto">
            <a:xfrm>
              <a:off x="3984" y="2544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" name="Group 62"/>
          <p:cNvGrpSpPr>
            <a:grpSpLocks/>
          </p:cNvGrpSpPr>
          <p:nvPr/>
        </p:nvGrpSpPr>
        <p:grpSpPr bwMode="auto">
          <a:xfrm>
            <a:off x="5029200" y="3352800"/>
            <a:ext cx="533400" cy="1295400"/>
            <a:chOff x="3936" y="2160"/>
            <a:chExt cx="336" cy="816"/>
          </a:xfrm>
        </p:grpSpPr>
        <p:sp>
          <p:nvSpPr>
            <p:cNvPr id="109" name="Freeform 20"/>
            <p:cNvSpPr>
              <a:spLocks/>
            </p:cNvSpPr>
            <p:nvPr/>
          </p:nvSpPr>
          <p:spPr bwMode="auto">
            <a:xfrm>
              <a:off x="4176" y="2784"/>
              <a:ext cx="48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96"/>
                </a:cxn>
                <a:cxn ang="0">
                  <a:pos x="0" y="192"/>
                </a:cxn>
              </a:cxnLst>
              <a:rect l="0" t="0" r="r" b="b"/>
              <a:pathLst>
                <a:path w="48" h="192">
                  <a:moveTo>
                    <a:pt x="0" y="0"/>
                  </a:moveTo>
                  <a:cubicBezTo>
                    <a:pt x="24" y="32"/>
                    <a:pt x="48" y="64"/>
                    <a:pt x="48" y="96"/>
                  </a:cubicBezTo>
                  <a:cubicBezTo>
                    <a:pt x="48" y="128"/>
                    <a:pt x="32" y="144"/>
                    <a:pt x="0" y="192"/>
                  </a:cubicBezTo>
                </a:path>
              </a:pathLst>
            </a:custGeom>
            <a:noFill/>
            <a:ln w="25400" cap="flat" cmpd="sng">
              <a:solidFill>
                <a:srgbClr val="CC99FF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Freeform 23"/>
            <p:cNvSpPr>
              <a:spLocks/>
            </p:cNvSpPr>
            <p:nvPr/>
          </p:nvSpPr>
          <p:spPr bwMode="auto">
            <a:xfrm>
              <a:off x="4176" y="2448"/>
              <a:ext cx="9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0"/>
                </a:cxn>
                <a:cxn ang="0">
                  <a:pos x="0" y="528"/>
                </a:cxn>
              </a:cxnLst>
              <a:rect l="0" t="0" r="r" b="b"/>
              <a:pathLst>
                <a:path w="96" h="528">
                  <a:moveTo>
                    <a:pt x="0" y="0"/>
                  </a:moveTo>
                  <a:cubicBezTo>
                    <a:pt x="48" y="76"/>
                    <a:pt x="96" y="152"/>
                    <a:pt x="96" y="240"/>
                  </a:cubicBezTo>
                  <a:cubicBezTo>
                    <a:pt x="96" y="328"/>
                    <a:pt x="40" y="456"/>
                    <a:pt x="0" y="528"/>
                  </a:cubicBezTo>
                </a:path>
              </a:pathLst>
            </a:custGeom>
            <a:noFill/>
            <a:ln w="25400" cap="flat" cmpd="sng">
              <a:solidFill>
                <a:srgbClr val="CC99FF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55"/>
            <p:cNvSpPr>
              <a:spLocks noChangeShapeType="1"/>
            </p:cNvSpPr>
            <p:nvPr/>
          </p:nvSpPr>
          <p:spPr bwMode="auto">
            <a:xfrm flipH="1" flipV="1">
              <a:off x="3936" y="2160"/>
              <a:ext cx="144" cy="48"/>
            </a:xfrm>
            <a:prstGeom prst="line">
              <a:avLst/>
            </a:prstGeom>
            <a:noFill/>
            <a:ln w="25400">
              <a:solidFill>
                <a:srgbClr val="CC99FF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" name="Group 63"/>
          <p:cNvGrpSpPr>
            <a:grpSpLocks/>
          </p:cNvGrpSpPr>
          <p:nvPr/>
        </p:nvGrpSpPr>
        <p:grpSpPr bwMode="auto">
          <a:xfrm>
            <a:off x="4724400" y="3429000"/>
            <a:ext cx="381000" cy="990600"/>
            <a:chOff x="3984" y="2208"/>
            <a:chExt cx="240" cy="624"/>
          </a:xfrm>
        </p:grpSpPr>
        <p:sp>
          <p:nvSpPr>
            <p:cNvPr id="113" name="Oval 64"/>
            <p:cNvSpPr>
              <a:spLocks noChangeArrowheads="1"/>
            </p:cNvSpPr>
            <p:nvPr/>
          </p:nvSpPr>
          <p:spPr bwMode="auto">
            <a:xfrm>
              <a:off x="3984" y="2208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Oval 65"/>
            <p:cNvSpPr>
              <a:spLocks noChangeArrowheads="1"/>
            </p:cNvSpPr>
            <p:nvPr/>
          </p:nvSpPr>
          <p:spPr bwMode="auto">
            <a:xfrm>
              <a:off x="3984" y="2544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5" name="Group 66"/>
          <p:cNvGrpSpPr>
            <a:grpSpLocks/>
          </p:cNvGrpSpPr>
          <p:nvPr/>
        </p:nvGrpSpPr>
        <p:grpSpPr bwMode="auto">
          <a:xfrm>
            <a:off x="4648200" y="3352800"/>
            <a:ext cx="533400" cy="1295400"/>
            <a:chOff x="3936" y="2160"/>
            <a:chExt cx="336" cy="816"/>
          </a:xfrm>
        </p:grpSpPr>
        <p:sp>
          <p:nvSpPr>
            <p:cNvPr id="116" name="Freeform 67"/>
            <p:cNvSpPr>
              <a:spLocks/>
            </p:cNvSpPr>
            <p:nvPr/>
          </p:nvSpPr>
          <p:spPr bwMode="auto">
            <a:xfrm>
              <a:off x="4176" y="2784"/>
              <a:ext cx="48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96"/>
                </a:cxn>
                <a:cxn ang="0">
                  <a:pos x="0" y="192"/>
                </a:cxn>
              </a:cxnLst>
              <a:rect l="0" t="0" r="r" b="b"/>
              <a:pathLst>
                <a:path w="48" h="192">
                  <a:moveTo>
                    <a:pt x="0" y="0"/>
                  </a:moveTo>
                  <a:cubicBezTo>
                    <a:pt x="24" y="32"/>
                    <a:pt x="48" y="64"/>
                    <a:pt x="48" y="96"/>
                  </a:cubicBezTo>
                  <a:cubicBezTo>
                    <a:pt x="48" y="128"/>
                    <a:pt x="32" y="144"/>
                    <a:pt x="0" y="192"/>
                  </a:cubicBezTo>
                </a:path>
              </a:pathLst>
            </a:custGeom>
            <a:noFill/>
            <a:ln w="25400" cap="flat" cmpd="sng">
              <a:solidFill>
                <a:srgbClr val="CC99FF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Freeform 68"/>
            <p:cNvSpPr>
              <a:spLocks/>
            </p:cNvSpPr>
            <p:nvPr/>
          </p:nvSpPr>
          <p:spPr bwMode="auto">
            <a:xfrm>
              <a:off x="4176" y="2448"/>
              <a:ext cx="9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0"/>
                </a:cxn>
                <a:cxn ang="0">
                  <a:pos x="0" y="528"/>
                </a:cxn>
              </a:cxnLst>
              <a:rect l="0" t="0" r="r" b="b"/>
              <a:pathLst>
                <a:path w="96" h="528">
                  <a:moveTo>
                    <a:pt x="0" y="0"/>
                  </a:moveTo>
                  <a:cubicBezTo>
                    <a:pt x="48" y="76"/>
                    <a:pt x="96" y="152"/>
                    <a:pt x="96" y="240"/>
                  </a:cubicBezTo>
                  <a:cubicBezTo>
                    <a:pt x="96" y="328"/>
                    <a:pt x="40" y="456"/>
                    <a:pt x="0" y="528"/>
                  </a:cubicBezTo>
                </a:path>
              </a:pathLst>
            </a:custGeom>
            <a:noFill/>
            <a:ln w="25400" cap="flat" cmpd="sng">
              <a:solidFill>
                <a:srgbClr val="CC99FF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69"/>
            <p:cNvSpPr>
              <a:spLocks noChangeShapeType="1"/>
            </p:cNvSpPr>
            <p:nvPr/>
          </p:nvSpPr>
          <p:spPr bwMode="auto">
            <a:xfrm flipH="1" flipV="1">
              <a:off x="3936" y="2160"/>
              <a:ext cx="144" cy="48"/>
            </a:xfrm>
            <a:prstGeom prst="line">
              <a:avLst/>
            </a:prstGeom>
            <a:noFill/>
            <a:ln w="25400">
              <a:solidFill>
                <a:srgbClr val="CC99FF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9" name="Group 70"/>
          <p:cNvGrpSpPr>
            <a:grpSpLocks/>
          </p:cNvGrpSpPr>
          <p:nvPr/>
        </p:nvGrpSpPr>
        <p:grpSpPr bwMode="auto">
          <a:xfrm>
            <a:off x="4343400" y="3429000"/>
            <a:ext cx="381000" cy="990600"/>
            <a:chOff x="3984" y="2208"/>
            <a:chExt cx="240" cy="624"/>
          </a:xfrm>
        </p:grpSpPr>
        <p:sp>
          <p:nvSpPr>
            <p:cNvPr id="120" name="Oval 71"/>
            <p:cNvSpPr>
              <a:spLocks noChangeArrowheads="1"/>
            </p:cNvSpPr>
            <p:nvPr/>
          </p:nvSpPr>
          <p:spPr bwMode="auto">
            <a:xfrm>
              <a:off x="3984" y="2208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Oval 72"/>
            <p:cNvSpPr>
              <a:spLocks noChangeArrowheads="1"/>
            </p:cNvSpPr>
            <p:nvPr/>
          </p:nvSpPr>
          <p:spPr bwMode="auto">
            <a:xfrm>
              <a:off x="3984" y="2544"/>
              <a:ext cx="240" cy="288"/>
            </a:xfrm>
            <a:prstGeom prst="ellipse">
              <a:avLst/>
            </a:prstGeom>
            <a:noFill/>
            <a:ln w="25400" algn="ctr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" name="Group 73"/>
          <p:cNvGrpSpPr>
            <a:grpSpLocks/>
          </p:cNvGrpSpPr>
          <p:nvPr/>
        </p:nvGrpSpPr>
        <p:grpSpPr bwMode="auto">
          <a:xfrm>
            <a:off x="4267200" y="3352800"/>
            <a:ext cx="533400" cy="1295400"/>
            <a:chOff x="3936" y="2160"/>
            <a:chExt cx="336" cy="816"/>
          </a:xfrm>
        </p:grpSpPr>
        <p:sp>
          <p:nvSpPr>
            <p:cNvPr id="123" name="Freeform 74"/>
            <p:cNvSpPr>
              <a:spLocks/>
            </p:cNvSpPr>
            <p:nvPr/>
          </p:nvSpPr>
          <p:spPr bwMode="auto">
            <a:xfrm>
              <a:off x="4176" y="2784"/>
              <a:ext cx="48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96"/>
                </a:cxn>
                <a:cxn ang="0">
                  <a:pos x="0" y="192"/>
                </a:cxn>
              </a:cxnLst>
              <a:rect l="0" t="0" r="r" b="b"/>
              <a:pathLst>
                <a:path w="48" h="192">
                  <a:moveTo>
                    <a:pt x="0" y="0"/>
                  </a:moveTo>
                  <a:cubicBezTo>
                    <a:pt x="24" y="32"/>
                    <a:pt x="48" y="64"/>
                    <a:pt x="48" y="96"/>
                  </a:cubicBezTo>
                  <a:cubicBezTo>
                    <a:pt x="48" y="128"/>
                    <a:pt x="32" y="144"/>
                    <a:pt x="0" y="192"/>
                  </a:cubicBezTo>
                </a:path>
              </a:pathLst>
            </a:custGeom>
            <a:noFill/>
            <a:ln w="25400" cap="flat" cmpd="sng">
              <a:solidFill>
                <a:srgbClr val="CC99FF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Freeform 75"/>
            <p:cNvSpPr>
              <a:spLocks/>
            </p:cNvSpPr>
            <p:nvPr/>
          </p:nvSpPr>
          <p:spPr bwMode="auto">
            <a:xfrm>
              <a:off x="4176" y="2448"/>
              <a:ext cx="9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0"/>
                </a:cxn>
                <a:cxn ang="0">
                  <a:pos x="0" y="528"/>
                </a:cxn>
              </a:cxnLst>
              <a:rect l="0" t="0" r="r" b="b"/>
              <a:pathLst>
                <a:path w="96" h="528">
                  <a:moveTo>
                    <a:pt x="0" y="0"/>
                  </a:moveTo>
                  <a:cubicBezTo>
                    <a:pt x="48" y="76"/>
                    <a:pt x="96" y="152"/>
                    <a:pt x="96" y="240"/>
                  </a:cubicBezTo>
                  <a:cubicBezTo>
                    <a:pt x="96" y="328"/>
                    <a:pt x="40" y="456"/>
                    <a:pt x="0" y="528"/>
                  </a:cubicBezTo>
                </a:path>
              </a:pathLst>
            </a:custGeom>
            <a:noFill/>
            <a:ln w="25400" cap="flat" cmpd="sng">
              <a:solidFill>
                <a:srgbClr val="CC99FF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76"/>
            <p:cNvSpPr>
              <a:spLocks noChangeShapeType="1"/>
            </p:cNvSpPr>
            <p:nvPr/>
          </p:nvSpPr>
          <p:spPr bwMode="auto">
            <a:xfrm flipH="1" flipV="1">
              <a:off x="3936" y="2160"/>
              <a:ext cx="144" cy="48"/>
            </a:xfrm>
            <a:prstGeom prst="line">
              <a:avLst/>
            </a:prstGeom>
            <a:noFill/>
            <a:ln w="25400">
              <a:solidFill>
                <a:srgbClr val="CC99FF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7" grpId="0"/>
      <p:bldP spid="98" grpId="0"/>
      <p:bldP spid="1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to fix that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01700" y="1500175"/>
            <a:ext cx="763074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200" dirty="0">
                <a:solidFill>
                  <a:srgbClr val="00CC00"/>
                </a:solidFill>
              </a:rPr>
              <a:t>We need to create an adder that can take a carry bit as an additional input</a:t>
            </a:r>
          </a:p>
          <a:p>
            <a:pPr lvl="1"/>
            <a:r>
              <a:rPr lang="en-US" sz="2200" dirty="0">
                <a:solidFill>
                  <a:srgbClr val="3333FF"/>
                </a:solidFill>
              </a:rPr>
              <a:t>Inputs</a:t>
            </a:r>
            <a:r>
              <a:rPr lang="en-US" sz="2200" dirty="0">
                <a:solidFill>
                  <a:srgbClr val="00CC00"/>
                </a:solidFill>
              </a:rPr>
              <a:t>: </a:t>
            </a:r>
            <a:r>
              <a:rPr lang="en-US" sz="2200" i="1" dirty="0">
                <a:solidFill>
                  <a:srgbClr val="00CC00"/>
                </a:solidFill>
              </a:rPr>
              <a:t>x</a:t>
            </a:r>
            <a:r>
              <a:rPr lang="en-US" sz="2200" dirty="0">
                <a:solidFill>
                  <a:srgbClr val="00CC00"/>
                </a:solidFill>
              </a:rPr>
              <a:t>, </a:t>
            </a:r>
            <a:r>
              <a:rPr lang="en-US" sz="2200" i="1" dirty="0">
                <a:solidFill>
                  <a:srgbClr val="00CC00"/>
                </a:solidFill>
              </a:rPr>
              <a:t>y</a:t>
            </a:r>
            <a:r>
              <a:rPr lang="en-US" sz="2200" dirty="0">
                <a:solidFill>
                  <a:srgbClr val="00CC00"/>
                </a:solidFill>
              </a:rPr>
              <a:t>, carry in</a:t>
            </a:r>
          </a:p>
          <a:p>
            <a:pPr lvl="1"/>
            <a:r>
              <a:rPr lang="en-US" sz="2200" dirty="0">
                <a:solidFill>
                  <a:srgbClr val="3333FF"/>
                </a:solidFill>
              </a:rPr>
              <a:t>Outputs</a:t>
            </a:r>
            <a:r>
              <a:rPr lang="en-US" sz="2200" dirty="0">
                <a:solidFill>
                  <a:srgbClr val="00CC00"/>
                </a:solidFill>
              </a:rPr>
              <a:t>: sum, carry out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200" dirty="0">
                <a:solidFill>
                  <a:srgbClr val="00CC00"/>
                </a:solidFill>
              </a:rPr>
              <a:t>This is called a </a:t>
            </a:r>
            <a:r>
              <a:rPr lang="en-US" sz="2200" dirty="0">
                <a:solidFill>
                  <a:srgbClr val="3333FF"/>
                </a:solidFill>
              </a:rPr>
              <a:t>full adder</a:t>
            </a:r>
          </a:p>
          <a:p>
            <a:pPr marL="228600" lvl="1" indent="228600"/>
            <a:r>
              <a:rPr lang="en-US" sz="2200" dirty="0">
                <a:solidFill>
                  <a:srgbClr val="00CC00"/>
                </a:solidFill>
              </a:rPr>
              <a:t>Will add </a:t>
            </a:r>
            <a:r>
              <a:rPr lang="en-US" sz="2200" i="1" dirty="0">
                <a:solidFill>
                  <a:srgbClr val="00CC00"/>
                </a:solidFill>
              </a:rPr>
              <a:t>x</a:t>
            </a:r>
            <a:r>
              <a:rPr lang="en-US" sz="2200" dirty="0">
                <a:solidFill>
                  <a:srgbClr val="00CC00"/>
                </a:solidFill>
              </a:rPr>
              <a:t> and </a:t>
            </a:r>
            <a:r>
              <a:rPr lang="en-US" sz="2200" i="1" dirty="0">
                <a:solidFill>
                  <a:srgbClr val="00CC00"/>
                </a:solidFill>
              </a:rPr>
              <a:t>y</a:t>
            </a:r>
            <a:r>
              <a:rPr lang="en-US" sz="2200" dirty="0">
                <a:solidFill>
                  <a:srgbClr val="00CC00"/>
                </a:solidFill>
              </a:rPr>
              <a:t> with a half-adder</a:t>
            </a:r>
          </a:p>
          <a:p>
            <a:pPr lvl="1"/>
            <a:r>
              <a:rPr lang="en-US" sz="2200" dirty="0">
                <a:solidFill>
                  <a:srgbClr val="00CC00"/>
                </a:solidFill>
              </a:rPr>
              <a:t>Will add the sum of that to the </a:t>
            </a:r>
            <a:br>
              <a:rPr lang="en-US" sz="2200" dirty="0">
                <a:solidFill>
                  <a:srgbClr val="00CC00"/>
                </a:solidFill>
              </a:rPr>
            </a:br>
            <a:r>
              <a:rPr lang="en-US" sz="2200" dirty="0">
                <a:solidFill>
                  <a:srgbClr val="00CC00"/>
                </a:solidFill>
              </a:rPr>
              <a:t>carry in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200" dirty="0">
                <a:solidFill>
                  <a:srgbClr val="00CC00"/>
                </a:solidFill>
              </a:rPr>
              <a:t>What about the carry out?</a:t>
            </a:r>
          </a:p>
          <a:p>
            <a:pPr lvl="1"/>
            <a:r>
              <a:rPr lang="en-US" sz="2200" dirty="0">
                <a:solidFill>
                  <a:srgbClr val="00CC00"/>
                </a:solidFill>
              </a:rPr>
              <a:t>It’s 1 if either (or both):</a:t>
            </a:r>
          </a:p>
          <a:p>
            <a:pPr lvl="1"/>
            <a:r>
              <a:rPr lang="en-US" sz="2200" i="1" dirty="0" err="1">
                <a:solidFill>
                  <a:srgbClr val="3333FF"/>
                </a:solidFill>
              </a:rPr>
              <a:t>x</a:t>
            </a:r>
            <a:r>
              <a:rPr lang="en-US" sz="2200" dirty="0" err="1">
                <a:solidFill>
                  <a:srgbClr val="3333FF"/>
                </a:solidFill>
              </a:rPr>
              <a:t>+</a:t>
            </a:r>
            <a:r>
              <a:rPr lang="en-US" sz="2200" i="1" dirty="0" err="1">
                <a:solidFill>
                  <a:srgbClr val="3333FF"/>
                </a:solidFill>
              </a:rPr>
              <a:t>y</a:t>
            </a:r>
            <a:r>
              <a:rPr lang="en-US" sz="2200" dirty="0">
                <a:solidFill>
                  <a:srgbClr val="3333FF"/>
                </a:solidFill>
              </a:rPr>
              <a:t> = 10</a:t>
            </a:r>
          </a:p>
          <a:p>
            <a:pPr lvl="1"/>
            <a:r>
              <a:rPr lang="en-US" sz="2200" i="1" dirty="0" err="1">
                <a:solidFill>
                  <a:srgbClr val="3333FF"/>
                </a:solidFill>
              </a:rPr>
              <a:t>x</a:t>
            </a:r>
            <a:r>
              <a:rPr lang="en-US" sz="2200" dirty="0" err="1">
                <a:solidFill>
                  <a:srgbClr val="3333FF"/>
                </a:solidFill>
              </a:rPr>
              <a:t>+</a:t>
            </a:r>
            <a:r>
              <a:rPr lang="en-US" sz="2200" i="1" dirty="0" err="1">
                <a:solidFill>
                  <a:srgbClr val="3333FF"/>
                </a:solidFill>
              </a:rPr>
              <a:t>y</a:t>
            </a:r>
            <a:r>
              <a:rPr lang="en-US" sz="2200" dirty="0">
                <a:solidFill>
                  <a:srgbClr val="3333FF"/>
                </a:solidFill>
              </a:rPr>
              <a:t> = 01 </a:t>
            </a:r>
            <a:r>
              <a:rPr lang="en-US" sz="2200" dirty="0">
                <a:solidFill>
                  <a:srgbClr val="00CC00"/>
                </a:solidFill>
              </a:rPr>
              <a:t>and carry in </a:t>
            </a:r>
            <a:r>
              <a:rPr lang="en-US" sz="2200" dirty="0">
                <a:solidFill>
                  <a:srgbClr val="3333FF"/>
                </a:solidFill>
              </a:rPr>
              <a:t>= </a:t>
            </a:r>
            <a:r>
              <a:rPr lang="en-US" sz="2400" dirty="0">
                <a:solidFill>
                  <a:srgbClr val="3333FF"/>
                </a:solidFill>
              </a:rPr>
              <a:t>1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1" y="2132856"/>
            <a:ext cx="2458545" cy="3763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Full adder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000100" y="1500174"/>
            <a:ext cx="74565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CC00"/>
                </a:solidFill>
              </a:rPr>
              <a:t>The “HA” boxes are </a:t>
            </a:r>
            <a:br>
              <a:rPr lang="en-US" sz="2800" dirty="0">
                <a:solidFill>
                  <a:srgbClr val="00CC00"/>
                </a:solidFill>
              </a:rPr>
            </a:br>
            <a:r>
              <a:rPr lang="en-US" sz="2800" dirty="0">
                <a:solidFill>
                  <a:srgbClr val="00CC00"/>
                </a:solidFill>
              </a:rPr>
              <a:t>half-adders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492878"/>
              </p:ext>
            </p:extLst>
          </p:nvPr>
        </p:nvGraphicFramePr>
        <p:xfrm>
          <a:off x="609600" y="4293096"/>
          <a:ext cx="6192838" cy="207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Visio" r:id="rId3" imgW="2064715" imgH="692201" progId="">
                  <p:embed/>
                </p:oleObj>
              </mc:Choice>
              <mc:Fallback>
                <p:oleObj name="Visio" r:id="rId3" imgW="2064715" imgH="692201" progId="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93096"/>
                        <a:ext cx="6192838" cy="207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CC99FF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52902" y="1293689"/>
            <a:ext cx="272415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62880" y="260648"/>
            <a:ext cx="8229600" cy="8651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  The Full adder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3608" y="1412875"/>
            <a:ext cx="7560642" cy="4525963"/>
          </a:xfrm>
          <a:prstGeom prst="rect">
            <a:avLst/>
          </a:prstGeom>
        </p:spPr>
        <p:txBody>
          <a:bodyPr/>
          <a:lstStyle/>
          <a:p>
            <a:r>
              <a:rPr lang="en-US" sz="2400" dirty="0">
                <a:solidFill>
                  <a:srgbClr val="00CC00"/>
                </a:solidFill>
              </a:rPr>
              <a:t>The full circuitry of the full adder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754087"/>
              </p:ext>
            </p:extLst>
          </p:nvPr>
        </p:nvGraphicFramePr>
        <p:xfrm>
          <a:off x="1115616" y="2321793"/>
          <a:ext cx="7416825" cy="3195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Visio" r:id="rId3" imgW="3614928" imgH="1387754" progId="">
                  <p:embed/>
                </p:oleObj>
              </mc:Choice>
              <mc:Fallback>
                <p:oleObj name="Visio" r:id="rId3" imgW="3614928" imgH="1387754" progId="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321793"/>
                        <a:ext cx="7416825" cy="3195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99592" y="685800"/>
            <a:ext cx="7758112" cy="709612"/>
          </a:xfrm>
          <a:prstGeom prst="rect">
            <a:avLst/>
          </a:prstGeom>
        </p:spPr>
        <p:txBody>
          <a:bodyPr/>
          <a:lstStyle/>
          <a:p>
            <a:r>
              <a:rPr lang="en-US" sz="3200" dirty="0">
                <a:solidFill>
                  <a:srgbClr val="3333FF"/>
                </a:solidFill>
              </a:rPr>
              <a:t>Logical Expression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72443" y="1364684"/>
            <a:ext cx="7920037" cy="4800620"/>
          </a:xfrm>
          <a:prstGeom prst="rect">
            <a:avLst/>
          </a:prstGeom>
        </p:spPr>
        <p:txBody>
          <a:bodyPr/>
          <a:lstStyle/>
          <a:p>
            <a:pPr indent="12700">
              <a:lnSpc>
                <a:spcPct val="150000"/>
              </a:lnSpc>
              <a:buFontTx/>
              <a:buNone/>
            </a:pPr>
            <a:r>
              <a:rPr lang="en-US" sz="2400" dirty="0">
                <a:solidFill>
                  <a:srgbClr val="3333FF"/>
                </a:solidFill>
                <a:latin typeface="+mn-lt"/>
              </a:rPr>
              <a:t>Following is the circuit representations of the statement   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6613" y="2924944"/>
            <a:ext cx="6747795" cy="288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900113" y="414338"/>
            <a:ext cx="7758112" cy="1143000"/>
          </a:xfrm>
        </p:spPr>
        <p:txBody>
          <a:bodyPr/>
          <a:lstStyle/>
          <a:p>
            <a:pPr algn="l"/>
            <a:r>
              <a:rPr lang="en-US" sz="3200" dirty="0">
                <a:solidFill>
                  <a:srgbClr val="3333FF"/>
                </a:solidFill>
              </a:rPr>
              <a:t>Cont……. 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000100" y="1500174"/>
            <a:ext cx="7572375" cy="4714908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>
                <a:solidFill>
                  <a:srgbClr val="00CC00"/>
                </a:solidFill>
              </a:rPr>
              <a:t>The above statement is the logical equivalent to the statement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Statement                               Reasons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n-US" sz="2200" dirty="0"/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                                              : </a:t>
            </a:r>
            <a:r>
              <a:rPr lang="en-US" sz="2000" dirty="0"/>
              <a:t>Distributive Law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000" dirty="0"/>
              <a:t>                                                   : Negation Law</a:t>
            </a:r>
            <a:endParaRPr lang="en-US" sz="2000" u="sng" dirty="0"/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000" dirty="0"/>
              <a:t>                                                   : Identity law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                                              : Distributive Law</a:t>
            </a:r>
            <a:endParaRPr lang="en-US" sz="2200" u="sng" dirty="0"/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                                              : Negation Law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                                              : Identity Law</a:t>
            </a:r>
            <a:endParaRPr lang="en-US" sz="2200" u="sng" dirty="0"/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                                              : Commutative Law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>
                <a:solidFill>
                  <a:srgbClr val="00CC00"/>
                </a:solidFill>
              </a:rPr>
              <a:t>Thus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>
                <a:solidFill>
                  <a:srgbClr val="00CC00"/>
                </a:solidFill>
              </a:rPr>
              <a:t>Accordingly the two circuits are equivalent</a:t>
            </a: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5170" y="5500702"/>
            <a:ext cx="3651276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1142975" y="2714620"/>
          <a:ext cx="2924933" cy="2714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4" imgW="1942920" imgH="1803240" progId="">
                  <p:embed/>
                </p:oleObj>
              </mc:Choice>
              <mc:Fallback>
                <p:oleObj name="Equation" r:id="rId4" imgW="1942920" imgH="18032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5" y="2714620"/>
                        <a:ext cx="2924933" cy="27146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Previous Lecture Summary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000100" y="1500174"/>
            <a:ext cx="7456515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Conditional Propositions.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Negation, Inverse and Converse of the conditional statements.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Contraposition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Bi-conditional statements.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Necessary and Sufficient Conditions.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Conditional statements and their Logical equivalences.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900113" y="414338"/>
            <a:ext cx="7758112" cy="1143000"/>
          </a:xfrm>
        </p:spPr>
        <p:txBody>
          <a:bodyPr/>
          <a:lstStyle/>
          <a:p>
            <a:pPr algn="l"/>
            <a:r>
              <a:rPr lang="en-US" sz="3600" dirty="0">
                <a:solidFill>
                  <a:schemeClr val="tx1"/>
                </a:solidFill>
              </a:rPr>
              <a:t>Lecture summary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4213" y="1557338"/>
            <a:ext cx="7920037" cy="424815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400" dirty="0"/>
              <a:t> </a:t>
            </a:r>
            <a:endParaRPr lang="en-US" sz="2400" u="sng" dirty="0"/>
          </a:p>
        </p:txBody>
      </p:sp>
      <p:sp>
        <p:nvSpPr>
          <p:cNvPr id="34820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5180" y="1404059"/>
            <a:ext cx="67151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indent="-2921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Basic Logic gates</a:t>
            </a:r>
          </a:p>
          <a:p>
            <a:pPr marL="292100" indent="-2921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Circuits using logic gates</a:t>
            </a:r>
          </a:p>
          <a:p>
            <a:pPr marL="292100" indent="-2921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Circuits corresponding to Logical Expressions</a:t>
            </a:r>
          </a:p>
          <a:p>
            <a:pPr marL="292100" indent="-2921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Reductions of circuits</a:t>
            </a:r>
            <a:r>
              <a:rPr lang="en-US" dirty="0">
                <a:solidFill>
                  <a:srgbClr val="3333FF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E482F-7F6C-4596-94AF-40AE55247D5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971550" y="2511425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Applications of Logic</a:t>
            </a:r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00113" y="404813"/>
            <a:ext cx="7696200" cy="1143000"/>
          </a:xfrm>
        </p:spPr>
        <p:txBody>
          <a:bodyPr/>
          <a:lstStyle/>
          <a:p>
            <a:pPr algn="l"/>
            <a:r>
              <a:rPr lang="en-US" sz="3200" dirty="0">
                <a:solidFill>
                  <a:schemeClr val="tx1"/>
                </a:solidFill>
              </a:rPr>
              <a:t>Lectures outline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50913" y="1557338"/>
            <a:ext cx="7581527" cy="452596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3333FF"/>
                </a:solidFill>
              </a:rPr>
              <a:t>Basic Logic gates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3333FF"/>
                </a:solidFill>
              </a:rPr>
              <a:t>Circuits using logic gates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3333FF"/>
                </a:solidFill>
              </a:rPr>
              <a:t>Boolean Algebra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3333FF"/>
                </a:solidFill>
              </a:rPr>
              <a:t>Adders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3333FF"/>
                </a:solidFill>
              </a:rPr>
              <a:t>Reductions of circuits </a:t>
            </a:r>
          </a:p>
          <a:p>
            <a:pPr marL="0" indent="0" algn="just">
              <a:buFontTx/>
              <a:buNone/>
            </a:pPr>
            <a:endParaRPr lang="en-US" sz="2400" dirty="0">
              <a:solidFill>
                <a:srgbClr val="00CC00"/>
              </a:solidFill>
            </a:endParaRPr>
          </a:p>
          <a:p>
            <a:pPr marL="0" indent="0" algn="just">
              <a:buFontTx/>
              <a:buNone/>
            </a:pPr>
            <a:endParaRPr lang="en-US" sz="2400" dirty="0">
              <a:solidFill>
                <a:srgbClr val="00CC00"/>
              </a:solidFill>
            </a:endParaRPr>
          </a:p>
        </p:txBody>
      </p:sp>
      <p:sp>
        <p:nvSpPr>
          <p:cNvPr id="2355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31850" y="62071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Basic Logic Gates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8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9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043608" y="1484784"/>
            <a:ext cx="7884368" cy="45148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                                 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¬x       </a:t>
            </a:r>
          </a:p>
          <a:p>
            <a:pPr marL="342900" indent="-342900" eaLnBrk="0" hangingPunct="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                                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  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xy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x </a:t>
            </a:r>
            <a:r>
              <a:rPr lang="en-US" sz="3200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 </a:t>
            </a:r>
            <a:r>
              <a:rPr lang="en-US" sz="3200" i="1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y</a:t>
            </a:r>
            <a:endParaRPr lang="en-CA" sz="3200" i="1" dirty="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  <a:p>
            <a:pPr marL="342900" indent="-342900" eaLnBrk="0" hangingPunct="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                                    </a:t>
            </a:r>
            <a:r>
              <a:rPr lang="en-US" sz="1600" kern="0" dirty="0">
                <a:solidFill>
                  <a:srgbClr val="00CC00"/>
                </a:solidFill>
                <a:latin typeface="+mn-lt"/>
                <a:cs typeface="+mn-cs"/>
              </a:rPr>
              <a:t>where</a:t>
            </a:r>
            <a:r>
              <a:rPr lang="en-US" sz="3200" kern="0" dirty="0">
                <a:solidFill>
                  <a:srgbClr val="00CC00"/>
                </a:solidFill>
                <a:latin typeface="+mn-lt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x+y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kern="0" dirty="0">
                <a:solidFill>
                  <a:srgbClr val="00CC00"/>
                </a:solidFill>
                <a:latin typeface="+mn-lt"/>
                <a:cs typeface="+mn-cs"/>
              </a:rPr>
              <a:t>= </a:t>
            </a:r>
            <a:r>
              <a:rPr lang="en-US" sz="3200" i="1" kern="0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  <a:sym typeface="Symbol" pitchFamily="18" charset="2"/>
              </a:rPr>
              <a:t>x </a:t>
            </a:r>
            <a:r>
              <a:rPr lang="en-US" sz="3200" b="1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 y</a:t>
            </a:r>
            <a:endParaRPr lang="en-CA" sz="3200" i="1" dirty="0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Nand                               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¬(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xy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)=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</a:t>
            </a:r>
          </a:p>
          <a:p>
            <a:pPr marL="342900" marR="0" lvl="0" indent="-342900" algn="l" defTabSz="9144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Xor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786182" y="1500174"/>
          <a:ext cx="131921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" name="Visio" r:id="rId3" imgW="659587" imgH="324307" progId="">
                  <p:embed/>
                </p:oleObj>
              </mc:Choice>
              <mc:Fallback>
                <p:oleObj name="Visio" r:id="rId3" imgW="659587" imgH="324307" progId="">
                  <p:embed/>
                  <p:pic>
                    <p:nvPicPr>
                      <p:cNvPr id="0" name="Picture 4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1500174"/>
                        <a:ext cx="131921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133603"/>
              </p:ext>
            </p:extLst>
          </p:nvPr>
        </p:nvGraphicFramePr>
        <p:xfrm>
          <a:off x="3786182" y="2204864"/>
          <a:ext cx="172085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" name="Visio" r:id="rId5" imgW="860450" imgH="397459" progId="">
                  <p:embed/>
                </p:oleObj>
              </mc:Choice>
              <mc:Fallback>
                <p:oleObj name="Visio" r:id="rId5" imgW="860450" imgH="397459" progId="">
                  <p:embed/>
                  <p:pic>
                    <p:nvPicPr>
                      <p:cNvPr id="0" name="Picture 4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2204864"/>
                        <a:ext cx="1720850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107135"/>
              </p:ext>
            </p:extLst>
          </p:nvPr>
        </p:nvGraphicFramePr>
        <p:xfrm>
          <a:off x="3779844" y="2996952"/>
          <a:ext cx="17208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" name="Visio" r:id="rId7" imgW="860450" imgH="396545" progId="">
                  <p:embed/>
                </p:oleObj>
              </mc:Choice>
              <mc:Fallback>
                <p:oleObj name="Visio" r:id="rId7" imgW="860450" imgH="396545" progId="">
                  <p:embed/>
                  <p:pic>
                    <p:nvPicPr>
                      <p:cNvPr id="0" name="Picture 4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44" y="2996952"/>
                        <a:ext cx="17208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496895"/>
              </p:ext>
            </p:extLst>
          </p:nvPr>
        </p:nvGraphicFramePr>
        <p:xfrm>
          <a:off x="3779844" y="3789040"/>
          <a:ext cx="172085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" name="Visio" r:id="rId9" imgW="860450" imgH="397459" progId="">
                  <p:embed/>
                </p:oleObj>
              </mc:Choice>
              <mc:Fallback>
                <p:oleObj name="Visio" r:id="rId9" imgW="860450" imgH="397459" progId="">
                  <p:embed/>
                  <p:pic>
                    <p:nvPicPr>
                      <p:cNvPr id="0" name="Picture 4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44" y="3789040"/>
                        <a:ext cx="1720850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396973"/>
              </p:ext>
            </p:extLst>
          </p:nvPr>
        </p:nvGraphicFramePr>
        <p:xfrm>
          <a:off x="3786182" y="4581128"/>
          <a:ext cx="17208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" name="Visio" r:id="rId11" imgW="860450" imgH="396545" progId="">
                  <p:embed/>
                </p:oleObj>
              </mc:Choice>
              <mc:Fallback>
                <p:oleObj name="Visio" r:id="rId11" imgW="860450" imgH="396545" progId="">
                  <p:embed/>
                  <p:pic>
                    <p:nvPicPr>
                      <p:cNvPr id="0" name="Picture 4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4581128"/>
                        <a:ext cx="17208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196866"/>
              </p:ext>
            </p:extLst>
          </p:nvPr>
        </p:nvGraphicFramePr>
        <p:xfrm>
          <a:off x="3779844" y="5445224"/>
          <a:ext cx="17208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" name="Visio" r:id="rId13" imgW="860450" imgH="396545" progId="">
                  <p:embed/>
                </p:oleObj>
              </mc:Choice>
              <mc:Fallback>
                <p:oleObj name="Visio" r:id="rId13" imgW="860450" imgH="396545" progId="">
                  <p:embed/>
                  <p:pic>
                    <p:nvPicPr>
                      <p:cNvPr id="0" name="Picture 4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44" y="5445224"/>
                        <a:ext cx="17208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7956376" y="4077072"/>
            <a:ext cx="357190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643702" y="1772816"/>
            <a:ext cx="214314" cy="158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0" hangingPunct="0">
              <a:defRPr/>
            </a:pPr>
            <a:r>
              <a:rPr lang="en-CA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Constructing Circuits</a:t>
            </a:r>
          </a:p>
          <a:p>
            <a:pPr eaLnBrk="0" hangingPunct="0"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28662" y="1357298"/>
            <a:ext cx="750099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 Here is the circuit of the statement </a:t>
            </a:r>
          </a:p>
          <a:p>
            <a:r>
              <a:rPr lang="en-US" sz="2400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           </a:t>
            </a:r>
          </a:p>
          <a:p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             (p </a:t>
            </a:r>
            <a:r>
              <a:rPr lang="en-US" sz="2800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 q)</a:t>
            </a:r>
            <a:r>
              <a:rPr lang="en-US" sz="2800" b="1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 </a:t>
            </a:r>
            <a:r>
              <a:rPr lang="en-US" sz="2800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(~p  q)</a:t>
            </a:r>
            <a:r>
              <a:rPr lang="en-US" sz="2800" b="1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 </a:t>
            </a:r>
            <a:r>
              <a:rPr lang="en-US" sz="2800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(p  ~q)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endParaRPr lang="en-US" dirty="0"/>
          </a:p>
          <a:p>
            <a:pPr marL="268288" indent="-268288" algn="just">
              <a:spcBef>
                <a:spcPct val="50000"/>
              </a:spcBef>
            </a:pPr>
            <a:endParaRPr lang="en-US" sz="2800" dirty="0">
              <a:solidFill>
                <a:srgbClr val="3333FF"/>
              </a:solidFill>
            </a:endParaRP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endParaRPr lang="en-US" sz="3200" dirty="0">
              <a:solidFill>
                <a:srgbClr val="3333FF"/>
              </a:solidFill>
            </a:endParaRPr>
          </a:p>
          <a:p>
            <a:pPr marL="268288" indent="-268288" algn="just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" name="Picture 1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924944"/>
            <a:ext cx="67687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Cont...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28662" y="1465614"/>
            <a:ext cx="7315746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3333FF"/>
                </a:solidFill>
              </a:rPr>
              <a:t>Following is the circuit output of the following statement</a:t>
            </a:r>
          </a:p>
          <a:p>
            <a:r>
              <a:rPr lang="en-US" sz="2400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      </a:t>
            </a:r>
          </a:p>
          <a:p>
            <a:r>
              <a:rPr lang="en-US" sz="3200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 (x + y) </a:t>
            </a:r>
            <a:r>
              <a:rPr lang="en-US" sz="3200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 ¬ y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endParaRPr lang="en-US" dirty="0"/>
          </a:p>
          <a:p>
            <a:pPr marL="268288" indent="-268288" algn="just">
              <a:spcBef>
                <a:spcPct val="50000"/>
              </a:spcBef>
            </a:pPr>
            <a:endParaRPr lang="en-US" sz="2800" dirty="0">
              <a:solidFill>
                <a:srgbClr val="3333FF"/>
              </a:solidFill>
            </a:endParaRP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endParaRPr lang="en-US" sz="3200" dirty="0">
              <a:solidFill>
                <a:srgbClr val="3333FF"/>
              </a:solidFill>
            </a:endParaRPr>
          </a:p>
          <a:p>
            <a:pPr marL="268288" indent="-268288" algn="just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357290" y="3143248"/>
          <a:ext cx="5715000" cy="300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Visio" r:id="rId3" imgW="1184453" imgH="622097" progId="">
                  <p:embed/>
                </p:oleObj>
              </mc:Choice>
              <mc:Fallback>
                <p:oleObj name="Visio" r:id="rId3" imgW="1184453" imgH="622097" progId="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143248"/>
                        <a:ext cx="5715000" cy="300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85786" y="642918"/>
            <a:ext cx="7623202" cy="64294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Designing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circuit</a:t>
            </a:r>
            <a:r>
              <a:rPr lang="en-US" sz="2800" kern="0" dirty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t for a given input/output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9475" y="1484313"/>
            <a:ext cx="7529513" cy="2304727"/>
          </a:xfrm>
          <a:prstGeom prst="rect">
            <a:avLst/>
          </a:prstGeom>
        </p:spPr>
        <p:txBody>
          <a:bodyPr/>
          <a:lstStyle/>
          <a:p>
            <a:pPr marL="514350" indent="-514350"/>
            <a:r>
              <a:rPr lang="en-US" sz="2000" dirty="0">
                <a:solidFill>
                  <a:srgbClr val="3333FF"/>
                </a:solidFill>
              </a:rPr>
              <a:t>Here is the out put</a:t>
            </a: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r>
              <a:rPr lang="en-US" sz="2000" dirty="0">
                <a:solidFill>
                  <a:srgbClr val="3333FF"/>
                </a:solidFill>
              </a:rPr>
              <a:t>                                                we can write it as following          </a:t>
            </a: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r>
              <a:rPr lang="en-US" sz="2000" dirty="0">
                <a:solidFill>
                  <a:srgbClr val="3333FF"/>
                </a:solidFill>
              </a:rPr>
              <a:t>                                  </a:t>
            </a:r>
          </a:p>
          <a:p>
            <a:endParaRPr lang="en-US" sz="2000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81207"/>
            <a:ext cx="3002974" cy="3175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2390" y="3205169"/>
            <a:ext cx="4828082" cy="3367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85786" y="642918"/>
            <a:ext cx="7623202" cy="64294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Designing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circuit</a:t>
            </a:r>
            <a:r>
              <a:rPr lang="en-US" sz="2800" kern="0" dirty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t for a given input/output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9475" y="1412776"/>
            <a:ext cx="7940675" cy="4230802"/>
          </a:xfrm>
          <a:prstGeom prst="rect">
            <a:avLst/>
          </a:prstGeom>
        </p:spPr>
        <p:txBody>
          <a:bodyPr/>
          <a:lstStyle/>
          <a:p>
            <a:r>
              <a:rPr lang="en-US" sz="2800" dirty="0">
                <a:solidFill>
                  <a:srgbClr val="00CC00"/>
                </a:solidFill>
              </a:rPr>
              <a:t>Here is the circuit of the previous input/output</a:t>
            </a: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r>
              <a:rPr lang="en-US" sz="2000" dirty="0">
                <a:solidFill>
                  <a:srgbClr val="3333FF"/>
                </a:solidFill>
              </a:rPr>
              <a:t>                                  </a:t>
            </a:r>
          </a:p>
          <a:p>
            <a:endParaRPr lang="en-US" sz="2000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5616" y="2564904"/>
            <a:ext cx="729337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3677</TotalTime>
  <Words>534</Words>
  <Application>Microsoft Office PowerPoint</Application>
  <PresentationFormat>On-screen Show (4:3)</PresentationFormat>
  <Paragraphs>134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Default Design</vt:lpstr>
      <vt:lpstr>Visio</vt:lpstr>
      <vt:lpstr>Equation</vt:lpstr>
      <vt:lpstr>PowerPoint Presentation</vt:lpstr>
      <vt:lpstr>PowerPoint Presentation</vt:lpstr>
      <vt:lpstr>PowerPoint Presentation</vt:lpstr>
      <vt:lpstr>Lectures 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Cont……. </vt:lpstr>
      <vt:lpstr>Lecture summary</vt:lpstr>
    </vt:vector>
  </TitlesOfParts>
  <Company>INSA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Structures CSC 102</dc:title>
  <dc:creator>Rasheed</dc:creator>
  <cp:lastModifiedBy>noman.uos1@gmail.com</cp:lastModifiedBy>
  <cp:revision>684</cp:revision>
  <dcterms:created xsi:type="dcterms:W3CDTF">2012-03-24T09:18:04Z</dcterms:created>
  <dcterms:modified xsi:type="dcterms:W3CDTF">2020-11-30T15:52:48Z</dcterms:modified>
</cp:coreProperties>
</file>