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68" r:id="rId6"/>
    <p:sldId id="267" r:id="rId7"/>
    <p:sldId id="266" r:id="rId8"/>
    <p:sldId id="265" r:id="rId9"/>
    <p:sldId id="264" r:id="rId10"/>
    <p:sldId id="263" r:id="rId11"/>
    <p:sldId id="262" r:id="rId12"/>
    <p:sldId id="261" r:id="rId13"/>
    <p:sldId id="259" r:id="rId14"/>
    <p:sldId id="260" r:id="rId15"/>
    <p:sldId id="275" r:id="rId16"/>
    <p:sldId id="274" r:id="rId17"/>
    <p:sldId id="273" r:id="rId18"/>
    <p:sldId id="272" r:id="rId19"/>
    <p:sldId id="270" r:id="rId20"/>
    <p:sldId id="271" r:id="rId21"/>
    <p:sldId id="276" r:id="rId22"/>
    <p:sldId id="277" r:id="rId23"/>
    <p:sldId id="279" r:id="rId24"/>
    <p:sldId id="278" r:id="rId25"/>
    <p:sldId id="282" r:id="rId26"/>
    <p:sldId id="281" r:id="rId27"/>
    <p:sldId id="280" r:id="rId28"/>
    <p:sldId id="287" r:id="rId29"/>
    <p:sldId id="286" r:id="rId30"/>
    <p:sldId id="285" r:id="rId31"/>
    <p:sldId id="284" r:id="rId32"/>
    <p:sldId id="283"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08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latin typeface="Arial Black" pitchFamily="34" charset="0"/>
              </a:rPr>
              <a:t>Post Harvest Management </a:t>
            </a:r>
            <a:br>
              <a:rPr lang="en-US" b="1" dirty="0">
                <a:latin typeface="Arial Black" pitchFamily="34" charset="0"/>
              </a:rPr>
            </a:br>
            <a:r>
              <a:rPr lang="en-US" b="1" dirty="0">
                <a:latin typeface="Arial Black" pitchFamily="34" charset="0"/>
              </a:rPr>
              <a:t> Of Potato</a:t>
            </a:r>
            <a:br>
              <a:rPr lang="en-US" b="1" dirty="0">
                <a:latin typeface="Arial Black" pitchFamily="34" charset="0"/>
              </a:rPr>
            </a:br>
            <a:r>
              <a:rPr lang="en-US" b="1" dirty="0">
                <a:latin typeface="Arial Black" pitchFamily="34" charset="0"/>
              </a:rPr>
              <a:t/>
            </a:r>
            <a:br>
              <a:rPr lang="en-US" b="1" dirty="0">
                <a:latin typeface="Arial Black" pitchFamily="34" charset="0"/>
              </a:rPr>
            </a:br>
            <a:endParaRPr lang="en-US" dirty="0"/>
          </a:p>
        </p:txBody>
      </p:sp>
      <p:sp>
        <p:nvSpPr>
          <p:cNvPr id="3" name="Subtitle 2"/>
          <p:cNvSpPr>
            <a:spLocks noGrp="1"/>
          </p:cNvSpPr>
          <p:nvPr>
            <p:ph type="subTitle" idx="1"/>
          </p:nvPr>
        </p:nvSpPr>
        <p:spPr/>
        <p:txBody>
          <a:bodyPr/>
          <a:lstStyle/>
          <a:p>
            <a:r>
              <a:rPr lang="en-US" dirty="0"/>
              <a:t>Prof. Dr. </a:t>
            </a:r>
            <a:r>
              <a:rPr lang="en-US" dirty="0" err="1"/>
              <a:t>Sarfraz</a:t>
            </a:r>
            <a:r>
              <a:rPr lang="en-US" dirty="0"/>
              <a:t> </a:t>
            </a:r>
            <a:r>
              <a:rPr lang="en-US" dirty="0" err="1"/>
              <a:t>Hussain</a:t>
            </a:r>
            <a:r>
              <a:rPr lang="en-US" dirty="0"/>
              <a:t/>
            </a:r>
            <a:br>
              <a:rPr lang="en-US" dirty="0"/>
            </a:br>
            <a:r>
              <a:rPr lang="en-US" dirty="0"/>
              <a:t>IFSN </a:t>
            </a:r>
            <a:br>
              <a:rPr lang="en-US" dirty="0"/>
            </a:br>
            <a:r>
              <a:rPr lang="en-US" dirty="0"/>
              <a:t>FST 508</a:t>
            </a:r>
          </a:p>
        </p:txBody>
      </p:sp>
    </p:spTree>
    <p:extLst>
      <p:ext uri="{BB962C8B-B14F-4D97-AF65-F5344CB8AC3E}">
        <p14:creationId xmlns:p14="http://schemas.microsoft.com/office/powerpoint/2010/main" val="393132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Washing</a:t>
            </a:r>
          </a:p>
        </p:txBody>
      </p:sp>
      <p:sp>
        <p:nvSpPr>
          <p:cNvPr id="3" name="Content Placeholder 2"/>
          <p:cNvSpPr>
            <a:spLocks noGrp="1"/>
          </p:cNvSpPr>
          <p:nvPr>
            <p:ph idx="1"/>
          </p:nvPr>
        </p:nvSpPr>
        <p:spPr/>
        <p:txBody>
          <a:bodyPr/>
          <a:lstStyle/>
          <a:p>
            <a:r>
              <a:rPr lang="en-US" dirty="0"/>
              <a:t>Washing is done to remove adhesive soil.</a:t>
            </a:r>
          </a:p>
          <a:p>
            <a:r>
              <a:rPr lang="en-US" dirty="0"/>
              <a:t>Hot water is used &amp; pre-soaking is done to facilitate the process of washing.</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27" y="3522125"/>
            <a:ext cx="7540625"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849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Drying</a:t>
            </a:r>
          </a:p>
        </p:txBody>
      </p:sp>
      <p:sp>
        <p:nvSpPr>
          <p:cNvPr id="3" name="Content Placeholder 2"/>
          <p:cNvSpPr>
            <a:spLocks noGrp="1"/>
          </p:cNvSpPr>
          <p:nvPr>
            <p:ph idx="1"/>
          </p:nvPr>
        </p:nvSpPr>
        <p:spPr/>
        <p:txBody>
          <a:bodyPr>
            <a:normAutofit lnSpcReduction="10000"/>
          </a:bodyPr>
          <a:lstStyle/>
          <a:p>
            <a:r>
              <a:rPr lang="en-US" dirty="0" smtClean="0">
                <a:latin typeface="Times New Roman" pitchFamily="18" charset="0"/>
                <a:cs typeface="Times New Roman" pitchFamily="18" charset="0"/>
              </a:rPr>
              <a:t>Dry </a:t>
            </a:r>
            <a:r>
              <a:rPr lang="en-US" dirty="0">
                <a:latin typeface="Times New Roman" pitchFamily="18" charset="0"/>
                <a:cs typeface="Times New Roman" pitchFamily="18" charset="0"/>
              </a:rPr>
              <a:t>the harvested tuber quickly to Always remove excess moisture from the</a:t>
            </a:r>
          </a:p>
          <a:p>
            <a:r>
              <a:rPr lang="en-US" dirty="0">
                <a:latin typeface="Times New Roman" pitchFamily="18" charset="0"/>
                <a:cs typeface="Times New Roman" pitchFamily="18" charset="0"/>
              </a:rPr>
              <a:t>surface of tubers for improving their keeping quality.</a:t>
            </a:r>
          </a:p>
          <a:p>
            <a:r>
              <a:rPr lang="en-US" dirty="0">
                <a:latin typeface="Times New Roman" pitchFamily="18" charset="0"/>
                <a:cs typeface="Times New Roman" pitchFamily="18" charset="0"/>
              </a:rPr>
              <a:t> Always dry the harvested tuber in storage shed, exposing to sun cause greening of potatoes.</a:t>
            </a:r>
          </a:p>
          <a:p>
            <a:r>
              <a:rPr lang="en-US" dirty="0">
                <a:latin typeface="Times New Roman" pitchFamily="18" charset="0"/>
                <a:cs typeface="Times New Roman" pitchFamily="18" charset="0"/>
              </a:rPr>
              <a:t> Do not store the tubers immediately if they are exposed to rain after harvest</a:t>
            </a:r>
            <a:r>
              <a:rPr lang="en-US" dirty="0"/>
              <a:t>.</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76200"/>
            <a:ext cx="40671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62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Curing </a:t>
            </a:r>
            <a:endParaRPr lang="en-US" dirty="0"/>
          </a:p>
        </p:txBody>
      </p:sp>
      <p:sp>
        <p:nvSpPr>
          <p:cNvPr id="3" name="Content Placeholder 2"/>
          <p:cNvSpPr>
            <a:spLocks noGrp="1"/>
          </p:cNvSpPr>
          <p:nvPr>
            <p:ph idx="1"/>
          </p:nvPr>
        </p:nvSpPr>
        <p:spPr/>
        <p:txBody>
          <a:bodyPr>
            <a:normAutofit lnSpcReduction="10000"/>
          </a:bodyPr>
          <a:lstStyle/>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Curing is essential for healing the wounds of tubers by developing </a:t>
            </a:r>
            <a:r>
              <a:rPr lang="en-US" dirty="0" smtClean="0">
                <a:latin typeface="Times New Roman" pitchFamily="18" charset="0"/>
                <a:cs typeface="Times New Roman" pitchFamily="18" charset="0"/>
              </a:rPr>
              <a:t>epidermal </a:t>
            </a:r>
            <a:r>
              <a:rPr lang="en-US" dirty="0">
                <a:latin typeface="Times New Roman" pitchFamily="18" charset="0"/>
                <a:cs typeface="Times New Roman" pitchFamily="18" charset="0"/>
              </a:rPr>
              <a:t>layer resulted from cutting and bruising during harvesting.</a:t>
            </a:r>
          </a:p>
          <a:p>
            <a:r>
              <a:rPr lang="en-US" dirty="0">
                <a:latin typeface="Times New Roman" pitchFamily="18" charset="0"/>
                <a:cs typeface="Times New Roman" pitchFamily="18" charset="0"/>
              </a:rPr>
              <a:t> Cure by storing in a warm, humid room for 5-10 days. A temperature of 25-30</a:t>
            </a:r>
            <a:r>
              <a:rPr lang="en-US" baseline="30000" dirty="0">
                <a:latin typeface="Times New Roman" pitchFamily="18" charset="0"/>
                <a:cs typeface="Times New Roman" pitchFamily="18" charset="0"/>
              </a:rPr>
              <a:t>0</a:t>
            </a:r>
            <a:r>
              <a:rPr lang="en-US" dirty="0">
                <a:latin typeface="Times New Roman" pitchFamily="18" charset="0"/>
                <a:cs typeface="Times New Roman" pitchFamily="18" charset="0"/>
              </a:rPr>
              <a:t> C and a relative humidity of 80-90% is ideal. These conditions are achieved without a additional cost at farm.</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416" y="385676"/>
            <a:ext cx="25908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17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Sorting &amp; Grading</a:t>
            </a:r>
            <a:endParaRPr lang="en-US" dirty="0"/>
          </a:p>
        </p:txBody>
      </p:sp>
      <p:sp>
        <p:nvSpPr>
          <p:cNvPr id="4" name="Content Placeholder 3"/>
          <p:cNvSpPr>
            <a:spLocks noGrp="1"/>
          </p:cNvSpPr>
          <p:nvPr>
            <p:ph idx="1"/>
          </p:nvPr>
        </p:nvSpPr>
        <p:spPr/>
        <p:txBody>
          <a:bodyPr>
            <a:normAutofit lnSpcReduction="10000"/>
          </a:bodyPr>
          <a:lstStyle/>
          <a:p>
            <a:pPr marL="0" indent="0">
              <a:buNone/>
            </a:pP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All </a:t>
            </a:r>
            <a:r>
              <a:rPr lang="en-US" dirty="0">
                <a:latin typeface="Times New Roman" pitchFamily="18" charset="0"/>
                <a:cs typeface="Times New Roman" pitchFamily="18" charset="0"/>
              </a:rPr>
              <a:t>the damaged and diseased tubers </a:t>
            </a:r>
            <a:r>
              <a:rPr lang="en-US" dirty="0" smtClean="0">
                <a:latin typeface="Times New Roman" pitchFamily="18" charset="0"/>
                <a:cs typeface="Times New Roman" pitchFamily="18" charset="0"/>
              </a:rPr>
              <a:t>should be </a:t>
            </a:r>
            <a:r>
              <a:rPr lang="en-US" dirty="0">
                <a:latin typeface="Times New Roman" pitchFamily="18" charset="0"/>
                <a:cs typeface="Times New Roman" pitchFamily="18" charset="0"/>
              </a:rPr>
              <a:t>removed </a:t>
            </a:r>
            <a:r>
              <a:rPr lang="en-US" dirty="0" smtClean="0">
                <a:latin typeface="Times New Roman" pitchFamily="18" charset="0"/>
                <a:cs typeface="Times New Roman" pitchFamily="18" charset="0"/>
              </a:rPr>
              <a:t>during </a:t>
            </a:r>
            <a:r>
              <a:rPr lang="en-US" dirty="0">
                <a:latin typeface="Times New Roman" pitchFamily="18" charset="0"/>
                <a:cs typeface="Times New Roman" pitchFamily="18" charset="0"/>
              </a:rPr>
              <a:t>sorting.</a:t>
            </a:r>
            <a:endParaRPr lang="en-US"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573" y="1295400"/>
            <a:ext cx="6705600" cy="3533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58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Benefits of Sorting &amp; Grading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latin typeface="Times New Roman" pitchFamily="18" charset="0"/>
                <a:cs typeface="Times New Roman" pitchFamily="18" charset="0"/>
              </a:rPr>
              <a:t>Grading helps the potato producer and seller to</a:t>
            </a:r>
          </a:p>
          <a:p>
            <a:pPr>
              <a:buNone/>
            </a:pPr>
            <a:r>
              <a:rPr lang="en-US" dirty="0">
                <a:latin typeface="Times New Roman" pitchFamily="18" charset="0"/>
                <a:cs typeface="Times New Roman" pitchFamily="18" charset="0"/>
              </a:rPr>
              <a:t>    determine the price.</a:t>
            </a:r>
          </a:p>
          <a:p>
            <a:r>
              <a:rPr lang="en-US" dirty="0">
                <a:latin typeface="Times New Roman" pitchFamily="18" charset="0"/>
                <a:cs typeface="Times New Roman" pitchFamily="18" charset="0"/>
              </a:rPr>
              <a:t>It reduces the cost of marketing and helps the consumers to get standard potato at fair price.</a:t>
            </a:r>
          </a:p>
          <a:p>
            <a:r>
              <a:rPr lang="en-US" dirty="0">
                <a:latin typeface="Times New Roman" pitchFamily="18" charset="0"/>
                <a:cs typeface="Times New Roman" pitchFamily="18" charset="0"/>
              </a:rPr>
              <a:t> It has a direct influence on utilization point of view, as the small to medium sized tubers are prepared for ‘seed tubers’ and large sized tubers are preferred for processing purpose.</a:t>
            </a:r>
          </a:p>
          <a:p>
            <a:r>
              <a:rPr lang="en-US" dirty="0">
                <a:latin typeface="Times New Roman" pitchFamily="18" charset="0"/>
                <a:cs typeface="Times New Roman" pitchFamily="18" charset="0"/>
              </a:rPr>
              <a:t>Maximum utilization of produce, fetch high price </a:t>
            </a:r>
          </a:p>
          <a:p>
            <a:r>
              <a:rPr lang="en-US" dirty="0">
                <a:latin typeface="Times New Roman" pitchFamily="18" charset="0"/>
                <a:cs typeface="Times New Roman" pitchFamily="18" charset="0"/>
              </a:rPr>
              <a:t>Produce high quality products,</a:t>
            </a:r>
          </a:p>
          <a:p>
            <a:pPr>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739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Packaging</a:t>
            </a:r>
            <a:endParaRPr lang="en-US" dirty="0"/>
          </a:p>
        </p:txBody>
      </p:sp>
      <p:sp>
        <p:nvSpPr>
          <p:cNvPr id="3" name="Content Placeholder 2"/>
          <p:cNvSpPr>
            <a:spLocks noGrp="1"/>
          </p:cNvSpPr>
          <p:nvPr>
            <p:ph idx="1"/>
          </p:nvPr>
        </p:nvSpPr>
        <p:spPr/>
        <p:txBody>
          <a:bodyPr/>
          <a:lstStyle/>
          <a:p>
            <a:r>
              <a:rPr lang="en-US" dirty="0">
                <a:latin typeface="Times New Roman" pitchFamily="18" charset="0"/>
                <a:cs typeface="Times New Roman" pitchFamily="18" charset="0"/>
              </a:rPr>
              <a:t>Handling and packaging of potatoes are done generally on farm. </a:t>
            </a:r>
          </a:p>
          <a:p>
            <a:r>
              <a:rPr lang="en-US" dirty="0">
                <a:latin typeface="Times New Roman" pitchFamily="18" charset="0"/>
                <a:cs typeface="Times New Roman" pitchFamily="18" charset="0"/>
              </a:rPr>
              <a:t>Material used for packaging</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is </a:t>
            </a:r>
            <a:r>
              <a:rPr lang="en-US" b="1" dirty="0" err="1">
                <a:latin typeface="Times New Roman" pitchFamily="18" charset="0"/>
                <a:cs typeface="Times New Roman" pitchFamily="18" charset="0"/>
              </a:rPr>
              <a:t>Nylone</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Nettlon</a:t>
            </a:r>
            <a:r>
              <a:rPr lang="en-US" b="1" dirty="0">
                <a:latin typeface="Times New Roman" pitchFamily="18" charset="0"/>
                <a:cs typeface="Times New Roman" pitchFamily="18" charset="0"/>
              </a:rPr>
              <a:t> bags  (25kg)</a:t>
            </a:r>
            <a:endParaRPr lang="en-US"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21679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Packing Materials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7163421" cy="250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95800"/>
            <a:ext cx="33528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39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a:t>
            </a:r>
          </a:p>
        </p:txBody>
      </p:sp>
      <p:sp>
        <p:nvSpPr>
          <p:cNvPr id="3" name="Content Placeholder 2"/>
          <p:cNvSpPr>
            <a:spLocks noGrp="1"/>
          </p:cNvSpPr>
          <p:nvPr>
            <p:ph idx="1"/>
          </p:nvPr>
        </p:nvSpPr>
        <p:spPr/>
        <p:txBody>
          <a:bodyPr/>
          <a:lstStyle/>
          <a:p>
            <a:r>
              <a:rPr lang="en-US" dirty="0"/>
              <a:t>Head load</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62200"/>
            <a:ext cx="5562600"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52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Bullock/ camel carts</a:t>
            </a:r>
          </a:p>
        </p:txBody>
      </p:sp>
      <p:pic>
        <p:nvPicPr>
          <p:cNvPr id="4" name="Picture 2"/>
          <p:cNvPicPr>
            <a:picLocks noGrp="1" noChangeAspect="1" noChangeArrowheads="1"/>
          </p:cNvPicPr>
          <p:nvPr>
            <p:ph idx="1"/>
          </p:nvPr>
        </p:nvPicPr>
        <p:blipFill>
          <a:blip r:embed="rId2"/>
          <a:stretch>
            <a:fillRect/>
          </a:stretch>
        </p:blipFill>
        <p:spPr bwMode="auto">
          <a:xfrm>
            <a:off x="2438400" y="2058194"/>
            <a:ext cx="4267200" cy="3609975"/>
          </a:xfrm>
          <a:prstGeom prst="rect">
            <a:avLst/>
          </a:prstGeom>
          <a:noFill/>
          <a:ln w="9525">
            <a:noFill/>
            <a:miter lim="800000"/>
            <a:headEnd/>
            <a:tailEnd/>
          </a:ln>
          <a:effectLst/>
        </p:spPr>
      </p:pic>
    </p:spTree>
    <p:extLst>
      <p:ext uri="{BB962C8B-B14F-4D97-AF65-F5344CB8AC3E}">
        <p14:creationId xmlns:p14="http://schemas.microsoft.com/office/powerpoint/2010/main" val="277603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Tractor trolley</a:t>
            </a:r>
          </a:p>
        </p:txBody>
      </p:sp>
      <p:pic>
        <p:nvPicPr>
          <p:cNvPr id="4" name="Picture 2"/>
          <p:cNvPicPr>
            <a:picLocks noGrp="1" noChangeAspect="1" noChangeArrowheads="1"/>
          </p:cNvPicPr>
          <p:nvPr>
            <p:ph idx="1"/>
          </p:nvPr>
        </p:nvPicPr>
        <p:blipFill>
          <a:blip r:embed="rId2"/>
          <a:stretch>
            <a:fillRect/>
          </a:stretch>
        </p:blipFill>
        <p:spPr bwMode="auto">
          <a:xfrm>
            <a:off x="1562100" y="2010569"/>
            <a:ext cx="6019800" cy="3705225"/>
          </a:xfrm>
          <a:prstGeom prst="rect">
            <a:avLst/>
          </a:prstGeom>
          <a:noFill/>
          <a:ln w="9525">
            <a:noFill/>
            <a:miter lim="800000"/>
            <a:headEnd/>
            <a:tailEnd/>
          </a:ln>
          <a:effectLst/>
        </p:spPr>
      </p:pic>
    </p:spTree>
    <p:extLst>
      <p:ext uri="{BB962C8B-B14F-4D97-AF65-F5344CB8AC3E}">
        <p14:creationId xmlns:p14="http://schemas.microsoft.com/office/powerpoint/2010/main" val="4943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fontScale="62500" lnSpcReduction="20000"/>
          </a:bodyPr>
          <a:lstStyle/>
          <a:p>
            <a:r>
              <a:rPr lang="en-US" sz="3600" dirty="0">
                <a:latin typeface="Times New Roman" pitchFamily="18" charset="0"/>
                <a:cs typeface="Times New Roman" pitchFamily="18" charset="0"/>
              </a:rPr>
              <a:t>Potato (</a:t>
            </a:r>
            <a:r>
              <a:rPr lang="en-US" sz="3600" i="1" dirty="0" err="1">
                <a:latin typeface="Times New Roman" pitchFamily="18" charset="0"/>
                <a:cs typeface="Times New Roman" pitchFamily="18" charset="0"/>
              </a:rPr>
              <a:t>Solanum</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tuberosum</a:t>
            </a:r>
            <a:r>
              <a:rPr lang="en-US" sz="3600" i="1" dirty="0">
                <a:latin typeface="Times New Roman" pitchFamily="18" charset="0"/>
                <a:cs typeface="Times New Roman" pitchFamily="18" charset="0"/>
              </a:rPr>
              <a:t> </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Family : </a:t>
            </a:r>
            <a:r>
              <a:rPr lang="en-US" sz="3600" i="1" dirty="0" err="1">
                <a:latin typeface="Times New Roman" pitchFamily="18" charset="0"/>
                <a:cs typeface="Times New Roman" pitchFamily="18" charset="0"/>
              </a:rPr>
              <a:t>Solanaceae</a:t>
            </a:r>
            <a:endParaRPr lang="en-US" sz="3600" dirty="0">
              <a:latin typeface="Times New Roman" pitchFamily="18" charset="0"/>
              <a:cs typeface="Times New Roman" pitchFamily="18" charset="0"/>
            </a:endParaRPr>
          </a:p>
          <a:p>
            <a:pPr>
              <a:buNone/>
            </a:pPr>
            <a:r>
              <a:rPr lang="en-US" dirty="0">
                <a:latin typeface="Times New Roman" pitchFamily="18" charset="0"/>
                <a:cs typeface="Times New Roman" pitchFamily="18" charset="0"/>
              </a:rPr>
              <a:t>Grown in more than 100 countries in the world, native to South America and is staple food.</a:t>
            </a:r>
          </a:p>
          <a:p>
            <a:pPr>
              <a:buNone/>
            </a:pPr>
            <a:r>
              <a:rPr lang="en-US" sz="3600" b="1" dirty="0" smtClean="0">
                <a:latin typeface="Times New Roman" pitchFamily="18" charset="0"/>
                <a:cs typeface="Times New Roman" pitchFamily="18" charset="0"/>
              </a:rPr>
              <a:t>Varieties</a:t>
            </a:r>
          </a:p>
          <a:p>
            <a:pPr>
              <a:buNone/>
            </a:pPr>
            <a:r>
              <a:rPr lang="en-US" sz="3600" b="1" dirty="0" err="1" smtClean="0">
                <a:latin typeface="Times New Roman" pitchFamily="18" charset="0"/>
                <a:cs typeface="Times New Roman" pitchFamily="18" charset="0"/>
              </a:rPr>
              <a:t>U</a:t>
            </a:r>
            <a:r>
              <a:rPr lang="en-US" sz="3600" dirty="0" err="1" smtClean="0">
                <a:latin typeface="Times New Roman" pitchFamily="18" charset="0"/>
                <a:cs typeface="Times New Roman" pitchFamily="18" charset="0"/>
              </a:rPr>
              <a:t>ltimus</a:t>
            </a:r>
            <a:endParaRPr lang="en-US" sz="3600" dirty="0" smtClean="0">
              <a:latin typeface="Times New Roman" pitchFamily="18" charset="0"/>
              <a:cs typeface="Times New Roman" pitchFamily="18" charset="0"/>
            </a:endParaRPr>
          </a:p>
          <a:p>
            <a:pPr>
              <a:buNone/>
            </a:pPr>
            <a:r>
              <a:rPr lang="en-US" sz="3600" dirty="0" smtClean="0">
                <a:latin typeface="Times New Roman" pitchFamily="18" charset="0"/>
                <a:cs typeface="Times New Roman" pitchFamily="18" charset="0"/>
              </a:rPr>
              <a:t>USA-5, SH-5</a:t>
            </a:r>
          </a:p>
          <a:p>
            <a:pPr>
              <a:buNone/>
            </a:pPr>
            <a:r>
              <a:rPr lang="en-US" sz="3600" dirty="0" err="1" smtClean="0">
                <a:latin typeface="Times New Roman" pitchFamily="18" charset="0"/>
                <a:cs typeface="Times New Roman" pitchFamily="18" charset="0"/>
              </a:rPr>
              <a:t>Multa,Desiree,Patrones</a:t>
            </a:r>
            <a:endParaRPr lang="en-US" sz="3600" dirty="0" smtClean="0">
              <a:latin typeface="Times New Roman" pitchFamily="18" charset="0"/>
              <a:cs typeface="Times New Roman" pitchFamily="18" charset="0"/>
            </a:endParaRPr>
          </a:p>
          <a:p>
            <a:pPr>
              <a:buNone/>
            </a:pPr>
            <a:r>
              <a:rPr lang="en-US" sz="3600" dirty="0" err="1" smtClean="0">
                <a:latin typeface="Times New Roman" pitchFamily="18" charset="0"/>
                <a:cs typeface="Times New Roman" pitchFamily="18" charset="0"/>
              </a:rPr>
              <a:t>Giewont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Wilja</a:t>
            </a:r>
            <a:r>
              <a:rPr lang="en-US" sz="3600" dirty="0" smtClean="0">
                <a:latin typeface="Times New Roman" pitchFamily="18" charset="0"/>
                <a:cs typeface="Times New Roman" pitchFamily="18" charset="0"/>
              </a:rPr>
              <a:t>, Cardinal</a:t>
            </a:r>
          </a:p>
          <a:p>
            <a:pPr>
              <a:buNone/>
            </a:pPr>
            <a:r>
              <a:rPr lang="en-US" sz="3600" dirty="0" err="1" smtClean="0">
                <a:latin typeface="Times New Roman" pitchFamily="18" charset="0"/>
                <a:cs typeface="Times New Roman" pitchFamily="18" charset="0"/>
              </a:rPr>
              <a:t>Spunta</a:t>
            </a:r>
            <a:r>
              <a:rPr lang="en-US" sz="3600" dirty="0" smtClean="0">
                <a:latin typeface="Times New Roman" pitchFamily="18" charset="0"/>
                <a:cs typeface="Times New Roman" pitchFamily="18" charset="0"/>
              </a:rPr>
              <a:t>, Ajax, </a:t>
            </a:r>
            <a:r>
              <a:rPr lang="en-US" sz="3600" dirty="0" err="1" smtClean="0">
                <a:latin typeface="Times New Roman" pitchFamily="18" charset="0"/>
                <a:cs typeface="Times New Roman" pitchFamily="18" charset="0"/>
              </a:rPr>
              <a:t>Laal</a:t>
            </a:r>
            <a:r>
              <a:rPr lang="en-US" sz="3600" dirty="0" smtClean="0">
                <a:latin typeface="Times New Roman" pitchFamily="18" charset="0"/>
                <a:cs typeface="Times New Roman" pitchFamily="18" charset="0"/>
              </a:rPr>
              <a:t>-e-</a:t>
            </a:r>
            <a:r>
              <a:rPr lang="en-US" sz="3600" dirty="0" err="1" smtClean="0">
                <a:latin typeface="Times New Roman" pitchFamily="18" charset="0"/>
                <a:cs typeface="Times New Roman" pitchFamily="18" charset="0"/>
              </a:rPr>
              <a:t>faisal</a:t>
            </a:r>
            <a:endParaRPr lang="en-US" sz="3600" dirty="0" smtClean="0">
              <a:latin typeface="Times New Roman" pitchFamily="18" charset="0"/>
              <a:cs typeface="Times New Roman" pitchFamily="18" charset="0"/>
            </a:endParaRPr>
          </a:p>
          <a:p>
            <a:pPr>
              <a:buNone/>
            </a:pPr>
            <a:r>
              <a:rPr lang="en-US" sz="3600" dirty="0" err="1" smtClean="0">
                <a:latin typeface="Times New Roman" pitchFamily="18" charset="0"/>
                <a:cs typeface="Times New Roman" pitchFamily="18" charset="0"/>
              </a:rPr>
              <a:t>Diamant</a:t>
            </a:r>
            <a:r>
              <a:rPr lang="en-US" sz="3600" dirty="0" smtClean="0">
                <a:latin typeface="Times New Roman" pitchFamily="18" charset="0"/>
                <a:cs typeface="Times New Roman" pitchFamily="18" charset="0"/>
              </a:rPr>
              <a:t>, Sialkot </a:t>
            </a:r>
            <a:r>
              <a:rPr lang="en-US" sz="3600" dirty="0" err="1" smtClean="0">
                <a:latin typeface="Times New Roman" pitchFamily="18" charset="0"/>
                <a:cs typeface="Times New Roman" pitchFamily="18" charset="0"/>
              </a:rPr>
              <a:t>Sufaid</a:t>
            </a:r>
            <a:endParaRPr lang="en-US" sz="3600" dirty="0" smtClean="0">
              <a:latin typeface="Times New Roman" pitchFamily="18" charset="0"/>
              <a:cs typeface="Times New Roman" pitchFamily="18" charset="0"/>
            </a:endParaRPr>
          </a:p>
          <a:p>
            <a:pPr>
              <a:buNone/>
            </a:pPr>
            <a:r>
              <a:rPr lang="en-US" sz="3600" dirty="0" smtClean="0">
                <a:latin typeface="Times New Roman" pitchFamily="18" charset="0"/>
                <a:cs typeface="Times New Roman" pitchFamily="18" charset="0"/>
              </a:rPr>
              <a:t>Faisalabad White</a:t>
            </a:r>
          </a:p>
          <a:p>
            <a:pPr>
              <a:buNone/>
            </a:pPr>
            <a:r>
              <a:rPr lang="en-US" sz="3600" dirty="0" smtClean="0">
                <a:latin typeface="Times New Roman" pitchFamily="18" charset="0"/>
                <a:cs typeface="Times New Roman" pitchFamily="18" charset="0"/>
              </a:rPr>
              <a:t>Faisalabad Red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062" y="3048000"/>
            <a:ext cx="405152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4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Trucks</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2262843"/>
            <a:ext cx="5867399" cy="345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20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Railways</a:t>
            </a:r>
          </a:p>
        </p:txBody>
      </p:sp>
      <p:pic>
        <p:nvPicPr>
          <p:cNvPr id="4" name="Picture 2"/>
          <p:cNvPicPr>
            <a:picLocks noGrp="1" noChangeAspect="1" noChangeArrowheads="1"/>
          </p:cNvPicPr>
          <p:nvPr>
            <p:ph idx="1"/>
          </p:nvPr>
        </p:nvPicPr>
        <p:blipFill>
          <a:blip r:embed="rId2"/>
          <a:stretch>
            <a:fillRect/>
          </a:stretch>
        </p:blipFill>
        <p:spPr bwMode="auto">
          <a:xfrm>
            <a:off x="1447800" y="1600200"/>
            <a:ext cx="6469316" cy="4463828"/>
          </a:xfrm>
          <a:prstGeom prst="rect">
            <a:avLst/>
          </a:prstGeom>
          <a:noFill/>
          <a:ln w="9525">
            <a:noFill/>
            <a:miter lim="800000"/>
            <a:headEnd/>
            <a:tailEnd/>
          </a:ln>
          <a:effectLst/>
        </p:spPr>
      </p:pic>
    </p:spTree>
    <p:extLst>
      <p:ext uri="{BB962C8B-B14F-4D97-AF65-F5344CB8AC3E}">
        <p14:creationId xmlns:p14="http://schemas.microsoft.com/office/powerpoint/2010/main" val="283846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a:t>
            </a:r>
          </a:p>
        </p:txBody>
      </p:sp>
      <p:sp>
        <p:nvSpPr>
          <p:cNvPr id="3" name="Content Placeholder 2"/>
          <p:cNvSpPr>
            <a:spLocks noGrp="1"/>
          </p:cNvSpPr>
          <p:nvPr>
            <p:ph idx="1"/>
          </p:nvPr>
        </p:nvSpPr>
        <p:spPr/>
        <p:txBody>
          <a:bodyPr>
            <a:normAutofit fontScale="92500" lnSpcReduction="20000"/>
          </a:bodyPr>
          <a:lstStyle/>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Storing </a:t>
            </a:r>
            <a:r>
              <a:rPr lang="en-US" dirty="0">
                <a:latin typeface="Times New Roman" pitchFamily="18" charset="0"/>
                <a:cs typeface="Times New Roman" pitchFamily="18" charset="0"/>
              </a:rPr>
              <a:t>potatoes for longer period at normal temperature is not possible as it is a living material and through respiration, the changes occur due to heat, resulting in loss of dry matter and ultimate deterioration of quality of tubers. At optimum condition, the quality of potatoes remains good in storage for 3-5 weeks. </a:t>
            </a:r>
          </a:p>
          <a:p>
            <a:pPr>
              <a:buNone/>
            </a:pPr>
            <a:endParaRPr lang="en-US" dirty="0">
              <a:latin typeface="Times New Roman" pitchFamily="18" charset="0"/>
              <a:cs typeface="Times New Roman" pitchFamily="18" charset="0"/>
            </a:endParaRP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678497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28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Marketing Channels</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1" y="1600200"/>
            <a:ext cx="7467600" cy="429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106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Institutional</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853" y="1600200"/>
            <a:ext cx="670429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02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storage pests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2451452" cy="61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33800" y="1219200"/>
            <a:ext cx="3660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410200"/>
            <a:ext cx="16525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403725"/>
            <a:ext cx="3279775"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8016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Pathological storage diseases</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438400"/>
            <a:ext cx="1725318" cy="7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21242"/>
            <a:ext cx="24384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166370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887" y="4419600"/>
            <a:ext cx="2663825"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547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Structure</a:t>
            </a:r>
          </a:p>
        </p:txBody>
      </p:sp>
      <p:sp>
        <p:nvSpPr>
          <p:cNvPr id="3" name="Content Placeholder 2"/>
          <p:cNvSpPr>
            <a:spLocks noGrp="1"/>
          </p:cNvSpPr>
          <p:nvPr>
            <p:ph idx="1"/>
          </p:nvPr>
        </p:nvSpPr>
        <p:spPr/>
        <p:txBody>
          <a:bodyPr>
            <a:normAutofit/>
          </a:bodyPr>
          <a:lstStyle/>
          <a:p>
            <a:r>
              <a:rPr lang="en-US" sz="2000" b="1" dirty="0"/>
              <a:t>Traditional Storage:</a:t>
            </a:r>
            <a:endParaRPr lang="en-US" sz="2000" dirty="0"/>
          </a:p>
          <a:p>
            <a:pPr marL="0" indent="0">
              <a:buNone/>
            </a:pPr>
            <a:r>
              <a:rPr lang="en-US" sz="2000" b="1" dirty="0"/>
              <a:t>a) In situ storage :</a:t>
            </a:r>
            <a:endParaRPr lang="en-US" sz="2000" dirty="0"/>
          </a:p>
          <a:p>
            <a:pPr marL="0" indent="0">
              <a:buNone/>
            </a:pPr>
            <a:r>
              <a:rPr lang="en-US" sz="2000" b="1" dirty="0"/>
              <a:t>1. Cover the potato beds with grass</a:t>
            </a:r>
            <a:r>
              <a:rPr lang="en-US" sz="2000" dirty="0"/>
              <a:t> in   </a:t>
            </a:r>
          </a:p>
          <a:p>
            <a:pPr marL="0" indent="0">
              <a:buNone/>
            </a:pPr>
            <a:r>
              <a:rPr lang="en-US" sz="2000" b="1" dirty="0"/>
              <a:t>    upland areas.</a:t>
            </a:r>
          </a:p>
          <a:p>
            <a:pPr marL="0" indent="0">
              <a:buNone/>
            </a:pPr>
            <a:r>
              <a:rPr lang="en-US" sz="2000" b="1" dirty="0"/>
              <a:t>2. Cover the potato beds with paddy </a:t>
            </a:r>
          </a:p>
          <a:p>
            <a:pPr marL="0" indent="0">
              <a:buNone/>
            </a:pPr>
            <a:r>
              <a:rPr lang="en-US" sz="2000" b="1" dirty="0"/>
              <a:t>    crop in low land areas.</a:t>
            </a:r>
            <a:endParaRPr lang="en-US" sz="2000" dirty="0"/>
          </a:p>
          <a:p>
            <a:endParaRPr lang="en-US"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200400"/>
            <a:ext cx="3608387"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030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Heap storage</a:t>
            </a: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2571" y="1971725"/>
            <a:ext cx="6379229" cy="420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85800"/>
            <a:ext cx="2322513"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708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 Pit storage</a:t>
            </a:r>
          </a:p>
        </p:txBody>
      </p:sp>
      <p:sp>
        <p:nvSpPr>
          <p:cNvPr id="3" name="Content Placeholder 2"/>
          <p:cNvSpPr>
            <a:spLocks noGrp="1"/>
          </p:cNvSpPr>
          <p:nvPr>
            <p:ph idx="1"/>
          </p:nvPr>
        </p:nvSpPr>
        <p:spPr/>
        <p:txBody>
          <a:bodyPr>
            <a:normAutofit fontScale="92500" lnSpcReduction="10000"/>
          </a:bodyPr>
          <a:lstStyle/>
          <a:p>
            <a:r>
              <a:rPr lang="en-US" dirty="0"/>
              <a:t>This is a traditional method </a:t>
            </a:r>
            <a:r>
              <a:rPr lang="en-US" dirty="0" smtClean="0"/>
              <a:t>of</a:t>
            </a:r>
          </a:p>
          <a:p>
            <a:pPr marL="0" indent="0">
              <a:buNone/>
            </a:pPr>
            <a:r>
              <a:rPr lang="en-US" dirty="0" smtClean="0"/>
              <a:t> </a:t>
            </a:r>
            <a:r>
              <a:rPr lang="en-US" dirty="0"/>
              <a:t>storage. In this storage system, two types of pits are prepared i.e. </a:t>
            </a:r>
            <a:r>
              <a:rPr lang="en-US" dirty="0" err="1"/>
              <a:t>Katchha</a:t>
            </a:r>
            <a:r>
              <a:rPr lang="en-US" dirty="0"/>
              <a:t> and </a:t>
            </a:r>
            <a:r>
              <a:rPr lang="en-US" dirty="0" err="1"/>
              <a:t>pucca</a:t>
            </a:r>
            <a:r>
              <a:rPr lang="en-US" dirty="0"/>
              <a:t> pits. </a:t>
            </a:r>
          </a:p>
          <a:p>
            <a:r>
              <a:rPr lang="en-US" b="1" dirty="0"/>
              <a:t> </a:t>
            </a:r>
            <a:r>
              <a:rPr lang="en-US" b="1" dirty="0" err="1"/>
              <a:t>Katchha</a:t>
            </a:r>
            <a:r>
              <a:rPr lang="en-US" dirty="0"/>
              <a:t> pit is rectangular in </a:t>
            </a:r>
            <a:r>
              <a:rPr lang="en-US" dirty="0" smtClean="0"/>
              <a:t>shape measures </a:t>
            </a:r>
            <a:r>
              <a:rPr lang="en-US" dirty="0"/>
              <a:t>4.5 m. (length) x 3.6 m. (width) x 14 m.(depth)</a:t>
            </a:r>
            <a:r>
              <a:rPr lang="en-US" b="1" dirty="0"/>
              <a:t>*</a:t>
            </a:r>
          </a:p>
          <a:p>
            <a:r>
              <a:rPr lang="en-US" b="1" dirty="0"/>
              <a:t> </a:t>
            </a:r>
            <a:r>
              <a:rPr lang="en-US" b="1" dirty="0" err="1"/>
              <a:t>Pucca</a:t>
            </a:r>
            <a:r>
              <a:rPr lang="en-US" dirty="0"/>
              <a:t> pit is normally circular in shape with a diameter of about 4.2 m.</a:t>
            </a:r>
          </a:p>
          <a:p>
            <a:r>
              <a:rPr lang="en-US" dirty="0"/>
              <a:t> All the pits are covered with </a:t>
            </a:r>
            <a:r>
              <a:rPr lang="en-US" dirty="0" smtClean="0"/>
              <a:t>0.3m</a:t>
            </a:r>
            <a:r>
              <a:rPr lang="en-US" dirty="0"/>
              <a:t>. thick available straw material (wheat, paddy).</a:t>
            </a:r>
          </a:p>
          <a:p>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6932"/>
            <a:ext cx="3073400"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37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a:t>
            </a:r>
          </a:p>
        </p:txBody>
      </p:sp>
      <p:sp>
        <p:nvSpPr>
          <p:cNvPr id="3" name="Content Placeholder 2"/>
          <p:cNvSpPr>
            <a:spLocks noGrp="1"/>
          </p:cNvSpPr>
          <p:nvPr>
            <p:ph idx="1"/>
          </p:nvPr>
        </p:nvSpPr>
        <p:spPr/>
        <p:txBody>
          <a:bodyPr/>
          <a:lstStyle/>
          <a:p>
            <a:pPr>
              <a:buNone/>
            </a:pPr>
            <a:endParaRPr lang="en-US" dirty="0"/>
          </a:p>
          <a:p>
            <a:r>
              <a:rPr lang="en-US" dirty="0"/>
              <a:t>Consumed by more than 1 billion people around the world.</a:t>
            </a:r>
          </a:p>
          <a:p>
            <a:r>
              <a:rPr lang="en-US" dirty="0"/>
              <a:t>Known as king of vegetables.</a:t>
            </a:r>
          </a:p>
          <a:p>
            <a:r>
              <a:rPr lang="en-US" dirty="0"/>
              <a:t>Used as ingredient in more than 100 recipes.</a:t>
            </a:r>
          </a:p>
          <a:p>
            <a:r>
              <a:rPr lang="en-US" dirty="0"/>
              <a:t>The protein of potato has high biological value than milk &amp; cereals.</a:t>
            </a:r>
          </a:p>
          <a:p>
            <a:pPr>
              <a:buNone/>
            </a:pPr>
            <a:endParaRPr lang="en-US" dirty="0"/>
          </a:p>
          <a:p>
            <a:pPr>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038088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 Wooden storage structure</a:t>
            </a:r>
          </a:p>
        </p:txBody>
      </p:sp>
      <p:sp>
        <p:nvSpPr>
          <p:cNvPr id="3" name="Content Placeholder 2"/>
          <p:cNvSpPr>
            <a:spLocks noGrp="1"/>
          </p:cNvSpPr>
          <p:nvPr>
            <p:ph idx="1"/>
          </p:nvPr>
        </p:nvSpPr>
        <p:spPr/>
        <p:txBody>
          <a:bodyPr>
            <a:normAutofit/>
          </a:bodyPr>
          <a:lstStyle/>
          <a:p>
            <a:r>
              <a:rPr lang="en-US" sz="2400" dirty="0"/>
              <a:t> In this system, small wooden rooms like</a:t>
            </a:r>
          </a:p>
          <a:p>
            <a:r>
              <a:rPr lang="en-US" sz="2400" dirty="0"/>
              <a:t>stores about 10 ft. heights are built in the field or near residential area. </a:t>
            </a:r>
          </a:p>
          <a:p>
            <a:r>
              <a:rPr lang="en-US" sz="2400" dirty="0" smtClean="0"/>
              <a:t> </a:t>
            </a:r>
            <a:r>
              <a:rPr lang="en-US" sz="2400" dirty="0"/>
              <a:t>The walls of the store are built by horizontally fixed overlapping wooden planks which help in preventing seepage in store and running off the rain water. </a:t>
            </a:r>
          </a:p>
          <a:p>
            <a:r>
              <a:rPr lang="en-US" sz="2400" dirty="0" smtClean="0"/>
              <a:t> </a:t>
            </a:r>
            <a:r>
              <a:rPr lang="en-US" sz="2400" dirty="0"/>
              <a:t>The roof of the store is covered with tin sheet and a gap is left between roof and wall for aeration purpose</a:t>
            </a:r>
            <a:r>
              <a:rPr lang="en-US" sz="2400" dirty="0" smtClean="0"/>
              <a:t>.</a:t>
            </a:r>
          </a:p>
          <a:p>
            <a:endParaRPr lang="en-US" sz="2400" dirty="0"/>
          </a:p>
          <a:p>
            <a:pPr marL="0" indent="0">
              <a:buNone/>
            </a:pPr>
            <a:endParaRPr lang="en-US" sz="24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92" y="4800600"/>
            <a:ext cx="304800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534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 Storage in baskets</a:t>
            </a:r>
          </a:p>
        </p:txBody>
      </p:sp>
      <p:sp>
        <p:nvSpPr>
          <p:cNvPr id="3" name="Content Placeholder 2"/>
          <p:cNvSpPr>
            <a:spLocks noGrp="1"/>
          </p:cNvSpPr>
          <p:nvPr>
            <p:ph idx="1"/>
          </p:nvPr>
        </p:nvSpPr>
        <p:spPr/>
        <p:txBody>
          <a:bodyPr/>
          <a:lstStyle/>
          <a:p>
            <a:r>
              <a:rPr lang="en-US" dirty="0">
                <a:latin typeface="Times New Roman" pitchFamily="18" charset="0"/>
                <a:cs typeface="Times New Roman" pitchFamily="18" charset="0"/>
              </a:rPr>
              <a:t> Potatoes are stored in bamboo baskets known as “polo” which provides better aeration to the tubers. </a:t>
            </a:r>
          </a:p>
          <a:p>
            <a:r>
              <a:rPr lang="en-US" dirty="0">
                <a:latin typeface="Times New Roman" pitchFamily="18" charset="0"/>
                <a:cs typeface="Times New Roman" pitchFamily="18" charset="0"/>
              </a:rPr>
              <a:t> The baskets are made of different sizes hold 10 -12 kg potatoes. </a:t>
            </a:r>
          </a:p>
          <a:p>
            <a:r>
              <a:rPr lang="en-US" dirty="0">
                <a:latin typeface="Times New Roman" pitchFamily="18" charset="0"/>
                <a:cs typeface="Times New Roman" pitchFamily="18" charset="0"/>
              </a:rPr>
              <a:t> Smaller baskets are </a:t>
            </a:r>
            <a:r>
              <a:rPr lang="en-US" dirty="0" smtClean="0">
                <a:latin typeface="Times New Roman" pitchFamily="18" charset="0"/>
                <a:cs typeface="Times New Roman" pitchFamily="18" charset="0"/>
              </a:rPr>
              <a:t>suitable for </a:t>
            </a:r>
            <a:r>
              <a:rPr lang="en-US" dirty="0">
                <a:latin typeface="Times New Roman" pitchFamily="18" charset="0"/>
                <a:cs typeface="Times New Roman" pitchFamily="18" charset="0"/>
              </a:rPr>
              <a:t>use as they are convenient to carry to the fields.</a:t>
            </a:r>
          </a:p>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953000"/>
            <a:ext cx="2530475"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152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improved storage facilities</a:t>
            </a:r>
          </a:p>
        </p:txBody>
      </p:sp>
      <p:sp>
        <p:nvSpPr>
          <p:cNvPr id="3" name="Content Placeholder 2"/>
          <p:cNvSpPr>
            <a:spLocks noGrp="1"/>
          </p:cNvSpPr>
          <p:nvPr>
            <p:ph idx="1"/>
          </p:nvPr>
        </p:nvSpPr>
        <p:spPr/>
        <p:txBody>
          <a:bodyPr/>
          <a:lstStyle/>
          <a:p>
            <a:pPr marL="800100" lvl="1" indent="-342900">
              <a:buFont typeface="+mj-lt"/>
              <a:buAutoNum type="arabicPeriod"/>
            </a:pPr>
            <a:r>
              <a:rPr lang="en-US" sz="2400" dirty="0">
                <a:latin typeface="Times New Roman" pitchFamily="18" charset="0"/>
                <a:cs typeface="Times New Roman" pitchFamily="18" charset="0"/>
              </a:rPr>
              <a:t>Farmer storage </a:t>
            </a:r>
          </a:p>
          <a:p>
            <a:pPr marL="800100" lvl="1" indent="-342900">
              <a:buFont typeface="+mj-lt"/>
              <a:buAutoNum type="arabicPeriod"/>
            </a:pPr>
            <a:r>
              <a:rPr lang="en-US" sz="2400" dirty="0">
                <a:latin typeface="Times New Roman" pitchFamily="18" charset="0"/>
                <a:cs typeface="Times New Roman" pitchFamily="18" charset="0"/>
              </a:rPr>
              <a:t>Private/public storage</a:t>
            </a:r>
          </a:p>
          <a:p>
            <a:endParaRPr lang="en-US" dirty="0"/>
          </a:p>
        </p:txBody>
      </p:sp>
      <p:pic>
        <p:nvPicPr>
          <p:cNvPr id="4" name="Picture 2"/>
          <p:cNvPicPr>
            <a:picLocks noChangeAspect="1" noChangeArrowheads="1"/>
          </p:cNvPicPr>
          <p:nvPr/>
        </p:nvPicPr>
        <p:blipFill>
          <a:blip r:embed="rId2"/>
          <a:srcRect/>
          <a:stretch>
            <a:fillRect/>
          </a:stretch>
        </p:blipFill>
        <p:spPr bwMode="auto">
          <a:xfrm>
            <a:off x="4288368" y="2819400"/>
            <a:ext cx="3577166" cy="2476500"/>
          </a:xfrm>
          <a:prstGeom prst="rect">
            <a:avLst/>
          </a:prstGeom>
          <a:noFill/>
          <a:ln w="9525">
            <a:noFill/>
            <a:miter lim="800000"/>
            <a:headEnd/>
            <a:tailEnd/>
          </a:ln>
          <a:effectLst/>
        </p:spPr>
      </p:pic>
      <p:pic>
        <p:nvPicPr>
          <p:cNvPr id="5" name="Picture 4" descr="images (8).jpg"/>
          <p:cNvPicPr>
            <a:picLocks noChangeAspect="1"/>
          </p:cNvPicPr>
          <p:nvPr/>
        </p:nvPicPr>
        <p:blipFill>
          <a:blip r:embed="rId3"/>
          <a:stretch>
            <a:fillRect/>
          </a:stretch>
        </p:blipFill>
        <p:spPr>
          <a:xfrm>
            <a:off x="685800" y="2743200"/>
            <a:ext cx="3429000" cy="2667000"/>
          </a:xfrm>
          <a:prstGeom prst="rect">
            <a:avLst/>
          </a:prstGeom>
        </p:spPr>
      </p:pic>
    </p:spTree>
    <p:extLst>
      <p:ext uri="{BB962C8B-B14F-4D97-AF65-F5344CB8AC3E}">
        <p14:creationId xmlns:p14="http://schemas.microsoft.com/office/powerpoint/2010/main" val="393352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potatoes</a:t>
            </a:r>
          </a:p>
        </p:txBody>
      </p:sp>
      <p:sp>
        <p:nvSpPr>
          <p:cNvPr id="3" name="Content Placeholder 2"/>
          <p:cNvSpPr>
            <a:spLocks noGrp="1"/>
          </p:cNvSpPr>
          <p:nvPr>
            <p:ph idx="1"/>
          </p:nvPr>
        </p:nvSpPr>
        <p:spPr/>
        <p:txBody>
          <a:bodyPr/>
          <a:lstStyle/>
          <a:p>
            <a:r>
              <a:rPr lang="en-US" dirty="0"/>
              <a:t>As vegetable</a:t>
            </a:r>
          </a:p>
          <a:p>
            <a:r>
              <a:rPr lang="en-US" dirty="0"/>
              <a:t>As processed food</a:t>
            </a:r>
          </a:p>
          <a:p>
            <a:r>
              <a:rPr lang="en-US" dirty="0"/>
              <a:t>As seed </a:t>
            </a:r>
          </a:p>
          <a:p>
            <a:pPr>
              <a:buNone/>
            </a:pPr>
            <a:endParaRPr lang="en-US" dirty="0"/>
          </a:p>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6737350"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26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Nutritive Value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0662" y="2503655"/>
            <a:ext cx="7242676" cy="271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27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itchFamily="18" charset="0"/>
                <a:cs typeface="Times New Roman" pitchFamily="18" charset="0"/>
              </a:rPr>
              <a:t>Post harvest Management</a:t>
            </a:r>
            <a:endParaRPr lang="en-US" dirty="0"/>
          </a:p>
        </p:txBody>
      </p:sp>
      <p:sp>
        <p:nvSpPr>
          <p:cNvPr id="3" name="Content Placeholder 2"/>
          <p:cNvSpPr>
            <a:spLocks noGrp="1"/>
          </p:cNvSpPr>
          <p:nvPr>
            <p:ph idx="1"/>
          </p:nvPr>
        </p:nvSpPr>
        <p:spPr/>
        <p:txBody>
          <a:bodyPr/>
          <a:lstStyle/>
          <a:p>
            <a:pPr>
              <a:buNone/>
            </a:pPr>
            <a:r>
              <a:rPr lang="en-US" b="1" dirty="0">
                <a:latin typeface="Times New Roman" pitchFamily="18" charset="0"/>
                <a:cs typeface="Times New Roman" pitchFamily="18" charset="0"/>
              </a:rPr>
              <a:t>Post harvest losses</a:t>
            </a:r>
          </a:p>
          <a:p>
            <a:pPr marL="514350" indent="-514350">
              <a:buFont typeface="+mj-lt"/>
              <a:buAutoNum type="arabicPeriod"/>
            </a:pPr>
            <a:r>
              <a:rPr lang="en-US" dirty="0">
                <a:latin typeface="Times New Roman" pitchFamily="18" charset="0"/>
                <a:cs typeface="Times New Roman" pitchFamily="18" charset="0"/>
              </a:rPr>
              <a:t>Due to poor handling &amp; storage the losses are reported to be about 40%</a:t>
            </a:r>
          </a:p>
          <a:p>
            <a:pPr marL="514350" indent="-514350">
              <a:buFont typeface="+mj-lt"/>
              <a:buAutoNum type="arabicPeriod"/>
            </a:pPr>
            <a:r>
              <a:rPr lang="en-US" dirty="0">
                <a:latin typeface="Times New Roman" pitchFamily="18" charset="0"/>
                <a:cs typeface="Times New Roman" pitchFamily="18" charset="0"/>
              </a:rPr>
              <a:t>Losses of potato may be </a:t>
            </a:r>
          </a:p>
          <a:p>
            <a:pPr marL="578358" indent="-514350">
              <a:buNone/>
            </a:pPr>
            <a:r>
              <a:rPr lang="en-US" dirty="0">
                <a:latin typeface="Times New Roman" pitchFamily="18" charset="0"/>
                <a:cs typeface="Times New Roman" pitchFamily="18" charset="0"/>
              </a:rPr>
              <a:t>	Qualitative  </a:t>
            </a:r>
          </a:p>
          <a:p>
            <a:pPr marL="578358" indent="-514350">
              <a:buNone/>
            </a:pPr>
            <a:r>
              <a:rPr lang="en-US" dirty="0">
                <a:latin typeface="Times New Roman" pitchFamily="18" charset="0"/>
                <a:cs typeface="Times New Roman" pitchFamily="18" charset="0"/>
              </a:rPr>
              <a:t>	Quantitative.</a:t>
            </a:r>
          </a:p>
          <a:p>
            <a:pPr>
              <a:buNone/>
            </a:pPr>
            <a:endParaRPr lang="en-US"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80653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Qualitative Losses</a:t>
            </a:r>
            <a:br>
              <a:rPr lang="en-US" dirty="0"/>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0662" y="2150057"/>
            <a:ext cx="7242676" cy="342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14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Losses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0662" y="3058440"/>
            <a:ext cx="7242676" cy="160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90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Maturity Indices</a:t>
            </a:r>
          </a:p>
        </p:txBody>
      </p:sp>
      <p:sp>
        <p:nvSpPr>
          <p:cNvPr id="3" name="Content Placeholder 2"/>
          <p:cNvSpPr>
            <a:spLocks noGrp="1"/>
          </p:cNvSpPr>
          <p:nvPr>
            <p:ph idx="1"/>
          </p:nvPr>
        </p:nvSpPr>
        <p:spPr/>
        <p:txBody>
          <a:bodyPr/>
          <a:lstStyle/>
          <a:p>
            <a:r>
              <a:rPr lang="en-US" dirty="0"/>
              <a:t>Harvest the tubers when they reached desirable size for the variety or market.</a:t>
            </a:r>
          </a:p>
          <a:p>
            <a:r>
              <a:rPr lang="en-US" dirty="0"/>
              <a:t>Immature potatoes are harvested in spring or early summer.</a:t>
            </a:r>
          </a:p>
          <a:p>
            <a:r>
              <a:rPr lang="en-US" dirty="0"/>
              <a:t>Brightness of color, well shaped, uniformity, firmness, freedom from adhering soil, sprouting, insect damage, decay, greening and other defects.</a:t>
            </a:r>
          </a:p>
          <a:p>
            <a:endParaRPr lang="en-US" dirty="0"/>
          </a:p>
        </p:txBody>
      </p:sp>
    </p:spTree>
    <p:extLst>
      <p:ext uri="{BB962C8B-B14F-4D97-AF65-F5344CB8AC3E}">
        <p14:creationId xmlns:p14="http://schemas.microsoft.com/office/powerpoint/2010/main" val="217224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Harvesting</a:t>
            </a:r>
          </a:p>
        </p:txBody>
      </p:sp>
      <p:sp>
        <p:nvSpPr>
          <p:cNvPr id="3" name="Content Placeholder 2"/>
          <p:cNvSpPr>
            <a:spLocks noGrp="1"/>
          </p:cNvSpPr>
          <p:nvPr>
            <p:ph idx="1"/>
          </p:nvPr>
        </p:nvSpPr>
        <p:spPr/>
        <p:txBody>
          <a:bodyPr>
            <a:normAutofit fontScale="85000" lnSpcReduction="10000"/>
          </a:bodyPr>
          <a:lstStyle/>
          <a:p>
            <a:r>
              <a:rPr lang="en-US" dirty="0">
                <a:latin typeface="Times New Roman" pitchFamily="18" charset="0"/>
                <a:cs typeface="Times New Roman" pitchFamily="18" charset="0"/>
              </a:rPr>
              <a:t>Follow the practice of </a:t>
            </a:r>
            <a:r>
              <a:rPr lang="en-US" dirty="0" err="1">
                <a:latin typeface="Times New Roman" pitchFamily="18" charset="0"/>
                <a:cs typeface="Times New Roman" pitchFamily="18" charset="0"/>
              </a:rPr>
              <a:t>Dehaulming</a:t>
            </a:r>
            <a:r>
              <a:rPr lang="en-US" dirty="0">
                <a:latin typeface="Times New Roman" pitchFamily="18" charset="0"/>
                <a:cs typeface="Times New Roman" pitchFamily="18" charset="0"/>
              </a:rPr>
              <a:t> [cutting of haulms aerial parts by sickle or machines]  killing by chemicals (e.g. </a:t>
            </a:r>
            <a:r>
              <a:rPr lang="en-US" dirty="0" err="1">
                <a:latin typeface="Times New Roman" pitchFamily="18" charset="0"/>
                <a:cs typeface="Times New Roman" pitchFamily="18" charset="0"/>
              </a:rPr>
              <a:t>Gramoxone</a:t>
            </a:r>
            <a:r>
              <a:rPr lang="en-US" dirty="0">
                <a:latin typeface="Times New Roman" pitchFamily="18" charset="0"/>
                <a:cs typeface="Times New Roman" pitchFamily="18" charset="0"/>
              </a:rPr>
              <a:t>) or destroying by when the crop  attains 80-90 days and when the aerial part of the plant turns yellow.</a:t>
            </a:r>
          </a:p>
          <a:p>
            <a:r>
              <a:rPr lang="en-US" dirty="0">
                <a:latin typeface="Times New Roman" pitchFamily="18" charset="0"/>
                <a:cs typeface="Times New Roman" pitchFamily="18" charset="0"/>
              </a:rPr>
              <a:t>Always harvest in dry weather.</a:t>
            </a:r>
          </a:p>
          <a:p>
            <a:r>
              <a:rPr lang="en-US" dirty="0">
                <a:latin typeface="Times New Roman" pitchFamily="18" charset="0"/>
                <a:cs typeface="Times New Roman" pitchFamily="18" charset="0"/>
              </a:rPr>
              <a:t>Stop irrigation about two weeks before </a:t>
            </a:r>
            <a:r>
              <a:rPr lang="en-US" dirty="0" err="1">
                <a:latin typeface="Times New Roman" pitchFamily="18" charset="0"/>
                <a:cs typeface="Times New Roman" pitchFamily="18" charset="0"/>
              </a:rPr>
              <a:t>Dehaulming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Avoid bruising and skinning of tubers otherwise tubers become susceptible to rot diseases.</a:t>
            </a:r>
          </a:p>
          <a:p>
            <a:r>
              <a:rPr lang="en-US" dirty="0">
                <a:latin typeface="Times New Roman" pitchFamily="18" charset="0"/>
                <a:cs typeface="Times New Roman" pitchFamily="18" charset="0"/>
              </a:rPr>
              <a:t> Harvest the crop after 10-15 days of haulm cutting.</a:t>
            </a:r>
          </a:p>
          <a:p>
            <a:endParaRPr lang="en-US" dirty="0"/>
          </a:p>
        </p:txBody>
      </p:sp>
    </p:spTree>
    <p:extLst>
      <p:ext uri="{BB962C8B-B14F-4D97-AF65-F5344CB8AC3E}">
        <p14:creationId xmlns:p14="http://schemas.microsoft.com/office/powerpoint/2010/main" val="2395857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872</Words>
  <Application>Microsoft Office PowerPoint</Application>
  <PresentationFormat>On-screen Show (4:3)</PresentationFormat>
  <Paragraphs>120</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Post Harvest Management   Of Potato  </vt:lpstr>
      <vt:lpstr>INTRODUCTION</vt:lpstr>
      <vt:lpstr>Importance</vt:lpstr>
      <vt:lpstr>Nutritive Value</vt:lpstr>
      <vt:lpstr>Post harvest Management</vt:lpstr>
      <vt:lpstr>Qualitative Losses </vt:lpstr>
      <vt:lpstr>Quantitative Losses</vt:lpstr>
      <vt:lpstr>Maturity Indices</vt:lpstr>
      <vt:lpstr>Harvesting</vt:lpstr>
      <vt:lpstr>Washing</vt:lpstr>
      <vt:lpstr>Drying</vt:lpstr>
      <vt:lpstr>Curing </vt:lpstr>
      <vt:lpstr>Sorting &amp; Grading</vt:lpstr>
      <vt:lpstr>Benefits of Sorting &amp; Grading</vt:lpstr>
      <vt:lpstr>Packaging</vt:lpstr>
      <vt:lpstr>Packing Materials</vt:lpstr>
      <vt:lpstr>Transportation</vt:lpstr>
      <vt:lpstr>Bullock/ camel carts</vt:lpstr>
      <vt:lpstr>Tractor trolley</vt:lpstr>
      <vt:lpstr>Trucks</vt:lpstr>
      <vt:lpstr>Railways</vt:lpstr>
      <vt:lpstr>Storage</vt:lpstr>
      <vt:lpstr>Marketing Channels</vt:lpstr>
      <vt:lpstr> Institutional</vt:lpstr>
      <vt:lpstr>Major storage pests</vt:lpstr>
      <vt:lpstr>Pathological storage diseases</vt:lpstr>
      <vt:lpstr>Storage Structure</vt:lpstr>
      <vt:lpstr>b) Heap storage</vt:lpstr>
      <vt:lpstr>c) Pit storage</vt:lpstr>
      <vt:lpstr>d) Wooden storage structure</vt:lpstr>
      <vt:lpstr>e) Storage in baskets</vt:lpstr>
      <vt:lpstr>Other improved storage facilities</vt:lpstr>
      <vt:lpstr>Uses of potatoes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Sarfaraz Hussain</dc:creator>
  <cp:lastModifiedBy>Dr Sarfaraz Hussain</cp:lastModifiedBy>
  <cp:revision>49</cp:revision>
  <dcterms:created xsi:type="dcterms:W3CDTF">2006-08-16T00:00:00Z</dcterms:created>
  <dcterms:modified xsi:type="dcterms:W3CDTF">2020-05-02T17:55:56Z</dcterms:modified>
</cp:coreProperties>
</file>