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0" r:id="rId2"/>
    <p:sldId id="261" r:id="rId3"/>
    <p:sldId id="262" r:id="rId4"/>
    <p:sldId id="263" r:id="rId5"/>
    <p:sldId id="264" r:id="rId6"/>
    <p:sldId id="265"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ADC9AA-2EDD-49B1-9F83-C0F39ECCFAD3}" type="datetimeFigureOut">
              <a:rPr lang="en-US" smtClean="0"/>
              <a:t>4/13/2021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1003D8-3638-4352-A771-BDA2F0B7B435}" type="slidenum">
              <a:rPr lang="en-US" smtClean="0"/>
              <a:t>‹#›</a:t>
            </a:fld>
            <a:endParaRPr lang="en-US"/>
          </a:p>
        </p:txBody>
      </p:sp>
    </p:spTree>
    <p:extLst>
      <p:ext uri="{BB962C8B-B14F-4D97-AF65-F5344CB8AC3E}">
        <p14:creationId xmlns:p14="http://schemas.microsoft.com/office/powerpoint/2010/main" val="251748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993E1FD-D7C6-4899-9452-9D9EB6EA266B}"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30D2D-7F28-4D9F-97A6-2A7A4A081119}"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3E1FD-D7C6-4899-9452-9D9EB6EA266B}"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3E1FD-D7C6-4899-9452-9D9EB6EA266B}" type="datetimeFigureOut">
              <a:rPr lang="en-US" smtClean="0"/>
              <a:t>4/13/2021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3E1FD-D7C6-4899-9452-9D9EB6EA266B}"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93E1FD-D7C6-4899-9452-9D9EB6EA266B}" type="datetimeFigureOut">
              <a:rPr lang="en-US"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30D2D-7F28-4D9F-97A6-2A7A4A08111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93E1FD-D7C6-4899-9452-9D9EB6EA266B}" type="datetimeFigureOut">
              <a:rPr lang="en-US"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93E1FD-D7C6-4899-9452-9D9EB6EA266B}" type="datetimeFigureOut">
              <a:rPr lang="en-US" smtClean="0"/>
              <a:t>4/13/2021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93E1FD-D7C6-4899-9452-9D9EB6EA266B}" type="datetimeFigureOut">
              <a:rPr lang="en-US" smtClean="0"/>
              <a:t>4/13/2021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3E1FD-D7C6-4899-9452-9D9EB6EA266B}" type="datetimeFigureOut">
              <a:rPr lang="en-US" smtClean="0"/>
              <a:t>4/13/2021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30D2D-7F28-4D9F-97A6-2A7A4A0811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93E1FD-D7C6-4899-9452-9D9EB6EA266B}" type="datetimeFigureOut">
              <a:rPr lang="en-US"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30D2D-7F28-4D9F-97A6-2A7A4A081119}"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993E1FD-D7C6-4899-9452-9D9EB6EA266B}" type="datetimeFigureOut">
              <a:rPr lang="en-US" smtClean="0"/>
              <a:t>4/13/2021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66530D2D-7F28-4D9F-97A6-2A7A4A08111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993E1FD-D7C6-4899-9452-9D9EB6EA266B}" type="datetimeFigureOut">
              <a:rPr lang="en-US" smtClean="0"/>
              <a:t>4/13/2021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6530D2D-7F28-4D9F-97A6-2A7A4A0811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What is the Median?</a:t>
            </a:r>
            <a:endParaRPr lang="en-US" dirty="0"/>
          </a:p>
        </p:txBody>
      </p:sp>
      <p:sp>
        <p:nvSpPr>
          <p:cNvPr id="5" name="Content Placeholder 4"/>
          <p:cNvSpPr>
            <a:spLocks noGrp="1"/>
          </p:cNvSpPr>
          <p:nvPr>
            <p:ph idx="1"/>
          </p:nvPr>
        </p:nvSpPr>
        <p:spPr>
          <a:xfrm>
            <a:off x="457200" y="2514600"/>
            <a:ext cx="8229600" cy="3886200"/>
          </a:xfrm>
        </p:spPr>
        <p:txBody>
          <a:bodyPr>
            <a:normAutofit/>
          </a:bodyPr>
          <a:lstStyle/>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median is the middle number in a sorted, ascending or descending, list of </a:t>
            </a:r>
            <a:r>
              <a:rPr lang="en-US" sz="2000" dirty="0" smtClean="0">
                <a:latin typeface="Times New Roman" pitchFamily="18" charset="0"/>
                <a:cs typeface="Times New Roman" pitchFamily="18" charset="0"/>
              </a:rPr>
              <a:t>numbers.</a:t>
            </a:r>
          </a:p>
          <a:p>
            <a:pPr>
              <a:buNone/>
            </a:pPr>
            <a:endParaRPr lang="en-US" sz="2000"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median</a:t>
            </a:r>
            <a:r>
              <a:rPr lang="en-US" sz="2000" dirty="0">
                <a:latin typeface="Times New Roman" pitchFamily="18" charset="0"/>
                <a:cs typeface="Times New Roman" pitchFamily="18" charset="0"/>
              </a:rPr>
              <a:t> is the value separating the higher half from the lower half of a data </a:t>
            </a:r>
            <a:r>
              <a:rPr lang="en-US" sz="2000" dirty="0" smtClean="0">
                <a:latin typeface="Times New Roman" pitchFamily="18" charset="0"/>
                <a:cs typeface="Times New Roman" pitchFamily="18" charset="0"/>
              </a:rPr>
              <a:t>sample. </a:t>
            </a:r>
            <a:r>
              <a:rPr lang="en-US" sz="2000" dirty="0">
                <a:latin typeface="Times New Roman" pitchFamily="18" charset="0"/>
                <a:cs typeface="Times New Roman" pitchFamily="18" charset="0"/>
              </a:rPr>
              <a:t>I</a:t>
            </a:r>
            <a:r>
              <a:rPr lang="en-US" sz="2000" dirty="0" smtClean="0">
                <a:latin typeface="Times New Roman" pitchFamily="18" charset="0"/>
                <a:cs typeface="Times New Roman" pitchFamily="18" charset="0"/>
              </a:rPr>
              <a:t>t </a:t>
            </a:r>
            <a:r>
              <a:rPr lang="en-US" sz="2000" dirty="0">
                <a:latin typeface="Times New Roman" pitchFamily="18" charset="0"/>
                <a:cs typeface="Times New Roman" pitchFamily="18" charset="0"/>
              </a:rPr>
              <a:t>may be thought of as "the middle" value.</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Find Median?</a:t>
            </a:r>
            <a:endParaRPr lang="en-US" dirty="0"/>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For Ungrouped data</a:t>
            </a:r>
          </a:p>
          <a:p>
            <a:endParaRPr lang="en-US" dirty="0" smtClean="0"/>
          </a:p>
          <a:p>
            <a:pPr>
              <a:buNone/>
            </a:pPr>
            <a:endParaRPr lang="en-US" dirty="0"/>
          </a:p>
        </p:txBody>
      </p:sp>
      <p:pic>
        <p:nvPicPr>
          <p:cNvPr id="4" name="Picture 3" descr="how-to-find-median-1613736265.png"/>
          <p:cNvPicPr>
            <a:picLocks noChangeAspect="1"/>
          </p:cNvPicPr>
          <p:nvPr/>
        </p:nvPicPr>
        <p:blipFill>
          <a:blip r:embed="rId2"/>
          <a:srcRect l="8397" t="27412" r="9217"/>
          <a:stretch>
            <a:fillRect/>
          </a:stretch>
        </p:blipFill>
        <p:spPr>
          <a:xfrm>
            <a:off x="2209800" y="3007815"/>
            <a:ext cx="4953000" cy="139042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Find Median?</a:t>
            </a:r>
            <a:endParaRPr lang="en-US" dirty="0"/>
          </a:p>
        </p:txBody>
      </p:sp>
      <p:pic>
        <p:nvPicPr>
          <p:cNvPr id="7" name="Content Placeholder 6" descr="wKIUp.png"/>
          <p:cNvPicPr>
            <a:picLocks noGrp="1" noChangeAspect="1"/>
          </p:cNvPicPr>
          <p:nvPr>
            <p:ph idx="1"/>
          </p:nvPr>
        </p:nvPicPr>
        <p:blipFill>
          <a:blip r:embed="rId2"/>
          <a:srcRect r="50000" b="77832"/>
          <a:stretch>
            <a:fillRect/>
          </a:stretch>
        </p:blipFill>
        <p:spPr>
          <a:xfrm>
            <a:off x="3200400" y="1862621"/>
            <a:ext cx="3148013" cy="880579"/>
          </a:xfrm>
        </p:spPr>
      </p:pic>
      <p:pic>
        <p:nvPicPr>
          <p:cNvPr id="8" name="Picture 7" descr="wKIUp.png"/>
          <p:cNvPicPr>
            <a:picLocks noChangeAspect="1"/>
          </p:cNvPicPr>
          <p:nvPr/>
        </p:nvPicPr>
        <p:blipFill>
          <a:blip r:embed="rId2"/>
          <a:srcRect t="18627"/>
          <a:stretch>
            <a:fillRect/>
          </a:stretch>
        </p:blipFill>
        <p:spPr>
          <a:xfrm>
            <a:off x="990600" y="2895600"/>
            <a:ext cx="5118559" cy="262787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sz="3600" dirty="0" smtClean="0"/>
              <a:t>(Ungrouped data)</a:t>
            </a:r>
            <a:endParaRPr lang="en-US" sz="3600" dirty="0"/>
          </a:p>
        </p:txBody>
      </p:sp>
      <p:pic>
        <p:nvPicPr>
          <p:cNvPr id="8" name="Content Placeholder 7" descr="Median of Grouped Data _ CK-12 Foundation - Google Chrome 4_5_2021 11_49_51 PM.png"/>
          <p:cNvPicPr>
            <a:picLocks noGrp="1" noChangeAspect="1"/>
          </p:cNvPicPr>
          <p:nvPr>
            <p:ph idx="1"/>
          </p:nvPr>
        </p:nvPicPr>
        <p:blipFill>
          <a:blip r:embed="rId2"/>
          <a:srcRect l="5556" t="24554" r="17593" b="7688"/>
          <a:stretch>
            <a:fillRect/>
          </a:stretch>
        </p:blipFill>
        <p:spPr>
          <a:xfrm>
            <a:off x="158262" y="2133600"/>
            <a:ext cx="8757138" cy="41148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sz="3600" dirty="0" smtClean="0"/>
              <a:t>(Grouped Data)</a:t>
            </a:r>
            <a:endParaRPr lang="en-US" sz="3600" dirty="0"/>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Here, the class intervals are of unequal width. If the class intervals are of unequal width the frequencies need not be adjusted to make the class intervals equal. The cumulative frequency distribution table from the given data:</a:t>
            </a:r>
          </a:p>
          <a:p>
            <a:endParaRPr lang="en-US" sz="2000" dirty="0">
              <a:latin typeface="Times New Roman" pitchFamily="18" charset="0"/>
              <a:cs typeface="Times New Roman" pitchFamily="18" charset="0"/>
            </a:endParaRPr>
          </a:p>
        </p:txBody>
      </p:sp>
      <p:pic>
        <p:nvPicPr>
          <p:cNvPr id="4" name="Picture 3" descr="Median of Grouped Data _ CK-12 Foundation - Google Chrome 4_5_2021 11_34_04 PM.png"/>
          <p:cNvPicPr>
            <a:picLocks noChangeAspect="1"/>
          </p:cNvPicPr>
          <p:nvPr/>
        </p:nvPicPr>
        <p:blipFill>
          <a:blip r:embed="rId2"/>
          <a:srcRect l="5000" t="24981" r="40833" b="14036"/>
          <a:stretch>
            <a:fillRect/>
          </a:stretch>
        </p:blipFill>
        <p:spPr>
          <a:xfrm>
            <a:off x="2133600" y="3352800"/>
            <a:ext cx="4953000" cy="29718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l=30, f=36, c=28, h=30, n=100</a:t>
            </a:r>
          </a:p>
          <a:p>
            <a:pPr>
              <a:buNone/>
            </a:pPr>
            <a:endParaRPr lang="en-US" sz="1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n/2= 100/2</a:t>
            </a:r>
          </a:p>
          <a:p>
            <a:pPr>
              <a:buNone/>
            </a:pPr>
            <a:r>
              <a:rPr lang="en-US" sz="2400" dirty="0" smtClean="0">
                <a:latin typeface="Times New Roman" pitchFamily="18" charset="0"/>
                <a:cs typeface="Times New Roman" pitchFamily="18" charset="0"/>
              </a:rPr>
              <a:t>=50</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Median= 30+30/36(50-28)</a:t>
            </a:r>
          </a:p>
          <a:p>
            <a:pPr>
              <a:buNone/>
            </a:pPr>
            <a:r>
              <a:rPr lang="en-US" sz="2400" dirty="0" smtClean="0">
                <a:latin typeface="Times New Roman" pitchFamily="18" charset="0"/>
                <a:cs typeface="Times New Roman" pitchFamily="18" charset="0"/>
              </a:rPr>
              <a:t>Median= 30+30/36(22)</a:t>
            </a:r>
          </a:p>
          <a:p>
            <a:pPr>
              <a:buNone/>
            </a:pPr>
            <a:r>
              <a:rPr lang="en-US" sz="2400" dirty="0" smtClean="0">
                <a:latin typeface="Times New Roman" pitchFamily="18" charset="0"/>
                <a:cs typeface="Times New Roman" pitchFamily="18" charset="0"/>
              </a:rPr>
              <a:t>Median= 30+18.33</a:t>
            </a:r>
          </a:p>
          <a:p>
            <a:pPr>
              <a:buNone/>
            </a:pPr>
            <a:r>
              <a:rPr lang="en-US" sz="2400" dirty="0" smtClean="0">
                <a:latin typeface="Times New Roman" pitchFamily="18" charset="0"/>
                <a:cs typeface="Times New Roman" pitchFamily="18" charset="0"/>
              </a:rPr>
              <a:t>Median= 48.33</a:t>
            </a:r>
          </a:p>
        </p:txBody>
      </p:sp>
      <p:pic>
        <p:nvPicPr>
          <p:cNvPr id="4" name="Picture 3" descr="wKIUp.png"/>
          <p:cNvPicPr>
            <a:picLocks noChangeAspect="1"/>
          </p:cNvPicPr>
          <p:nvPr/>
        </p:nvPicPr>
        <p:blipFill>
          <a:blip r:embed="rId2"/>
          <a:srcRect r="46701" b="78758"/>
          <a:stretch>
            <a:fillRect/>
          </a:stretch>
        </p:blipFill>
        <p:spPr>
          <a:xfrm>
            <a:off x="2133600" y="3124200"/>
            <a:ext cx="2462213" cy="6191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Merits of Median:</a:t>
            </a:r>
            <a:endParaRPr lang="en-US" dirty="0"/>
          </a:p>
        </p:txBody>
      </p:sp>
      <p:sp>
        <p:nvSpPr>
          <p:cNvPr id="3" name="Content Placeholder 2"/>
          <p:cNvSpPr>
            <a:spLocks noGrp="1"/>
          </p:cNvSpPr>
          <p:nvPr>
            <p:ph idx="1"/>
          </p:nvPr>
        </p:nvSpPr>
        <p:spPr>
          <a:xfrm>
            <a:off x="457200" y="2057400"/>
            <a:ext cx="8229600" cy="4343400"/>
          </a:xfrm>
        </p:spPr>
        <p:txBody>
          <a:bodyPr>
            <a:normAutofit/>
          </a:bodyPr>
          <a:lstStyle/>
          <a:p>
            <a:pPr fontAlgn="base">
              <a:lnSpc>
                <a:spcPct val="150000"/>
              </a:lnSpc>
              <a:buNone/>
            </a:pPr>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It is simple to understand and easy to calculate, particularly is individual and discrete series.</a:t>
            </a:r>
          </a:p>
          <a:p>
            <a:pPr fontAlgn="base">
              <a:lnSpc>
                <a:spcPct val="150000"/>
              </a:lnSpc>
              <a:buNone/>
            </a:pPr>
            <a:r>
              <a:rPr lang="en-US" sz="2000" b="1"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It is not affected by the extreme items in the series.</a:t>
            </a:r>
          </a:p>
          <a:p>
            <a:pPr fontAlgn="base">
              <a:lnSpc>
                <a:spcPct val="150000"/>
              </a:lnSpc>
              <a:buNone/>
            </a:pPr>
            <a:r>
              <a:rPr lang="en-US" sz="2000" b="1"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It can be determined graphically.</a:t>
            </a:r>
          </a:p>
          <a:p>
            <a:pPr fontAlgn="base">
              <a:lnSpc>
                <a:spcPct val="150000"/>
              </a:lnSpc>
              <a:buNone/>
            </a:pPr>
            <a:r>
              <a:rPr lang="en-US" sz="2000" b="1" dirty="0" smtClean="0">
                <a:latin typeface="Times New Roman" pitchFamily="18" charset="0"/>
                <a:cs typeface="Times New Roman" pitchFamily="18" charset="0"/>
              </a:rPr>
              <a:t>4. </a:t>
            </a:r>
            <a:r>
              <a:rPr lang="en-US" sz="2000" dirty="0" smtClean="0">
                <a:latin typeface="Times New Roman" pitchFamily="18" charset="0"/>
                <a:cs typeface="Times New Roman" pitchFamily="18" charset="0"/>
              </a:rPr>
              <a:t>For open-ended classes, median can be calculated.</a:t>
            </a:r>
          </a:p>
          <a:p>
            <a:pPr fontAlgn="base">
              <a:lnSpc>
                <a:spcPct val="150000"/>
              </a:lnSpc>
              <a:buNone/>
            </a:pPr>
            <a:r>
              <a:rPr lang="en-US" sz="2000" b="1" dirty="0" smtClean="0">
                <a:latin typeface="Times New Roman" pitchFamily="18" charset="0"/>
                <a:cs typeface="Times New Roman" pitchFamily="18" charset="0"/>
              </a:rPr>
              <a:t>5. </a:t>
            </a:r>
            <a:r>
              <a:rPr lang="en-US" sz="2000" dirty="0" smtClean="0">
                <a:latin typeface="Times New Roman" pitchFamily="18" charset="0"/>
                <a:cs typeface="Times New Roman" pitchFamily="18" charset="0"/>
              </a:rPr>
              <a:t>It can be located by inspection, after arranging the data in order of magnitude.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Demerits of Median:</a:t>
            </a:r>
            <a:endParaRPr lang="en-US" dirty="0"/>
          </a:p>
        </p:txBody>
      </p:sp>
      <p:sp>
        <p:nvSpPr>
          <p:cNvPr id="3" name="Content Placeholder 2"/>
          <p:cNvSpPr>
            <a:spLocks noGrp="1"/>
          </p:cNvSpPr>
          <p:nvPr>
            <p:ph idx="1"/>
          </p:nvPr>
        </p:nvSpPr>
        <p:spPr>
          <a:xfrm>
            <a:off x="457200" y="2362200"/>
            <a:ext cx="8229600" cy="4038600"/>
          </a:xfrm>
        </p:spPr>
        <p:txBody>
          <a:bodyPr>
            <a:normAutofit/>
          </a:bodyPr>
          <a:lstStyle/>
          <a:p>
            <a:pPr fontAlgn="base">
              <a:lnSpc>
                <a:spcPct val="150000"/>
              </a:lnSpc>
              <a:buNone/>
            </a:pPr>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It does not consider all variables because it is a positional average.</a:t>
            </a:r>
          </a:p>
          <a:p>
            <a:pPr fontAlgn="base">
              <a:lnSpc>
                <a:spcPct val="150000"/>
              </a:lnSpc>
              <a:buNone/>
            </a:pPr>
            <a:r>
              <a:rPr lang="en-US" sz="2000" b="1"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The value of median is affected more by sampling fluctuations</a:t>
            </a:r>
          </a:p>
          <a:p>
            <a:pPr fontAlgn="base">
              <a:lnSpc>
                <a:spcPct val="150000"/>
              </a:lnSpc>
              <a:buNone/>
            </a:pPr>
            <a:r>
              <a:rPr lang="en-US" sz="2000" b="1"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It is not capable of further algebraic treatment. Like mean, combined median cannot be calculated.</a:t>
            </a:r>
          </a:p>
          <a:p>
            <a:pPr fontAlgn="base">
              <a:lnSpc>
                <a:spcPct val="150000"/>
              </a:lnSpc>
              <a:buNone/>
            </a:pPr>
            <a:r>
              <a:rPr lang="en-US" sz="2000" b="1" dirty="0" smtClean="0">
                <a:latin typeface="Times New Roman" pitchFamily="18" charset="0"/>
                <a:cs typeface="Times New Roman" pitchFamily="18" charset="0"/>
              </a:rPr>
              <a:t>4. </a:t>
            </a:r>
            <a:r>
              <a:rPr lang="en-US" sz="2000" dirty="0" smtClean="0">
                <a:latin typeface="Times New Roman" pitchFamily="18" charset="0"/>
                <a:cs typeface="Times New Roman" pitchFamily="18" charset="0"/>
              </a:rPr>
              <a:t>It cannot be computed precisely when it lies between two items.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TotalTime>
  <Words>106</Words>
  <Application>Microsoft Office PowerPoint</Application>
  <PresentationFormat>On-screen Show (4:3)</PresentationFormat>
  <Paragraphs>32</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Corbel</vt:lpstr>
      <vt:lpstr>Times New Roman</vt:lpstr>
      <vt:lpstr>Wingdings</vt:lpstr>
      <vt:lpstr>Wingdings 2</vt:lpstr>
      <vt:lpstr>Wingdings 3</vt:lpstr>
      <vt:lpstr>Module</vt:lpstr>
      <vt:lpstr>What is the Median?</vt:lpstr>
      <vt:lpstr>How to Find Median?</vt:lpstr>
      <vt:lpstr>How to Find Median?</vt:lpstr>
      <vt:lpstr>Example: (Ungrouped data)</vt:lpstr>
      <vt:lpstr>Example: (Grouped Data)</vt:lpstr>
      <vt:lpstr>Solution: </vt:lpstr>
      <vt:lpstr>Merits of Median:</vt:lpstr>
      <vt:lpstr>Demerits of Median: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FARRUKH MALIK</dc:creator>
  <cp:lastModifiedBy>Tehreem</cp:lastModifiedBy>
  <cp:revision>2</cp:revision>
  <dcterms:created xsi:type="dcterms:W3CDTF">2021-04-05T19:10:23Z</dcterms:created>
  <dcterms:modified xsi:type="dcterms:W3CDTF">2021-04-13T05:43:31Z</dcterms:modified>
</cp:coreProperties>
</file>