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79" r:id="rId5"/>
    <p:sldId id="281" r:id="rId6"/>
    <p:sldId id="282" r:id="rId7"/>
    <p:sldId id="286" r:id="rId8"/>
    <p:sldId id="283" r:id="rId9"/>
    <p:sldId id="285" r:id="rId10"/>
    <p:sldId id="284" r:id="rId11"/>
    <p:sldId id="257" r:id="rId12"/>
    <p:sldId id="258" r:id="rId13"/>
    <p:sldId id="266" r:id="rId14"/>
    <p:sldId id="259" r:id="rId15"/>
    <p:sldId id="260" r:id="rId16"/>
    <p:sldId id="261" r:id="rId17"/>
    <p:sldId id="267" r:id="rId18"/>
    <p:sldId id="262" r:id="rId19"/>
    <p:sldId id="263" r:id="rId20"/>
    <p:sldId id="264" r:id="rId21"/>
    <p:sldId id="275" r:id="rId22"/>
    <p:sldId id="276" r:id="rId23"/>
    <p:sldId id="268" r:id="rId24"/>
    <p:sldId id="269" r:id="rId25"/>
    <p:sldId id="270" r:id="rId26"/>
    <p:sldId id="271" r:id="rId27"/>
    <p:sldId id="272" r:id="rId28"/>
    <p:sldId id="273" r:id="rId29"/>
    <p:sldId id="27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C34D-4412-458F-938C-FEE07AAEFFCC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2BA1-1B92-4CB2-86D5-31E9DCCCA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C34D-4412-458F-938C-FEE07AAEFFCC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2BA1-1B92-4CB2-86D5-31E9DCCCA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C34D-4412-458F-938C-FEE07AAEFFCC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2BA1-1B92-4CB2-86D5-31E9DCCCA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C34D-4412-458F-938C-FEE07AAEFFCC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2BA1-1B92-4CB2-86D5-31E9DCCCA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C34D-4412-458F-938C-FEE07AAEFFCC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2BA1-1B92-4CB2-86D5-31E9DCCCA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C34D-4412-458F-938C-FEE07AAEFFCC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2BA1-1B92-4CB2-86D5-31E9DCCCA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C34D-4412-458F-938C-FEE07AAEFFCC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2BA1-1B92-4CB2-86D5-31E9DCCCA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C34D-4412-458F-938C-FEE07AAEFFCC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2BA1-1B92-4CB2-86D5-31E9DCCCA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C34D-4412-458F-938C-FEE07AAEFFCC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2BA1-1B92-4CB2-86D5-31E9DCCCA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C34D-4412-458F-938C-FEE07AAEFFCC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2BA1-1B92-4CB2-86D5-31E9DCCCA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EA4C34D-4412-458F-938C-FEE07AAEFFCC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AE22BA1-1B92-4CB2-86D5-31E9DCCCA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EA4C34D-4412-458F-938C-FEE07AAEFFCC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AE22BA1-1B92-4CB2-86D5-31E9DCCCA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 Tags (part 2)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&lt;!DOCTYPE html&gt;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&lt;h2&gt;Image Maps&lt;/h2&gt;</a:t>
            </a:r>
          </a:p>
          <a:p>
            <a:pPr>
              <a:buNone/>
            </a:pPr>
            <a:r>
              <a:rPr lang="en-US" dirty="0" smtClean="0"/>
              <a:t>&lt;p&gt;Click on the computer, the phone, or the cup of coffee to go to a new page and read more about the topic:&lt;/p&gt;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="workplace.jpg" alt="Workplace" </a:t>
            </a:r>
            <a:r>
              <a:rPr lang="en-US" dirty="0" err="1" smtClean="0"/>
              <a:t>usemap</a:t>
            </a:r>
            <a:r>
              <a:rPr lang="en-US" dirty="0" smtClean="0"/>
              <a:t>="#</a:t>
            </a:r>
            <a:r>
              <a:rPr lang="en-US" dirty="0" err="1" smtClean="0"/>
              <a:t>workmap</a:t>
            </a:r>
            <a:r>
              <a:rPr lang="en-US" dirty="0" smtClean="0"/>
              <a:t>" width="400" height="379"&gt;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&lt;map name="</a:t>
            </a:r>
            <a:r>
              <a:rPr lang="en-US" dirty="0" err="1" smtClean="0"/>
              <a:t>workmap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&lt;area shape="</a:t>
            </a:r>
            <a:r>
              <a:rPr lang="en-US" dirty="0" err="1" smtClean="0"/>
              <a:t>rect</a:t>
            </a:r>
            <a:r>
              <a:rPr lang="en-US" dirty="0" smtClean="0"/>
              <a:t>" </a:t>
            </a:r>
            <a:r>
              <a:rPr lang="en-US" dirty="0" err="1" smtClean="0"/>
              <a:t>coords</a:t>
            </a:r>
            <a:r>
              <a:rPr lang="en-US" dirty="0" smtClean="0"/>
              <a:t>="130,85,270,320" alt=“laptop" </a:t>
            </a:r>
            <a:r>
              <a:rPr lang="en-US" dirty="0" err="1" smtClean="0"/>
              <a:t>href</a:t>
            </a:r>
            <a:r>
              <a:rPr lang="en-US" dirty="0" smtClean="0"/>
              <a:t>=“laptop.html"&gt;</a:t>
            </a:r>
          </a:p>
          <a:p>
            <a:pPr>
              <a:buNone/>
            </a:pPr>
            <a:r>
              <a:rPr lang="en-US" dirty="0" smtClean="0"/>
              <a:t>  &lt;area shape="</a:t>
            </a:r>
            <a:r>
              <a:rPr lang="en-US" dirty="0" err="1" smtClean="0"/>
              <a:t>rect</a:t>
            </a:r>
            <a:r>
              <a:rPr lang="en-US" dirty="0" smtClean="0"/>
              <a:t>" </a:t>
            </a:r>
            <a:r>
              <a:rPr lang="en-US" dirty="0" err="1" smtClean="0"/>
              <a:t>coords</a:t>
            </a:r>
            <a:r>
              <a:rPr lang="en-US" dirty="0" smtClean="0"/>
              <a:t>="50,215,100,315" alt="Phone" </a:t>
            </a:r>
            <a:r>
              <a:rPr lang="en-US" dirty="0" err="1" smtClean="0"/>
              <a:t>href</a:t>
            </a:r>
            <a:r>
              <a:rPr lang="en-US" dirty="0" smtClean="0"/>
              <a:t>="phone.html"&gt;</a:t>
            </a:r>
          </a:p>
          <a:p>
            <a:pPr>
              <a:buNone/>
            </a:pPr>
            <a:r>
              <a:rPr lang="en-US" dirty="0" smtClean="0"/>
              <a:t>  &lt;area shape="circle" </a:t>
            </a:r>
            <a:r>
              <a:rPr lang="en-US" dirty="0" err="1" smtClean="0"/>
              <a:t>coords</a:t>
            </a:r>
            <a:r>
              <a:rPr lang="en-US" dirty="0" smtClean="0"/>
              <a:t>="310,170,20" alt="Cup of coffee" </a:t>
            </a:r>
            <a:r>
              <a:rPr lang="en-US" dirty="0" err="1" smtClean="0"/>
              <a:t>href</a:t>
            </a:r>
            <a:r>
              <a:rPr lang="en-US" dirty="0" smtClean="0"/>
              <a:t>="coffee.html"&gt;</a:t>
            </a:r>
          </a:p>
          <a:p>
            <a:pPr>
              <a:buNone/>
            </a:pPr>
            <a:r>
              <a:rPr lang="en-US" dirty="0" smtClean="0"/>
              <a:t>&lt;/map&gt;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 </a:t>
            </a:r>
            <a:r>
              <a:rPr lang="en-US" dirty="0" smtClean="0">
                <a:solidFill>
                  <a:srgbClr val="FF0000"/>
                </a:solidFill>
              </a:rPr>
              <a:t>&lt;table&gt;</a:t>
            </a:r>
            <a:r>
              <a:rPr lang="en-US" dirty="0" smtClean="0"/>
              <a:t> tag defines an HTML table.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table row </a:t>
            </a:r>
            <a:r>
              <a:rPr lang="en-US" dirty="0" smtClean="0"/>
              <a:t>is defined with a 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tr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en-US" dirty="0" smtClean="0"/>
              <a:t> tag. Each table header is defined with a 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en-US" dirty="0" smtClean="0"/>
              <a:t> tag. Each </a:t>
            </a:r>
            <a:r>
              <a:rPr lang="en-US" dirty="0" smtClean="0">
                <a:solidFill>
                  <a:srgbClr val="FF0000"/>
                </a:solidFill>
              </a:rPr>
              <a:t>table data/cell</a:t>
            </a:r>
            <a:r>
              <a:rPr lang="en-US" dirty="0" smtClean="0"/>
              <a:t> is defined with a </a:t>
            </a:r>
            <a:r>
              <a:rPr lang="en-US" dirty="0" smtClean="0">
                <a:solidFill>
                  <a:srgbClr val="FF0000"/>
                </a:solidFill>
              </a:rPr>
              <a:t>&lt;td&gt;</a:t>
            </a:r>
            <a:r>
              <a:rPr lang="en-US" dirty="0" smtClean="0"/>
              <a:t> tag.</a:t>
            </a:r>
          </a:p>
          <a:p>
            <a:r>
              <a:rPr lang="en-US" dirty="0" smtClean="0"/>
              <a:t>By default, the text in &lt;</a:t>
            </a:r>
            <a:r>
              <a:rPr lang="en-US" dirty="0" err="1" smtClean="0"/>
              <a:t>th</a:t>
            </a:r>
            <a:r>
              <a:rPr lang="en-US" dirty="0" smtClean="0"/>
              <a:t>&gt; elements are bold and centered.</a:t>
            </a:r>
          </a:p>
          <a:p>
            <a:r>
              <a:rPr lang="en-US" dirty="0" smtClean="0"/>
              <a:t>By default, the text in &lt;td&gt; elements are regular and left-aligned.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1524000"/>
          <a:ext cx="8991600" cy="5257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410"/>
                <a:gridCol w="6577190"/>
              </a:tblGrid>
              <a:tr h="489723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587996">
                <a:tc>
                  <a:txBody>
                    <a:bodyPr/>
                    <a:lstStyle/>
                    <a:p>
                      <a:r>
                        <a:rPr lang="en-US" dirty="0" smtClean="0"/>
                        <a:t>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horizontal alignment</a:t>
                      </a:r>
                      <a:r>
                        <a:rPr lang="en-US" baseline="0" dirty="0" smtClean="0"/>
                        <a:t> of the table. Possible alignments are </a:t>
                      </a:r>
                      <a:r>
                        <a:rPr lang="en-US" b="1" baseline="0" dirty="0" smtClean="0"/>
                        <a:t>left, right </a:t>
                      </a:r>
                      <a:r>
                        <a:rPr lang="en-US" baseline="0" dirty="0" smtClean="0"/>
                        <a:t>and </a:t>
                      </a:r>
                      <a:r>
                        <a:rPr lang="en-US" b="1" baseline="0" dirty="0" smtClean="0"/>
                        <a:t>center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58799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Specifies the vertical alignment</a:t>
                      </a:r>
                      <a:r>
                        <a:rPr lang="en-US" baseline="0" dirty="0" smtClean="0"/>
                        <a:t> of the table. Possible alignments are </a:t>
                      </a:r>
                      <a:r>
                        <a:rPr lang="en-US" b="1" baseline="0" dirty="0" smtClean="0"/>
                        <a:t>top, bottom </a:t>
                      </a:r>
                      <a:r>
                        <a:rPr lang="en-US" baseline="0" dirty="0" smtClean="0"/>
                        <a:t>and </a:t>
                      </a:r>
                      <a:r>
                        <a:rPr lang="en-US" b="1" baseline="0" dirty="0" smtClean="0"/>
                        <a:t>middle</a:t>
                      </a:r>
                      <a:r>
                        <a:rPr lang="en-US" baseline="0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</a:tr>
              <a:tr h="587996">
                <a:tc>
                  <a:txBody>
                    <a:bodyPr/>
                    <a:lstStyle/>
                    <a:p>
                      <a:r>
                        <a:rPr lang="en-US" dirty="0" smtClean="0"/>
                        <a:t>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width of the table.</a:t>
                      </a:r>
                      <a:r>
                        <a:rPr lang="en-US" baseline="0" dirty="0" smtClean="0"/>
                        <a:t> It can be given as number of pixels or as percentage relative to the screen.</a:t>
                      </a:r>
                      <a:endParaRPr lang="en-US" dirty="0"/>
                    </a:p>
                  </a:txBody>
                  <a:tcPr/>
                </a:tc>
              </a:tr>
              <a:tr h="489723">
                <a:tc>
                  <a:txBody>
                    <a:bodyPr/>
                    <a:lstStyle/>
                    <a:p>
                      <a:r>
                        <a:rPr lang="en-US" dirty="0" smtClean="0"/>
                        <a:t>Border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thickness of the border of the table.</a:t>
                      </a:r>
                    </a:p>
                  </a:txBody>
                  <a:tcPr/>
                </a:tc>
              </a:tr>
              <a:tr h="58799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Cellpadding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distance between data in the cell and cell boundaries.</a:t>
                      </a:r>
                      <a:endParaRPr lang="en-US" dirty="0"/>
                    </a:p>
                  </a:txBody>
                  <a:tcPr/>
                </a:tc>
              </a:tr>
              <a:tr h="48972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Cellspacing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distance between adjacent</a:t>
                      </a:r>
                      <a:r>
                        <a:rPr lang="en-US" baseline="0" dirty="0" smtClean="0"/>
                        <a:t> cells of the table.</a:t>
                      </a:r>
                      <a:endParaRPr lang="en-US" b="1" dirty="0"/>
                    </a:p>
                  </a:txBody>
                  <a:tcPr/>
                </a:tc>
              </a:tr>
              <a:tr h="48972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Colspan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number of columns for a cell. It is used</a:t>
                      </a:r>
                      <a:r>
                        <a:rPr lang="en-US" baseline="0" dirty="0" smtClean="0"/>
                        <a:t> inside &lt;</a:t>
                      </a:r>
                      <a:r>
                        <a:rPr lang="en-US" baseline="0" dirty="0" err="1" smtClean="0"/>
                        <a:t>th</a:t>
                      </a:r>
                      <a:r>
                        <a:rPr lang="en-US" baseline="0" dirty="0" smtClean="0"/>
                        <a:t>&gt; or &lt;td&gt; tags. A cell may consists of many columns.</a:t>
                      </a:r>
                      <a:endParaRPr lang="en-US" dirty="0"/>
                    </a:p>
                  </a:txBody>
                  <a:tcPr/>
                </a:tc>
              </a:tr>
              <a:tr h="48972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Rowspan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Specifies the number of rows for a cell. It is used</a:t>
                      </a:r>
                      <a:r>
                        <a:rPr lang="en-US" baseline="0" dirty="0" smtClean="0"/>
                        <a:t> inside &lt;</a:t>
                      </a:r>
                      <a:r>
                        <a:rPr lang="en-US" baseline="0" dirty="0" err="1" smtClean="0"/>
                        <a:t>th</a:t>
                      </a:r>
                      <a:r>
                        <a:rPr lang="en-US" baseline="0" dirty="0" smtClean="0"/>
                        <a:t>&gt; or &lt;td&gt; tags. A cell may consists of many rows.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&lt;table align=“left” </a:t>
            </a:r>
            <a:r>
              <a:rPr lang="en-US" dirty="0" err="1" smtClean="0"/>
              <a:t>bgcolor</a:t>
            </a:r>
            <a:r>
              <a:rPr lang="en-US" dirty="0" smtClean="0"/>
              <a:t>=“red” border=1 </a:t>
            </a:r>
            <a:r>
              <a:rPr lang="en-US" dirty="0" err="1" smtClean="0"/>
              <a:t>cellpadding</a:t>
            </a:r>
            <a:r>
              <a:rPr lang="en-US" dirty="0" smtClean="0"/>
              <a:t>=5 </a:t>
            </a:r>
            <a:r>
              <a:rPr lang="en-US" dirty="0" err="1" smtClean="0"/>
              <a:t>cellspacing</a:t>
            </a:r>
            <a:r>
              <a:rPr lang="en-US" dirty="0" smtClean="0"/>
              <a:t>=2 width=90%&gt;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 tag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43840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 align=“right” </a:t>
            </a:r>
            <a:r>
              <a:rPr lang="en-US" dirty="0" err="1" smtClean="0"/>
              <a:t>bgcolor</a:t>
            </a:r>
            <a:r>
              <a:rPr lang="en-US" dirty="0" smtClean="0"/>
              <a:t>=“red” </a:t>
            </a:r>
            <a:r>
              <a:rPr lang="en-US" dirty="0" err="1" smtClean="0"/>
              <a:t>valign</a:t>
            </a:r>
            <a:r>
              <a:rPr lang="en-US" dirty="0" smtClean="0"/>
              <a:t>=“top”&gt;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752600"/>
          <a:ext cx="9144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662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Specifies the horizontal alignment</a:t>
                      </a:r>
                      <a:r>
                        <a:rPr lang="en-US" baseline="0" dirty="0" smtClean="0"/>
                        <a:t> of the row. Possible alignments are </a:t>
                      </a:r>
                      <a:r>
                        <a:rPr lang="en-US" b="1" baseline="0" dirty="0" smtClean="0"/>
                        <a:t>left, right </a:t>
                      </a:r>
                      <a:r>
                        <a:rPr lang="en-US" baseline="0" dirty="0" smtClean="0"/>
                        <a:t>and </a:t>
                      </a:r>
                      <a:r>
                        <a:rPr lang="en-US" b="1" baseline="0" dirty="0" smtClean="0"/>
                        <a:t>center</a:t>
                      </a:r>
                      <a:r>
                        <a:rPr lang="en-US" baseline="0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Bgcolor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</a:t>
                      </a:r>
                      <a:r>
                        <a:rPr lang="en-US" baseline="0" dirty="0" smtClean="0"/>
                        <a:t> the color of the background for the row.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Specifies the vertical alignment</a:t>
                      </a:r>
                      <a:r>
                        <a:rPr lang="en-US" baseline="0" dirty="0" smtClean="0"/>
                        <a:t> of the table. Possible alignments are </a:t>
                      </a:r>
                      <a:r>
                        <a:rPr lang="en-US" b="1" baseline="0" dirty="0" smtClean="0"/>
                        <a:t>top, bottom </a:t>
                      </a:r>
                      <a:r>
                        <a:rPr lang="en-US" baseline="0" dirty="0" smtClean="0"/>
                        <a:t>and </a:t>
                      </a:r>
                      <a:r>
                        <a:rPr lang="en-US" b="1" baseline="0" dirty="0" smtClean="0"/>
                        <a:t>middle</a:t>
                      </a:r>
                      <a:r>
                        <a:rPr lang="en-US" baseline="0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848"/>
            <a:ext cx="8229600" cy="835152"/>
          </a:xfrm>
        </p:spPr>
        <p:txBody>
          <a:bodyPr/>
          <a:lstStyle/>
          <a:p>
            <a:r>
              <a:rPr lang="en-US" dirty="0" smtClean="0"/>
              <a:t>&lt;Td&gt; tag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447800"/>
          <a:ext cx="8610600" cy="5318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239000"/>
              </a:tblGrid>
              <a:tr h="503444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650604">
                <a:tc>
                  <a:txBody>
                    <a:bodyPr/>
                    <a:lstStyle/>
                    <a:p>
                      <a:r>
                        <a:rPr lang="en-US" dirty="0" smtClean="0"/>
                        <a:t>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Specifies the horizontal alignment</a:t>
                      </a:r>
                      <a:r>
                        <a:rPr lang="en-US" baseline="0" dirty="0" smtClean="0"/>
                        <a:t> of the cell. Possible alignments are </a:t>
                      </a:r>
                      <a:r>
                        <a:rPr lang="en-US" b="1" baseline="0" dirty="0" smtClean="0"/>
                        <a:t>left, right </a:t>
                      </a:r>
                      <a:r>
                        <a:rPr lang="en-US" baseline="0" dirty="0" smtClean="0"/>
                        <a:t>and </a:t>
                      </a:r>
                      <a:r>
                        <a:rPr lang="en-US" b="1" baseline="0" dirty="0" smtClean="0"/>
                        <a:t>center</a:t>
                      </a:r>
                      <a:r>
                        <a:rPr lang="en-US" baseline="0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</a:tr>
              <a:tr h="503444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background image inside of the table</a:t>
                      </a:r>
                      <a:r>
                        <a:rPr lang="en-US" baseline="0" dirty="0" smtClean="0"/>
                        <a:t> cell.</a:t>
                      </a:r>
                      <a:endParaRPr lang="en-US" dirty="0"/>
                    </a:p>
                  </a:txBody>
                  <a:tcPr/>
                </a:tc>
              </a:tr>
              <a:tr h="50344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Bgcolor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color of the background for the cell.</a:t>
                      </a:r>
                      <a:endParaRPr lang="en-US" dirty="0"/>
                    </a:p>
                  </a:txBody>
                  <a:tcPr/>
                </a:tc>
              </a:tr>
              <a:tr h="50344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Colspan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Stretches</a:t>
                      </a:r>
                      <a:r>
                        <a:rPr lang="en-US" baseline="0" dirty="0" smtClean="0"/>
                        <a:t>  the length of the cell to 2 or more cell lengths.</a:t>
                      </a:r>
                      <a:endParaRPr lang="en-US" dirty="0"/>
                    </a:p>
                  </a:txBody>
                  <a:tcPr/>
                </a:tc>
              </a:tr>
              <a:tr h="503444">
                <a:tc>
                  <a:txBody>
                    <a:bodyPr/>
                    <a:lstStyle/>
                    <a:p>
                      <a:r>
                        <a:rPr lang="en-US" dirty="0" smtClean="0"/>
                        <a:t>Height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heights</a:t>
                      </a:r>
                      <a:r>
                        <a:rPr lang="en-US" baseline="0" dirty="0" smtClean="0"/>
                        <a:t> of the cell In pixels.</a:t>
                      </a:r>
                      <a:endParaRPr lang="en-US" dirty="0"/>
                    </a:p>
                  </a:txBody>
                  <a:tcPr/>
                </a:tc>
              </a:tr>
              <a:tr h="50344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Nowrap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Locks the content so that it all stays on the same line.</a:t>
                      </a:r>
                      <a:endParaRPr lang="en-US" dirty="0"/>
                    </a:p>
                  </a:txBody>
                  <a:tcPr/>
                </a:tc>
              </a:tr>
              <a:tr h="50344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Rowspan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Stretches the height of a cells</a:t>
                      </a:r>
                      <a:r>
                        <a:rPr lang="en-US" baseline="0" dirty="0" smtClean="0"/>
                        <a:t> to 2 or more cells.</a:t>
                      </a:r>
                      <a:endParaRPr lang="en-US" dirty="0"/>
                    </a:p>
                  </a:txBody>
                  <a:tcPr/>
                </a:tc>
              </a:tr>
              <a:tr h="50344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Specifies the vertical alignment</a:t>
                      </a:r>
                      <a:r>
                        <a:rPr lang="en-US" baseline="0" dirty="0" smtClean="0"/>
                        <a:t> of the table. Possible alignments are </a:t>
                      </a:r>
                      <a:r>
                        <a:rPr lang="en-US" b="1" baseline="0" dirty="0" smtClean="0"/>
                        <a:t>top, bottom </a:t>
                      </a:r>
                      <a:r>
                        <a:rPr lang="en-US" baseline="0" dirty="0" smtClean="0"/>
                        <a:t>and </a:t>
                      </a:r>
                      <a:r>
                        <a:rPr lang="en-US" b="1" baseline="0" dirty="0" smtClean="0"/>
                        <a:t>middle</a:t>
                      </a:r>
                      <a:r>
                        <a:rPr lang="en-US" baseline="0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</a:tr>
              <a:tr h="503444">
                <a:tc>
                  <a:txBody>
                    <a:bodyPr/>
                    <a:lstStyle/>
                    <a:p>
                      <a:r>
                        <a:rPr lang="en-US" dirty="0" smtClean="0"/>
                        <a:t>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width of the actual cell in pixels or percentage.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&lt;Td&gt;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&lt;td align=“left” </a:t>
            </a:r>
            <a:r>
              <a:rPr lang="en-US" dirty="0" err="1" smtClean="0"/>
              <a:t>bgcolor</a:t>
            </a:r>
            <a:r>
              <a:rPr lang="en-US" dirty="0" smtClean="0"/>
              <a:t>=“red” </a:t>
            </a:r>
            <a:r>
              <a:rPr lang="en-US" dirty="0" err="1" smtClean="0"/>
              <a:t>colspan</a:t>
            </a:r>
            <a:r>
              <a:rPr lang="en-US" dirty="0" smtClean="0"/>
              <a:t>=3 height=200 </a:t>
            </a:r>
            <a:r>
              <a:rPr lang="en-US" dirty="0" err="1" smtClean="0"/>
              <a:t>valign</a:t>
            </a:r>
            <a:r>
              <a:rPr lang="en-US" dirty="0" smtClean="0"/>
              <a:t>=“top” width=300&gt;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91440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dirty="0" smtClean="0"/>
              <a:t>&lt;html&gt;</a:t>
            </a:r>
          </a:p>
          <a:p>
            <a:pPr>
              <a:buNone/>
            </a:pPr>
            <a:r>
              <a:rPr lang="en-US" sz="1800" dirty="0" smtClean="0"/>
              <a:t>	&lt;body&gt;</a:t>
            </a:r>
          </a:p>
          <a:p>
            <a:pPr>
              <a:buNone/>
            </a:pPr>
            <a:r>
              <a:rPr lang="en-US" sz="1800" dirty="0" smtClean="0"/>
              <a:t>		&lt;h4&gt; using </a:t>
            </a:r>
            <a:r>
              <a:rPr lang="en-US" sz="1800" dirty="0" err="1" smtClean="0"/>
              <a:t>colspan</a:t>
            </a:r>
            <a:r>
              <a:rPr lang="en-US" sz="1800" dirty="0" smtClean="0"/>
              <a:t> and </a:t>
            </a:r>
            <a:r>
              <a:rPr lang="en-US" sz="1800" dirty="0" err="1" smtClean="0"/>
              <a:t>rowspan</a:t>
            </a:r>
            <a:r>
              <a:rPr lang="en-US" sz="1800" dirty="0" smtClean="0"/>
              <a:t>&lt;/h4&gt;</a:t>
            </a:r>
          </a:p>
          <a:p>
            <a:pPr>
              <a:buNone/>
            </a:pPr>
            <a:r>
              <a:rPr lang="en-US" sz="1800" dirty="0" smtClean="0"/>
              <a:t>		&lt;table border=1&gt;</a:t>
            </a:r>
          </a:p>
          <a:p>
            <a:pPr>
              <a:buNone/>
            </a:pPr>
            <a:r>
              <a:rPr lang="en-US" sz="1800" dirty="0" smtClean="0"/>
              <a:t>		&lt;</a:t>
            </a:r>
            <a:r>
              <a:rPr lang="en-US" sz="1800" dirty="0" err="1" smtClean="0"/>
              <a:t>tr</a:t>
            </a:r>
            <a:r>
              <a:rPr lang="en-US" sz="1800" dirty="0" smtClean="0"/>
              <a:t>&gt;	</a:t>
            </a:r>
          </a:p>
          <a:p>
            <a:pPr>
              <a:buNone/>
            </a:pPr>
            <a:r>
              <a:rPr lang="en-US" sz="1800" dirty="0" smtClean="0"/>
              <a:t>			&lt;</a:t>
            </a:r>
            <a:r>
              <a:rPr lang="en-US" sz="1800" dirty="0" err="1" smtClean="0"/>
              <a:t>th</a:t>
            </a:r>
            <a:r>
              <a:rPr lang="en-US" sz="1800" dirty="0" smtClean="0"/>
              <a:t> </a:t>
            </a:r>
            <a:r>
              <a:rPr lang="en-US" sz="1800" dirty="0" err="1" smtClean="0"/>
              <a:t>rowspan</a:t>
            </a:r>
            <a:r>
              <a:rPr lang="en-US" sz="1800" dirty="0" smtClean="0"/>
              <a:t>=2&gt;Name&lt;/</a:t>
            </a:r>
            <a:r>
              <a:rPr lang="en-US" sz="1800" dirty="0" err="1" smtClean="0"/>
              <a:t>th</a:t>
            </a:r>
            <a:r>
              <a:rPr lang="en-US" sz="1800" dirty="0" smtClean="0"/>
              <a:t>&gt; &lt;</a:t>
            </a:r>
            <a:r>
              <a:rPr lang="en-US" sz="1800" dirty="0" err="1" smtClean="0"/>
              <a:t>th</a:t>
            </a:r>
            <a:r>
              <a:rPr lang="en-US" sz="1800" dirty="0" smtClean="0"/>
              <a:t> </a:t>
            </a:r>
            <a:r>
              <a:rPr lang="en-US" sz="1800" dirty="0" err="1" smtClean="0"/>
              <a:t>colspan</a:t>
            </a:r>
            <a:r>
              <a:rPr lang="en-US" sz="1800" dirty="0" smtClean="0"/>
              <a:t>=2&gt;Mark&lt;/</a:t>
            </a:r>
            <a:r>
              <a:rPr lang="en-US" sz="1800" dirty="0" err="1" smtClean="0"/>
              <a:t>th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&lt;/</a:t>
            </a:r>
            <a:r>
              <a:rPr lang="en-US" sz="1800" dirty="0" err="1" smtClean="0"/>
              <a:t>tr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&lt;</a:t>
            </a:r>
            <a:r>
              <a:rPr lang="en-US" sz="1800" dirty="0" err="1" smtClean="0"/>
              <a:t>tr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	&lt;td&gt;Visual basic&lt;/td&gt; &lt;td&gt;Web programming&lt;/td&gt;</a:t>
            </a:r>
          </a:p>
          <a:p>
            <a:pPr>
              <a:buNone/>
            </a:pPr>
            <a:r>
              <a:rPr lang="en-US" sz="1800" dirty="0" smtClean="0"/>
              <a:t>		&lt;/</a:t>
            </a:r>
            <a:r>
              <a:rPr lang="en-US" sz="1800" dirty="0" err="1" smtClean="0"/>
              <a:t>tr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&lt;</a:t>
            </a:r>
            <a:r>
              <a:rPr lang="en-US" sz="1800" dirty="0" err="1" smtClean="0"/>
              <a:t>tr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	&lt;td&gt; </a:t>
            </a:r>
            <a:r>
              <a:rPr lang="en-US" sz="1800" dirty="0" err="1" smtClean="0"/>
              <a:t>Usman</a:t>
            </a:r>
            <a:r>
              <a:rPr lang="en-US" sz="1800" dirty="0" smtClean="0"/>
              <a:t>&lt;/td&gt;&lt;td&gt;80&lt;/td&gt;&lt;td&gt;74&lt;/td&gt;</a:t>
            </a:r>
          </a:p>
          <a:p>
            <a:pPr>
              <a:buNone/>
            </a:pPr>
            <a:r>
              <a:rPr lang="en-US" sz="1800" dirty="0" smtClean="0"/>
              <a:t>		&lt;/</a:t>
            </a:r>
            <a:r>
              <a:rPr lang="en-US" sz="1800" dirty="0" err="1" smtClean="0"/>
              <a:t>tr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&lt;</a:t>
            </a:r>
            <a:r>
              <a:rPr lang="en-US" sz="1800" dirty="0" err="1" smtClean="0"/>
              <a:t>tr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	 &lt;td&gt; </a:t>
            </a:r>
            <a:r>
              <a:rPr lang="en-US" sz="1800" dirty="0" err="1" smtClean="0"/>
              <a:t>Bilal</a:t>
            </a:r>
            <a:r>
              <a:rPr lang="en-US" sz="1800" dirty="0" smtClean="0"/>
              <a:t>&lt;/td&gt;&lt;td&gt;71&lt;/td&gt;&lt;td&gt;65&lt;/td&gt;</a:t>
            </a:r>
          </a:p>
          <a:p>
            <a:pPr>
              <a:buNone/>
            </a:pPr>
            <a:r>
              <a:rPr lang="en-US" sz="1800" dirty="0" smtClean="0"/>
              <a:t>		&lt;/</a:t>
            </a:r>
            <a:r>
              <a:rPr lang="en-US" sz="1800" dirty="0" err="1" smtClean="0"/>
              <a:t>tr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&lt;</a:t>
            </a:r>
            <a:r>
              <a:rPr lang="en-US" sz="1800" dirty="0" err="1" smtClean="0"/>
              <a:t>tr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	 &lt;td&gt; </a:t>
            </a:r>
            <a:r>
              <a:rPr lang="en-US" sz="1800" dirty="0" err="1" smtClean="0"/>
              <a:t>Zain</a:t>
            </a:r>
            <a:r>
              <a:rPr lang="en-US" sz="1800" dirty="0" smtClean="0"/>
              <a:t>&lt;/td&gt;&lt;td&gt;83&lt;/td&gt;&lt;td&gt;65&lt;/td&gt;</a:t>
            </a:r>
          </a:p>
          <a:p>
            <a:pPr>
              <a:buNone/>
            </a:pPr>
            <a:r>
              <a:rPr lang="en-US" sz="1800" dirty="0" smtClean="0"/>
              <a:t>		&lt;/</a:t>
            </a:r>
            <a:r>
              <a:rPr lang="en-US" sz="1800" dirty="0" err="1" smtClean="0"/>
              <a:t>tr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&lt;</a:t>
            </a:r>
            <a:r>
              <a:rPr lang="en-US" sz="1800" dirty="0" err="1" smtClean="0"/>
              <a:t>tr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	 &lt;td </a:t>
            </a:r>
            <a:r>
              <a:rPr lang="en-US" sz="1800" dirty="0" err="1" smtClean="0"/>
              <a:t>colspan</a:t>
            </a:r>
            <a:r>
              <a:rPr lang="en-US" sz="1800" dirty="0" smtClean="0"/>
              <a:t>=3 align=“center&gt;Marks Report&lt;/td&gt;</a:t>
            </a:r>
          </a:p>
          <a:p>
            <a:pPr>
              <a:buNone/>
            </a:pPr>
            <a:r>
              <a:rPr lang="en-US" sz="1800" dirty="0" smtClean="0"/>
              <a:t>		&lt;/</a:t>
            </a:r>
            <a:r>
              <a:rPr lang="en-US" sz="1800" dirty="0" err="1" smtClean="0"/>
              <a:t>tr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&lt;/table&gt;</a:t>
            </a:r>
          </a:p>
          <a:p>
            <a:pPr>
              <a:buNone/>
            </a:pPr>
            <a:r>
              <a:rPr lang="en-US" sz="1800" dirty="0" smtClean="0"/>
              <a:t>	&lt;/body&gt;</a:t>
            </a:r>
          </a:p>
          <a:p>
            <a:pPr>
              <a:buNone/>
            </a:pPr>
            <a:r>
              <a:rPr lang="en-US" sz="1800" dirty="0" smtClean="0"/>
              <a:t>&lt;/html&gt;</a:t>
            </a:r>
            <a:endParaRPr 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caption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/>
          <a:lstStyle/>
          <a:p>
            <a:r>
              <a:rPr lang="en-US" dirty="0" smtClean="0"/>
              <a:t>The caption tag is used to specify the caption of table. </a:t>
            </a:r>
          </a:p>
          <a:p>
            <a:r>
              <a:rPr lang="en-US" dirty="0" smtClean="0"/>
              <a:t>Caption is always displayed in the center with respect to table. </a:t>
            </a:r>
          </a:p>
          <a:p>
            <a:r>
              <a:rPr lang="en-US" dirty="0" smtClean="0"/>
              <a:t>It also appears within the width of a table. </a:t>
            </a:r>
          </a:p>
          <a:p>
            <a:r>
              <a:rPr lang="en-US" dirty="0" smtClean="0"/>
              <a:t>The align attribute of this tag specifies the location of the caption. The possible alignments are top and bottom. This tag is used within &lt;table&gt; tag. </a:t>
            </a:r>
          </a:p>
          <a:p>
            <a:r>
              <a:rPr lang="en-US" dirty="0" smtClean="0"/>
              <a:t>&lt;caption align=“top”&gt; it is my caption&lt;/caption&gt;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&lt;html&gt;</a:t>
            </a:r>
          </a:p>
          <a:p>
            <a:pPr>
              <a:buNone/>
            </a:pPr>
            <a:r>
              <a:rPr lang="en-US" sz="2000" dirty="0" smtClean="0"/>
              <a:t>	&lt;body&gt;</a:t>
            </a:r>
          </a:p>
          <a:p>
            <a:pPr>
              <a:buNone/>
            </a:pPr>
            <a:r>
              <a:rPr lang="en-US" sz="2000" dirty="0" smtClean="0"/>
              <a:t>	&lt;h4&gt; Image in table&lt;/h4&gt;</a:t>
            </a:r>
          </a:p>
          <a:p>
            <a:pPr>
              <a:buNone/>
            </a:pPr>
            <a:r>
              <a:rPr lang="en-US" sz="2000" dirty="0" smtClean="0"/>
              <a:t>	&lt;table border=1 width=300&gt;</a:t>
            </a:r>
          </a:p>
          <a:p>
            <a:pPr>
              <a:buNone/>
            </a:pPr>
            <a:r>
              <a:rPr lang="en-US" sz="2000" dirty="0" smtClean="0"/>
              <a:t>		&lt;caption align=“bottom”&gt; Picture of the year&lt;/caption&gt;</a:t>
            </a:r>
          </a:p>
          <a:p>
            <a:pPr>
              <a:buNone/>
            </a:pPr>
            <a:r>
              <a:rPr lang="en-US" sz="2000" dirty="0" smtClean="0"/>
              <a:t>		&lt;</a:t>
            </a:r>
            <a:r>
              <a:rPr lang="en-US" sz="2000" dirty="0" err="1" smtClean="0"/>
              <a:t>tr</a:t>
            </a:r>
            <a:r>
              <a:rPr lang="en-US" sz="2000" dirty="0" smtClean="0"/>
              <a:t>&gt; </a:t>
            </a:r>
          </a:p>
          <a:p>
            <a:pPr>
              <a:buNone/>
            </a:pPr>
            <a:r>
              <a:rPr lang="en-US" sz="2000" dirty="0" smtClean="0"/>
              <a:t>			&lt;</a:t>
            </a:r>
            <a:r>
              <a:rPr lang="en-US" sz="2000" dirty="0" err="1" smtClean="0"/>
              <a:t>th</a:t>
            </a:r>
            <a:r>
              <a:rPr lang="en-US" sz="2000" dirty="0" smtClean="0"/>
              <a:t>&gt;picture of a kid&lt;/</a:t>
            </a:r>
            <a:r>
              <a:rPr lang="en-US" sz="2000" dirty="0" err="1" smtClean="0"/>
              <a:t>th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		&lt;/</a:t>
            </a:r>
            <a:r>
              <a:rPr lang="en-US" sz="2000" dirty="0" err="1" smtClean="0"/>
              <a:t>tr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		&lt;</a:t>
            </a:r>
            <a:r>
              <a:rPr lang="en-US" sz="2000" dirty="0" err="1" smtClean="0"/>
              <a:t>tr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			&lt;td&gt; &lt;</a:t>
            </a:r>
            <a:r>
              <a:rPr lang="en-US" sz="2000" dirty="0" err="1" smtClean="0"/>
              <a:t>img</a:t>
            </a:r>
            <a:r>
              <a:rPr lang="en-US" sz="2000" dirty="0" smtClean="0"/>
              <a:t> </a:t>
            </a:r>
            <a:r>
              <a:rPr lang="en-US" sz="2000" dirty="0" err="1" smtClean="0"/>
              <a:t>src</a:t>
            </a:r>
            <a:r>
              <a:rPr lang="en-US" sz="2000" dirty="0" smtClean="0"/>
              <a:t>=“usman.jpg” width=350 height=300&gt;&lt;/td&gt;</a:t>
            </a:r>
          </a:p>
          <a:p>
            <a:pPr>
              <a:buNone/>
            </a:pPr>
            <a:r>
              <a:rPr lang="en-US" sz="2000" dirty="0" smtClean="0"/>
              <a:t>		&lt;/</a:t>
            </a:r>
            <a:r>
              <a:rPr lang="en-US" sz="2000" dirty="0" err="1" smtClean="0"/>
              <a:t>tr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	&lt;/table&gt;</a:t>
            </a:r>
          </a:p>
          <a:p>
            <a:pPr>
              <a:buNone/>
            </a:pPr>
            <a:r>
              <a:rPr lang="en-US" sz="2000" dirty="0" smtClean="0"/>
              <a:t>	&lt;/body&gt;</a:t>
            </a:r>
          </a:p>
          <a:p>
            <a:pPr>
              <a:buNone/>
            </a:pPr>
            <a:r>
              <a:rPr lang="en-US" sz="2000" dirty="0" smtClean="0"/>
              <a:t>&lt;/html&gt;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Animated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allows animated GIFs: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="programmer.gif" alt="Computer man" style="width:480px;height:480px;"&gt;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HTML Table - Add a Border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 a border to a table, use the CSS border property:</a:t>
            </a:r>
          </a:p>
          <a:p>
            <a:r>
              <a:rPr lang="en-US" dirty="0" smtClean="0"/>
              <a:t>table, </a:t>
            </a:r>
            <a:r>
              <a:rPr lang="en-US" dirty="0" err="1" smtClean="0"/>
              <a:t>th</a:t>
            </a:r>
            <a:r>
              <a:rPr lang="en-US" dirty="0" smtClean="0"/>
              <a:t>, td {</a:t>
            </a:r>
            <a:br>
              <a:rPr lang="en-US" dirty="0" smtClean="0"/>
            </a:br>
            <a:r>
              <a:rPr lang="en-US" dirty="0" smtClean="0"/>
              <a:t>  border: 1px solid black;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HTML Table - Add a Border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9144000" cy="54863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&lt;!DOCTYPE html&gt;</a:t>
            </a:r>
          </a:p>
          <a:p>
            <a:pPr>
              <a:buNone/>
            </a:pPr>
            <a:r>
              <a:rPr lang="en-US" dirty="0" smtClean="0"/>
              <a:t>&lt;html&gt; &lt;head&gt;</a:t>
            </a:r>
          </a:p>
          <a:p>
            <a:pPr>
              <a:buNone/>
            </a:pPr>
            <a:r>
              <a:rPr lang="en-US" dirty="0" smtClean="0"/>
              <a:t>&lt;style&gt;</a:t>
            </a:r>
          </a:p>
          <a:p>
            <a:pPr>
              <a:buNone/>
            </a:pPr>
            <a:r>
              <a:rPr lang="en-US" dirty="0" smtClean="0"/>
              <a:t>table, </a:t>
            </a:r>
            <a:r>
              <a:rPr lang="en-US" dirty="0" err="1" smtClean="0"/>
              <a:t>th</a:t>
            </a:r>
            <a:r>
              <a:rPr lang="en-US" dirty="0" smtClean="0"/>
              <a:t>, </a:t>
            </a:r>
            <a:r>
              <a:rPr lang="en-US" smtClean="0"/>
              <a:t>td {border</a:t>
            </a:r>
            <a:r>
              <a:rPr lang="en-US" dirty="0" smtClean="0"/>
              <a:t>: 1px solid black; }</a:t>
            </a:r>
          </a:p>
          <a:p>
            <a:pPr>
              <a:buNone/>
            </a:pPr>
            <a:r>
              <a:rPr lang="en-US" dirty="0" smtClean="0"/>
              <a:t>&lt;/style&gt;</a:t>
            </a:r>
          </a:p>
          <a:p>
            <a:pPr>
              <a:buNone/>
            </a:pPr>
            <a:r>
              <a:rPr lang="en-US" dirty="0" smtClean="0"/>
              <a:t>&lt;/head&gt; &lt;body&gt;</a:t>
            </a:r>
          </a:p>
          <a:p>
            <a:pPr>
              <a:buNone/>
            </a:pPr>
            <a:r>
              <a:rPr lang="en-US" dirty="0" smtClean="0"/>
              <a:t>&lt;h2&gt;Table With Border&lt;/h2&gt;</a:t>
            </a:r>
          </a:p>
          <a:p>
            <a:pPr>
              <a:buNone/>
            </a:pPr>
            <a:r>
              <a:rPr lang="en-US" dirty="0" smtClean="0"/>
              <a:t>&lt;p&gt;Use the CSS border property to add a border to the table.&lt;/p&gt;</a:t>
            </a:r>
          </a:p>
          <a:p>
            <a:pPr>
              <a:buNone/>
            </a:pPr>
            <a:r>
              <a:rPr lang="en-US" dirty="0" smtClean="0"/>
              <a:t>&lt;table style="width:100%"&gt;</a:t>
            </a:r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r>
              <a:rPr lang="en-US" dirty="0" err="1" smtClean="0"/>
              <a:t>Firstname</a:t>
            </a:r>
            <a:r>
              <a:rPr lang="en-US" dirty="0" smtClean="0"/>
              <a:t>&lt;/</a:t>
            </a:r>
            <a:r>
              <a:rPr lang="en-US" dirty="0" err="1" smtClean="0"/>
              <a:t>th</a:t>
            </a:r>
            <a:r>
              <a:rPr lang="en-US" dirty="0" smtClean="0"/>
              <a:t>&gt;    &lt;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r>
              <a:rPr lang="en-US" dirty="0" err="1" smtClean="0"/>
              <a:t>Lastname</a:t>
            </a:r>
            <a:r>
              <a:rPr lang="en-US" dirty="0" smtClean="0"/>
              <a:t>&lt;/</a:t>
            </a:r>
            <a:r>
              <a:rPr lang="en-US" dirty="0" err="1" smtClean="0"/>
              <a:t>th</a:t>
            </a:r>
            <a:r>
              <a:rPr lang="en-US" dirty="0" smtClean="0"/>
              <a:t>&gt;      &lt;</a:t>
            </a:r>
            <a:r>
              <a:rPr lang="en-US" dirty="0" err="1" smtClean="0"/>
              <a:t>th</a:t>
            </a:r>
            <a:r>
              <a:rPr lang="en-US" dirty="0" smtClean="0"/>
              <a:t>&gt;Age&lt;/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&lt;td&gt;Jill&lt;/td&gt;     &lt;td&gt;Smith&lt;/td&gt;     &lt;td&gt;50&lt;/td&gt;</a:t>
            </a:r>
          </a:p>
          <a:p>
            <a:pPr>
              <a:buNone/>
            </a:pPr>
            <a:r>
              <a:rPr lang="en-US" dirty="0" smtClean="0"/>
              <a:t>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&lt;td&gt;Eve&lt;/td&gt;     &lt;td&gt;Jackson&lt;/td&gt;     &lt;td&gt;94&lt;/td&gt;</a:t>
            </a:r>
          </a:p>
          <a:p>
            <a:pPr>
              <a:buNone/>
            </a:pPr>
            <a:r>
              <a:rPr lang="en-US" dirty="0" smtClean="0"/>
              <a:t>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&lt;td&gt;John&lt;/td&gt;     &lt;td&gt;Doe&lt;/td&gt;     &lt;td&gt;80&lt;/td&gt;</a:t>
            </a:r>
          </a:p>
          <a:p>
            <a:pPr>
              <a:buNone/>
            </a:pPr>
            <a:r>
              <a:rPr lang="en-US" dirty="0" smtClean="0"/>
              <a:t>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&lt;/table&gt;</a:t>
            </a:r>
          </a:p>
          <a:p>
            <a:pPr>
              <a:buNone/>
            </a:pPr>
            <a:r>
              <a:rPr lang="en-US" dirty="0" smtClean="0"/>
              <a:t>&lt;/body&gt;&lt;/html&gt;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 Table - Collapsed 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let the borders collapse into one border, add the CSS border-collapse property:</a:t>
            </a:r>
          </a:p>
          <a:p>
            <a:r>
              <a:rPr lang="en-US" dirty="0" smtClean="0"/>
              <a:t>table, </a:t>
            </a:r>
            <a:r>
              <a:rPr lang="en-US" dirty="0" err="1" smtClean="0"/>
              <a:t>th</a:t>
            </a:r>
            <a:r>
              <a:rPr lang="en-US" dirty="0" smtClean="0"/>
              <a:t>, td {</a:t>
            </a:r>
            <a:br>
              <a:rPr lang="en-US" dirty="0" smtClean="0"/>
            </a:br>
            <a:r>
              <a:rPr lang="en-US" dirty="0" smtClean="0"/>
              <a:t>  border: 1px solid black;</a:t>
            </a:r>
            <a:br>
              <a:rPr lang="en-US" dirty="0" smtClean="0"/>
            </a:br>
            <a:r>
              <a:rPr lang="en-US" dirty="0" smtClean="0"/>
              <a:t>  border-collapse: collapse;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HTML Table - Add Cell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padding specifies the space between the cell content and its borders.</a:t>
            </a:r>
          </a:p>
          <a:p>
            <a:r>
              <a:rPr lang="en-US" dirty="0" smtClean="0"/>
              <a:t>If you do not specify a padding, the table cells will be displayed without padding.</a:t>
            </a:r>
          </a:p>
          <a:p>
            <a:r>
              <a:rPr lang="en-US" dirty="0" smtClean="0"/>
              <a:t>To set the padding, use the CSS padding property:</a:t>
            </a:r>
          </a:p>
          <a:p>
            <a:pPr>
              <a:buNone/>
            </a:pPr>
            <a:r>
              <a:rPr lang="en-US" dirty="0" err="1" smtClean="0"/>
              <a:t>th</a:t>
            </a:r>
            <a:r>
              <a:rPr lang="en-US" dirty="0" smtClean="0"/>
              <a:t>, td {</a:t>
            </a:r>
            <a:br>
              <a:rPr lang="en-US" dirty="0" smtClean="0"/>
            </a:br>
            <a:r>
              <a:rPr lang="en-US" dirty="0" smtClean="0"/>
              <a:t>  padding: 15px;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HTML Table - Left-align 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 table headings are bold and centered.</a:t>
            </a:r>
          </a:p>
          <a:p>
            <a:r>
              <a:rPr lang="en-US" dirty="0" smtClean="0"/>
              <a:t>To left-align the table headings, use the CSS text-align property:</a:t>
            </a:r>
          </a:p>
          <a:p>
            <a:r>
              <a:rPr lang="en-US" dirty="0" err="1" smtClean="0"/>
              <a:t>th</a:t>
            </a:r>
            <a:r>
              <a:rPr lang="en-US" dirty="0" smtClean="0"/>
              <a:t> {</a:t>
            </a:r>
            <a:br>
              <a:rPr lang="en-US" dirty="0" smtClean="0"/>
            </a:br>
            <a:r>
              <a:rPr lang="en-US" dirty="0" smtClean="0"/>
              <a:t>  text-align: left;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HTML Table - Add Border 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Border spacing specifies the space between the cells.</a:t>
            </a:r>
          </a:p>
          <a:p>
            <a:r>
              <a:rPr lang="en-US" dirty="0" smtClean="0"/>
              <a:t>To set the border spacing for a table, use the CSS border-spacing property:</a:t>
            </a:r>
          </a:p>
          <a:p>
            <a:r>
              <a:rPr lang="en-US" dirty="0" smtClean="0"/>
              <a:t>table {</a:t>
            </a:r>
            <a:br>
              <a:rPr lang="en-US" dirty="0" smtClean="0"/>
            </a:br>
            <a:r>
              <a:rPr lang="en-US" dirty="0" smtClean="0"/>
              <a:t>  border-spacing: 5px;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HTML Table - Cell that Spans Many Columns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make a cell span more than one column, use the </a:t>
            </a:r>
            <a:r>
              <a:rPr lang="en-US" dirty="0" err="1" smtClean="0"/>
              <a:t>colspan</a:t>
            </a:r>
            <a:r>
              <a:rPr lang="en-US" dirty="0" smtClean="0"/>
              <a:t> attribute:</a:t>
            </a:r>
          </a:p>
          <a:p>
            <a:r>
              <a:rPr lang="en-US" dirty="0" smtClean="0"/>
              <a:t>&lt;table style="width:100%"&gt;</a:t>
            </a:r>
            <a:br>
              <a:rPr lang="en-US" dirty="0" smtClean="0"/>
            </a:br>
            <a:r>
              <a:rPr lang="en-US" dirty="0" smtClean="0"/>
              <a:t>  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 &lt;</a:t>
            </a:r>
            <a:r>
              <a:rPr lang="en-US" dirty="0" err="1" smtClean="0"/>
              <a:t>th</a:t>
            </a:r>
            <a:r>
              <a:rPr lang="en-US" dirty="0" smtClean="0"/>
              <a:t>&gt;Name&lt;/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 &lt;</a:t>
            </a:r>
            <a:r>
              <a:rPr lang="en-US" dirty="0" err="1" smtClean="0"/>
              <a:t>th</a:t>
            </a:r>
            <a:r>
              <a:rPr lang="en-US" dirty="0" smtClean="0"/>
              <a:t> </a:t>
            </a:r>
            <a:r>
              <a:rPr lang="en-US" dirty="0" err="1" smtClean="0"/>
              <a:t>colspan</a:t>
            </a:r>
            <a:r>
              <a:rPr lang="en-US" dirty="0" smtClean="0"/>
              <a:t>="2"&gt;Telephone&lt;/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 &lt;td&gt;Bill Gates&lt;/td&gt;</a:t>
            </a:r>
            <a:br>
              <a:rPr lang="en-US" dirty="0" smtClean="0"/>
            </a:br>
            <a:r>
              <a:rPr lang="en-US" dirty="0" smtClean="0"/>
              <a:t>    &lt;td&gt;55577854&lt;/td&gt;</a:t>
            </a:r>
            <a:br>
              <a:rPr lang="en-US" dirty="0" smtClean="0"/>
            </a:br>
            <a:r>
              <a:rPr lang="en-US" dirty="0" smtClean="0"/>
              <a:t>    &lt;td&gt;55577855&lt;/td&gt;</a:t>
            </a:r>
            <a:br>
              <a:rPr lang="en-US" dirty="0" smtClean="0"/>
            </a:br>
            <a:r>
              <a:rPr lang="en-US" dirty="0" smtClean="0"/>
              <a:t>  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&lt;/table&gt;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HTML Table - Cell that Spans Many Rows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9304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make a cell span more than one row, use the </a:t>
            </a:r>
            <a:r>
              <a:rPr lang="en-US" dirty="0" err="1" smtClean="0"/>
              <a:t>rowspan</a:t>
            </a:r>
            <a:r>
              <a:rPr lang="en-US" dirty="0" smtClean="0"/>
              <a:t> attribute:</a:t>
            </a:r>
          </a:p>
          <a:p>
            <a:r>
              <a:rPr lang="en-US" dirty="0" smtClean="0"/>
              <a:t>&lt;table style="width:100%"&gt;</a:t>
            </a:r>
            <a:br>
              <a:rPr lang="en-US" dirty="0" smtClean="0"/>
            </a:br>
            <a:r>
              <a:rPr lang="en-US" dirty="0" smtClean="0"/>
              <a:t>  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 &lt;</a:t>
            </a:r>
            <a:r>
              <a:rPr lang="en-US" dirty="0" err="1" smtClean="0"/>
              <a:t>th</a:t>
            </a:r>
            <a:r>
              <a:rPr lang="en-US" dirty="0" smtClean="0"/>
              <a:t>&gt;Name:&lt;/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 &lt;td&gt;Bill Gates&lt;/td&gt;</a:t>
            </a:r>
            <a:br>
              <a:rPr lang="en-US" dirty="0" smtClean="0"/>
            </a:br>
            <a:r>
              <a:rPr lang="en-US" dirty="0" smtClean="0"/>
              <a:t>  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 &lt;</a:t>
            </a:r>
            <a:r>
              <a:rPr lang="en-US" dirty="0" err="1" smtClean="0"/>
              <a:t>th</a:t>
            </a:r>
            <a:r>
              <a:rPr lang="en-US" dirty="0" smtClean="0"/>
              <a:t> </a:t>
            </a:r>
            <a:r>
              <a:rPr lang="en-US" dirty="0" err="1" smtClean="0"/>
              <a:t>rowspan</a:t>
            </a:r>
            <a:r>
              <a:rPr lang="en-US" dirty="0" smtClean="0"/>
              <a:t>="2"&gt;Telephone:&lt;/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 &lt;td&gt;55577854&lt;/td&gt;</a:t>
            </a:r>
            <a:br>
              <a:rPr lang="en-US" dirty="0" smtClean="0"/>
            </a:br>
            <a:r>
              <a:rPr lang="en-US" dirty="0" smtClean="0"/>
              <a:t>  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 &lt;td&gt;55577855&lt;/td&gt;</a:t>
            </a:r>
            <a:br>
              <a:rPr lang="en-US" dirty="0" smtClean="0"/>
            </a:br>
            <a:r>
              <a:rPr lang="en-US" dirty="0" smtClean="0"/>
              <a:t>  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&lt;/table&gt;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Special Style for One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89154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define a special style for one particular table, add an id attribute to the table:</a:t>
            </a:r>
          </a:p>
          <a:p>
            <a:pPr>
              <a:buNone/>
            </a:pPr>
            <a:r>
              <a:rPr lang="en-US" dirty="0" smtClean="0"/>
              <a:t>&lt;table id="t01"&gt;</a:t>
            </a:r>
            <a:br>
              <a:rPr lang="en-US" dirty="0" smtClean="0"/>
            </a:br>
            <a:r>
              <a:rPr lang="en-US" dirty="0" smtClean="0"/>
              <a:t>  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 &lt;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r>
              <a:rPr lang="en-US" dirty="0" err="1" smtClean="0"/>
              <a:t>Firstname</a:t>
            </a:r>
            <a:r>
              <a:rPr lang="en-US" dirty="0" smtClean="0"/>
              <a:t>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 &lt;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r>
              <a:rPr lang="en-US" dirty="0" err="1" smtClean="0"/>
              <a:t>Lastname</a:t>
            </a:r>
            <a:r>
              <a:rPr lang="en-US" dirty="0" smtClean="0"/>
              <a:t>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 &lt;</a:t>
            </a:r>
            <a:r>
              <a:rPr lang="en-US" dirty="0" err="1" smtClean="0"/>
              <a:t>th</a:t>
            </a:r>
            <a:r>
              <a:rPr lang="en-US" dirty="0" smtClean="0"/>
              <a:t>&gt;Age&lt;/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 &lt;td&gt;Eve&lt;/td&gt;</a:t>
            </a:r>
            <a:br>
              <a:rPr lang="en-US" dirty="0" smtClean="0"/>
            </a:br>
            <a:r>
              <a:rPr lang="en-US" dirty="0" smtClean="0"/>
              <a:t>    &lt;td&gt;Jackson&lt;/td&gt;</a:t>
            </a:r>
            <a:br>
              <a:rPr lang="en-US" dirty="0" smtClean="0"/>
            </a:br>
            <a:r>
              <a:rPr lang="en-US" dirty="0" smtClean="0"/>
              <a:t>    &lt;td&gt;94&lt;/td&gt;</a:t>
            </a:r>
            <a:br>
              <a:rPr lang="en-US" dirty="0" smtClean="0"/>
            </a:br>
            <a:r>
              <a:rPr lang="en-US" dirty="0" smtClean="0"/>
              <a:t>  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&lt;/table&gt;</a:t>
            </a:r>
          </a:p>
          <a:p>
            <a:pPr>
              <a:buNone/>
            </a:pPr>
            <a:r>
              <a:rPr lang="en-US" dirty="0" smtClean="0"/>
              <a:t>#t01 {</a:t>
            </a:r>
            <a:br>
              <a:rPr lang="en-US" dirty="0" smtClean="0"/>
            </a:br>
            <a:r>
              <a:rPr lang="en-US" dirty="0" smtClean="0"/>
              <a:t>  width: 100%;</a:t>
            </a:r>
            <a:br>
              <a:rPr lang="en-US" dirty="0" smtClean="0"/>
            </a:br>
            <a:r>
              <a:rPr lang="en-US" dirty="0" smtClean="0"/>
              <a:t>  background-color: #f1f1c1;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Special Style for One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#t01 </a:t>
            </a:r>
            <a:r>
              <a:rPr lang="en-US" dirty="0" err="1" smtClean="0"/>
              <a:t>tr:nth</a:t>
            </a:r>
            <a:r>
              <a:rPr lang="en-US" dirty="0" smtClean="0"/>
              <a:t>-child(even) {</a:t>
            </a:r>
          </a:p>
          <a:p>
            <a:pPr>
              <a:buNone/>
            </a:pPr>
            <a:r>
              <a:rPr lang="en-US" dirty="0" smtClean="0"/>
              <a:t>background-color: #e1f3c2;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#t01 </a:t>
            </a:r>
            <a:r>
              <a:rPr lang="en-US" dirty="0" err="1" smtClean="0"/>
              <a:t>tr:nth</a:t>
            </a:r>
            <a:r>
              <a:rPr lang="en-US" dirty="0" smtClean="0"/>
              <a:t>-child(odd) {</a:t>
            </a:r>
          </a:p>
          <a:p>
            <a:pPr>
              <a:buNone/>
            </a:pPr>
            <a:r>
              <a:rPr lang="en-US" dirty="0" smtClean="0"/>
              <a:t>background-color: blue;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#t01 </a:t>
            </a:r>
            <a:r>
              <a:rPr lang="en-US" dirty="0" err="1" smtClean="0"/>
              <a:t>th</a:t>
            </a:r>
            <a:r>
              <a:rPr lang="en-US" dirty="0" smtClean="0"/>
              <a:t> {</a:t>
            </a:r>
          </a:p>
          <a:p>
            <a:pPr>
              <a:buNone/>
            </a:pPr>
            <a:r>
              <a:rPr lang="en-US" dirty="0" smtClean="0"/>
              <a:t>color: white;</a:t>
            </a:r>
          </a:p>
          <a:p>
            <a:pPr>
              <a:buNone/>
            </a:pPr>
            <a:r>
              <a:rPr lang="en-US" dirty="0" smtClean="0"/>
              <a:t>background-color: black;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Floating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the CSS float property to let the image float to the right or to the left of a text: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000" dirty="0" smtClean="0"/>
              <a:t>&lt;p&gt;&lt;</a:t>
            </a:r>
            <a:r>
              <a:rPr lang="en-US" sz="3000" dirty="0" err="1" smtClean="0"/>
              <a:t>img</a:t>
            </a:r>
            <a:r>
              <a:rPr lang="en-US" sz="3000" dirty="0" smtClean="0"/>
              <a:t> </a:t>
            </a:r>
            <a:r>
              <a:rPr lang="en-US" sz="3000" dirty="0" err="1" smtClean="0"/>
              <a:t>src</a:t>
            </a:r>
            <a:r>
              <a:rPr lang="en-US" sz="3000" dirty="0" smtClean="0"/>
              <a:t>="smiley.gif" alt="Smiley face" style="float:right;width:42px;height:42px;"&gt;</a:t>
            </a:r>
            <a:br>
              <a:rPr lang="en-US" sz="3000" dirty="0" smtClean="0"/>
            </a:br>
            <a:r>
              <a:rPr lang="en-US" sz="3000" dirty="0" smtClean="0"/>
              <a:t>The image will float to the right of the text.&lt;/p&gt;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&lt;p&gt;&lt;</a:t>
            </a:r>
            <a:r>
              <a:rPr lang="en-US" sz="3000" dirty="0" err="1" smtClean="0"/>
              <a:t>img</a:t>
            </a:r>
            <a:r>
              <a:rPr lang="en-US" sz="3000" dirty="0" smtClean="0"/>
              <a:t> </a:t>
            </a:r>
            <a:r>
              <a:rPr lang="en-US" sz="3000" dirty="0" err="1" smtClean="0"/>
              <a:t>src</a:t>
            </a:r>
            <a:r>
              <a:rPr lang="en-US" sz="3000" dirty="0" smtClean="0"/>
              <a:t>="smiley.gif" alt="Smiley face" style="float:left;width:42px;height:42px;"&gt;</a:t>
            </a:r>
            <a:br>
              <a:rPr lang="en-US" sz="3000" dirty="0" smtClean="0"/>
            </a:br>
            <a:r>
              <a:rPr lang="en-US" sz="3000" dirty="0" smtClean="0"/>
              <a:t>The image will float to the left of the text.&lt;/p&gt;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as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an image as a link, put the &lt;</a:t>
            </a:r>
            <a:r>
              <a:rPr lang="en-US" dirty="0" err="1" smtClean="0"/>
              <a:t>img</a:t>
            </a:r>
            <a:r>
              <a:rPr lang="en-US" dirty="0" smtClean="0"/>
              <a:t>&gt; tag inside the &lt;a&gt; tag:</a:t>
            </a:r>
          </a:p>
          <a:p>
            <a:r>
              <a:rPr lang="en-US" dirty="0" smtClean="0"/>
              <a:t>&lt;a </a:t>
            </a:r>
            <a:r>
              <a:rPr lang="en-US" dirty="0" err="1" smtClean="0"/>
              <a:t>href</a:t>
            </a:r>
            <a:r>
              <a:rPr lang="en-US" dirty="0" smtClean="0"/>
              <a:t>=“http://www.google.com"&gt;</a:t>
            </a:r>
            <a:br>
              <a:rPr lang="en-US" dirty="0" smtClean="0"/>
            </a:br>
            <a:r>
              <a:rPr lang="en-US" dirty="0" smtClean="0"/>
              <a:t>  &lt;</a:t>
            </a:r>
            <a:r>
              <a:rPr lang="en-US" dirty="0" err="1" smtClean="0"/>
              <a:t>img</a:t>
            </a:r>
            <a:r>
              <a:rPr lang="en-US" dirty="0" smtClean="0"/>
              <a:t> </a:t>
            </a:r>
            <a:r>
              <a:rPr lang="en-US" dirty="0" err="1" smtClean="0"/>
              <a:t>src</a:t>
            </a:r>
            <a:r>
              <a:rPr lang="en-US" dirty="0" smtClean="0"/>
              <a:t>="smiley.gif" alt=“</a:t>
            </a:r>
            <a:r>
              <a:rPr lang="en-US" dirty="0" err="1" smtClean="0"/>
              <a:t>google</a:t>
            </a:r>
            <a:r>
              <a:rPr lang="en-US" dirty="0" smtClean="0"/>
              <a:t> page" style="width:42px;height:42px;"&gt;</a:t>
            </a:r>
            <a:br>
              <a:rPr lang="en-US" dirty="0" smtClean="0"/>
            </a:br>
            <a:r>
              <a:rPr lang="en-US" dirty="0" smtClean="0"/>
              <a:t>&lt;/a&gt;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image map is a way of defining “hotspot” links within an image on a web page. It means that the whole image does work as single hyperlink. Different part of the image in an image map are linked to different locations.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HTML &lt;map&gt; tag defines an image map. An image map is an image with clickable areas.</a:t>
            </a:r>
          </a:p>
          <a:p>
            <a:r>
              <a:rPr lang="en-US" dirty="0" smtClean="0"/>
              <a:t> The areas are defined with one or more &lt;area&gt; tags.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Usemap</a:t>
            </a:r>
            <a:r>
              <a:rPr lang="en-US" dirty="0" smtClean="0"/>
              <a:t>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Image map is associated with an image by adding the </a:t>
            </a:r>
            <a:r>
              <a:rPr lang="en-US" sz="2400" dirty="0" err="1" smtClean="0"/>
              <a:t>usemap</a:t>
            </a:r>
            <a:r>
              <a:rPr lang="en-US" sz="2400" dirty="0" smtClean="0"/>
              <a:t> attribute to &lt;</a:t>
            </a:r>
            <a:r>
              <a:rPr lang="en-US" sz="2400" dirty="0" err="1" smtClean="0"/>
              <a:t>img</a:t>
            </a:r>
            <a:r>
              <a:rPr lang="en-US" sz="2400" dirty="0" smtClean="0"/>
              <a:t>&gt; tag.</a:t>
            </a:r>
          </a:p>
          <a:p>
            <a:endParaRPr lang="en-US" sz="2400" dirty="0" smtClean="0"/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img</a:t>
            </a:r>
            <a:r>
              <a:rPr lang="en-US" sz="2400" dirty="0" smtClean="0"/>
              <a:t> </a:t>
            </a:r>
            <a:r>
              <a:rPr lang="en-US" sz="2400" dirty="0" err="1" smtClean="0"/>
              <a:t>src</a:t>
            </a:r>
            <a:r>
              <a:rPr lang="en-US" sz="2400" dirty="0" smtClean="0"/>
              <a:t>=“shapes.jpg” width=“375” height=“102” border=“0” USEMAP=“#shapes”&gt;</a:t>
            </a:r>
          </a:p>
          <a:p>
            <a:endParaRPr lang="en-US" sz="2400" dirty="0" smtClean="0"/>
          </a:p>
          <a:p>
            <a:r>
              <a:rPr lang="en-US" sz="2400" dirty="0" smtClean="0"/>
              <a:t>USEMAP=“#shapes” associates the image map with the image.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Then, add the clickable areas.</a:t>
            </a:r>
          </a:p>
          <a:p>
            <a:pPr>
              <a:buNone/>
            </a:pPr>
            <a:r>
              <a:rPr lang="en-US" dirty="0" smtClean="0"/>
              <a:t>A clickable area is defined using an &lt;area&gt; element.</a:t>
            </a:r>
          </a:p>
          <a:p>
            <a:pPr>
              <a:buNone/>
            </a:pPr>
            <a:r>
              <a:rPr lang="en-US" b="1" dirty="0" smtClean="0"/>
              <a:t>Shape:</a:t>
            </a:r>
          </a:p>
          <a:p>
            <a:pPr>
              <a:buNone/>
            </a:pPr>
            <a:r>
              <a:rPr lang="en-US" dirty="0" smtClean="0"/>
              <a:t>You must define the shape of the clickable area, and you can choose one of these values: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rect</a:t>
            </a:r>
            <a:r>
              <a:rPr lang="en-US" dirty="0" smtClean="0"/>
              <a:t> - defines a rectangular region</a:t>
            </a:r>
          </a:p>
          <a:p>
            <a:pPr>
              <a:buNone/>
            </a:pPr>
            <a:r>
              <a:rPr lang="en-US" dirty="0" smtClean="0"/>
              <a:t>circle - defines a circular region</a:t>
            </a:r>
          </a:p>
          <a:p>
            <a:pPr>
              <a:buNone/>
            </a:pPr>
            <a:r>
              <a:rPr lang="en-US" dirty="0" smtClean="0"/>
              <a:t>poly - defines a polygonal region</a:t>
            </a:r>
          </a:p>
          <a:p>
            <a:pPr>
              <a:buNone/>
            </a:pPr>
            <a:r>
              <a:rPr lang="en-US" dirty="0" smtClean="0"/>
              <a:t>default - defines the entire region</a:t>
            </a:r>
          </a:p>
          <a:p>
            <a:pPr>
              <a:buNone/>
            </a:pPr>
            <a:r>
              <a:rPr lang="en-US" dirty="0" smtClean="0"/>
              <a:t>You must also define some coordinates to be able to place the clickable area onto the image.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 err="1" smtClean="0"/>
              <a:t>Coords</a:t>
            </a:r>
            <a:r>
              <a:rPr lang="en-US" sz="2400" b="1" dirty="0" smtClean="0"/>
              <a:t>:</a:t>
            </a:r>
          </a:p>
          <a:p>
            <a:pPr>
              <a:buNone/>
            </a:pPr>
            <a:r>
              <a:rPr lang="en-US" sz="2400" dirty="0" smtClean="0"/>
              <a:t>This attribute specifies the coordinates that defines the corner of the shape. The coordinated depends on the shape specified in the shape attribute. </a:t>
            </a:r>
          </a:p>
          <a:p>
            <a:pPr>
              <a:buNone/>
            </a:pPr>
            <a:r>
              <a:rPr lang="en-US" sz="2400" dirty="0" smtClean="0"/>
              <a:t>Further detail of polygon is available on :</a:t>
            </a:r>
          </a:p>
          <a:p>
            <a:pPr>
              <a:buNone/>
            </a:pPr>
            <a:r>
              <a:rPr lang="en-US" sz="2400" dirty="0" smtClean="0"/>
              <a:t>https://www.w3schools.com/html/html_images_imagemap.asp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352800"/>
          <a:ext cx="8763000" cy="323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018"/>
                <a:gridCol w="6109982"/>
              </a:tblGrid>
              <a:tr h="73406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Coords</a:t>
                      </a:r>
                      <a:r>
                        <a:rPr lang="en-US" dirty="0" smtClean="0"/>
                        <a:t>=“x1,y1,x2,y2”, x1,y1 defines the top left</a:t>
                      </a:r>
                      <a:r>
                        <a:rPr lang="en-US" baseline="0" dirty="0" smtClean="0"/>
                        <a:t> corner of rectangle  and </a:t>
                      </a:r>
                      <a:r>
                        <a:rPr lang="en-US" dirty="0" smtClean="0"/>
                        <a:t>x2,y2 defines the top bottom</a:t>
                      </a:r>
                      <a:r>
                        <a:rPr lang="en-US" baseline="0" dirty="0" smtClean="0"/>
                        <a:t> corner of rectangle</a:t>
                      </a:r>
                      <a:endParaRPr lang="en-US" dirty="0"/>
                    </a:p>
                  </a:txBody>
                  <a:tcPr/>
                </a:tc>
              </a:tr>
              <a:tr h="734060"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Coords</a:t>
                      </a:r>
                      <a:r>
                        <a:rPr lang="en-US" dirty="0" smtClean="0"/>
                        <a:t>=“x,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y, r”,</a:t>
                      </a:r>
                      <a:r>
                        <a:rPr lang="en-US" baseline="0" dirty="0" smtClean="0"/>
                        <a:t> x and y defines the center of a circle and r defines the radius of the circle</a:t>
                      </a:r>
                      <a:endParaRPr lang="en-US" dirty="0"/>
                    </a:p>
                  </a:txBody>
                  <a:tcPr/>
                </a:tc>
              </a:tr>
              <a:tr h="734060">
                <a:tc>
                  <a:txBody>
                    <a:bodyPr/>
                    <a:lstStyle/>
                    <a:p>
                      <a:r>
                        <a:rPr lang="en-US" dirty="0" smtClean="0"/>
                        <a:t>poly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Coords</a:t>
                      </a:r>
                      <a:r>
                        <a:rPr lang="en-US" dirty="0" smtClean="0"/>
                        <a:t>=“x1,y1,x2,y2,x3,y3,…”, (The corner of the polygon)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1099</TotalTime>
  <Words>1272</Words>
  <Application>Microsoft Office PowerPoint</Application>
  <PresentationFormat>On-screen Show (4:3)</PresentationFormat>
  <Paragraphs>236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Module</vt:lpstr>
      <vt:lpstr>HTML Tags (part 2)</vt:lpstr>
      <vt:lpstr>Animated images</vt:lpstr>
      <vt:lpstr>Image Floating</vt:lpstr>
      <vt:lpstr>Image as a Link</vt:lpstr>
      <vt:lpstr>Image maps</vt:lpstr>
      <vt:lpstr>Image map</vt:lpstr>
      <vt:lpstr>Usemap attribute</vt:lpstr>
      <vt:lpstr>The Areas</vt:lpstr>
      <vt:lpstr>The Areas</vt:lpstr>
      <vt:lpstr>Image map</vt:lpstr>
      <vt:lpstr>Tables</vt:lpstr>
      <vt:lpstr>Tables</vt:lpstr>
      <vt:lpstr>Example</vt:lpstr>
      <vt:lpstr>&lt;Tr&gt; tag</vt:lpstr>
      <vt:lpstr>&lt;Td&gt; tag</vt:lpstr>
      <vt:lpstr>&lt;Td&gt; Tag</vt:lpstr>
      <vt:lpstr>Example</vt:lpstr>
      <vt:lpstr>The caption tag</vt:lpstr>
      <vt:lpstr>Example</vt:lpstr>
      <vt:lpstr>HTML Table - Add a Border</vt:lpstr>
      <vt:lpstr>HTML Table - Add a Border</vt:lpstr>
      <vt:lpstr>HTML Table - Collapsed Borders</vt:lpstr>
      <vt:lpstr>HTML Table - Add Cell Padding</vt:lpstr>
      <vt:lpstr>HTML Table - Left-align Headings</vt:lpstr>
      <vt:lpstr>HTML Table - Add Border Spacing</vt:lpstr>
      <vt:lpstr>HTML Table - Cell that Spans Many Columns</vt:lpstr>
      <vt:lpstr>HTML Table - Cell that Spans Many Rows</vt:lpstr>
      <vt:lpstr>A Special Style for One Table</vt:lpstr>
      <vt:lpstr>A Special Style for One Table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Tags (part 2)</dc:title>
  <dc:creator>laptop care</dc:creator>
  <cp:lastModifiedBy>laptop care</cp:lastModifiedBy>
  <cp:revision>102</cp:revision>
  <dcterms:created xsi:type="dcterms:W3CDTF">2021-03-06T14:59:02Z</dcterms:created>
  <dcterms:modified xsi:type="dcterms:W3CDTF">2021-03-11T13:46:56Z</dcterms:modified>
</cp:coreProperties>
</file>