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9"/>
  </p:notesMasterIdLst>
  <p:sldIdLst>
    <p:sldId id="272" r:id="rId2"/>
    <p:sldId id="316" r:id="rId3"/>
    <p:sldId id="317" r:id="rId4"/>
    <p:sldId id="318" r:id="rId5"/>
    <p:sldId id="319" r:id="rId6"/>
    <p:sldId id="320" r:id="rId7"/>
    <p:sldId id="321" r:id="rId8"/>
    <p:sldId id="322" r:id="rId9"/>
    <p:sldId id="323" r:id="rId10"/>
    <p:sldId id="325" r:id="rId11"/>
    <p:sldId id="324" r:id="rId12"/>
    <p:sldId id="326" r:id="rId13"/>
    <p:sldId id="327" r:id="rId14"/>
    <p:sldId id="328" r:id="rId15"/>
    <p:sldId id="329" r:id="rId16"/>
    <p:sldId id="330" r:id="rId17"/>
    <p:sldId id="315" r:id="rId18"/>
  </p:sldIdLst>
  <p:sldSz cx="10287000" cy="6858000" type="35mm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2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FB89"/>
    <a:srgbClr val="FAD912"/>
    <a:srgbClr val="F7E6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029" autoAdjust="0"/>
    <p:restoredTop sz="94434" autoAdjust="0"/>
  </p:normalViewPr>
  <p:slideViewPr>
    <p:cSldViewPr>
      <p:cViewPr varScale="1">
        <p:scale>
          <a:sx n="72" d="100"/>
          <a:sy n="72" d="100"/>
        </p:scale>
        <p:origin x="804" y="54"/>
      </p:cViewPr>
      <p:guideLst>
        <p:guide orient="horz" pos="2160"/>
        <p:guide pos="32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669896-C81B-445E-AEA6-14CD58354618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643188" y="514350"/>
            <a:ext cx="3857625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2ADF3C-3EA5-44EE-931D-EA6EC5CA8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56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1905005"/>
            <a:ext cx="8486775" cy="2593975"/>
          </a:xfrm>
        </p:spPr>
        <p:txBody>
          <a:bodyPr anchor="b"/>
          <a:lstStyle>
            <a:lvl1pPr>
              <a:defRPr sz="7425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1525" y="4572000"/>
            <a:ext cx="726948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250">
                <a:solidFill>
                  <a:schemeClr val="tx1">
                    <a:tint val="75000"/>
                  </a:schemeClr>
                </a:solidFill>
              </a:defRPr>
            </a:lvl1pPr>
            <a:lvl2pPr marL="5143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6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6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6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8865-877B-4276-8DDC-51C25F0F0CFA}" type="datetime1">
              <a:rPr lang="en-US" smtClean="0"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Engr. Ubaid Ahmad Mughal 2017-Ph.D-Civil-03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A24D-118A-4C64-BEF4-4ECE13710A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0B4D5-B51F-44A0-8EDB-A3EC871FB9CE}" type="datetime1">
              <a:rPr lang="en-US" smtClean="0"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Engr. Ubaid Ahmad Mughal 2017-Ph.D-Civil-03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A24D-118A-4C64-BEF4-4ECE13710A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58075" y="274643"/>
            <a:ext cx="1971675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274643"/>
            <a:ext cx="677227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CFA2-DCFD-488D-A21D-4EC67D500092}" type="datetime1">
              <a:rPr lang="en-US" smtClean="0"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Engr. Ubaid Ahmad Mughal 2017-Ph.D-Civil-03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A24D-118A-4C64-BEF4-4ECE13710A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FB53E-3DE6-4D60-814B-D2DD47A9408E}" type="datetime1">
              <a:rPr lang="en-US" smtClean="0"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Engr. Ubaid Ahmad Mughal 2017-Ph.D-Civil-03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A24D-118A-4C64-BEF4-4ECE13710A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605" y="5486400"/>
            <a:ext cx="8617148" cy="1168400"/>
          </a:xfrm>
        </p:spPr>
        <p:txBody>
          <a:bodyPr anchor="t"/>
          <a:lstStyle>
            <a:lvl1pPr algn="l">
              <a:defRPr sz="405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605" y="3852863"/>
            <a:ext cx="6902648" cy="1633538"/>
          </a:xfrm>
        </p:spPr>
        <p:txBody>
          <a:bodyPr anchor="b"/>
          <a:lstStyle>
            <a:lvl1pPr marL="0" indent="0">
              <a:buNone/>
              <a:defRPr sz="2250">
                <a:solidFill>
                  <a:schemeClr val="tx1">
                    <a:tint val="75000"/>
                  </a:schemeClr>
                </a:solidFill>
              </a:defRPr>
            </a:lvl1pPr>
            <a:lvl2pPr marL="514338" indent="0">
              <a:buNone/>
              <a:defRPr sz="2025">
                <a:solidFill>
                  <a:schemeClr val="tx1">
                    <a:tint val="75000"/>
                  </a:schemeClr>
                </a:solidFill>
              </a:defRPr>
            </a:lvl2pPr>
            <a:lvl3pPr marL="102867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12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4pPr>
            <a:lvl5pPr marL="2057348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5pPr>
            <a:lvl6pPr marL="2571686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6pPr>
            <a:lvl7pPr marL="3086022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7pPr>
            <a:lvl8pPr marL="360036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8pPr>
            <a:lvl9pPr marL="4114698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AA89-E8B2-4ADE-AE69-81BE253D4A9C}" type="datetime1">
              <a:rPr lang="en-US" smtClean="0"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Engr. Ubaid Ahmad Mughal 2017-Ph.D-Civil-03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A24D-118A-4C64-BEF4-4ECE13710A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1536192"/>
            <a:ext cx="4114800" cy="4590288"/>
          </a:xfrm>
        </p:spPr>
        <p:txBody>
          <a:bodyPr/>
          <a:lstStyle>
            <a:lvl1pPr>
              <a:defRPr sz="3150"/>
            </a:lvl1pPr>
            <a:lvl2pPr>
              <a:defRPr sz="2700"/>
            </a:lvl2pPr>
            <a:lvl3pPr>
              <a:defRPr sz="2250"/>
            </a:lvl3pPr>
            <a:lvl4pPr>
              <a:defRPr sz="2025"/>
            </a:lvl4pPr>
            <a:lvl5pPr>
              <a:defRPr sz="2025"/>
            </a:lvl5pPr>
            <a:lvl6pPr>
              <a:defRPr sz="2025"/>
            </a:lvl6pPr>
            <a:lvl7pPr>
              <a:defRPr sz="2025"/>
            </a:lvl7pPr>
            <a:lvl8pPr>
              <a:defRPr sz="2025"/>
            </a:lvl8pPr>
            <a:lvl9pPr>
              <a:defRPr sz="202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2050" y="1536192"/>
            <a:ext cx="4114800" cy="4590288"/>
          </a:xfrm>
        </p:spPr>
        <p:txBody>
          <a:bodyPr/>
          <a:lstStyle>
            <a:lvl1pPr>
              <a:defRPr sz="3150"/>
            </a:lvl1pPr>
            <a:lvl2pPr>
              <a:defRPr sz="2700"/>
            </a:lvl2pPr>
            <a:lvl3pPr>
              <a:defRPr sz="2250"/>
            </a:lvl3pPr>
            <a:lvl4pPr>
              <a:defRPr sz="2025"/>
            </a:lvl4pPr>
            <a:lvl5pPr>
              <a:defRPr sz="2025"/>
            </a:lvl5pPr>
            <a:lvl6pPr>
              <a:defRPr sz="2025"/>
            </a:lvl6pPr>
            <a:lvl7pPr>
              <a:defRPr sz="2025"/>
            </a:lvl7pPr>
            <a:lvl8pPr>
              <a:defRPr sz="2025"/>
            </a:lvl8pPr>
            <a:lvl9pPr>
              <a:defRPr sz="202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6A155-A462-4208-A31F-17F7074A2759}" type="datetime1">
              <a:rPr lang="en-US" smtClean="0"/>
              <a:t>3/5/2019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Engr. Ubaid Ahmad Mughal 2017-Ph.D-Civil-03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A24D-118A-4C64-BEF4-4ECE13710A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114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50" b="1">
                <a:solidFill>
                  <a:schemeClr val="tx2"/>
                </a:solidFill>
              </a:defRPr>
            </a:lvl1pPr>
            <a:lvl2pPr marL="514338" indent="0">
              <a:buNone/>
              <a:defRPr sz="2250" b="1"/>
            </a:lvl2pPr>
            <a:lvl3pPr marL="1028674" indent="0">
              <a:buNone/>
              <a:defRPr sz="2025" b="1"/>
            </a:lvl3pPr>
            <a:lvl4pPr marL="1543012" indent="0">
              <a:buNone/>
              <a:defRPr sz="1800" b="1"/>
            </a:lvl4pPr>
            <a:lvl5pPr marL="2057348" indent="0">
              <a:buNone/>
              <a:defRPr sz="1800" b="1"/>
            </a:lvl5pPr>
            <a:lvl6pPr marL="2571686" indent="0">
              <a:buNone/>
              <a:defRPr sz="1800" b="1"/>
            </a:lvl6pPr>
            <a:lvl7pPr marL="3086022" indent="0">
              <a:buNone/>
              <a:defRPr sz="1800" b="1"/>
            </a:lvl7pPr>
            <a:lvl8pPr marL="3600360" indent="0">
              <a:buNone/>
              <a:defRPr sz="1800" b="1"/>
            </a:lvl8pPr>
            <a:lvl9pPr marL="41146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114800" cy="3951288"/>
          </a:xfrm>
        </p:spPr>
        <p:txBody>
          <a:bodyPr/>
          <a:lstStyle>
            <a:lvl1pPr>
              <a:defRPr sz="2700"/>
            </a:lvl1pPr>
            <a:lvl2pPr>
              <a:defRPr sz="2250"/>
            </a:lvl2pPr>
            <a:lvl3pPr>
              <a:defRPr sz="2025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2050" y="1535113"/>
            <a:ext cx="4114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50" b="1">
                <a:solidFill>
                  <a:schemeClr val="tx2"/>
                </a:solidFill>
              </a:defRPr>
            </a:lvl1pPr>
            <a:lvl2pPr marL="514338" indent="0">
              <a:buNone/>
              <a:defRPr sz="2250" b="1"/>
            </a:lvl2pPr>
            <a:lvl3pPr marL="1028674" indent="0">
              <a:buNone/>
              <a:defRPr sz="2025" b="1"/>
            </a:lvl3pPr>
            <a:lvl4pPr marL="1543012" indent="0">
              <a:buNone/>
              <a:defRPr sz="1800" b="1"/>
            </a:lvl4pPr>
            <a:lvl5pPr marL="2057348" indent="0">
              <a:buNone/>
              <a:defRPr sz="1800" b="1"/>
            </a:lvl5pPr>
            <a:lvl6pPr marL="2571686" indent="0">
              <a:buNone/>
              <a:defRPr sz="1800" b="1"/>
            </a:lvl6pPr>
            <a:lvl7pPr marL="3086022" indent="0">
              <a:buNone/>
              <a:defRPr sz="1800" b="1"/>
            </a:lvl7pPr>
            <a:lvl8pPr marL="3600360" indent="0">
              <a:buNone/>
              <a:defRPr sz="1800" b="1"/>
            </a:lvl8pPr>
            <a:lvl9pPr marL="41146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2050" y="2174875"/>
            <a:ext cx="4114800" cy="3951288"/>
          </a:xfrm>
        </p:spPr>
        <p:txBody>
          <a:bodyPr/>
          <a:lstStyle>
            <a:lvl1pPr>
              <a:defRPr sz="2700"/>
            </a:lvl1pPr>
            <a:lvl2pPr>
              <a:defRPr sz="2250"/>
            </a:lvl2pPr>
            <a:lvl3pPr>
              <a:defRPr sz="2025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71688-778E-4C49-BDA8-BC5A8A18AC00}" type="datetime1">
              <a:rPr lang="en-US" smtClean="0"/>
              <a:t>3/5/2019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Engr. Ubaid Ahmad Mughal 2017-Ph.D-Civil-03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A24D-118A-4C64-BEF4-4ECE13710A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790E1-F290-4F93-BA07-81ABBE43E87F}" type="datetime1">
              <a:rPr lang="en-US" smtClean="0"/>
              <a:t>3/5/2019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Engr. Ubaid Ahmad Mughal 2017-Ph.D-Civil-03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A24D-118A-4C64-BEF4-4ECE13710A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EDDF0-B4DA-4F3F-92DA-CB774E3E21CB}" type="datetime1">
              <a:rPr lang="en-US" smtClean="0"/>
              <a:t>3/5/2019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Engr. Ubaid Ahmad Mughal 2017-Ph.D-Civil-03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A24D-118A-4C64-BEF4-4ECE13710A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5495544"/>
            <a:ext cx="8743950" cy="594360"/>
          </a:xfrm>
        </p:spPr>
        <p:txBody>
          <a:bodyPr anchor="b"/>
          <a:lstStyle>
            <a:lvl1pPr algn="ctr">
              <a:defRPr sz="2475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2" y="6096000"/>
            <a:ext cx="8743951" cy="6096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514338" indent="0">
              <a:buNone/>
              <a:defRPr sz="1350"/>
            </a:lvl2pPr>
            <a:lvl3pPr marL="1028674" indent="0">
              <a:buNone/>
              <a:defRPr sz="1125"/>
            </a:lvl3pPr>
            <a:lvl4pPr marL="1543012" indent="0">
              <a:buNone/>
              <a:defRPr sz="1013"/>
            </a:lvl4pPr>
            <a:lvl5pPr marL="2057348" indent="0">
              <a:buNone/>
              <a:defRPr sz="1013"/>
            </a:lvl5pPr>
            <a:lvl6pPr marL="2571686" indent="0">
              <a:buNone/>
              <a:defRPr sz="1013"/>
            </a:lvl6pPr>
            <a:lvl7pPr marL="3086022" indent="0">
              <a:buNone/>
              <a:defRPr sz="1013"/>
            </a:lvl7pPr>
            <a:lvl8pPr marL="3600360" indent="0">
              <a:buNone/>
              <a:defRPr sz="1013"/>
            </a:lvl8pPr>
            <a:lvl9pPr marL="4114698" indent="0">
              <a:buNone/>
              <a:defRPr sz="101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B8A24-A37E-44FC-9367-3A3E5E5E0C02}" type="datetime1">
              <a:rPr lang="en-US" smtClean="0"/>
              <a:t>3/5/2019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Engr. Ubaid Ahmad Mughal 2017-Ph.D-Civil-03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A24D-118A-4C64-BEF4-4ECE13710AE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42900" y="381000"/>
            <a:ext cx="874395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471" y="5495278"/>
            <a:ext cx="8743950" cy="594626"/>
          </a:xfrm>
        </p:spPr>
        <p:txBody>
          <a:bodyPr anchor="b"/>
          <a:lstStyle>
            <a:lvl1pPr algn="ctr">
              <a:defRPr sz="2475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9515475" cy="5486400"/>
          </a:xfrm>
        </p:spPr>
        <p:txBody>
          <a:bodyPr/>
          <a:lstStyle>
            <a:lvl1pPr marL="0" indent="0">
              <a:buNone/>
              <a:defRPr sz="3600"/>
            </a:lvl1pPr>
            <a:lvl2pPr marL="514338" indent="0">
              <a:buNone/>
              <a:defRPr sz="3150"/>
            </a:lvl2pPr>
            <a:lvl3pPr marL="1028674" indent="0">
              <a:buNone/>
              <a:defRPr sz="2700"/>
            </a:lvl3pPr>
            <a:lvl4pPr marL="1543012" indent="0">
              <a:buNone/>
              <a:defRPr sz="2250"/>
            </a:lvl4pPr>
            <a:lvl5pPr marL="2057348" indent="0">
              <a:buNone/>
              <a:defRPr sz="2250"/>
            </a:lvl5pPr>
            <a:lvl6pPr marL="2571686" indent="0">
              <a:buNone/>
              <a:defRPr sz="2250"/>
            </a:lvl6pPr>
            <a:lvl7pPr marL="3086022" indent="0">
              <a:buNone/>
              <a:defRPr sz="2250"/>
            </a:lvl7pPr>
            <a:lvl8pPr marL="3600360" indent="0">
              <a:buNone/>
              <a:defRPr sz="2250"/>
            </a:lvl8pPr>
            <a:lvl9pPr marL="4114698" indent="0">
              <a:buNone/>
              <a:defRPr sz="225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39471" y="6096000"/>
            <a:ext cx="8743950" cy="612648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514338" indent="0">
              <a:buNone/>
              <a:defRPr sz="1350"/>
            </a:lvl2pPr>
            <a:lvl3pPr marL="1028674" indent="0">
              <a:buNone/>
              <a:defRPr sz="1125"/>
            </a:lvl3pPr>
            <a:lvl4pPr marL="1543012" indent="0">
              <a:buNone/>
              <a:defRPr sz="1013"/>
            </a:lvl4pPr>
            <a:lvl5pPr marL="2057348" indent="0">
              <a:buNone/>
              <a:defRPr sz="1013"/>
            </a:lvl5pPr>
            <a:lvl6pPr marL="2571686" indent="0">
              <a:buNone/>
              <a:defRPr sz="1013"/>
            </a:lvl6pPr>
            <a:lvl7pPr marL="3086022" indent="0">
              <a:buNone/>
              <a:defRPr sz="1013"/>
            </a:lvl7pPr>
            <a:lvl8pPr marL="3600360" indent="0">
              <a:buNone/>
              <a:defRPr sz="1013"/>
            </a:lvl8pPr>
            <a:lvl9pPr marL="4114698" indent="0">
              <a:buNone/>
              <a:defRPr sz="101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D510-6B2C-4561-8E10-2AE76D8F14CB}" type="datetime1">
              <a:rPr lang="en-US" smtClean="0"/>
              <a:t>3/5/2019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ADA24D-118A-4C64-BEF4-4ECE13710AE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Engr. Ubaid Ahmad Mughal 2017-Ph.D-Civil-03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85725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600200"/>
            <a:ext cx="85725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515475" y="0"/>
            <a:ext cx="77152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25"/>
          </a:p>
        </p:txBody>
      </p:sp>
      <p:sp>
        <p:nvSpPr>
          <p:cNvPr id="8" name="Rectangle 7"/>
          <p:cNvSpPr/>
          <p:nvPr/>
        </p:nvSpPr>
        <p:spPr>
          <a:xfrm>
            <a:off x="9515475" y="5486400"/>
            <a:ext cx="771525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25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98262" y="5648960"/>
            <a:ext cx="6172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2025">
                <a:solidFill>
                  <a:srgbClr val="FFFFFF"/>
                </a:solidFill>
              </a:defRPr>
            </a:lvl1pPr>
          </a:lstStyle>
          <a:p>
            <a:fld id="{17ADA24D-118A-4C64-BEF4-4ECE13710AE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8683232" y="4025900"/>
            <a:ext cx="2367281" cy="411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Engr. Ubaid Ahmad Mughal 2017-Ph.D-Civil-03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8647673" y="1623060"/>
            <a:ext cx="2438399" cy="411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0">
                <a:solidFill>
                  <a:schemeClr val="bg2"/>
                </a:solidFill>
              </a:defRPr>
            </a:lvl1pPr>
          </a:lstStyle>
          <a:p>
            <a:fld id="{DE434154-07F4-4E8F-8ABB-E83F58CA1012}" type="datetime1">
              <a:rPr lang="en-US" smtClean="0"/>
              <a:t>3/5/2019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dt="0"/>
  <p:txStyles>
    <p:titleStyle>
      <a:lvl1pPr algn="l" defTabSz="1028674" rtl="0" eaLnBrk="1" latinLnBrk="0" hangingPunct="1">
        <a:spcBef>
          <a:spcPct val="0"/>
        </a:spcBef>
        <a:buNone/>
        <a:defRPr sz="5175" kern="1200" cap="none" spc="-113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85752" indent="-257168" algn="l" defTabSz="1028674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75" kern="1200">
          <a:solidFill>
            <a:schemeClr val="tx1"/>
          </a:solidFill>
          <a:latin typeface="+mn-lt"/>
          <a:ea typeface="+mn-ea"/>
          <a:cs typeface="+mn-cs"/>
        </a:defRPr>
      </a:lvl1pPr>
      <a:lvl2pPr marL="720072" indent="-257168" algn="l" defTabSz="1028674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2pPr>
      <a:lvl3pPr marL="1131542" indent="-257168" algn="l" defTabSz="1028674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440144" indent="-257168" algn="l" defTabSz="1028674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46" indent="-257168" algn="l" defTabSz="1028674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575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954482" indent="-205734" algn="l" defTabSz="1028674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75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160216" indent="-205734" algn="l" defTabSz="1028674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7pPr>
      <a:lvl8pPr marL="2365950" indent="-205734" algn="l" defTabSz="1028674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8pPr>
      <a:lvl9pPr marL="2571686" indent="-205734" algn="l" defTabSz="1028674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674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38" algn="l" defTabSz="1028674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674" algn="l" defTabSz="1028674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12" algn="l" defTabSz="1028674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8" algn="l" defTabSz="1028674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686" algn="l" defTabSz="1028674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022" algn="l" defTabSz="1028674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360" algn="l" defTabSz="1028674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698" algn="l" defTabSz="1028674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4472" y="6686550"/>
            <a:ext cx="10272528" cy="60007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25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28851"/>
            <a:ext cx="8315325" cy="1733549"/>
          </a:xfrm>
        </p:spPr>
        <p:txBody>
          <a:bodyPr>
            <a:noAutofit/>
          </a:bodyPr>
          <a:lstStyle/>
          <a:p>
            <a:pPr algn="ctr"/>
            <a:r>
              <a:rPr lang="en-GB" sz="4500" b="1" dirty="0" smtClean="0">
                <a:solidFill>
                  <a:schemeClr val="accent1">
                    <a:lumMod val="50000"/>
                  </a:schemeClr>
                </a:solidFill>
              </a:rPr>
              <a:t>Introduction to Earthquake Engineering</a:t>
            </a:r>
            <a:r>
              <a:rPr lang="en-GB" sz="4500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GB" sz="45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GB" sz="4500" b="1" dirty="0" smtClean="0">
                <a:solidFill>
                  <a:schemeClr val="accent1">
                    <a:lumMod val="50000"/>
                  </a:schemeClr>
                </a:solidFill>
              </a:rPr>
              <a:t>Lec#3</a:t>
            </a:r>
            <a:endParaRPr lang="en-US" sz="27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630" y="4574391"/>
            <a:ext cx="8829674" cy="2400300"/>
          </a:xfrm>
        </p:spPr>
        <p:txBody>
          <a:bodyPr>
            <a:normAutofit/>
          </a:bodyPr>
          <a:lstStyle/>
          <a:p>
            <a:pPr algn="ctr"/>
            <a:r>
              <a:rPr lang="en-US" sz="2700" dirty="0">
                <a:solidFill>
                  <a:schemeClr val="accent1">
                    <a:lumMod val="50000"/>
                  </a:schemeClr>
                </a:solidFill>
              </a:rPr>
              <a:t>Engr. Muhammad Mubashir Ajmal</a:t>
            </a:r>
          </a:p>
          <a:p>
            <a:pPr algn="ctr"/>
            <a:endParaRPr lang="en-US" sz="27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38969" y="4972052"/>
            <a:ext cx="7667628" cy="1928820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sz="2400" kern="1200"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15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A24D-118A-4C64-BEF4-4ECE13710AE2}" type="slidenum">
              <a:rPr lang="en-US" smtClean="0"/>
              <a:t>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42900" y="6759150"/>
            <a:ext cx="8915400" cy="403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25" dirty="0">
                <a:solidFill>
                  <a:schemeClr val="bg1"/>
                </a:solidFill>
              </a:rPr>
              <a:t>Department of Civil Engineering, University of Sargodha, Sargodha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685800" y="1714500"/>
            <a:ext cx="8315325" cy="2486025"/>
          </a:xfrm>
          <a:prstGeom prst="roundRect">
            <a:avLst>
              <a:gd name="adj" fmla="val 851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25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 rot="16200000">
            <a:off x="8535279" y="3792856"/>
            <a:ext cx="2663191" cy="411480"/>
          </a:xfrm>
        </p:spPr>
        <p:txBody>
          <a:bodyPr/>
          <a:lstStyle/>
          <a:p>
            <a:pPr algn="l"/>
            <a:r>
              <a:rPr lang="en-US" dirty="0" smtClean="0"/>
              <a:t>Engr.  Muhammad Mubashir Ajmal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31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Magnitude and Intensity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16200000">
            <a:off x="8530832" y="3873500"/>
            <a:ext cx="2672081" cy="411480"/>
          </a:xfrm>
        </p:spPr>
        <p:txBody>
          <a:bodyPr/>
          <a:lstStyle/>
          <a:p>
            <a:r>
              <a:rPr lang="en-US" dirty="0" smtClean="0"/>
              <a:t>Engr.  Muhammad Mubashir Ajmal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A24D-118A-4C64-BEF4-4ECE13710AE2}" type="slidenum">
              <a:rPr lang="en-US" smtClean="0"/>
              <a:t>10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472" y="6686550"/>
            <a:ext cx="10272528" cy="60007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25"/>
          </a:p>
        </p:txBody>
      </p:sp>
      <p:sp>
        <p:nvSpPr>
          <p:cNvPr id="7" name="Rectangle 6"/>
          <p:cNvSpPr/>
          <p:nvPr/>
        </p:nvSpPr>
        <p:spPr>
          <a:xfrm>
            <a:off x="14472" y="6686550"/>
            <a:ext cx="10272528" cy="60007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25"/>
          </a:p>
        </p:txBody>
      </p:sp>
      <p:sp>
        <p:nvSpPr>
          <p:cNvPr id="8" name="Rectangle 7"/>
          <p:cNvSpPr/>
          <p:nvPr/>
        </p:nvSpPr>
        <p:spPr>
          <a:xfrm>
            <a:off x="342900" y="6759150"/>
            <a:ext cx="8915400" cy="403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25" dirty="0">
                <a:solidFill>
                  <a:schemeClr val="bg1"/>
                </a:solidFill>
              </a:rPr>
              <a:t>Department of Civil Engineering, University of Sargodha, Sargodha</a:t>
            </a: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5771" y="1386514"/>
            <a:ext cx="4709930" cy="5133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86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Magnitude and Intensity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0" y="1371601"/>
            <a:ext cx="8972550" cy="5275571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250000"/>
              </a:lnSpc>
            </a:pPr>
            <a:r>
              <a:rPr lang="en-US" b="1" u="sng" dirty="0" smtClean="0"/>
              <a:t>Basic Difference – Magnitude versus Intensity</a:t>
            </a:r>
            <a:r>
              <a:rPr lang="en-US" dirty="0" smtClean="0"/>
              <a:t>:</a:t>
            </a:r>
            <a:endParaRPr lang="en-US" b="1" u="sng" dirty="0"/>
          </a:p>
          <a:p>
            <a:r>
              <a:rPr lang="en-US" i="1" dirty="0"/>
              <a:t>Magnitude </a:t>
            </a:r>
            <a:r>
              <a:rPr lang="en-US" dirty="0"/>
              <a:t>of an earthquake is a measure of its size.</a:t>
            </a:r>
          </a:p>
          <a:p>
            <a:r>
              <a:rPr lang="en-US" dirty="0"/>
              <a:t>For instance, one can measure the size of </a:t>
            </a:r>
            <a:r>
              <a:rPr lang="en-US" dirty="0" smtClean="0"/>
              <a:t>an earthquake </a:t>
            </a:r>
            <a:r>
              <a:rPr lang="en-US" dirty="0"/>
              <a:t>by the amount of strain energy released </a:t>
            </a:r>
            <a:r>
              <a:rPr lang="en-US" dirty="0" smtClean="0"/>
              <a:t>by the </a:t>
            </a:r>
            <a:r>
              <a:rPr lang="en-US" dirty="0"/>
              <a:t>fault </a:t>
            </a:r>
            <a:r>
              <a:rPr lang="en-US" dirty="0" smtClean="0"/>
              <a:t>rupture.</a:t>
            </a:r>
          </a:p>
          <a:p>
            <a:r>
              <a:rPr lang="en-US" dirty="0" smtClean="0"/>
              <a:t>This </a:t>
            </a:r>
            <a:r>
              <a:rPr lang="en-US" dirty="0"/>
              <a:t>means that the magnitude of </a:t>
            </a:r>
            <a:r>
              <a:rPr lang="en-US" dirty="0" smtClean="0"/>
              <a:t>the earthquake </a:t>
            </a:r>
            <a:r>
              <a:rPr lang="en-US" dirty="0"/>
              <a:t>is a </a:t>
            </a:r>
            <a:r>
              <a:rPr lang="en-US" i="1" dirty="0"/>
              <a:t>single </a:t>
            </a:r>
            <a:r>
              <a:rPr lang="en-US" dirty="0"/>
              <a:t>value for a given </a:t>
            </a:r>
            <a:r>
              <a:rPr lang="en-US" dirty="0" smtClean="0"/>
              <a:t>earthquake.</a:t>
            </a:r>
          </a:p>
          <a:p>
            <a:r>
              <a:rPr lang="en-US" dirty="0" smtClean="0"/>
              <a:t>On the </a:t>
            </a:r>
            <a:r>
              <a:rPr lang="en-US" dirty="0"/>
              <a:t>other hand, </a:t>
            </a:r>
            <a:r>
              <a:rPr lang="en-US" i="1" dirty="0"/>
              <a:t>intensity </a:t>
            </a:r>
            <a:r>
              <a:rPr lang="en-US" dirty="0"/>
              <a:t>is an indicator of the </a:t>
            </a:r>
            <a:r>
              <a:rPr lang="en-US" dirty="0" smtClean="0"/>
              <a:t>severity of </a:t>
            </a:r>
            <a:r>
              <a:rPr lang="en-US" dirty="0"/>
              <a:t>shaking generated at a given </a:t>
            </a:r>
            <a:r>
              <a:rPr lang="en-US" dirty="0" smtClean="0"/>
              <a:t>location.</a:t>
            </a:r>
          </a:p>
          <a:p>
            <a:r>
              <a:rPr lang="en-US" dirty="0" smtClean="0"/>
              <a:t>Clearly</a:t>
            </a:r>
            <a:r>
              <a:rPr lang="en-US" dirty="0"/>
              <a:t>, </a:t>
            </a:r>
            <a:r>
              <a:rPr lang="en-US" dirty="0" smtClean="0"/>
              <a:t>the severity </a:t>
            </a:r>
            <a:r>
              <a:rPr lang="en-US" dirty="0"/>
              <a:t>of shaking is much higher near the </a:t>
            </a:r>
            <a:r>
              <a:rPr lang="en-US" dirty="0" smtClean="0"/>
              <a:t>epicenter than </a:t>
            </a:r>
            <a:r>
              <a:rPr lang="en-US" dirty="0"/>
              <a:t>farther </a:t>
            </a:r>
            <a:r>
              <a:rPr lang="en-US" dirty="0" smtClean="0"/>
              <a:t>away.</a:t>
            </a:r>
          </a:p>
          <a:p>
            <a:r>
              <a:rPr lang="en-US" dirty="0" smtClean="0"/>
              <a:t>Thus</a:t>
            </a:r>
            <a:r>
              <a:rPr lang="en-US" dirty="0"/>
              <a:t>, during the same </a:t>
            </a:r>
            <a:r>
              <a:rPr lang="en-US" dirty="0" smtClean="0"/>
              <a:t>earthquake of </a:t>
            </a:r>
            <a:r>
              <a:rPr lang="en-US" dirty="0"/>
              <a:t>a certain magnitude, different locations </a:t>
            </a:r>
            <a:r>
              <a:rPr lang="en-US" dirty="0" smtClean="0"/>
              <a:t>experience different </a:t>
            </a:r>
            <a:r>
              <a:rPr lang="en-US" dirty="0"/>
              <a:t>levels of intensity.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16200000">
            <a:off x="8530832" y="3873500"/>
            <a:ext cx="2672081" cy="411480"/>
          </a:xfrm>
        </p:spPr>
        <p:txBody>
          <a:bodyPr/>
          <a:lstStyle/>
          <a:p>
            <a:r>
              <a:rPr lang="en-US" dirty="0" smtClean="0"/>
              <a:t>Engr.  Muhammad Mubashir Ajmal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A24D-118A-4C64-BEF4-4ECE13710AE2}" type="slidenum">
              <a:rPr lang="en-US" smtClean="0"/>
              <a:t>11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472" y="6686550"/>
            <a:ext cx="10272528" cy="60007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25"/>
          </a:p>
        </p:txBody>
      </p:sp>
      <p:sp>
        <p:nvSpPr>
          <p:cNvPr id="7" name="Rectangle 6"/>
          <p:cNvSpPr/>
          <p:nvPr/>
        </p:nvSpPr>
        <p:spPr>
          <a:xfrm>
            <a:off x="14472" y="6686550"/>
            <a:ext cx="10272528" cy="60007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25"/>
          </a:p>
        </p:txBody>
      </p:sp>
      <p:sp>
        <p:nvSpPr>
          <p:cNvPr id="8" name="Rectangle 7"/>
          <p:cNvSpPr/>
          <p:nvPr/>
        </p:nvSpPr>
        <p:spPr>
          <a:xfrm>
            <a:off x="342900" y="6759150"/>
            <a:ext cx="8915400" cy="403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25" dirty="0">
                <a:solidFill>
                  <a:schemeClr val="bg1"/>
                </a:solidFill>
              </a:rPr>
              <a:t>Department of Civil Engineering, University of Sargodha, Sargodha</a:t>
            </a:r>
          </a:p>
        </p:txBody>
      </p:sp>
    </p:spTree>
    <p:extLst>
      <p:ext uri="{BB962C8B-B14F-4D97-AF65-F5344CB8AC3E}">
        <p14:creationId xmlns:p14="http://schemas.microsoft.com/office/powerpoint/2010/main" val="4881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Magnitude and Intensity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0" y="1371601"/>
            <a:ext cx="8972550" cy="5275571"/>
          </a:xfrm>
        </p:spPr>
        <p:txBody>
          <a:bodyPr>
            <a:normAutofit/>
          </a:bodyPr>
          <a:lstStyle/>
          <a:p>
            <a:r>
              <a:rPr lang="en-US" dirty="0" smtClean="0"/>
              <a:t>To </a:t>
            </a:r>
            <a:r>
              <a:rPr lang="en-US" dirty="0"/>
              <a:t>elaborate this distinction, consider the </a:t>
            </a:r>
            <a:r>
              <a:rPr lang="en-US" dirty="0" smtClean="0"/>
              <a:t>analogy of </a:t>
            </a:r>
            <a:r>
              <a:rPr lang="en-US" dirty="0"/>
              <a:t>an electric bulb (Figure 3</a:t>
            </a:r>
            <a:r>
              <a:rPr lang="en-US" dirty="0" smtClean="0"/>
              <a:t>).</a:t>
            </a:r>
          </a:p>
          <a:p>
            <a:r>
              <a:rPr lang="en-US" dirty="0" smtClean="0"/>
              <a:t>The </a:t>
            </a:r>
            <a:r>
              <a:rPr lang="en-US" dirty="0"/>
              <a:t>illumination at </a:t>
            </a:r>
            <a:r>
              <a:rPr lang="en-US" dirty="0" smtClean="0"/>
              <a:t>a location </a:t>
            </a:r>
            <a:r>
              <a:rPr lang="en-US" dirty="0"/>
              <a:t>near a </a:t>
            </a:r>
            <a:r>
              <a:rPr lang="en-US" i="1" dirty="0"/>
              <a:t>100-Watt </a:t>
            </a:r>
            <a:r>
              <a:rPr lang="en-US" dirty="0"/>
              <a:t>bulb is higher than </a:t>
            </a:r>
            <a:r>
              <a:rPr lang="en-US" dirty="0" smtClean="0"/>
              <a:t>that farther </a:t>
            </a:r>
            <a:r>
              <a:rPr lang="en-US" dirty="0"/>
              <a:t>away from </a:t>
            </a:r>
            <a:r>
              <a:rPr lang="en-US" dirty="0" smtClean="0"/>
              <a:t>it.</a:t>
            </a:r>
          </a:p>
          <a:p>
            <a:r>
              <a:rPr lang="en-US" dirty="0" smtClean="0"/>
              <a:t>While </a:t>
            </a:r>
            <a:r>
              <a:rPr lang="en-US" dirty="0"/>
              <a:t>the bulb releases </a:t>
            </a:r>
            <a:r>
              <a:rPr lang="en-US" i="1" dirty="0"/>
              <a:t>100 </a:t>
            </a:r>
            <a:r>
              <a:rPr lang="en-US" i="1" dirty="0" smtClean="0"/>
              <a:t>Watts </a:t>
            </a:r>
            <a:r>
              <a:rPr lang="en-US" dirty="0" smtClean="0"/>
              <a:t>of </a:t>
            </a:r>
            <a:r>
              <a:rPr lang="en-US" dirty="0"/>
              <a:t>energy, the intensity of light (or </a:t>
            </a:r>
            <a:r>
              <a:rPr lang="en-US" dirty="0" smtClean="0"/>
              <a:t>illumination, measured </a:t>
            </a:r>
            <a:r>
              <a:rPr lang="en-US" dirty="0"/>
              <a:t>in </a:t>
            </a:r>
            <a:r>
              <a:rPr lang="en-US" i="1" dirty="0"/>
              <a:t>lumens</a:t>
            </a:r>
            <a:r>
              <a:rPr lang="en-US" dirty="0"/>
              <a:t>) at a location depends on </a:t>
            </a:r>
            <a:r>
              <a:rPr lang="en-US" dirty="0" smtClean="0"/>
              <a:t>the wattage </a:t>
            </a:r>
            <a:r>
              <a:rPr lang="en-US" dirty="0"/>
              <a:t>of the bulb and its distance from the bulb.</a:t>
            </a:r>
          </a:p>
          <a:p>
            <a:r>
              <a:rPr lang="en-US" dirty="0"/>
              <a:t>Here, the size of the bulb (</a:t>
            </a:r>
            <a:r>
              <a:rPr lang="en-US" i="1" dirty="0"/>
              <a:t>100-Watt</a:t>
            </a:r>
            <a:r>
              <a:rPr lang="en-US" dirty="0"/>
              <a:t>) is like </a:t>
            </a:r>
            <a:r>
              <a:rPr lang="en-US" dirty="0" smtClean="0"/>
              <a:t>the magnitude </a:t>
            </a:r>
            <a:r>
              <a:rPr lang="en-US" dirty="0"/>
              <a:t>of an earthquake, and the illumination at </a:t>
            </a:r>
            <a:r>
              <a:rPr lang="en-US" dirty="0" smtClean="0"/>
              <a:t>a location </a:t>
            </a:r>
            <a:r>
              <a:rPr lang="en-US" dirty="0"/>
              <a:t>like the intensity of shaking at that location.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16200000">
            <a:off x="8530832" y="3873500"/>
            <a:ext cx="2672081" cy="411480"/>
          </a:xfrm>
        </p:spPr>
        <p:txBody>
          <a:bodyPr/>
          <a:lstStyle/>
          <a:p>
            <a:r>
              <a:rPr lang="en-US" dirty="0" smtClean="0"/>
              <a:t>Engr.  Muhammad Mubashir Ajmal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A24D-118A-4C64-BEF4-4ECE13710AE2}" type="slidenum">
              <a:rPr lang="en-US" smtClean="0"/>
              <a:t>12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472" y="6686550"/>
            <a:ext cx="10272528" cy="60007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25"/>
          </a:p>
        </p:txBody>
      </p:sp>
      <p:sp>
        <p:nvSpPr>
          <p:cNvPr id="7" name="Rectangle 6"/>
          <p:cNvSpPr/>
          <p:nvPr/>
        </p:nvSpPr>
        <p:spPr>
          <a:xfrm>
            <a:off x="14472" y="6686550"/>
            <a:ext cx="10272528" cy="60007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25"/>
          </a:p>
        </p:txBody>
      </p:sp>
      <p:sp>
        <p:nvSpPr>
          <p:cNvPr id="8" name="Rectangle 7"/>
          <p:cNvSpPr/>
          <p:nvPr/>
        </p:nvSpPr>
        <p:spPr>
          <a:xfrm>
            <a:off x="342900" y="6759150"/>
            <a:ext cx="8915400" cy="403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25" dirty="0">
                <a:solidFill>
                  <a:schemeClr val="bg1"/>
                </a:solidFill>
              </a:rPr>
              <a:t>Department of Civil Engineering, University of Sargodha, Sargodha</a:t>
            </a:r>
          </a:p>
        </p:txBody>
      </p:sp>
    </p:spTree>
    <p:extLst>
      <p:ext uri="{BB962C8B-B14F-4D97-AF65-F5344CB8AC3E}">
        <p14:creationId xmlns:p14="http://schemas.microsoft.com/office/powerpoint/2010/main" val="212780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Magnitude and Intensity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16200000">
            <a:off x="8530832" y="3873500"/>
            <a:ext cx="2672081" cy="411480"/>
          </a:xfrm>
        </p:spPr>
        <p:txBody>
          <a:bodyPr/>
          <a:lstStyle/>
          <a:p>
            <a:r>
              <a:rPr lang="en-US" dirty="0" smtClean="0"/>
              <a:t>Engr.  Muhammad Mubashir Ajmal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A24D-118A-4C64-BEF4-4ECE13710AE2}" type="slidenum">
              <a:rPr lang="en-US" smtClean="0"/>
              <a:t>13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472" y="6686550"/>
            <a:ext cx="10272528" cy="60007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25"/>
          </a:p>
        </p:txBody>
      </p:sp>
      <p:sp>
        <p:nvSpPr>
          <p:cNvPr id="7" name="Rectangle 6"/>
          <p:cNvSpPr/>
          <p:nvPr/>
        </p:nvSpPr>
        <p:spPr>
          <a:xfrm>
            <a:off x="14472" y="6686550"/>
            <a:ext cx="10272528" cy="60007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25"/>
          </a:p>
        </p:txBody>
      </p:sp>
      <p:sp>
        <p:nvSpPr>
          <p:cNvPr id="8" name="Rectangle 7"/>
          <p:cNvSpPr/>
          <p:nvPr/>
        </p:nvSpPr>
        <p:spPr>
          <a:xfrm>
            <a:off x="342900" y="6759150"/>
            <a:ext cx="8915400" cy="403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25" dirty="0">
                <a:solidFill>
                  <a:schemeClr val="bg1"/>
                </a:solidFill>
              </a:rPr>
              <a:t>Department of Civil Engineering, University of Sargodha, Sargodha</a:t>
            </a: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8233" y="1417638"/>
            <a:ext cx="4525006" cy="4763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14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Magnitude and Intensity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0" y="1371601"/>
            <a:ext cx="8972550" cy="5275571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250000"/>
              </a:lnSpc>
            </a:pPr>
            <a:r>
              <a:rPr lang="en-US" b="1" u="sng" dirty="0" smtClean="0"/>
              <a:t>Magnitude and Intensity in Seismic Design</a:t>
            </a:r>
            <a:r>
              <a:rPr lang="en-US" dirty="0" smtClean="0"/>
              <a:t>:</a:t>
            </a:r>
            <a:endParaRPr lang="en-US" b="1" u="sng" dirty="0"/>
          </a:p>
          <a:p>
            <a:r>
              <a:rPr lang="en-US" dirty="0"/>
              <a:t>One often asks: </a:t>
            </a:r>
            <a:r>
              <a:rPr lang="en-US" i="1" dirty="0"/>
              <a:t>Can my building withstand </a:t>
            </a:r>
            <a:r>
              <a:rPr lang="en-US" i="1" dirty="0" smtClean="0"/>
              <a:t>a magnitude </a:t>
            </a:r>
            <a:r>
              <a:rPr lang="en-US" i="1" dirty="0"/>
              <a:t>7.0 </a:t>
            </a:r>
            <a:r>
              <a:rPr lang="en-US" i="1" dirty="0" smtClean="0"/>
              <a:t>earthquake?</a:t>
            </a:r>
          </a:p>
          <a:p>
            <a:r>
              <a:rPr lang="en-US" dirty="0" smtClean="0"/>
              <a:t>But</a:t>
            </a:r>
            <a:r>
              <a:rPr lang="en-US" dirty="0"/>
              <a:t>, the M7.0 </a:t>
            </a:r>
            <a:r>
              <a:rPr lang="en-US" dirty="0" smtClean="0"/>
              <a:t>earthquake causes </a:t>
            </a:r>
            <a:r>
              <a:rPr lang="en-US" dirty="0"/>
              <a:t>different shaking intensities at </a:t>
            </a:r>
            <a:r>
              <a:rPr lang="en-US" dirty="0" smtClean="0"/>
              <a:t>different locations</a:t>
            </a:r>
            <a:r>
              <a:rPr lang="en-US" dirty="0"/>
              <a:t>, and the damage induced in buildings </a:t>
            </a:r>
            <a:r>
              <a:rPr lang="en-US" dirty="0" smtClean="0"/>
              <a:t>at these </a:t>
            </a:r>
            <a:r>
              <a:rPr lang="en-US" dirty="0"/>
              <a:t>locations is </a:t>
            </a:r>
            <a:r>
              <a:rPr lang="en-US" dirty="0" smtClean="0"/>
              <a:t>different.</a:t>
            </a:r>
          </a:p>
          <a:p>
            <a:r>
              <a:rPr lang="en-US" dirty="0" smtClean="0"/>
              <a:t>Thus</a:t>
            </a:r>
            <a:r>
              <a:rPr lang="en-US" dirty="0"/>
              <a:t>, indeed it is </a:t>
            </a:r>
            <a:r>
              <a:rPr lang="en-US" dirty="0" smtClean="0"/>
              <a:t>particular level </a:t>
            </a:r>
            <a:r>
              <a:rPr lang="en-US" dirty="0"/>
              <a:t>of intensity of shaking that buildings </a:t>
            </a:r>
            <a:r>
              <a:rPr lang="en-US" dirty="0" smtClean="0"/>
              <a:t>and structures </a:t>
            </a:r>
            <a:r>
              <a:rPr lang="en-US" dirty="0"/>
              <a:t>are designed to resist, and not so much </a:t>
            </a:r>
            <a:r>
              <a:rPr lang="en-US" dirty="0" smtClean="0"/>
              <a:t>the magnitude.</a:t>
            </a:r>
          </a:p>
          <a:p>
            <a:r>
              <a:rPr lang="en-US" dirty="0" smtClean="0"/>
              <a:t>The </a:t>
            </a:r>
            <a:r>
              <a:rPr lang="en-US" i="1" dirty="0"/>
              <a:t>peak ground acceleration </a:t>
            </a:r>
            <a:r>
              <a:rPr lang="en-US" dirty="0"/>
              <a:t>(</a:t>
            </a:r>
            <a:r>
              <a:rPr lang="en-US" i="1" dirty="0"/>
              <a:t>PGA</a:t>
            </a:r>
            <a:r>
              <a:rPr lang="en-US" dirty="0"/>
              <a:t>), </a:t>
            </a:r>
            <a:r>
              <a:rPr lang="en-US" i="1" dirty="0"/>
              <a:t>i.e</a:t>
            </a:r>
            <a:r>
              <a:rPr lang="en-US" i="1" dirty="0" smtClean="0"/>
              <a:t>., </a:t>
            </a:r>
            <a:r>
              <a:rPr lang="en-US" dirty="0" smtClean="0"/>
              <a:t>maximum </a:t>
            </a:r>
            <a:r>
              <a:rPr lang="en-US" dirty="0"/>
              <a:t>acceleration experienced by the </a:t>
            </a:r>
            <a:r>
              <a:rPr lang="en-US" dirty="0" smtClean="0"/>
              <a:t>ground during </a:t>
            </a:r>
            <a:r>
              <a:rPr lang="en-US" dirty="0"/>
              <a:t>shaking, is one way of quantifying the </a:t>
            </a:r>
            <a:r>
              <a:rPr lang="en-US" dirty="0" smtClean="0"/>
              <a:t>severity of </a:t>
            </a:r>
            <a:r>
              <a:rPr lang="en-US" dirty="0"/>
              <a:t>the ground </a:t>
            </a:r>
            <a:r>
              <a:rPr lang="en-US" dirty="0" smtClean="0"/>
              <a:t>shaking.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16200000">
            <a:off x="8530832" y="3873500"/>
            <a:ext cx="2672081" cy="411480"/>
          </a:xfrm>
        </p:spPr>
        <p:txBody>
          <a:bodyPr/>
          <a:lstStyle/>
          <a:p>
            <a:r>
              <a:rPr lang="en-US" dirty="0" smtClean="0"/>
              <a:t>Engr.  Muhammad Mubashir Ajmal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A24D-118A-4C64-BEF4-4ECE13710AE2}" type="slidenum">
              <a:rPr lang="en-US" smtClean="0"/>
              <a:t>14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472" y="6686550"/>
            <a:ext cx="10272528" cy="60007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25"/>
          </a:p>
        </p:txBody>
      </p:sp>
      <p:sp>
        <p:nvSpPr>
          <p:cNvPr id="7" name="Rectangle 6"/>
          <p:cNvSpPr/>
          <p:nvPr/>
        </p:nvSpPr>
        <p:spPr>
          <a:xfrm>
            <a:off x="14472" y="6686550"/>
            <a:ext cx="10272528" cy="60007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25"/>
          </a:p>
        </p:txBody>
      </p:sp>
      <p:sp>
        <p:nvSpPr>
          <p:cNvPr id="8" name="Rectangle 7"/>
          <p:cNvSpPr/>
          <p:nvPr/>
        </p:nvSpPr>
        <p:spPr>
          <a:xfrm>
            <a:off x="342900" y="6759150"/>
            <a:ext cx="8915400" cy="403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25" dirty="0">
                <a:solidFill>
                  <a:schemeClr val="bg1"/>
                </a:solidFill>
              </a:rPr>
              <a:t>Department of Civil Engineering, University of Sargodha, Sargodha</a:t>
            </a:r>
          </a:p>
        </p:txBody>
      </p:sp>
    </p:spTree>
    <p:extLst>
      <p:ext uri="{BB962C8B-B14F-4D97-AF65-F5344CB8AC3E}">
        <p14:creationId xmlns:p14="http://schemas.microsoft.com/office/powerpoint/2010/main" val="82564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Magnitude and Intensity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0" y="1371601"/>
            <a:ext cx="8972550" cy="5275571"/>
          </a:xfrm>
        </p:spPr>
        <p:txBody>
          <a:bodyPr>
            <a:normAutofit/>
          </a:bodyPr>
          <a:lstStyle/>
          <a:p>
            <a:r>
              <a:rPr lang="en-US" dirty="0" smtClean="0"/>
              <a:t>Approximate </a:t>
            </a:r>
            <a:r>
              <a:rPr lang="en-US" dirty="0"/>
              <a:t>empirical correlations are available between the MM intensities and the PGA that may be experienced (</a:t>
            </a:r>
            <a:r>
              <a:rPr lang="en-US" i="1" dirty="0"/>
              <a:t>e.g., </a:t>
            </a:r>
            <a:r>
              <a:rPr lang="en-US" dirty="0"/>
              <a:t>Table 3).</a:t>
            </a:r>
          </a:p>
          <a:p>
            <a:r>
              <a:rPr lang="en-US" dirty="0"/>
              <a:t>For instance, during the 2001 </a:t>
            </a:r>
            <a:r>
              <a:rPr lang="en-US" dirty="0" err="1"/>
              <a:t>Bhuj</a:t>
            </a:r>
            <a:r>
              <a:rPr lang="en-US" dirty="0"/>
              <a:t> earthquake, the </a:t>
            </a:r>
            <a:r>
              <a:rPr lang="en-US" dirty="0" smtClean="0"/>
              <a:t>area enclosed </a:t>
            </a:r>
            <a:r>
              <a:rPr lang="en-US" dirty="0"/>
              <a:t>by the </a:t>
            </a:r>
            <a:r>
              <a:rPr lang="en-US" dirty="0" err="1"/>
              <a:t>isoseismal</a:t>
            </a:r>
            <a:r>
              <a:rPr lang="en-US" dirty="0"/>
              <a:t> VIII (Figure 2) may </a:t>
            </a:r>
            <a:r>
              <a:rPr lang="en-US" dirty="0" smtClean="0"/>
              <a:t>have experienced </a:t>
            </a:r>
            <a:r>
              <a:rPr lang="en-US" dirty="0"/>
              <a:t>a PGA of about </a:t>
            </a:r>
            <a:r>
              <a:rPr lang="en-US" i="1" dirty="0" smtClean="0"/>
              <a:t>0.25-0.30g</a:t>
            </a:r>
            <a:r>
              <a:rPr lang="en-US" dirty="0" smtClean="0"/>
              <a:t>.</a:t>
            </a:r>
          </a:p>
          <a:p>
            <a:r>
              <a:rPr lang="en-US" dirty="0" smtClean="0"/>
              <a:t>However</a:t>
            </a:r>
            <a:r>
              <a:rPr lang="en-US" dirty="0"/>
              <a:t>, </a:t>
            </a:r>
            <a:r>
              <a:rPr lang="en-US" dirty="0" smtClean="0"/>
              <a:t>now strong </a:t>
            </a:r>
            <a:r>
              <a:rPr lang="en-US" dirty="0"/>
              <a:t>ground motion records from </a:t>
            </a:r>
            <a:r>
              <a:rPr lang="en-US" dirty="0" smtClean="0"/>
              <a:t>seismic instruments </a:t>
            </a:r>
            <a:r>
              <a:rPr lang="en-US" dirty="0"/>
              <a:t>are relied upon to quantify </a:t>
            </a:r>
            <a:r>
              <a:rPr lang="en-US" dirty="0" smtClean="0"/>
              <a:t>destructive ground shaking.</a:t>
            </a:r>
          </a:p>
          <a:p>
            <a:r>
              <a:rPr lang="en-US" dirty="0" smtClean="0"/>
              <a:t>These </a:t>
            </a:r>
            <a:r>
              <a:rPr lang="en-US" dirty="0"/>
              <a:t>are critical for </a:t>
            </a:r>
            <a:r>
              <a:rPr lang="en-US" dirty="0" smtClean="0"/>
              <a:t>cost-effective earthquake-resistant </a:t>
            </a:r>
            <a:r>
              <a:rPr lang="en-US" dirty="0"/>
              <a:t>design.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16200000">
            <a:off x="8530832" y="3873500"/>
            <a:ext cx="2672081" cy="411480"/>
          </a:xfrm>
        </p:spPr>
        <p:txBody>
          <a:bodyPr/>
          <a:lstStyle/>
          <a:p>
            <a:r>
              <a:rPr lang="en-US" dirty="0" smtClean="0"/>
              <a:t>Engr.  Muhammad Mubashir Ajmal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A24D-118A-4C64-BEF4-4ECE13710AE2}" type="slidenum">
              <a:rPr lang="en-US" smtClean="0"/>
              <a:t>15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472" y="6686550"/>
            <a:ext cx="10272528" cy="60007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25"/>
          </a:p>
        </p:txBody>
      </p:sp>
      <p:sp>
        <p:nvSpPr>
          <p:cNvPr id="7" name="Rectangle 6"/>
          <p:cNvSpPr/>
          <p:nvPr/>
        </p:nvSpPr>
        <p:spPr>
          <a:xfrm>
            <a:off x="14472" y="6686550"/>
            <a:ext cx="10272528" cy="60007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25"/>
          </a:p>
        </p:txBody>
      </p:sp>
      <p:sp>
        <p:nvSpPr>
          <p:cNvPr id="8" name="Rectangle 7"/>
          <p:cNvSpPr/>
          <p:nvPr/>
        </p:nvSpPr>
        <p:spPr>
          <a:xfrm>
            <a:off x="342900" y="6759150"/>
            <a:ext cx="8915400" cy="403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25" dirty="0">
                <a:solidFill>
                  <a:schemeClr val="bg1"/>
                </a:solidFill>
              </a:rPr>
              <a:t>Department of Civil Engineering, University of Sargodha, Sargodha</a:t>
            </a:r>
          </a:p>
        </p:txBody>
      </p:sp>
    </p:spTree>
    <p:extLst>
      <p:ext uri="{BB962C8B-B14F-4D97-AF65-F5344CB8AC3E}">
        <p14:creationId xmlns:p14="http://schemas.microsoft.com/office/powerpoint/2010/main" val="2879990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Magnitude and Intensity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16200000">
            <a:off x="8530832" y="3873500"/>
            <a:ext cx="2672081" cy="411480"/>
          </a:xfrm>
        </p:spPr>
        <p:txBody>
          <a:bodyPr/>
          <a:lstStyle/>
          <a:p>
            <a:r>
              <a:rPr lang="en-US" dirty="0" smtClean="0"/>
              <a:t>Engr.  Muhammad Mubashir Ajmal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A24D-118A-4C64-BEF4-4ECE13710AE2}" type="slidenum">
              <a:rPr lang="en-US" smtClean="0"/>
              <a:t>16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472" y="6686550"/>
            <a:ext cx="10272528" cy="60007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25"/>
          </a:p>
        </p:txBody>
      </p:sp>
      <p:sp>
        <p:nvSpPr>
          <p:cNvPr id="7" name="Rectangle 6"/>
          <p:cNvSpPr/>
          <p:nvPr/>
        </p:nvSpPr>
        <p:spPr>
          <a:xfrm>
            <a:off x="14472" y="6686550"/>
            <a:ext cx="10272528" cy="60007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25"/>
          </a:p>
        </p:txBody>
      </p:sp>
      <p:sp>
        <p:nvSpPr>
          <p:cNvPr id="8" name="Rectangle 7"/>
          <p:cNvSpPr/>
          <p:nvPr/>
        </p:nvSpPr>
        <p:spPr>
          <a:xfrm>
            <a:off x="342900" y="6759150"/>
            <a:ext cx="8915400" cy="403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25" dirty="0">
                <a:solidFill>
                  <a:schemeClr val="bg1"/>
                </a:solidFill>
              </a:rPr>
              <a:t>Department of Civil Engineering, University of Sargodha, Sargodha</a:t>
            </a:r>
          </a:p>
        </p:txBody>
      </p:sp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438" y="2680492"/>
            <a:ext cx="7384324" cy="1371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76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16200000">
            <a:off x="8530832" y="3873500"/>
            <a:ext cx="2672081" cy="411480"/>
          </a:xfrm>
        </p:spPr>
        <p:txBody>
          <a:bodyPr/>
          <a:lstStyle/>
          <a:p>
            <a:r>
              <a:rPr lang="en-US" dirty="0" smtClean="0"/>
              <a:t>Engr.  Muhammad Mubashir Ajmal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A24D-118A-4C64-BEF4-4ECE13710AE2}" type="slidenum">
              <a:rPr lang="en-US" smtClean="0"/>
              <a:t>17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472" y="6686550"/>
            <a:ext cx="10272528" cy="60007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25"/>
          </a:p>
        </p:txBody>
      </p:sp>
      <p:sp>
        <p:nvSpPr>
          <p:cNvPr id="7" name="Rectangle 6"/>
          <p:cNvSpPr/>
          <p:nvPr/>
        </p:nvSpPr>
        <p:spPr>
          <a:xfrm>
            <a:off x="14472" y="6686550"/>
            <a:ext cx="10272528" cy="60007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25"/>
          </a:p>
        </p:txBody>
      </p:sp>
      <p:sp>
        <p:nvSpPr>
          <p:cNvPr id="8" name="Rectangle 7"/>
          <p:cNvSpPr/>
          <p:nvPr/>
        </p:nvSpPr>
        <p:spPr>
          <a:xfrm>
            <a:off x="342900" y="6759150"/>
            <a:ext cx="8915400" cy="403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25" dirty="0">
                <a:solidFill>
                  <a:schemeClr val="bg1"/>
                </a:solidFill>
              </a:rPr>
              <a:t>Department of Civil Engineering, University of Sargodha, Sargodha</a:t>
            </a:r>
          </a:p>
        </p:txBody>
      </p:sp>
      <p:pic>
        <p:nvPicPr>
          <p:cNvPr id="11" name="Picture 2" descr="Image result for thanks 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212" y="1452880"/>
            <a:ext cx="6962775" cy="3962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478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of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0" y="1371601"/>
            <a:ext cx="8572500" cy="527557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Terminology</a:t>
            </a:r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16200000">
            <a:off x="8530832" y="3873500"/>
            <a:ext cx="2672081" cy="411480"/>
          </a:xfrm>
        </p:spPr>
        <p:txBody>
          <a:bodyPr/>
          <a:lstStyle/>
          <a:p>
            <a:r>
              <a:rPr lang="en-US" dirty="0" smtClean="0"/>
              <a:t>Engr.  Muhammad Mubashir Ajmal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A24D-118A-4C64-BEF4-4ECE13710AE2}" type="slidenum">
              <a:rPr lang="en-US" smtClean="0"/>
              <a:t>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472" y="6686550"/>
            <a:ext cx="10272528" cy="60007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25"/>
          </a:p>
        </p:txBody>
      </p:sp>
      <p:sp>
        <p:nvSpPr>
          <p:cNvPr id="7" name="Rectangle 6"/>
          <p:cNvSpPr/>
          <p:nvPr/>
        </p:nvSpPr>
        <p:spPr>
          <a:xfrm>
            <a:off x="14472" y="6686550"/>
            <a:ext cx="10272528" cy="60007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25"/>
          </a:p>
        </p:txBody>
      </p:sp>
      <p:sp>
        <p:nvSpPr>
          <p:cNvPr id="8" name="Rectangle 7"/>
          <p:cNvSpPr/>
          <p:nvPr/>
        </p:nvSpPr>
        <p:spPr>
          <a:xfrm>
            <a:off x="342900" y="6759150"/>
            <a:ext cx="8915400" cy="403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25" dirty="0">
                <a:solidFill>
                  <a:schemeClr val="bg1"/>
                </a:solidFill>
              </a:rPr>
              <a:t>Department of Civil Engineering, University of Sargodha, Sargodha</a:t>
            </a:r>
          </a:p>
        </p:txBody>
      </p:sp>
    </p:spTree>
    <p:extLst>
      <p:ext uri="{BB962C8B-B14F-4D97-AF65-F5344CB8AC3E}">
        <p14:creationId xmlns:p14="http://schemas.microsoft.com/office/powerpoint/2010/main" val="223934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Magnitude and Intensity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0" y="1371601"/>
            <a:ext cx="8972550" cy="5275571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250000"/>
              </a:lnSpc>
            </a:pPr>
            <a:r>
              <a:rPr lang="en-US" b="1" u="sng" dirty="0" smtClean="0"/>
              <a:t>Terminology</a:t>
            </a:r>
            <a:r>
              <a:rPr lang="en-US" dirty="0" smtClean="0"/>
              <a:t>:</a:t>
            </a:r>
            <a:endParaRPr lang="en-US" b="1" u="sng" dirty="0"/>
          </a:p>
          <a:p>
            <a:r>
              <a:rPr lang="en-US" dirty="0"/>
              <a:t>The point on the fault where slip starts is the </a:t>
            </a:r>
            <a:r>
              <a:rPr lang="en-US" i="1" dirty="0" smtClean="0"/>
              <a:t>Focus </a:t>
            </a:r>
            <a:r>
              <a:rPr lang="en-US" dirty="0" smtClean="0"/>
              <a:t>or </a:t>
            </a:r>
            <a:r>
              <a:rPr lang="en-US" i="1" dirty="0"/>
              <a:t>Hypocenter</a:t>
            </a:r>
            <a:r>
              <a:rPr lang="en-US" dirty="0"/>
              <a:t>, and the point vertically above this </a:t>
            </a:r>
            <a:r>
              <a:rPr lang="en-US" dirty="0" smtClean="0"/>
              <a:t>on the </a:t>
            </a:r>
            <a:r>
              <a:rPr lang="en-US" dirty="0"/>
              <a:t>surface of the Earth is the </a:t>
            </a:r>
            <a:r>
              <a:rPr lang="en-US" i="1" dirty="0"/>
              <a:t>Epicenter </a:t>
            </a:r>
            <a:r>
              <a:rPr lang="en-US" dirty="0"/>
              <a:t>(Figure 1</a:t>
            </a:r>
            <a:r>
              <a:rPr lang="en-US" dirty="0" smtClean="0"/>
              <a:t>).</a:t>
            </a:r>
          </a:p>
          <a:p>
            <a:r>
              <a:rPr lang="en-US" dirty="0" smtClean="0"/>
              <a:t>The depth </a:t>
            </a:r>
            <a:r>
              <a:rPr lang="en-US" dirty="0"/>
              <a:t>of focus from the epicenter, </a:t>
            </a:r>
            <a:r>
              <a:rPr lang="en-US" dirty="0" smtClean="0"/>
              <a:t>is called </a:t>
            </a:r>
            <a:r>
              <a:rPr lang="en-US" dirty="0"/>
              <a:t>as </a:t>
            </a:r>
            <a:r>
              <a:rPr lang="en-US" i="1" dirty="0"/>
              <a:t>Focal </a:t>
            </a:r>
            <a:r>
              <a:rPr lang="en-US" i="1" dirty="0" smtClean="0"/>
              <a:t>Depth.</a:t>
            </a:r>
          </a:p>
          <a:p>
            <a:r>
              <a:rPr lang="en-US" dirty="0" smtClean="0"/>
              <a:t>Most </a:t>
            </a:r>
            <a:r>
              <a:rPr lang="en-US" dirty="0"/>
              <a:t>of </a:t>
            </a:r>
            <a:r>
              <a:rPr lang="en-US" dirty="0" smtClean="0"/>
              <a:t>the damaging </a:t>
            </a:r>
            <a:r>
              <a:rPr lang="en-US" dirty="0"/>
              <a:t>earthquakes have shallow focus with </a:t>
            </a:r>
            <a:r>
              <a:rPr lang="en-US" dirty="0" smtClean="0"/>
              <a:t>focal depths </a:t>
            </a:r>
            <a:r>
              <a:rPr lang="en-US" dirty="0"/>
              <a:t>less than about </a:t>
            </a:r>
            <a:r>
              <a:rPr lang="en-US" dirty="0" smtClean="0"/>
              <a:t>70km.</a:t>
            </a:r>
          </a:p>
          <a:p>
            <a:r>
              <a:rPr lang="en-US" dirty="0" smtClean="0"/>
              <a:t>Distance </a:t>
            </a:r>
            <a:r>
              <a:rPr lang="en-US" dirty="0"/>
              <a:t>from </a:t>
            </a:r>
            <a:r>
              <a:rPr lang="en-US" dirty="0" smtClean="0"/>
              <a:t>epicenter to </a:t>
            </a:r>
            <a:r>
              <a:rPr lang="en-US" dirty="0"/>
              <a:t>any point of interest is called </a:t>
            </a:r>
            <a:r>
              <a:rPr lang="en-US" i="1" dirty="0" err="1"/>
              <a:t>epicentral</a:t>
            </a:r>
            <a:r>
              <a:rPr lang="en-US" i="1" dirty="0"/>
              <a:t> distance</a:t>
            </a:r>
            <a:r>
              <a:rPr lang="en-US" dirty="0" smtClean="0"/>
              <a:t>.</a:t>
            </a:r>
          </a:p>
          <a:p>
            <a:r>
              <a:rPr lang="en-US" dirty="0"/>
              <a:t>A number of smaller size earthquakes take </a:t>
            </a:r>
            <a:r>
              <a:rPr lang="en-US" dirty="0" smtClean="0"/>
              <a:t>place before </a:t>
            </a:r>
            <a:r>
              <a:rPr lang="en-US" dirty="0"/>
              <a:t>and after a big earthquake (</a:t>
            </a:r>
            <a:r>
              <a:rPr lang="en-US" i="1" dirty="0"/>
              <a:t>i.e., </a:t>
            </a:r>
            <a:r>
              <a:rPr lang="en-US" dirty="0"/>
              <a:t>the </a:t>
            </a:r>
            <a:r>
              <a:rPr lang="en-US" i="1" dirty="0"/>
              <a:t>Main Shock</a:t>
            </a:r>
            <a:r>
              <a:rPr lang="en-US" dirty="0"/>
              <a:t>).</a:t>
            </a:r>
          </a:p>
          <a:p>
            <a:r>
              <a:rPr lang="en-US" dirty="0"/>
              <a:t>Those occurring before the big one are </a:t>
            </a:r>
            <a:r>
              <a:rPr lang="en-US" dirty="0" smtClean="0"/>
              <a:t>called </a:t>
            </a:r>
            <a:r>
              <a:rPr lang="en-US" i="1" dirty="0" smtClean="0"/>
              <a:t>Foreshocks</a:t>
            </a:r>
            <a:r>
              <a:rPr lang="en-US" dirty="0"/>
              <a:t>, and the ones after are called </a:t>
            </a:r>
            <a:r>
              <a:rPr lang="en-US" i="1" dirty="0"/>
              <a:t>Aftershocks</a:t>
            </a:r>
            <a:r>
              <a:rPr lang="en-US" dirty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16200000">
            <a:off x="8530832" y="3873500"/>
            <a:ext cx="2672081" cy="411480"/>
          </a:xfrm>
        </p:spPr>
        <p:txBody>
          <a:bodyPr/>
          <a:lstStyle/>
          <a:p>
            <a:r>
              <a:rPr lang="en-US" dirty="0" smtClean="0"/>
              <a:t>Engr.  Muhammad Mubashir Ajmal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A24D-118A-4C64-BEF4-4ECE13710AE2}" type="slidenum">
              <a:rPr lang="en-US" smtClean="0"/>
              <a:t>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472" y="6686550"/>
            <a:ext cx="10272528" cy="60007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25"/>
          </a:p>
        </p:txBody>
      </p:sp>
      <p:sp>
        <p:nvSpPr>
          <p:cNvPr id="7" name="Rectangle 6"/>
          <p:cNvSpPr/>
          <p:nvPr/>
        </p:nvSpPr>
        <p:spPr>
          <a:xfrm>
            <a:off x="14472" y="6686550"/>
            <a:ext cx="10272528" cy="60007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25"/>
          </a:p>
        </p:txBody>
      </p:sp>
      <p:sp>
        <p:nvSpPr>
          <p:cNvPr id="8" name="Rectangle 7"/>
          <p:cNvSpPr/>
          <p:nvPr/>
        </p:nvSpPr>
        <p:spPr>
          <a:xfrm>
            <a:off x="342900" y="6759150"/>
            <a:ext cx="8915400" cy="403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25" dirty="0">
                <a:solidFill>
                  <a:schemeClr val="bg1"/>
                </a:solidFill>
              </a:rPr>
              <a:t>Department of Civil Engineering, University of Sargodha, Sargodha</a:t>
            </a:r>
          </a:p>
        </p:txBody>
      </p:sp>
    </p:spTree>
    <p:extLst>
      <p:ext uri="{BB962C8B-B14F-4D97-AF65-F5344CB8AC3E}">
        <p14:creationId xmlns:p14="http://schemas.microsoft.com/office/powerpoint/2010/main" val="86841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Magnitude and Intensity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16200000">
            <a:off x="8530832" y="3873500"/>
            <a:ext cx="2672081" cy="411480"/>
          </a:xfrm>
        </p:spPr>
        <p:txBody>
          <a:bodyPr/>
          <a:lstStyle/>
          <a:p>
            <a:r>
              <a:rPr lang="en-US" dirty="0" smtClean="0"/>
              <a:t>Engr.  Muhammad Mubashir Ajmal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A24D-118A-4C64-BEF4-4ECE13710AE2}" type="slidenum">
              <a:rPr lang="en-US" smtClean="0"/>
              <a:t>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472" y="6686550"/>
            <a:ext cx="10272528" cy="60007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25"/>
          </a:p>
        </p:txBody>
      </p:sp>
      <p:sp>
        <p:nvSpPr>
          <p:cNvPr id="7" name="Rectangle 6"/>
          <p:cNvSpPr/>
          <p:nvPr/>
        </p:nvSpPr>
        <p:spPr>
          <a:xfrm>
            <a:off x="14472" y="6686550"/>
            <a:ext cx="10272528" cy="60007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25"/>
          </a:p>
        </p:txBody>
      </p:sp>
      <p:sp>
        <p:nvSpPr>
          <p:cNvPr id="8" name="Rectangle 7"/>
          <p:cNvSpPr/>
          <p:nvPr/>
        </p:nvSpPr>
        <p:spPr>
          <a:xfrm>
            <a:off x="342900" y="6759150"/>
            <a:ext cx="8915400" cy="403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25" dirty="0">
                <a:solidFill>
                  <a:schemeClr val="bg1"/>
                </a:solidFill>
              </a:rPr>
              <a:t>Department of Civil Engineering, University of Sargodha, Sargodha</a:t>
            </a:r>
          </a:p>
        </p:txBody>
      </p:sp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185" y="1905001"/>
            <a:ext cx="6967102" cy="4294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09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Magnitude and Intensity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0" y="1371601"/>
            <a:ext cx="8972550" cy="5275571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250000"/>
              </a:lnSpc>
            </a:pPr>
            <a:r>
              <a:rPr lang="en-US" b="1" u="sng" dirty="0" smtClean="0"/>
              <a:t>Magnitude</a:t>
            </a:r>
            <a:r>
              <a:rPr lang="en-US" dirty="0" smtClean="0"/>
              <a:t>:</a:t>
            </a:r>
            <a:endParaRPr lang="en-US" b="1" u="sng" dirty="0"/>
          </a:p>
          <a:p>
            <a:r>
              <a:rPr lang="en-US" dirty="0"/>
              <a:t>Magnitude is a </a:t>
            </a:r>
            <a:r>
              <a:rPr lang="en-US" i="1" dirty="0"/>
              <a:t>quantitative </a:t>
            </a:r>
            <a:r>
              <a:rPr lang="en-US" dirty="0"/>
              <a:t>measure of the </a:t>
            </a:r>
            <a:r>
              <a:rPr lang="en-US" dirty="0" smtClean="0"/>
              <a:t>actual size </a:t>
            </a:r>
            <a:r>
              <a:rPr lang="en-US" dirty="0"/>
              <a:t>of the </a:t>
            </a:r>
            <a:r>
              <a:rPr lang="en-US" dirty="0" smtClean="0"/>
              <a:t>earthquake.</a:t>
            </a:r>
          </a:p>
          <a:p>
            <a:r>
              <a:rPr lang="en-US" dirty="0" smtClean="0"/>
              <a:t>Professor </a:t>
            </a:r>
            <a:r>
              <a:rPr lang="en-US" dirty="0"/>
              <a:t>Charles </a:t>
            </a:r>
            <a:r>
              <a:rPr lang="en-US" dirty="0" smtClean="0"/>
              <a:t>Richter noticed </a:t>
            </a:r>
            <a:r>
              <a:rPr lang="en-US" dirty="0"/>
              <a:t>that (a) at the same distance, </a:t>
            </a:r>
            <a:r>
              <a:rPr lang="en-US" dirty="0" smtClean="0"/>
              <a:t>seismograms (records </a:t>
            </a:r>
            <a:r>
              <a:rPr lang="en-US" dirty="0"/>
              <a:t>of earthquake ground vibration) of </a:t>
            </a:r>
            <a:r>
              <a:rPr lang="en-US" dirty="0" smtClean="0"/>
              <a:t>larger earthquakes </a:t>
            </a:r>
            <a:r>
              <a:rPr lang="en-US" dirty="0"/>
              <a:t>have bigger wave amplitude than those </a:t>
            </a:r>
            <a:r>
              <a:rPr lang="en-US" dirty="0" smtClean="0"/>
              <a:t>of smaller </a:t>
            </a:r>
            <a:r>
              <a:rPr lang="en-US" dirty="0"/>
              <a:t>earthquakes; and (b) for a given </a:t>
            </a:r>
            <a:r>
              <a:rPr lang="en-US" dirty="0" smtClean="0"/>
              <a:t>earthquake, seismograms </a:t>
            </a:r>
            <a:r>
              <a:rPr lang="en-US" dirty="0"/>
              <a:t>at farther distances have smaller </a:t>
            </a:r>
            <a:r>
              <a:rPr lang="en-US" dirty="0" smtClean="0"/>
              <a:t>wave amplitude </a:t>
            </a:r>
            <a:r>
              <a:rPr lang="en-US" dirty="0"/>
              <a:t>than those at close </a:t>
            </a:r>
            <a:r>
              <a:rPr lang="en-US" dirty="0" smtClean="0"/>
              <a:t>distances.</a:t>
            </a:r>
          </a:p>
          <a:p>
            <a:r>
              <a:rPr lang="en-US" dirty="0" smtClean="0"/>
              <a:t>These prompted </a:t>
            </a:r>
            <a:r>
              <a:rPr lang="en-US" dirty="0"/>
              <a:t>him to propose the now commonly </a:t>
            </a:r>
            <a:r>
              <a:rPr lang="en-US" dirty="0" smtClean="0"/>
              <a:t>used magnitude </a:t>
            </a:r>
            <a:r>
              <a:rPr lang="en-US" dirty="0"/>
              <a:t>scale, the </a:t>
            </a:r>
            <a:r>
              <a:rPr lang="en-US" i="1" dirty="0"/>
              <a:t>Richter Scale</a:t>
            </a:r>
            <a:r>
              <a:rPr lang="en-US" dirty="0"/>
              <a:t>. It is obtained </a:t>
            </a:r>
            <a:r>
              <a:rPr lang="en-US" dirty="0" smtClean="0"/>
              <a:t>from the </a:t>
            </a:r>
            <a:r>
              <a:rPr lang="en-US" dirty="0"/>
              <a:t>seismograms and accounts for the dependence </a:t>
            </a:r>
            <a:r>
              <a:rPr lang="en-US" dirty="0" smtClean="0"/>
              <a:t>of waveform </a:t>
            </a:r>
            <a:r>
              <a:rPr lang="en-US" dirty="0"/>
              <a:t>amplitude on </a:t>
            </a:r>
            <a:r>
              <a:rPr lang="en-US" dirty="0" err="1"/>
              <a:t>epicentral</a:t>
            </a:r>
            <a:r>
              <a:rPr lang="en-US" dirty="0"/>
              <a:t> </a:t>
            </a:r>
            <a:r>
              <a:rPr lang="en-US" dirty="0" smtClean="0"/>
              <a:t>distance.</a:t>
            </a:r>
          </a:p>
          <a:p>
            <a:r>
              <a:rPr lang="en-US" dirty="0" smtClean="0"/>
              <a:t>This scale is </a:t>
            </a:r>
            <a:r>
              <a:rPr lang="en-US" dirty="0"/>
              <a:t>also called </a:t>
            </a:r>
            <a:r>
              <a:rPr lang="en-US" i="1" dirty="0"/>
              <a:t>Local Magnitude </a:t>
            </a:r>
            <a:r>
              <a:rPr lang="en-US" dirty="0" smtClean="0"/>
              <a:t>scale.</a:t>
            </a:r>
          </a:p>
          <a:p>
            <a:r>
              <a:rPr lang="en-US" dirty="0" smtClean="0"/>
              <a:t>There </a:t>
            </a:r>
            <a:r>
              <a:rPr lang="en-US" dirty="0"/>
              <a:t>are </a:t>
            </a:r>
            <a:r>
              <a:rPr lang="en-US" dirty="0" smtClean="0"/>
              <a:t>other magnitude </a:t>
            </a:r>
            <a:r>
              <a:rPr lang="en-US" dirty="0"/>
              <a:t>scales, like the </a:t>
            </a:r>
            <a:r>
              <a:rPr lang="en-US" i="1" dirty="0"/>
              <a:t>Body Wave </a:t>
            </a:r>
            <a:r>
              <a:rPr lang="en-US" i="1" dirty="0" smtClean="0"/>
              <a:t>Magnitude</a:t>
            </a:r>
            <a:r>
              <a:rPr lang="en-US" dirty="0" smtClean="0"/>
              <a:t>, </a:t>
            </a:r>
            <a:r>
              <a:rPr lang="en-US" i="1" dirty="0" smtClean="0"/>
              <a:t>Surface </a:t>
            </a:r>
            <a:r>
              <a:rPr lang="en-US" i="1" dirty="0"/>
              <a:t>Wave Magnitude </a:t>
            </a:r>
            <a:r>
              <a:rPr lang="en-US" dirty="0"/>
              <a:t>and </a:t>
            </a:r>
            <a:r>
              <a:rPr lang="en-US" i="1" dirty="0"/>
              <a:t>Wave Energy Magnitude</a:t>
            </a:r>
            <a:r>
              <a:rPr lang="en-US" dirty="0"/>
              <a:t>.</a:t>
            </a:r>
          </a:p>
          <a:p>
            <a:r>
              <a:rPr lang="en-US" dirty="0"/>
              <a:t>These </a:t>
            </a:r>
            <a:r>
              <a:rPr lang="en-US" i="1" dirty="0"/>
              <a:t>numerical </a:t>
            </a:r>
            <a:r>
              <a:rPr lang="en-US" dirty="0"/>
              <a:t>magnitude scales have no upper </a:t>
            </a:r>
            <a:r>
              <a:rPr lang="en-US" dirty="0" smtClean="0"/>
              <a:t>and lower </a:t>
            </a:r>
            <a:r>
              <a:rPr lang="en-US" dirty="0"/>
              <a:t>limits; the magnitude of a very small </a:t>
            </a:r>
            <a:r>
              <a:rPr lang="en-US" dirty="0" smtClean="0"/>
              <a:t>earthquake can </a:t>
            </a:r>
            <a:r>
              <a:rPr lang="en-US" dirty="0"/>
              <a:t>be zero or even negative.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16200000">
            <a:off x="8530832" y="3873500"/>
            <a:ext cx="2672081" cy="411480"/>
          </a:xfrm>
        </p:spPr>
        <p:txBody>
          <a:bodyPr/>
          <a:lstStyle/>
          <a:p>
            <a:r>
              <a:rPr lang="en-US" dirty="0" smtClean="0"/>
              <a:t>Engr.  Muhammad Mubashir Ajmal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A24D-118A-4C64-BEF4-4ECE13710AE2}" type="slidenum">
              <a:rPr lang="en-US" smtClean="0"/>
              <a:t>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472" y="6686550"/>
            <a:ext cx="10272528" cy="60007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25"/>
          </a:p>
        </p:txBody>
      </p:sp>
      <p:sp>
        <p:nvSpPr>
          <p:cNvPr id="7" name="Rectangle 6"/>
          <p:cNvSpPr/>
          <p:nvPr/>
        </p:nvSpPr>
        <p:spPr>
          <a:xfrm>
            <a:off x="14472" y="6686550"/>
            <a:ext cx="10272528" cy="60007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25"/>
          </a:p>
        </p:txBody>
      </p:sp>
      <p:sp>
        <p:nvSpPr>
          <p:cNvPr id="8" name="Rectangle 7"/>
          <p:cNvSpPr/>
          <p:nvPr/>
        </p:nvSpPr>
        <p:spPr>
          <a:xfrm>
            <a:off x="342900" y="6759150"/>
            <a:ext cx="8915400" cy="403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25" dirty="0">
                <a:solidFill>
                  <a:schemeClr val="bg1"/>
                </a:solidFill>
              </a:rPr>
              <a:t>Department of Civil Engineering, University of Sargodha, Sargodha</a:t>
            </a:r>
          </a:p>
        </p:txBody>
      </p:sp>
    </p:spTree>
    <p:extLst>
      <p:ext uri="{BB962C8B-B14F-4D97-AF65-F5344CB8AC3E}">
        <p14:creationId xmlns:p14="http://schemas.microsoft.com/office/powerpoint/2010/main" val="156594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Magnitude and Intensity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0" y="1371601"/>
            <a:ext cx="8972550" cy="5275571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250000"/>
              </a:lnSpc>
            </a:pPr>
            <a:r>
              <a:rPr lang="en-US" b="1" u="sng" dirty="0" smtClean="0"/>
              <a:t>Magnitude</a:t>
            </a:r>
            <a:r>
              <a:rPr lang="en-US" dirty="0" smtClean="0"/>
              <a:t>:</a:t>
            </a:r>
            <a:endParaRPr lang="en-US" b="1" u="sng" dirty="0"/>
          </a:p>
          <a:p>
            <a:r>
              <a:rPr lang="en-US" dirty="0"/>
              <a:t>An increase in magnitude (</a:t>
            </a:r>
            <a:r>
              <a:rPr lang="en-US" i="1" dirty="0"/>
              <a:t>M</a:t>
            </a:r>
            <a:r>
              <a:rPr lang="en-US" dirty="0"/>
              <a:t>) by 1.0 implies </a:t>
            </a:r>
            <a:r>
              <a:rPr lang="en-US" dirty="0" smtClean="0"/>
              <a:t>10 times </a:t>
            </a:r>
            <a:r>
              <a:rPr lang="en-US" dirty="0"/>
              <a:t>higher waveform amplitude and about 31 </a:t>
            </a:r>
            <a:r>
              <a:rPr lang="en-US" dirty="0" smtClean="0"/>
              <a:t>times higher </a:t>
            </a:r>
            <a:r>
              <a:rPr lang="en-US" dirty="0"/>
              <a:t>energy </a:t>
            </a:r>
            <a:r>
              <a:rPr lang="en-US" dirty="0" smtClean="0"/>
              <a:t>released.</a:t>
            </a:r>
          </a:p>
          <a:p>
            <a:r>
              <a:rPr lang="en-US" dirty="0" smtClean="0"/>
              <a:t>For </a:t>
            </a:r>
            <a:r>
              <a:rPr lang="en-US" dirty="0"/>
              <a:t>instance, energy </a:t>
            </a:r>
            <a:r>
              <a:rPr lang="en-US" dirty="0" smtClean="0"/>
              <a:t>released in </a:t>
            </a:r>
            <a:r>
              <a:rPr lang="en-US" dirty="0"/>
              <a:t>a </a:t>
            </a:r>
            <a:r>
              <a:rPr lang="en-US" i="1" dirty="0"/>
              <a:t>M7.</a:t>
            </a:r>
            <a:r>
              <a:rPr lang="en-US" dirty="0"/>
              <a:t>7 earthquake is about 31 times that released </a:t>
            </a:r>
            <a:r>
              <a:rPr lang="en-US" dirty="0" smtClean="0"/>
              <a:t>in a </a:t>
            </a:r>
            <a:r>
              <a:rPr lang="en-US" i="1" dirty="0"/>
              <a:t>M6.7 </a:t>
            </a:r>
            <a:r>
              <a:rPr lang="en-US" dirty="0"/>
              <a:t>earthquake, and is about 1000 (≈31×31) </a:t>
            </a:r>
            <a:r>
              <a:rPr lang="en-US" dirty="0" smtClean="0"/>
              <a:t>times that </a:t>
            </a:r>
            <a:r>
              <a:rPr lang="en-US" dirty="0"/>
              <a:t>released in a </a:t>
            </a:r>
            <a:r>
              <a:rPr lang="en-US" i="1" dirty="0"/>
              <a:t>M</a:t>
            </a:r>
            <a:r>
              <a:rPr lang="en-US" dirty="0"/>
              <a:t>5.7 </a:t>
            </a:r>
            <a:r>
              <a:rPr lang="en-US" dirty="0" smtClean="0"/>
              <a:t>earthquake.</a:t>
            </a:r>
          </a:p>
          <a:p>
            <a:r>
              <a:rPr lang="en-US" dirty="0" smtClean="0"/>
              <a:t>Most </a:t>
            </a:r>
            <a:r>
              <a:rPr lang="en-US" dirty="0"/>
              <a:t>of the </a:t>
            </a:r>
            <a:r>
              <a:rPr lang="en-US" dirty="0" smtClean="0"/>
              <a:t>energy </a:t>
            </a:r>
            <a:r>
              <a:rPr lang="en-US" dirty="0"/>
              <a:t>released goes into heat and fracturing the rocks, </a:t>
            </a:r>
            <a:r>
              <a:rPr lang="en-US" dirty="0" smtClean="0"/>
              <a:t>and only </a:t>
            </a:r>
            <a:r>
              <a:rPr lang="en-US" dirty="0"/>
              <a:t>a small fraction of it (fortunately) goes into </a:t>
            </a:r>
            <a:r>
              <a:rPr lang="en-US" dirty="0" smtClean="0"/>
              <a:t>the seismic </a:t>
            </a:r>
            <a:r>
              <a:rPr lang="en-US" dirty="0"/>
              <a:t>waves that travel to large distances </a:t>
            </a:r>
            <a:r>
              <a:rPr lang="en-US" dirty="0" smtClean="0"/>
              <a:t>causing shaking </a:t>
            </a:r>
            <a:r>
              <a:rPr lang="en-US" dirty="0"/>
              <a:t>of the ground en-route and hence damage </a:t>
            </a:r>
            <a:r>
              <a:rPr lang="en-US" dirty="0" smtClean="0"/>
              <a:t>to structures.</a:t>
            </a:r>
          </a:p>
          <a:p>
            <a:r>
              <a:rPr lang="en-US" dirty="0" smtClean="0"/>
              <a:t>The </a:t>
            </a:r>
            <a:r>
              <a:rPr lang="en-US" dirty="0"/>
              <a:t>energy released by </a:t>
            </a:r>
            <a:r>
              <a:rPr lang="en-US" dirty="0" smtClean="0"/>
              <a:t>a </a:t>
            </a:r>
            <a:r>
              <a:rPr lang="en-US" i="1" dirty="0" smtClean="0"/>
              <a:t>M6.3 </a:t>
            </a:r>
            <a:r>
              <a:rPr lang="en-US" dirty="0"/>
              <a:t>earthquake is equivalent to that released by </a:t>
            </a:r>
            <a:r>
              <a:rPr lang="en-US" dirty="0" smtClean="0"/>
              <a:t>the 1945 </a:t>
            </a:r>
            <a:r>
              <a:rPr lang="en-US" dirty="0"/>
              <a:t>Atom Bomb dropped on Hiroshima</a:t>
            </a:r>
            <a:r>
              <a:rPr lang="en-US" dirty="0" smtClean="0"/>
              <a:t>!!)</a:t>
            </a:r>
          </a:p>
          <a:p>
            <a:r>
              <a:rPr lang="en-US" dirty="0" smtClean="0"/>
              <a:t>Earthquakes </a:t>
            </a:r>
            <a:r>
              <a:rPr lang="en-US" dirty="0"/>
              <a:t>are often classified into </a:t>
            </a:r>
            <a:r>
              <a:rPr lang="en-US" dirty="0" smtClean="0"/>
              <a:t>different groups </a:t>
            </a:r>
            <a:r>
              <a:rPr lang="en-US" dirty="0"/>
              <a:t>based on their size (Table 1</a:t>
            </a:r>
            <a:r>
              <a:rPr lang="en-US" dirty="0" smtClean="0"/>
              <a:t>).</a:t>
            </a:r>
          </a:p>
          <a:p>
            <a:r>
              <a:rPr lang="en-US" dirty="0" smtClean="0"/>
              <a:t>Annual average number </a:t>
            </a:r>
            <a:r>
              <a:rPr lang="en-US" dirty="0"/>
              <a:t>of earthquakes across the Earth in each </a:t>
            </a:r>
            <a:r>
              <a:rPr lang="en-US" dirty="0" smtClean="0"/>
              <a:t>of these </a:t>
            </a:r>
            <a:r>
              <a:rPr lang="en-US" dirty="0"/>
              <a:t>groups is also shown in the table; it indicates </a:t>
            </a:r>
            <a:r>
              <a:rPr lang="en-US" dirty="0" smtClean="0"/>
              <a:t>that on </a:t>
            </a:r>
            <a:r>
              <a:rPr lang="en-US" dirty="0"/>
              <a:t>an average one </a:t>
            </a:r>
            <a:r>
              <a:rPr lang="en-US" i="1" dirty="0"/>
              <a:t>Great Earthquake </a:t>
            </a:r>
            <a:r>
              <a:rPr lang="en-US" dirty="0"/>
              <a:t>occurs each year.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16200000">
            <a:off x="8530832" y="3873500"/>
            <a:ext cx="2672081" cy="411480"/>
          </a:xfrm>
        </p:spPr>
        <p:txBody>
          <a:bodyPr/>
          <a:lstStyle/>
          <a:p>
            <a:r>
              <a:rPr lang="en-US" dirty="0" smtClean="0"/>
              <a:t>Engr.  Muhammad Mubashir Ajmal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A24D-118A-4C64-BEF4-4ECE13710AE2}" type="slidenum">
              <a:rPr lang="en-US" smtClean="0"/>
              <a:t>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472" y="6686550"/>
            <a:ext cx="10272528" cy="60007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25"/>
          </a:p>
        </p:txBody>
      </p:sp>
      <p:sp>
        <p:nvSpPr>
          <p:cNvPr id="7" name="Rectangle 6"/>
          <p:cNvSpPr/>
          <p:nvPr/>
        </p:nvSpPr>
        <p:spPr>
          <a:xfrm>
            <a:off x="14472" y="6686550"/>
            <a:ext cx="10272528" cy="60007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25"/>
          </a:p>
        </p:txBody>
      </p:sp>
      <p:sp>
        <p:nvSpPr>
          <p:cNvPr id="8" name="Rectangle 7"/>
          <p:cNvSpPr/>
          <p:nvPr/>
        </p:nvSpPr>
        <p:spPr>
          <a:xfrm>
            <a:off x="342900" y="6759150"/>
            <a:ext cx="8915400" cy="403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25" dirty="0">
                <a:solidFill>
                  <a:schemeClr val="bg1"/>
                </a:solidFill>
              </a:rPr>
              <a:t>Department of Civil Engineering, University of Sargodha, Sargodha</a:t>
            </a:r>
          </a:p>
        </p:txBody>
      </p:sp>
    </p:spTree>
    <p:extLst>
      <p:ext uri="{BB962C8B-B14F-4D97-AF65-F5344CB8AC3E}">
        <p14:creationId xmlns:p14="http://schemas.microsoft.com/office/powerpoint/2010/main" val="299078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Magnitude and Intensity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16200000">
            <a:off x="8530832" y="3873500"/>
            <a:ext cx="2672081" cy="411480"/>
          </a:xfrm>
        </p:spPr>
        <p:txBody>
          <a:bodyPr/>
          <a:lstStyle/>
          <a:p>
            <a:r>
              <a:rPr lang="en-US" dirty="0" smtClean="0"/>
              <a:t>Engr.  Muhammad Mubashir Ajmal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A24D-118A-4C64-BEF4-4ECE13710AE2}" type="slidenum">
              <a:rPr lang="en-US" smtClean="0"/>
              <a:t>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472" y="6686550"/>
            <a:ext cx="10272528" cy="60007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25"/>
          </a:p>
        </p:txBody>
      </p:sp>
      <p:sp>
        <p:nvSpPr>
          <p:cNvPr id="7" name="Rectangle 6"/>
          <p:cNvSpPr/>
          <p:nvPr/>
        </p:nvSpPr>
        <p:spPr>
          <a:xfrm>
            <a:off x="14472" y="6686550"/>
            <a:ext cx="10272528" cy="60007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25"/>
          </a:p>
        </p:txBody>
      </p:sp>
      <p:sp>
        <p:nvSpPr>
          <p:cNvPr id="8" name="Rectangle 7"/>
          <p:cNvSpPr/>
          <p:nvPr/>
        </p:nvSpPr>
        <p:spPr>
          <a:xfrm>
            <a:off x="342900" y="6759150"/>
            <a:ext cx="8915400" cy="403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25" dirty="0">
                <a:solidFill>
                  <a:schemeClr val="bg1"/>
                </a:solidFill>
              </a:rPr>
              <a:t>Department of Civil Engineering, University of Sargodha, Sargodha</a:t>
            </a:r>
          </a:p>
        </p:txBody>
      </p:sp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4311" y="2133601"/>
            <a:ext cx="7532850" cy="2914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34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Magnitude and Intensity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0" y="1371601"/>
            <a:ext cx="8972550" cy="5275571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250000"/>
              </a:lnSpc>
            </a:pPr>
            <a:r>
              <a:rPr lang="en-US" b="1" u="sng" dirty="0" smtClean="0"/>
              <a:t>Intensity</a:t>
            </a:r>
            <a:r>
              <a:rPr lang="en-US" dirty="0" smtClean="0"/>
              <a:t>:</a:t>
            </a:r>
            <a:endParaRPr lang="en-US" b="1" u="sng" dirty="0"/>
          </a:p>
          <a:p>
            <a:r>
              <a:rPr lang="en-US" dirty="0"/>
              <a:t>Intensity is a </a:t>
            </a:r>
            <a:r>
              <a:rPr lang="en-US" i="1" dirty="0"/>
              <a:t>qualitative </a:t>
            </a:r>
            <a:r>
              <a:rPr lang="en-US" dirty="0"/>
              <a:t>measure of the </a:t>
            </a:r>
            <a:r>
              <a:rPr lang="en-US" dirty="0" smtClean="0"/>
              <a:t>actual shaking </a:t>
            </a:r>
            <a:r>
              <a:rPr lang="en-US" dirty="0"/>
              <a:t>at a location during an earthquake, and </a:t>
            </a:r>
            <a:r>
              <a:rPr lang="en-US" dirty="0" smtClean="0"/>
              <a:t>is assigned </a:t>
            </a:r>
            <a:r>
              <a:rPr lang="en-US" dirty="0"/>
              <a:t>as </a:t>
            </a:r>
            <a:r>
              <a:rPr lang="en-US" i="1" dirty="0"/>
              <a:t>Roman Capital </a:t>
            </a:r>
            <a:r>
              <a:rPr lang="en-US" i="1" dirty="0" smtClean="0"/>
              <a:t>Numerals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There </a:t>
            </a:r>
            <a:r>
              <a:rPr lang="en-US" dirty="0"/>
              <a:t>are </a:t>
            </a:r>
            <a:r>
              <a:rPr lang="en-US" dirty="0" smtClean="0"/>
              <a:t>many intensity </a:t>
            </a:r>
            <a:r>
              <a:rPr lang="en-US" dirty="0"/>
              <a:t>scales. Two commonly used ones are </a:t>
            </a:r>
            <a:r>
              <a:rPr lang="en-US" dirty="0" smtClean="0"/>
              <a:t>the </a:t>
            </a:r>
            <a:r>
              <a:rPr lang="en-US" i="1" dirty="0" smtClean="0"/>
              <a:t>Modified </a:t>
            </a:r>
            <a:r>
              <a:rPr lang="en-US" i="1" dirty="0" err="1"/>
              <a:t>Mercalli</a:t>
            </a:r>
            <a:r>
              <a:rPr lang="en-US" i="1" dirty="0"/>
              <a:t> Intensity (MMI) Scale </a:t>
            </a:r>
            <a:r>
              <a:rPr lang="en-US" dirty="0"/>
              <a:t>and </a:t>
            </a:r>
            <a:r>
              <a:rPr lang="en-US" dirty="0" smtClean="0"/>
              <a:t>the Medvedev </a:t>
            </a:r>
            <a:r>
              <a:rPr lang="en-US" dirty="0" err="1" smtClean="0"/>
              <a:t>Sponheuer</a:t>
            </a:r>
            <a:r>
              <a:rPr lang="en-US" dirty="0" smtClean="0"/>
              <a:t> </a:t>
            </a:r>
            <a:r>
              <a:rPr lang="en-US" dirty="0" err="1" smtClean="0"/>
              <a:t>Karnik</a:t>
            </a:r>
            <a:r>
              <a:rPr lang="en-US" dirty="0" smtClean="0"/>
              <a:t> </a:t>
            </a:r>
            <a:r>
              <a:rPr lang="en-US" i="1" dirty="0" smtClean="0"/>
              <a:t>MSK Scale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Both </a:t>
            </a:r>
            <a:r>
              <a:rPr lang="en-US" dirty="0"/>
              <a:t>scales are quite similar and range from </a:t>
            </a:r>
            <a:r>
              <a:rPr lang="en-US" dirty="0" smtClean="0"/>
              <a:t>I (least </a:t>
            </a:r>
            <a:r>
              <a:rPr lang="en-US" dirty="0"/>
              <a:t>perceptive) to XII (most severe</a:t>
            </a:r>
            <a:r>
              <a:rPr lang="en-US" dirty="0" smtClean="0"/>
              <a:t>).</a:t>
            </a:r>
          </a:p>
          <a:p>
            <a:r>
              <a:rPr lang="en-US" dirty="0" smtClean="0"/>
              <a:t>The intensity scales </a:t>
            </a:r>
            <a:r>
              <a:rPr lang="en-US" dirty="0"/>
              <a:t>are based on three features of </a:t>
            </a:r>
            <a:r>
              <a:rPr lang="en-US" dirty="0" smtClean="0"/>
              <a:t>shaking</a:t>
            </a:r>
          </a:p>
          <a:p>
            <a:pPr lvl="1"/>
            <a:r>
              <a:rPr lang="en-US" dirty="0" smtClean="0"/>
              <a:t>perception </a:t>
            </a:r>
            <a:r>
              <a:rPr lang="en-US" dirty="0"/>
              <a:t>by people and </a:t>
            </a:r>
            <a:r>
              <a:rPr lang="en-US" dirty="0" smtClean="0"/>
              <a:t>animals</a:t>
            </a:r>
          </a:p>
          <a:p>
            <a:pPr lvl="1"/>
            <a:r>
              <a:rPr lang="en-US" dirty="0" smtClean="0"/>
              <a:t>performance of buildings</a:t>
            </a:r>
          </a:p>
          <a:p>
            <a:pPr lvl="1"/>
            <a:r>
              <a:rPr lang="en-US" dirty="0" smtClean="0"/>
              <a:t>changes </a:t>
            </a:r>
            <a:r>
              <a:rPr lang="en-US" dirty="0"/>
              <a:t>to natural </a:t>
            </a:r>
            <a:r>
              <a:rPr lang="en-US" dirty="0" smtClean="0"/>
              <a:t>surroundings.</a:t>
            </a:r>
          </a:p>
          <a:p>
            <a:r>
              <a:rPr lang="en-US" dirty="0" smtClean="0"/>
              <a:t>Table 2 </a:t>
            </a:r>
            <a:r>
              <a:rPr lang="en-US" dirty="0"/>
              <a:t>gives the description of Intensity VIII on MSK Scale.</a:t>
            </a:r>
          </a:p>
          <a:p>
            <a:r>
              <a:rPr lang="en-US" dirty="0"/>
              <a:t>The distribution of intensity at different </a:t>
            </a:r>
            <a:r>
              <a:rPr lang="en-US" dirty="0" smtClean="0"/>
              <a:t>places during </a:t>
            </a:r>
            <a:r>
              <a:rPr lang="en-US" dirty="0"/>
              <a:t>an earthquake is shown graphically </a:t>
            </a:r>
            <a:r>
              <a:rPr lang="en-US" dirty="0" smtClean="0"/>
              <a:t>using </a:t>
            </a:r>
            <a:r>
              <a:rPr lang="en-US" i="1" dirty="0" err="1" smtClean="0"/>
              <a:t>isoseismals</a:t>
            </a:r>
            <a:r>
              <a:rPr lang="en-US" dirty="0"/>
              <a:t>, lines joining places with equal </a:t>
            </a:r>
            <a:r>
              <a:rPr lang="en-US" dirty="0" smtClean="0"/>
              <a:t>seismic intensity </a:t>
            </a:r>
            <a:r>
              <a:rPr lang="en-US" dirty="0"/>
              <a:t>(Figure 2).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16200000">
            <a:off x="8530832" y="3873500"/>
            <a:ext cx="2672081" cy="411480"/>
          </a:xfrm>
        </p:spPr>
        <p:txBody>
          <a:bodyPr/>
          <a:lstStyle/>
          <a:p>
            <a:r>
              <a:rPr lang="en-US" dirty="0" smtClean="0"/>
              <a:t>Engr.  Muhammad Mubashir Ajmal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A24D-118A-4C64-BEF4-4ECE13710AE2}" type="slidenum">
              <a:rPr lang="en-US" smtClean="0"/>
              <a:t>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472" y="6686550"/>
            <a:ext cx="10272528" cy="60007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25"/>
          </a:p>
        </p:txBody>
      </p:sp>
      <p:sp>
        <p:nvSpPr>
          <p:cNvPr id="7" name="Rectangle 6"/>
          <p:cNvSpPr/>
          <p:nvPr/>
        </p:nvSpPr>
        <p:spPr>
          <a:xfrm>
            <a:off x="14472" y="6686550"/>
            <a:ext cx="10272528" cy="60007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25"/>
          </a:p>
        </p:txBody>
      </p:sp>
      <p:sp>
        <p:nvSpPr>
          <p:cNvPr id="8" name="Rectangle 7"/>
          <p:cNvSpPr/>
          <p:nvPr/>
        </p:nvSpPr>
        <p:spPr>
          <a:xfrm>
            <a:off x="342900" y="6759150"/>
            <a:ext cx="8915400" cy="403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25" dirty="0">
                <a:solidFill>
                  <a:schemeClr val="bg1"/>
                </a:solidFill>
              </a:rPr>
              <a:t>Department of Civil Engineering, University of Sargodha, Sargodha</a:t>
            </a:r>
          </a:p>
        </p:txBody>
      </p:sp>
    </p:spTree>
    <p:extLst>
      <p:ext uri="{BB962C8B-B14F-4D97-AF65-F5344CB8AC3E}">
        <p14:creationId xmlns:p14="http://schemas.microsoft.com/office/powerpoint/2010/main" val="284415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Magnitude and Intensity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16200000">
            <a:off x="8530832" y="3873500"/>
            <a:ext cx="2672081" cy="411480"/>
          </a:xfrm>
        </p:spPr>
        <p:txBody>
          <a:bodyPr/>
          <a:lstStyle/>
          <a:p>
            <a:r>
              <a:rPr lang="en-US" dirty="0" smtClean="0"/>
              <a:t>Engr.  Muhammad Mubashir Ajmal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A24D-118A-4C64-BEF4-4ECE13710AE2}" type="slidenum">
              <a:rPr lang="en-US" smtClean="0"/>
              <a:t>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472" y="6686550"/>
            <a:ext cx="10272528" cy="60007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25"/>
          </a:p>
        </p:txBody>
      </p:sp>
      <p:sp>
        <p:nvSpPr>
          <p:cNvPr id="7" name="Rectangle 6"/>
          <p:cNvSpPr/>
          <p:nvPr/>
        </p:nvSpPr>
        <p:spPr>
          <a:xfrm>
            <a:off x="14472" y="6686550"/>
            <a:ext cx="10272528" cy="60007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25"/>
          </a:p>
        </p:txBody>
      </p:sp>
      <p:sp>
        <p:nvSpPr>
          <p:cNvPr id="8" name="Rectangle 7"/>
          <p:cNvSpPr/>
          <p:nvPr/>
        </p:nvSpPr>
        <p:spPr>
          <a:xfrm>
            <a:off x="342900" y="6759150"/>
            <a:ext cx="8915400" cy="403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25" dirty="0">
                <a:solidFill>
                  <a:schemeClr val="bg1"/>
                </a:solidFill>
              </a:rPr>
              <a:t>Department of Civil Engineering, University of Sargodha, Sargodha</a:t>
            </a:r>
          </a:p>
        </p:txBody>
      </p:sp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7043" y="1687761"/>
            <a:ext cx="6627386" cy="4353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6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5511</TotalTime>
  <Words>1311</Words>
  <Application>Microsoft Office PowerPoint</Application>
  <PresentationFormat>35mm Slides</PresentationFormat>
  <Paragraphs>120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Cambria</vt:lpstr>
      <vt:lpstr>Wingdings</vt:lpstr>
      <vt:lpstr>Adjacency</vt:lpstr>
      <vt:lpstr>Introduction to Earthquake Engineering Lec#3</vt:lpstr>
      <vt:lpstr>List of Content</vt:lpstr>
      <vt:lpstr>Magnitude and Intensity</vt:lpstr>
      <vt:lpstr>Magnitude and Intensity</vt:lpstr>
      <vt:lpstr>Magnitude and Intensity</vt:lpstr>
      <vt:lpstr>Magnitude and Intensity</vt:lpstr>
      <vt:lpstr>Magnitude and Intensity</vt:lpstr>
      <vt:lpstr>Magnitude and Intensity</vt:lpstr>
      <vt:lpstr>Magnitude and Intensity</vt:lpstr>
      <vt:lpstr>Magnitude and Intensity</vt:lpstr>
      <vt:lpstr>Magnitude and Intensity</vt:lpstr>
      <vt:lpstr>Magnitude and Intensity</vt:lpstr>
      <vt:lpstr>Magnitude and Intensity</vt:lpstr>
      <vt:lpstr>Magnitude and Intensity</vt:lpstr>
      <vt:lpstr>Magnitude and Intensity</vt:lpstr>
      <vt:lpstr>Magnitude and Intensity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 of openings on lateral strength of masonry walls</dc:title>
  <dc:creator>Ubaid Ahmad Mughal</dc:creator>
  <cp:lastModifiedBy>Mian M. Mubashir Ajmal</cp:lastModifiedBy>
  <cp:revision>336</cp:revision>
  <dcterms:created xsi:type="dcterms:W3CDTF">2018-09-26T10:02:10Z</dcterms:created>
  <dcterms:modified xsi:type="dcterms:W3CDTF">2019-03-05T09:16:06Z</dcterms:modified>
</cp:coreProperties>
</file>