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0" r:id="rId3"/>
    <p:sldId id="257" r:id="rId4"/>
    <p:sldId id="258" r:id="rId5"/>
    <p:sldId id="263" r:id="rId6"/>
    <p:sldId id="366" r:id="rId7"/>
    <p:sldId id="259" r:id="rId8"/>
    <p:sldId id="363" r:id="rId9"/>
    <p:sldId id="270" r:id="rId10"/>
    <p:sldId id="274" r:id="rId11"/>
    <p:sldId id="278" r:id="rId12"/>
    <p:sldId id="275" r:id="rId13"/>
    <p:sldId id="276" r:id="rId14"/>
    <p:sldId id="268" r:id="rId15"/>
    <p:sldId id="269" r:id="rId16"/>
    <p:sldId id="367" r:id="rId17"/>
    <p:sldId id="271" r:id="rId18"/>
    <p:sldId id="272" r:id="rId19"/>
    <p:sldId id="273" r:id="rId20"/>
    <p:sldId id="368" r:id="rId21"/>
    <p:sldId id="369" r:id="rId22"/>
    <p:sldId id="370" r:id="rId23"/>
    <p:sldId id="277" r:id="rId24"/>
    <p:sldId id="371" r:id="rId25"/>
    <p:sldId id="372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91" r:id="rId34"/>
    <p:sldId id="292" r:id="rId35"/>
    <p:sldId id="293" r:id="rId36"/>
    <p:sldId id="294" r:id="rId37"/>
    <p:sldId id="295" r:id="rId38"/>
    <p:sldId id="302" r:id="rId39"/>
    <p:sldId id="30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ign_pattern_(computer_science)#Documentation" TargetMode="External"/><Relationship Id="rId2" Type="http://schemas.openxmlformats.org/officeDocument/2006/relationships/hyperlink" Target="http://www.tml.hut.fi/~pnr/GoF-models/htm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9020-EC71-409D-8BB9-5CB9D00D4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D322B-F118-4888-8002-FD2837EAF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9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AE13645-7575-468D-93B5-D9A7ED241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Creational Patterns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361522A-9E9E-44CF-9CDA-4AADF49CE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4"/>
            <a:ext cx="8458200" cy="49863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100" b="1" dirty="0"/>
              <a:t>Abstract Factory</a:t>
            </a:r>
            <a:r>
              <a:rPr lang="en-US" altLang="en-US" sz="21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Factory for building related objects</a:t>
            </a:r>
          </a:p>
          <a:p>
            <a:pPr>
              <a:lnSpc>
                <a:spcPct val="90000"/>
              </a:lnSpc>
            </a:pPr>
            <a:r>
              <a:rPr lang="en-US" altLang="en-US" sz="2100" b="1" dirty="0"/>
              <a:t>Builder</a:t>
            </a:r>
            <a:r>
              <a:rPr lang="en-US" altLang="en-US" sz="21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Factory for building complex objects incrementally (multi course dinner- separate object construction- easy to understand)</a:t>
            </a:r>
          </a:p>
          <a:p>
            <a:pPr>
              <a:lnSpc>
                <a:spcPct val="90000"/>
              </a:lnSpc>
            </a:pPr>
            <a:r>
              <a:rPr lang="en-US" altLang="en-US" sz="2100" b="1" dirty="0"/>
              <a:t>Factory Method</a:t>
            </a:r>
            <a:r>
              <a:rPr lang="en-US" altLang="en-US" sz="21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Method in a derived class creates associates (person, male, female- additional types)</a:t>
            </a:r>
          </a:p>
          <a:p>
            <a:pPr>
              <a:lnSpc>
                <a:spcPct val="90000"/>
              </a:lnSpc>
            </a:pPr>
            <a:r>
              <a:rPr lang="en-US" altLang="en-US" sz="2100" b="1" dirty="0"/>
              <a:t>Prototype</a:t>
            </a:r>
            <a:r>
              <a:rPr lang="en-US" altLang="en-US" sz="21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Factory for cloning new instances from a prototype (chess game-initial setup)</a:t>
            </a:r>
          </a:p>
          <a:p>
            <a:pPr>
              <a:lnSpc>
                <a:spcPct val="90000"/>
              </a:lnSpc>
            </a:pPr>
            <a:r>
              <a:rPr lang="en-US" altLang="en-US" sz="2100" b="1" dirty="0"/>
              <a:t>Singleton</a:t>
            </a:r>
            <a:r>
              <a:rPr lang="en-US" altLang="en-US" sz="21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Factory for a singular (sole) instance (president of country-easy to write)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CB481A4-D2F4-40BB-BB44-89072EA45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Structural Patterns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81A77FE-4145-47F0-A986-BDA0B973A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686800" cy="52379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100" b="1" dirty="0"/>
              <a:t>Adapter: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Translator adapts a server interface for a client (</a:t>
            </a:r>
            <a:r>
              <a:rPr lang="en-US" altLang="en-US" sz="2000" dirty="0" err="1"/>
              <a:t>iphone</a:t>
            </a:r>
            <a:r>
              <a:rPr lang="en-US" altLang="en-US" sz="2000" dirty="0"/>
              <a:t> power adapter)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/>
              <a:t>Bridge</a:t>
            </a:r>
            <a:r>
              <a:rPr lang="en-US" altLang="en-US" sz="21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Abstraction for binding one of many implementations (household switch) 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/>
              <a:t>Composite</a:t>
            </a:r>
            <a:r>
              <a:rPr lang="en-US" altLang="en-US" sz="21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Structure for building recursive aggregations (group messaging)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/>
              <a:t>Decorator</a:t>
            </a:r>
            <a:r>
              <a:rPr lang="en-US" altLang="en-US" sz="21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Decorator extends an object transparently (add responsibility to object, inheritance, 10 pizza with 3 topping, discount, complex)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/>
              <a:t>Facade</a:t>
            </a:r>
            <a:r>
              <a:rPr lang="en-US" altLang="en-US" sz="21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Simplifies the interface for a subsystem (event manager, online book, reduce coupling, reduce network calls, single interface represent entire subsystems)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/>
              <a:t>Flyweight</a:t>
            </a:r>
            <a:r>
              <a:rPr lang="en-US" altLang="en-US" sz="21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Many fine-grained objects shared efficiently.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/>
              <a:t>Proxy</a:t>
            </a:r>
            <a:r>
              <a:rPr lang="en-US" altLang="en-US" sz="21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One object approximates another (credit card, object represent other object)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9A6F6E1-D65F-4C43-A03C-0B173D52A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Behavioral Patterns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CEA268C-8370-42D6-81EF-5E575D2C5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100" b="1"/>
              <a:t>Chain of Responsibility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Request delegated to the responsible service provider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Command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Request or Action is first-class object, hence re-storable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Iterator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Aggregate and access elements sequentially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Interpreter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Language interpreter for a small grammar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Mediator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Coordinates interactions between its associates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Memento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Snapshot captures and restores object states privately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i="1"/>
              <a:t>Which ones do you think you have seen somewhere?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5DAFE58-D3DE-469E-9AE2-5093C6B90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Behavioral Patterns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CEF0345-7249-4DEB-9CAA-AF97C4EE5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100" b="1"/>
              <a:t>Observer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Dependents update automatically when subject changes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State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Object whose behavior depends on its state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Strategy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Abstraction for selecting one of many algorithms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Template Method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Algorithm with some steps supplied by a derived class</a:t>
            </a:r>
          </a:p>
          <a:p>
            <a:pPr>
              <a:lnSpc>
                <a:spcPct val="80000"/>
              </a:lnSpc>
            </a:pPr>
            <a:r>
              <a:rPr lang="en-US" altLang="en-US" sz="2100" b="1"/>
              <a:t>Visitor</a:t>
            </a:r>
            <a:r>
              <a:rPr lang="en-US" altLang="en-US" sz="21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Operations applied to elements of a heterogeneous object structure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ED87999-EA5D-414B-BF22-5AC997C1D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Facade (Non software example)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6B97918E-C989-4C85-8229-9B3AA1F1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562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>
            <a:extLst>
              <a:ext uri="{FF2B5EF4-FFF2-40B4-BE49-F238E27FC236}">
                <a16:creationId xmlns:a16="http://schemas.microsoft.com/office/drawing/2014/main" id="{6E8890B5-F4C5-49A4-9A93-5D5B3DF0E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0" y="3276600"/>
            <a:ext cx="3124200" cy="2590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Provide a unified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interface to a set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of interfaces in 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subsystem.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92A3812-88CF-47F4-8788-E503C860C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Facade (Software counterpart)</a:t>
            </a:r>
          </a:p>
        </p:txBody>
      </p:sp>
      <p:pic>
        <p:nvPicPr>
          <p:cNvPr id="18435" name="Picture 4" descr="untitled">
            <a:extLst>
              <a:ext uri="{FF2B5EF4-FFF2-40B4-BE49-F238E27FC236}">
                <a16:creationId xmlns:a16="http://schemas.microsoft.com/office/drawing/2014/main" id="{EFE66AC6-A7B8-4A9E-BCF3-A66687F7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id="{47E4FF80-9AF1-4261-A591-3566FA14C1F4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828800"/>
            <a:ext cx="3429000" cy="3886200"/>
            <a:chOff x="1824" y="633"/>
            <a:chExt cx="2834" cy="2849"/>
          </a:xfrm>
        </p:grpSpPr>
        <p:sp>
          <p:nvSpPr>
            <p:cNvPr id="18442" name="Puzzle3">
              <a:extLst>
                <a:ext uri="{FF2B5EF4-FFF2-40B4-BE49-F238E27FC236}">
                  <a16:creationId xmlns:a16="http://schemas.microsoft.com/office/drawing/2014/main" id="{0805C094-2FC4-4E6C-A4AD-2215325E815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3" name="Puzzle2">
              <a:extLst>
                <a:ext uri="{FF2B5EF4-FFF2-40B4-BE49-F238E27FC236}">
                  <a16:creationId xmlns:a16="http://schemas.microsoft.com/office/drawing/2014/main" id="{AC869D86-0449-464F-85B5-8D2CBA46356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4" name="Puzzle4">
              <a:extLst>
                <a:ext uri="{FF2B5EF4-FFF2-40B4-BE49-F238E27FC236}">
                  <a16:creationId xmlns:a16="http://schemas.microsoft.com/office/drawing/2014/main" id="{A74773DB-F766-498F-9189-A66F420D8D3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5" name="Puzzle1">
              <a:extLst>
                <a:ext uri="{FF2B5EF4-FFF2-40B4-BE49-F238E27FC236}">
                  <a16:creationId xmlns:a16="http://schemas.microsoft.com/office/drawing/2014/main" id="{B1625805-5213-49B3-8CD2-A990B4AA66B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8437" name="Picture 10">
            <a:extLst>
              <a:ext uri="{FF2B5EF4-FFF2-40B4-BE49-F238E27FC236}">
                <a16:creationId xmlns:a16="http://schemas.microsoft.com/office/drawing/2014/main" id="{8DE8A71B-1DC2-4B17-BC39-80375A19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327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11">
            <a:extLst>
              <a:ext uri="{FF2B5EF4-FFF2-40B4-BE49-F238E27FC236}">
                <a16:creationId xmlns:a16="http://schemas.microsoft.com/office/drawing/2014/main" id="{FFAC3C25-0F23-4DC5-BE85-AF6C6A68C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2">
            <a:extLst>
              <a:ext uri="{FF2B5EF4-FFF2-40B4-BE49-F238E27FC236}">
                <a16:creationId xmlns:a16="http://schemas.microsoft.com/office/drawing/2014/main" id="{5AD566B0-C13E-4D85-984D-C9FE7E69B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13">
            <a:extLst>
              <a:ext uri="{FF2B5EF4-FFF2-40B4-BE49-F238E27FC236}">
                <a16:creationId xmlns:a16="http://schemas.microsoft.com/office/drawing/2014/main" id="{FFEA294C-324F-4FCE-BE16-ACED83033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810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4">
            <a:extLst>
              <a:ext uri="{FF2B5EF4-FFF2-40B4-BE49-F238E27FC236}">
                <a16:creationId xmlns:a16="http://schemas.microsoft.com/office/drawing/2014/main" id="{66981FCE-5C9E-4A82-AF92-7C3F2B3C0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1981200"/>
            <a:ext cx="2590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5A35A7-E6A5-457D-B1D9-060660BBE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Flyweight (Non software example)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A0C59885-3F7C-4358-B64F-0B5A133D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56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>
            <a:extLst>
              <a:ext uri="{FF2B5EF4-FFF2-40B4-BE49-F238E27FC236}">
                <a16:creationId xmlns:a16="http://schemas.microsoft.com/office/drawing/2014/main" id="{A9300B39-18DE-47A6-AA2B-3F9D6E7E8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3800" y="2438400"/>
            <a:ext cx="3124200" cy="32766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Use sharing to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support large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numbers of fine-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grained objects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efficiently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14E1734-F488-4568-B2EE-722B847E0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Flyweight (Software counterpart)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D37635F4-46D1-44A0-B8EB-BE1D9F56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C9A6CD2C-FC8A-46BC-AA59-6853B1D24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09800"/>
            <a:ext cx="18288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Text Box 10">
            <a:extLst>
              <a:ext uri="{FF2B5EF4-FFF2-40B4-BE49-F238E27FC236}">
                <a16:creationId xmlns:a16="http://schemas.microsoft.com/office/drawing/2014/main" id="{FA45718D-9CD1-4642-AC12-52B84EA8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019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Memory</a:t>
            </a:r>
          </a:p>
        </p:txBody>
      </p:sp>
      <p:sp>
        <p:nvSpPr>
          <p:cNvPr id="20486" name="Line 11">
            <a:extLst>
              <a:ext uri="{FF2B5EF4-FFF2-40B4-BE49-F238E27FC236}">
                <a16:creationId xmlns:a16="http://schemas.microsoft.com/office/drawing/2014/main" id="{65271BC7-3052-49F9-8E5B-1357A0460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343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2">
            <a:extLst>
              <a:ext uri="{FF2B5EF4-FFF2-40B4-BE49-F238E27FC236}">
                <a16:creationId xmlns:a16="http://schemas.microsoft.com/office/drawing/2014/main" id="{DAB56985-7838-434C-A148-068C52A05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733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3">
            <a:extLst>
              <a:ext uri="{FF2B5EF4-FFF2-40B4-BE49-F238E27FC236}">
                <a16:creationId xmlns:a16="http://schemas.microsoft.com/office/drawing/2014/main" id="{37FF5A1B-4335-4FA3-8843-B08337CAB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429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4">
            <a:extLst>
              <a:ext uri="{FF2B5EF4-FFF2-40B4-BE49-F238E27FC236}">
                <a16:creationId xmlns:a16="http://schemas.microsoft.com/office/drawing/2014/main" id="{7DADA3BA-4D05-4237-AC37-926651C7B0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4038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0" name="Picture 16" descr="untitled">
            <a:extLst>
              <a:ext uri="{FF2B5EF4-FFF2-40B4-BE49-F238E27FC236}">
                <a16:creationId xmlns:a16="http://schemas.microsoft.com/office/drawing/2014/main" id="{366C34E4-0481-4E38-A658-D083A0745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Line 17">
            <a:extLst>
              <a:ext uri="{FF2B5EF4-FFF2-40B4-BE49-F238E27FC236}">
                <a16:creationId xmlns:a16="http://schemas.microsoft.com/office/drawing/2014/main" id="{F662E0BD-B754-4F1C-A693-EB166DF68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E1719CD-40E2-4785-8011-FDBE3712A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/>
              <a:t>Chain of Responsibility (Non software example)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C5E50C33-86B9-4475-AD34-6DEBA996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1"/>
            <a:ext cx="5105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>
            <a:extLst>
              <a:ext uri="{FF2B5EF4-FFF2-40B4-BE49-F238E27FC236}">
                <a16:creationId xmlns:a16="http://schemas.microsoft.com/office/drawing/2014/main" id="{30C69448-DC08-412C-8C65-7EF08BA92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62800" y="2438400"/>
            <a:ext cx="3124200" cy="3733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Chain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receiving objects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and pass the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request along the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chain until 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object handles it.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7F3EB62-ED05-41A2-B3D8-BE47BDF56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/>
              <a:t>Chain of Responsibility (Software counterpart)</a:t>
            </a:r>
          </a:p>
        </p:txBody>
      </p:sp>
      <p:pic>
        <p:nvPicPr>
          <p:cNvPr id="22531" name="Picture 5" descr="http://www.patriotbrothers.com/images/3tier_2.png">
            <a:extLst>
              <a:ext uri="{FF2B5EF4-FFF2-40B4-BE49-F238E27FC236}">
                <a16:creationId xmlns:a16="http://schemas.microsoft.com/office/drawing/2014/main" id="{8C6CC98E-A639-4D05-98CE-D220ECCD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37909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>
            <a:extLst>
              <a:ext uri="{FF2B5EF4-FFF2-40B4-BE49-F238E27FC236}">
                <a16:creationId xmlns:a16="http://schemas.microsoft.com/office/drawing/2014/main" id="{F8202BF1-48F2-41AB-A9B2-F7C9CAED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847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66FF"/>
                </a:solidFill>
              </a:rPr>
              <a:t>Login page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21DCCE61-54DB-493D-AA65-336B2C66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784726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66FF"/>
                </a:solidFill>
              </a:rPr>
              <a:t>Password checking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84F7EAB5-6056-46D2-9E30-E6970D21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784726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66FF"/>
                </a:solidFill>
              </a:rPr>
              <a:t>Balance statement</a:t>
            </a:r>
          </a:p>
        </p:txBody>
      </p:sp>
      <p:sp>
        <p:nvSpPr>
          <p:cNvPr id="9225" name="Cloud">
            <a:extLst>
              <a:ext uri="{FF2B5EF4-FFF2-40B4-BE49-F238E27FC236}">
                <a16:creationId xmlns:a16="http://schemas.microsoft.com/office/drawing/2014/main" id="{37D02095-77DD-43C6-8B94-FD562BFCB1F4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648200" y="3505201"/>
            <a:ext cx="1371600" cy="919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536" name="Text Box 10">
            <a:extLst>
              <a:ext uri="{FF2B5EF4-FFF2-40B4-BE49-F238E27FC236}">
                <a16:creationId xmlns:a16="http://schemas.microsoft.com/office/drawing/2014/main" id="{37D41A91-77E0-43AE-8B80-21DB81B4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480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Internet</a:t>
            </a:r>
          </a:p>
        </p:txBody>
      </p:sp>
      <p:pic>
        <p:nvPicPr>
          <p:cNvPr id="22537" name="Picture 11" descr="iphone_home">
            <a:extLst>
              <a:ext uri="{FF2B5EF4-FFF2-40B4-BE49-F238E27FC236}">
                <a16:creationId xmlns:a16="http://schemas.microsoft.com/office/drawing/2014/main" id="{DFF7E078-90D9-4A11-97EB-08038D8E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708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Line 12">
            <a:extLst>
              <a:ext uri="{FF2B5EF4-FFF2-40B4-BE49-F238E27FC236}">
                <a16:creationId xmlns:a16="http://schemas.microsoft.com/office/drawing/2014/main" id="{7A0F3835-C37A-418B-B71E-350AB06A0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3">
            <a:extLst>
              <a:ext uri="{FF2B5EF4-FFF2-40B4-BE49-F238E27FC236}">
                <a16:creationId xmlns:a16="http://schemas.microsoft.com/office/drawing/2014/main" id="{A312B210-BA36-473C-A2DB-6EDC7865C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C5127-57A0-4D9B-8D00-84C60DEE2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4F9D-0693-4808-BEBB-174FF2D5ADA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55106" name="Rectangle 2">
            <a:extLst>
              <a:ext uri="{FF2B5EF4-FFF2-40B4-BE49-F238E27FC236}">
                <a16:creationId xmlns:a16="http://schemas.microsoft.com/office/drawing/2014/main" id="{E69D5F28-9DA3-445E-8461-17042234B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patterns</a:t>
            </a:r>
          </a:p>
        </p:txBody>
      </p:sp>
      <p:sp>
        <p:nvSpPr>
          <p:cNvPr id="1455107" name="Rectangle 3">
            <a:extLst>
              <a:ext uri="{FF2B5EF4-FFF2-40B4-BE49-F238E27FC236}">
                <a16:creationId xmlns:a16="http://schemas.microsoft.com/office/drawing/2014/main" id="{1416AB5B-B6F5-4838-9823-0969EB1B2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en-US" sz="1900" dirty="0"/>
              <a:t>“A pattern describes a problem which occurs over and over again in our environment, and then describes the core of the solution to that problem, in such a way that you can use this solution a million times over, without ever doing it the same way twice.”</a:t>
            </a:r>
          </a:p>
          <a:p>
            <a:pPr lvl="1">
              <a:lnSpc>
                <a:spcPct val="80000"/>
              </a:lnSpc>
            </a:pPr>
            <a:endParaRPr lang="en-US" altLang="en-US" sz="1900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D23631-AC4E-47EF-AAD8-06A8DADE8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Memento (Non software example)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CD5337C7-474F-4D99-9019-6AAE7AB3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25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689B4E3D-E5DB-4812-92EC-A1CBE5DD2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0" y="2438400"/>
            <a:ext cx="3124200" cy="3733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Externalize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object’s state so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that object can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restored to this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state later.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AC68DAA-CD8E-42A1-B4E0-AEF3D0DC8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Memento (Software counterpart)</a:t>
            </a:r>
          </a:p>
        </p:txBody>
      </p:sp>
      <p:pic>
        <p:nvPicPr>
          <p:cNvPr id="24579" name="Picture 3" descr="099691148310654.JPG">
            <a:extLst>
              <a:ext uri="{FF2B5EF4-FFF2-40B4-BE49-F238E27FC236}">
                <a16:creationId xmlns:a16="http://schemas.microsoft.com/office/drawing/2014/main" id="{75D8D445-5843-4378-94B2-97F481257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1"/>
            <a:ext cx="42545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3EA0D3A-B424-4626-86BB-5DBAB276DABF}"/>
              </a:ext>
            </a:extLst>
          </p:cNvPr>
          <p:cNvSpPr/>
          <p:nvPr/>
        </p:nvSpPr>
        <p:spPr>
          <a:xfrm>
            <a:off x="6858000" y="5638800"/>
            <a:ext cx="1371600" cy="5334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B0342D3-305D-4E8B-8D50-673C12288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Observer (Non software example)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30EC1DD9-F0B9-4BA7-9EEC-58FF1A5A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1"/>
            <a:ext cx="5105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>
            <a:extLst>
              <a:ext uri="{FF2B5EF4-FFF2-40B4-BE49-F238E27FC236}">
                <a16:creationId xmlns:a16="http://schemas.microsoft.com/office/drawing/2014/main" id="{D71C9915-FA7F-4380-B38A-51B410242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670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/>
              <a:t>When an object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/>
              <a:t>changes its state,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/>
              <a:t>all its dependants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/>
              <a:t>are notified.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27465C4-A039-480D-A74E-92F024371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Observer (Software counterpart)</a:t>
            </a:r>
          </a:p>
        </p:txBody>
      </p:sp>
      <p:pic>
        <p:nvPicPr>
          <p:cNvPr id="26627" name="Picture 6">
            <a:extLst>
              <a:ext uri="{FF2B5EF4-FFF2-40B4-BE49-F238E27FC236}">
                <a16:creationId xmlns:a16="http://schemas.microsoft.com/office/drawing/2014/main" id="{BA263333-31EA-4F27-B2D2-A25DE378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057401"/>
            <a:ext cx="16859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>
            <a:extLst>
              <a:ext uri="{FF2B5EF4-FFF2-40B4-BE49-F238E27FC236}">
                <a16:creationId xmlns:a16="http://schemas.microsoft.com/office/drawing/2014/main" id="{C978655F-7DDC-4D3E-9B9F-9B89FD1C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657601"/>
            <a:ext cx="16859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>
            <a:extLst>
              <a:ext uri="{FF2B5EF4-FFF2-40B4-BE49-F238E27FC236}">
                <a16:creationId xmlns:a16="http://schemas.microsoft.com/office/drawing/2014/main" id="{2C9C766D-944A-4D0F-BADD-D7A9A434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5334001"/>
            <a:ext cx="16859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Cloud">
            <a:extLst>
              <a:ext uri="{FF2B5EF4-FFF2-40B4-BE49-F238E27FC236}">
                <a16:creationId xmlns:a16="http://schemas.microsoft.com/office/drawing/2014/main" id="{FCFE322C-D68F-44C8-A127-4C9897BA342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181600" y="2971801"/>
            <a:ext cx="2667000" cy="1787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631" name="tower">
            <a:extLst>
              <a:ext uri="{FF2B5EF4-FFF2-40B4-BE49-F238E27FC236}">
                <a16:creationId xmlns:a16="http://schemas.microsoft.com/office/drawing/2014/main" id="{7471A901-4FEE-4DF8-A49C-F48064F64E4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686800" y="2438400"/>
            <a:ext cx="1524000" cy="28194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0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Line 11">
            <a:extLst>
              <a:ext uri="{FF2B5EF4-FFF2-40B4-BE49-F238E27FC236}">
                <a16:creationId xmlns:a16="http://schemas.microsoft.com/office/drawing/2014/main" id="{B10A7282-2528-4F41-9CA9-28608DA3FB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2">
            <a:extLst>
              <a:ext uri="{FF2B5EF4-FFF2-40B4-BE49-F238E27FC236}">
                <a16:creationId xmlns:a16="http://schemas.microsoft.com/office/drawing/2014/main" id="{15ADA8D6-D13B-453A-B2A4-91980426ED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27432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3">
            <a:extLst>
              <a:ext uri="{FF2B5EF4-FFF2-40B4-BE49-F238E27FC236}">
                <a16:creationId xmlns:a16="http://schemas.microsoft.com/office/drawing/2014/main" id="{C23688A3-8FF7-4AE0-B763-EFBD981D7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41148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4">
            <a:extLst>
              <a:ext uri="{FF2B5EF4-FFF2-40B4-BE49-F238E27FC236}">
                <a16:creationId xmlns:a16="http://schemas.microsoft.com/office/drawing/2014/main" id="{4A09FB71-6066-4FBE-B7EB-3284CBFACE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44958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Text Box 15">
            <a:extLst>
              <a:ext uri="{FF2B5EF4-FFF2-40B4-BE49-F238E27FC236}">
                <a16:creationId xmlns:a16="http://schemas.microsoft.com/office/drawing/2014/main" id="{75EF2F15-33A5-4E0E-AC5D-495638DA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81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Internet</a:t>
            </a:r>
          </a:p>
        </p:txBody>
      </p:sp>
      <p:sp>
        <p:nvSpPr>
          <p:cNvPr id="26637" name="Text Box 16">
            <a:extLst>
              <a:ext uri="{FF2B5EF4-FFF2-40B4-BE49-F238E27FC236}">
                <a16:creationId xmlns:a16="http://schemas.microsoft.com/office/drawing/2014/main" id="{43DC14E1-D5C4-4BB5-8B0D-2510774E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5486401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Cricinfo Server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0739D9F-6D0C-4744-BDEA-AAD0BE895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Adapter (Non software example)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E3972F92-A854-43C3-A0BB-986A49B5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1"/>
            <a:ext cx="51816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>
            <a:extLst>
              <a:ext uri="{FF2B5EF4-FFF2-40B4-BE49-F238E27FC236}">
                <a16:creationId xmlns:a16="http://schemas.microsoft.com/office/drawing/2014/main" id="{1D0CE624-DCAE-4611-ADC7-B5CE68C59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0" y="2362200"/>
            <a:ext cx="3124200" cy="34290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Convert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interface of 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class into another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Interface clients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expect.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33BEAC5-3B3F-4C41-92BE-9A84BE2E6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Adapter (Software counterpart)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C3572A7-F2E1-40EF-9F29-A72AA6794871}"/>
              </a:ext>
            </a:extLst>
          </p:cNvPr>
          <p:cNvSpPr/>
          <p:nvPr/>
        </p:nvSpPr>
        <p:spPr>
          <a:xfrm>
            <a:off x="2590800" y="2819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Java module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393C996-0D99-48B2-A521-EF46AE7D70D2}"/>
              </a:ext>
            </a:extLst>
          </p:cNvPr>
          <p:cNvSpPr/>
          <p:nvPr/>
        </p:nvSpPr>
        <p:spPr>
          <a:xfrm>
            <a:off x="7772400" y="2819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C++ module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C270D4-A697-4A06-A5F4-AD0AAA7573DF}"/>
              </a:ext>
            </a:extLst>
          </p:cNvPr>
          <p:cNvSpPr/>
          <p:nvPr/>
        </p:nvSpPr>
        <p:spPr>
          <a:xfrm>
            <a:off x="4876800" y="2819400"/>
            <a:ext cx="2362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Java Native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Interface (JNI)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850EEC-2F95-4C53-97F8-46C71DA604D5}"/>
              </a:ext>
            </a:extLst>
          </p:cNvPr>
          <p:cNvCxnSpPr>
            <a:stCxn id="19" idx="3"/>
            <a:endCxn id="21" idx="2"/>
          </p:cNvCxnSpPr>
          <p:nvPr/>
        </p:nvCxnSpPr>
        <p:spPr>
          <a:xfrm>
            <a:off x="4419600" y="32766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D924B8-54D4-4AEE-BD5B-BD43A9C36F68}"/>
              </a:ext>
            </a:extLst>
          </p:cNvPr>
          <p:cNvCxnSpPr>
            <a:stCxn id="21" idx="6"/>
            <a:endCxn id="20" idx="1"/>
          </p:cNvCxnSpPr>
          <p:nvPr/>
        </p:nvCxnSpPr>
        <p:spPr>
          <a:xfrm>
            <a:off x="7239000" y="3276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3B18123-1AD3-416B-A048-C870BA2C2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Builder (Non software example)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3656BCA9-4DA5-471E-BF4F-DCF8999AF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4600" y="2514600"/>
            <a:ext cx="4191000" cy="3276600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Separate the construction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process of a complex object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from its representation so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that the same construction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Process can create different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representations.</a:t>
            </a:r>
          </a:p>
        </p:txBody>
      </p:sp>
      <p:pic>
        <p:nvPicPr>
          <p:cNvPr id="29700" name="Picture 4" descr="Animal toys.jpg">
            <a:extLst>
              <a:ext uri="{FF2B5EF4-FFF2-40B4-BE49-F238E27FC236}">
                <a16:creationId xmlns:a16="http://schemas.microsoft.com/office/drawing/2014/main" id="{DF2B4F42-5269-4AA9-B1DA-5A003590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1981200"/>
            <a:ext cx="43767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D5F42B7-381A-4858-B82B-C82BEB71C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Builder (Software counterpart)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56BDB4-0992-4FB2-9CCB-FF3DD2A11AC0}"/>
              </a:ext>
            </a:extLst>
          </p:cNvPr>
          <p:cNvSpPr/>
          <p:nvPr/>
        </p:nvSpPr>
        <p:spPr>
          <a:xfrm>
            <a:off x="1752600" y="2362200"/>
            <a:ext cx="106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Lexical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8AD5CF4-4F61-4B3C-8207-56D930690188}"/>
              </a:ext>
            </a:extLst>
          </p:cNvPr>
          <p:cNvSpPr/>
          <p:nvPr/>
        </p:nvSpPr>
        <p:spPr>
          <a:xfrm>
            <a:off x="3429000" y="2362200"/>
            <a:ext cx="106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Syntax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552C728-B134-4807-BF85-6F7F47612CDE}"/>
              </a:ext>
            </a:extLst>
          </p:cNvPr>
          <p:cNvSpPr/>
          <p:nvPr/>
        </p:nvSpPr>
        <p:spPr>
          <a:xfrm>
            <a:off x="5105400" y="23622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Semantic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86BC1FE-34E1-41BC-8D7E-6AB990A0D11E}"/>
              </a:ext>
            </a:extLst>
          </p:cNvPr>
          <p:cNvSpPr/>
          <p:nvPr/>
        </p:nvSpPr>
        <p:spPr>
          <a:xfrm>
            <a:off x="6858000" y="23622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Intermediate code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66E062-1CCB-4E7B-A51B-8DCAA739EB60}"/>
              </a:ext>
            </a:extLst>
          </p:cNvPr>
          <p:cNvSpPr/>
          <p:nvPr/>
        </p:nvSpPr>
        <p:spPr>
          <a:xfrm>
            <a:off x="9067800" y="23622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Interpretation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3DBF81-584B-48C2-8A0C-67DC266666AD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2819400" y="2819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644B88-5DEE-499F-8B80-67BABCDCE89F}"/>
              </a:ext>
            </a:extLst>
          </p:cNvPr>
          <p:cNvCxnSpPr/>
          <p:nvPr/>
        </p:nvCxnSpPr>
        <p:spPr>
          <a:xfrm>
            <a:off x="4495800" y="2819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C8FA87-D7E6-497C-B026-37BFD63EBCD7}"/>
              </a:ext>
            </a:extLst>
          </p:cNvPr>
          <p:cNvCxnSpPr>
            <a:endCxn id="11" idx="1"/>
          </p:cNvCxnSpPr>
          <p:nvPr/>
        </p:nvCxnSpPr>
        <p:spPr>
          <a:xfrm>
            <a:off x="6324600" y="28194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2F7998-6B46-4E20-A7CE-6F094998A11C}"/>
              </a:ext>
            </a:extLst>
          </p:cNvPr>
          <p:cNvCxnSpPr/>
          <p:nvPr/>
        </p:nvCxnSpPr>
        <p:spPr>
          <a:xfrm>
            <a:off x="8458200" y="2819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Box 21">
            <a:extLst>
              <a:ext uri="{FF2B5EF4-FFF2-40B4-BE49-F238E27FC236}">
                <a16:creationId xmlns:a16="http://schemas.microsoft.com/office/drawing/2014/main" id="{5AA7217A-B196-4973-8DF1-41CF7876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1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Compiler process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6B6DBD-894E-4B23-A521-68F8D4F26CCC}"/>
              </a:ext>
            </a:extLst>
          </p:cNvPr>
          <p:cNvSpPr/>
          <p:nvPr/>
        </p:nvSpPr>
        <p:spPr>
          <a:xfrm>
            <a:off x="1752600" y="4114800"/>
            <a:ext cx="106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Java </a:t>
            </a:r>
            <a:r>
              <a:rPr lang="en-US" b="1" dirty="0" err="1">
                <a:solidFill>
                  <a:schemeClr val="tx1"/>
                </a:solidFill>
              </a:rPr>
              <a:t>Lexer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FB9744B-DBA6-4A39-85C3-DD5E59416AD6}"/>
              </a:ext>
            </a:extLst>
          </p:cNvPr>
          <p:cNvSpPr/>
          <p:nvPr/>
        </p:nvSpPr>
        <p:spPr>
          <a:xfrm>
            <a:off x="3429000" y="4114800"/>
            <a:ext cx="106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Java Parser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568BE69-2E3C-46D7-9CB5-1CCAB3CD1AF4}"/>
              </a:ext>
            </a:extLst>
          </p:cNvPr>
          <p:cNvSpPr/>
          <p:nvPr/>
        </p:nvSpPr>
        <p:spPr>
          <a:xfrm>
            <a:off x="5105400" y="41148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Semantic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0016DD1-4883-4D3E-B478-F4A13530A1FF}"/>
              </a:ext>
            </a:extLst>
          </p:cNvPr>
          <p:cNvSpPr/>
          <p:nvPr/>
        </p:nvSpPr>
        <p:spPr>
          <a:xfrm>
            <a:off x="6858000" y="41148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Java byte code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F842599-109B-4ED4-9F0B-6E4F3A6D2CAB}"/>
              </a:ext>
            </a:extLst>
          </p:cNvPr>
          <p:cNvSpPr/>
          <p:nvPr/>
        </p:nvSpPr>
        <p:spPr>
          <a:xfrm>
            <a:off x="9067800" y="41148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JVM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CFDC6B-EB27-42C3-883D-6EC9D9A0E1CE}"/>
              </a:ext>
            </a:extLst>
          </p:cNvPr>
          <p:cNvCxnSpPr>
            <a:stCxn id="24" idx="3"/>
            <a:endCxn id="26" idx="1"/>
          </p:cNvCxnSpPr>
          <p:nvPr/>
        </p:nvCxnSpPr>
        <p:spPr>
          <a:xfrm>
            <a:off x="2819400" y="4572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9506E7-74F4-438C-B30C-121F31F746AE}"/>
              </a:ext>
            </a:extLst>
          </p:cNvPr>
          <p:cNvCxnSpPr/>
          <p:nvPr/>
        </p:nvCxnSpPr>
        <p:spPr>
          <a:xfrm>
            <a:off x="4495800" y="4572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D78D55-D41B-42A6-B324-5C83C7847DB7}"/>
              </a:ext>
            </a:extLst>
          </p:cNvPr>
          <p:cNvCxnSpPr>
            <a:endCxn id="28" idx="1"/>
          </p:cNvCxnSpPr>
          <p:nvPr/>
        </p:nvCxnSpPr>
        <p:spPr>
          <a:xfrm>
            <a:off x="6324600" y="45720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5C87A1-298A-46A0-AB6F-B0FCDE94BBD6}"/>
              </a:ext>
            </a:extLst>
          </p:cNvPr>
          <p:cNvCxnSpPr/>
          <p:nvPr/>
        </p:nvCxnSpPr>
        <p:spPr>
          <a:xfrm>
            <a:off x="8458200" y="4572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33">
            <a:extLst>
              <a:ext uri="{FF2B5EF4-FFF2-40B4-BE49-F238E27FC236}">
                <a16:creationId xmlns:a16="http://schemas.microsoft.com/office/drawing/2014/main" id="{928AEE8B-BAA7-4BFF-A7D3-29E4731E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1475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Java Compiler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A14030-1F2E-4A5E-A6A1-C2D845DB286D}"/>
              </a:ext>
            </a:extLst>
          </p:cNvPr>
          <p:cNvSpPr/>
          <p:nvPr/>
        </p:nvSpPr>
        <p:spPr>
          <a:xfrm>
            <a:off x="1752600" y="5715000"/>
            <a:ext cx="106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Python </a:t>
            </a:r>
            <a:r>
              <a:rPr lang="en-US" b="1" dirty="0" err="1">
                <a:solidFill>
                  <a:schemeClr val="tx1"/>
                </a:solidFill>
              </a:rPr>
              <a:t>Lexer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EDF9A4A-7A14-494F-8E23-8A5C5532B062}"/>
              </a:ext>
            </a:extLst>
          </p:cNvPr>
          <p:cNvSpPr/>
          <p:nvPr/>
        </p:nvSpPr>
        <p:spPr>
          <a:xfrm>
            <a:off x="3429000" y="5715000"/>
            <a:ext cx="106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Python Parser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C4DA964-004B-4343-AD9A-F01F0BAF227F}"/>
              </a:ext>
            </a:extLst>
          </p:cNvPr>
          <p:cNvSpPr/>
          <p:nvPr/>
        </p:nvSpPr>
        <p:spPr>
          <a:xfrm>
            <a:off x="5105400" y="57150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Semantic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75C84DA-ADCA-44CC-911D-D16958C37C28}"/>
              </a:ext>
            </a:extLst>
          </p:cNvPr>
          <p:cNvSpPr/>
          <p:nvPr/>
        </p:nvSpPr>
        <p:spPr>
          <a:xfrm>
            <a:off x="6858000" y="5715000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Python byte code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1B0D17C-6622-4FA0-8981-3191D8213C59}"/>
              </a:ext>
            </a:extLst>
          </p:cNvPr>
          <p:cNvSpPr/>
          <p:nvPr/>
        </p:nvSpPr>
        <p:spPr>
          <a:xfrm>
            <a:off x="9067800" y="5715000"/>
            <a:ext cx="121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PVM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5D4F80C-ECC9-4148-BCEE-182BDD860C7A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>
            <a:off x="2819400" y="6172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F8FA22-FB46-435B-9175-FF35FA9E8461}"/>
              </a:ext>
            </a:extLst>
          </p:cNvPr>
          <p:cNvCxnSpPr/>
          <p:nvPr/>
        </p:nvCxnSpPr>
        <p:spPr>
          <a:xfrm>
            <a:off x="4495800" y="6172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7DEFB2-DBF1-45F8-ABB5-833ABA2EF792}"/>
              </a:ext>
            </a:extLst>
          </p:cNvPr>
          <p:cNvCxnSpPr>
            <a:endCxn id="38" idx="1"/>
          </p:cNvCxnSpPr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6F3C9E-57D5-4D56-B038-6C36E4AC0E74}"/>
              </a:ext>
            </a:extLst>
          </p:cNvPr>
          <p:cNvCxnSpPr/>
          <p:nvPr/>
        </p:nvCxnSpPr>
        <p:spPr>
          <a:xfrm>
            <a:off x="8458200" y="6172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2" name="TextBox 43">
            <a:extLst>
              <a:ext uri="{FF2B5EF4-FFF2-40B4-BE49-F238E27FC236}">
                <a16:creationId xmlns:a16="http://schemas.microsoft.com/office/drawing/2014/main" id="{99EC105A-E45C-426D-83F2-F3C98119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1495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Python Compiler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3CC6AEC-4161-447A-A00C-BA83E3EB4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Iterator (Non software example)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65001511-7045-4631-BE45-030100AA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0" y="2590800"/>
            <a:ext cx="3124200" cy="2590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Provide a way to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access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elements of a set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sequentially.</a:t>
            </a:r>
          </a:p>
        </p:txBody>
      </p:sp>
      <p:pic>
        <p:nvPicPr>
          <p:cNvPr id="31748" name="Picture 4" descr="Channels.JPG">
            <a:extLst>
              <a:ext uri="{FF2B5EF4-FFF2-40B4-BE49-F238E27FC236}">
                <a16:creationId xmlns:a16="http://schemas.microsoft.com/office/drawing/2014/main" id="{963DC509-0B71-4F4C-A72D-013E9E4DF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1"/>
            <a:ext cx="5429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4EC6938-D1AC-4A2A-BB8E-29DD72735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Iterator (Software counterpart)</a:t>
            </a:r>
          </a:p>
        </p:txBody>
      </p:sp>
      <p:pic>
        <p:nvPicPr>
          <p:cNvPr id="32771" name="Picture 7" descr="Next button.png">
            <a:extLst>
              <a:ext uri="{FF2B5EF4-FFF2-40B4-BE49-F238E27FC236}">
                <a16:creationId xmlns:a16="http://schemas.microsoft.com/office/drawing/2014/main" id="{A364EE16-3B4D-48B1-9245-0E4D6B2E3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7064"/>
            <a:ext cx="591185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057153-4DE6-4320-8867-AEE57007C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altLang="en-US"/>
              <a:t>Patterns solve </a:t>
            </a:r>
            <a:r>
              <a:rPr lang="sv-SE" altLang="en-US" b="1" u="sng"/>
              <a:t>software structural problems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altLang="en-US"/>
              <a:t>like:</a:t>
            </a:r>
          </a:p>
          <a:p>
            <a:pPr>
              <a:lnSpc>
                <a:spcPct val="90000"/>
              </a:lnSpc>
            </a:pPr>
            <a:r>
              <a:rPr lang="sv-SE" altLang="en-US"/>
              <a:t>Abstraction,</a:t>
            </a:r>
          </a:p>
          <a:p>
            <a:pPr>
              <a:lnSpc>
                <a:spcPct val="90000"/>
              </a:lnSpc>
            </a:pPr>
            <a:r>
              <a:rPr lang="sv-SE" altLang="en-US"/>
              <a:t>Encapsulation</a:t>
            </a:r>
          </a:p>
          <a:p>
            <a:pPr>
              <a:lnSpc>
                <a:spcPct val="90000"/>
              </a:lnSpc>
            </a:pPr>
            <a:r>
              <a:rPr lang="sv-SE" altLang="en-US"/>
              <a:t>Information hiding</a:t>
            </a:r>
          </a:p>
          <a:p>
            <a:pPr>
              <a:lnSpc>
                <a:spcPct val="90000"/>
              </a:lnSpc>
            </a:pPr>
            <a:r>
              <a:rPr lang="sv-SE" altLang="en-US"/>
              <a:t>Separation of concerns</a:t>
            </a:r>
          </a:p>
          <a:p>
            <a:pPr>
              <a:lnSpc>
                <a:spcPct val="90000"/>
              </a:lnSpc>
            </a:pPr>
            <a:r>
              <a:rPr lang="sv-SE" altLang="en-US"/>
              <a:t>Coupling and cohesion</a:t>
            </a:r>
          </a:p>
          <a:p>
            <a:pPr>
              <a:lnSpc>
                <a:spcPct val="90000"/>
              </a:lnSpc>
            </a:pPr>
            <a:r>
              <a:rPr lang="sv-SE" altLang="en-US"/>
              <a:t>Separation of interface and implementation</a:t>
            </a:r>
          </a:p>
          <a:p>
            <a:pPr>
              <a:lnSpc>
                <a:spcPct val="90000"/>
              </a:lnSpc>
            </a:pPr>
            <a:r>
              <a:rPr lang="sv-SE" altLang="en-US"/>
              <a:t>Single point of reference</a:t>
            </a:r>
          </a:p>
          <a:p>
            <a:pPr>
              <a:lnSpc>
                <a:spcPct val="90000"/>
              </a:lnSpc>
            </a:pPr>
            <a:r>
              <a:rPr lang="sv-SE" altLang="en-US"/>
              <a:t>Divide and conquer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306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8F19ECB-CF5B-4AFB-A7CF-ECC05ED69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Interpreter (Non software example)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26799881-D51D-4EC7-81DC-2D1D5AA32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0" y="2667000"/>
            <a:ext cx="3581400" cy="26670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Interpreter interprets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the sentences in 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language based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on its grammar.</a:t>
            </a:r>
          </a:p>
        </p:txBody>
      </p:sp>
      <p:pic>
        <p:nvPicPr>
          <p:cNvPr id="33796" name="Picture 5" descr="Music notation.png">
            <a:extLst>
              <a:ext uri="{FF2B5EF4-FFF2-40B4-BE49-F238E27FC236}">
                <a16:creationId xmlns:a16="http://schemas.microsoft.com/office/drawing/2014/main" id="{66D89537-4A21-40BD-B8BE-04F9B7743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6" y="1905000"/>
            <a:ext cx="46386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F9E0A42-AD88-46AC-B3A1-CA5D92A25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Interpreter (Software counterpart)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DB030D99-CDA4-4F8F-AB93-1A35C7E2C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68650"/>
            <a:ext cx="5105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:-)  is interpreted as </a:t>
            </a:r>
            <a:r>
              <a:rPr lang="en-US" altLang="en-US" sz="4000">
                <a:sym typeface="Wingdings" panose="05000000000000000000" pitchFamily="2" charset="2"/>
              </a:rPr>
              <a:t></a:t>
            </a:r>
          </a:p>
          <a:p>
            <a:pPr eaLnBrk="1" hangingPunct="1"/>
            <a:endParaRPr lang="en-US" altLang="en-US" sz="200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4000"/>
              <a:t>:-(  is interpreted as </a:t>
            </a:r>
            <a:r>
              <a:rPr lang="en-US" altLang="en-US" sz="4000">
                <a:sym typeface="Wingdings" panose="05000000000000000000" pitchFamily="2" charset="2"/>
              </a:rPr>
              <a:t></a:t>
            </a:r>
            <a:endParaRPr lang="en-US" altLang="en-US" sz="4000"/>
          </a:p>
        </p:txBody>
      </p:sp>
      <p:sp>
        <p:nvSpPr>
          <p:cNvPr id="34820" name="TextBox 5">
            <a:extLst>
              <a:ext uri="{FF2B5EF4-FFF2-40B4-BE49-F238E27FC236}">
                <a16:creationId xmlns:a16="http://schemas.microsoft.com/office/drawing/2014/main" id="{C6EB91E6-BB8A-4BFB-96FA-98E744D54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78050"/>
            <a:ext cx="6553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In Gtalk/Yahoo messengers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6D106B4-24B2-4CA5-A51D-896816E40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Proxy (Non software example)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05BBC50D-2824-4635-A76F-9056DB93C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8400" y="2667000"/>
            <a:ext cx="3810000" cy="2590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Provide a surrogate or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placeholder for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another object to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control access to it.</a:t>
            </a:r>
          </a:p>
        </p:txBody>
      </p:sp>
      <p:pic>
        <p:nvPicPr>
          <p:cNvPr id="39940" name="Picture 5" descr="Dispatcher.JPG">
            <a:extLst>
              <a:ext uri="{FF2B5EF4-FFF2-40B4-BE49-F238E27FC236}">
                <a16:creationId xmlns:a16="http://schemas.microsoft.com/office/drawing/2014/main" id="{4E154315-4EF5-4F10-9BB5-C40ACBF13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3810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9BFDB4E-6C3E-4DFA-923E-D95590F5C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Proxy (Software counterpart)</a:t>
            </a:r>
          </a:p>
        </p:txBody>
      </p:sp>
      <p:pic>
        <p:nvPicPr>
          <p:cNvPr id="40963" name="Picture 3" descr="Chat user.jpg">
            <a:extLst>
              <a:ext uri="{FF2B5EF4-FFF2-40B4-BE49-F238E27FC236}">
                <a16:creationId xmlns:a16="http://schemas.microsoft.com/office/drawing/2014/main" id="{92A9B52D-3B59-48A5-933D-385AB168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99085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Gtalk login.JPG">
            <a:extLst>
              <a:ext uri="{FF2B5EF4-FFF2-40B4-BE49-F238E27FC236}">
                <a16:creationId xmlns:a16="http://schemas.microsoft.com/office/drawing/2014/main" id="{22BBFD1E-CAE2-4C6D-8FC9-8E0E3171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057401"/>
            <a:ext cx="25527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googletalk.png">
            <a:extLst>
              <a:ext uri="{FF2B5EF4-FFF2-40B4-BE49-F238E27FC236}">
                <a16:creationId xmlns:a16="http://schemas.microsoft.com/office/drawing/2014/main" id="{374F67CE-7A48-4FF0-BBA4-529F5223D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2133600"/>
            <a:ext cx="28336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9E6BC323-B0D9-412B-962D-2281D37E094D}"/>
              </a:ext>
            </a:extLst>
          </p:cNvPr>
          <p:cNvSpPr/>
          <p:nvPr/>
        </p:nvSpPr>
        <p:spPr>
          <a:xfrm>
            <a:off x="3109913" y="3829050"/>
            <a:ext cx="977900" cy="4841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D2CD0A0-0241-4C94-BBCC-303DD5D7EB34}"/>
              </a:ext>
            </a:extLst>
          </p:cNvPr>
          <p:cNvSpPr/>
          <p:nvPr/>
        </p:nvSpPr>
        <p:spPr>
          <a:xfrm>
            <a:off x="6767514" y="3733800"/>
            <a:ext cx="852487" cy="4841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D773891-D0CC-44B1-BFC6-6C24A3BD2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Strategy (Non software example)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8E964A40-5175-420C-A1A2-8578761CF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5257800"/>
            <a:ext cx="8458200" cy="12954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 Strategy defines a set of algorithms that can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used interchangeably.</a:t>
            </a:r>
          </a:p>
        </p:txBody>
      </p:sp>
      <p:pic>
        <p:nvPicPr>
          <p:cNvPr id="41988" name="Picture 4" descr="Strategy NSE.JPG">
            <a:extLst>
              <a:ext uri="{FF2B5EF4-FFF2-40B4-BE49-F238E27FC236}">
                <a16:creationId xmlns:a16="http://schemas.microsoft.com/office/drawing/2014/main" id="{94A92126-1B54-4439-8932-725305C2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905000"/>
            <a:ext cx="70643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6F70DD1-EB25-47F6-B761-EB316E3F5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Strategy (Software counterpart)</a:t>
            </a:r>
          </a:p>
        </p:txBody>
      </p:sp>
      <p:pic>
        <p:nvPicPr>
          <p:cNvPr id="43011" name="Picture 7" descr="Counterstrike.jpg">
            <a:extLst>
              <a:ext uri="{FF2B5EF4-FFF2-40B4-BE49-F238E27FC236}">
                <a16:creationId xmlns:a16="http://schemas.microsoft.com/office/drawing/2014/main" id="{655DC1C6-8656-427B-A3FE-360A61072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872A5C37-8FD3-42A3-A1A4-F335FDC5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6670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Multiple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interchangeable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weapons available to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attack an enemy.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709B107-333D-415A-8E1A-97D5E1A7E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Mediator (Non software example)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7FB80A6A-2678-4467-8747-E2FB36C36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1800" y="2133600"/>
            <a:ext cx="3810000" cy="42672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Loose coupling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between colleague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objects is achieved by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having colleagues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communicate with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Mediator, rather than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one another.</a:t>
            </a:r>
          </a:p>
        </p:txBody>
      </p:sp>
      <p:pic>
        <p:nvPicPr>
          <p:cNvPr id="44036" name="Picture 4" descr="Mediator Non software.JPG">
            <a:extLst>
              <a:ext uri="{FF2B5EF4-FFF2-40B4-BE49-F238E27FC236}">
                <a16:creationId xmlns:a16="http://schemas.microsoft.com/office/drawing/2014/main" id="{8E7108D8-1D72-46EF-8922-6CDC6B5B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297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39726-FBEB-419C-9CCD-AB9742EC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Mediator (Software counterpart)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E7D3D1F-E263-4109-856C-6418A0474AE6}"/>
              </a:ext>
            </a:extLst>
          </p:cNvPr>
          <p:cNvSpPr/>
          <p:nvPr/>
        </p:nvSpPr>
        <p:spPr>
          <a:xfrm>
            <a:off x="4038600" y="4057650"/>
            <a:ext cx="977900" cy="4841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0" name="Picture 7" descr="server-icon.png">
            <a:extLst>
              <a:ext uri="{FF2B5EF4-FFF2-40B4-BE49-F238E27FC236}">
                <a16:creationId xmlns:a16="http://schemas.microsoft.com/office/drawing/2014/main" id="{9E2B7A66-E2A1-4568-BAD9-BDDB175EB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gtalk msg.png">
            <a:extLst>
              <a:ext uri="{FF2B5EF4-FFF2-40B4-BE49-F238E27FC236}">
                <a16:creationId xmlns:a16="http://schemas.microsoft.com/office/drawing/2014/main" id="{4368B966-51B6-4DE0-8AC9-C1471A35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344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7D1F356-E139-4054-9B01-DF5032C07960}"/>
              </a:ext>
            </a:extLst>
          </p:cNvPr>
          <p:cNvSpPr/>
          <p:nvPr/>
        </p:nvSpPr>
        <p:spPr>
          <a:xfrm>
            <a:off x="7239000" y="4038600"/>
            <a:ext cx="977900" cy="4841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3" name="Picture 10" descr="gtalk msg.png">
            <a:extLst>
              <a:ext uri="{FF2B5EF4-FFF2-40B4-BE49-F238E27FC236}">
                <a16:creationId xmlns:a16="http://schemas.microsoft.com/office/drawing/2014/main" id="{B8F62B29-DA75-4EAF-99FB-5861F9FF2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76600"/>
            <a:ext cx="2344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13">
            <a:extLst>
              <a:ext uri="{FF2B5EF4-FFF2-40B4-BE49-F238E27FC236}">
                <a16:creationId xmlns:a16="http://schemas.microsoft.com/office/drawing/2014/main" id="{57229C98-7588-466C-86B8-E5A8CBB2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3622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Gtalk Server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1F2E5DE-1723-4204-9F8A-B8D0BC579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(Software example)</a:t>
            </a:r>
          </a:p>
        </p:txBody>
      </p:sp>
      <p:pic>
        <p:nvPicPr>
          <p:cNvPr id="52227" name="Picture 12" descr="Vending machine.JPG">
            <a:extLst>
              <a:ext uri="{FF2B5EF4-FFF2-40B4-BE49-F238E27FC236}">
                <a16:creationId xmlns:a16="http://schemas.microsoft.com/office/drawing/2014/main" id="{496F1506-36D1-42D9-973A-E9643483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97114"/>
            <a:ext cx="655955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6AC1328B-4C8C-4434-9B2D-EE5D841D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288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An object alters its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behavior when its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internal state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changes.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8E5AEE5-F304-4742-8E43-C3D70DC49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Template Method (Software example)</a:t>
            </a:r>
          </a:p>
        </p:txBody>
      </p:sp>
      <p:pic>
        <p:nvPicPr>
          <p:cNvPr id="53251" name="Picture 3" descr="Java swing components.JPG">
            <a:extLst>
              <a:ext uri="{FF2B5EF4-FFF2-40B4-BE49-F238E27FC236}">
                <a16:creationId xmlns:a16="http://schemas.microsoft.com/office/drawing/2014/main" id="{25C8A0D4-2CF4-4F54-8F45-B0FF3B89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1"/>
            <a:ext cx="2743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2FAAAAED-37C6-4956-9574-A0D8BF66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7338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Define the skeleton of an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algorithm in an operation,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deferring some steps to 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subclasses.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CFC23-C704-44FF-9457-F714BA6A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579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Event handling in Java GUI</a:t>
            </a:r>
          </a:p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3200" kern="0" dirty="0"/>
              <a:t>components is unimplemented.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9C6D0E4-5FDD-48EA-A1D2-6DCE58176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381000"/>
            <a:ext cx="7772400" cy="5715000"/>
          </a:xfrm>
        </p:spPr>
        <p:txBody>
          <a:bodyPr/>
          <a:lstStyle/>
          <a:p>
            <a:pPr>
              <a:buFontTx/>
              <a:buNone/>
            </a:pPr>
            <a:r>
              <a:rPr lang="sv-SE" altLang="en-US"/>
              <a:t>Patterns also solve </a:t>
            </a:r>
            <a:r>
              <a:rPr lang="sv-SE" altLang="en-US" b="1" u="sng"/>
              <a:t>non-functional problems</a:t>
            </a:r>
          </a:p>
          <a:p>
            <a:pPr>
              <a:buFontTx/>
              <a:buNone/>
            </a:pPr>
            <a:r>
              <a:rPr lang="sv-SE" altLang="en-US"/>
              <a:t> like:</a:t>
            </a:r>
          </a:p>
          <a:p>
            <a:r>
              <a:rPr lang="sv-SE" altLang="en-US"/>
              <a:t>Changeability</a:t>
            </a:r>
          </a:p>
          <a:p>
            <a:r>
              <a:rPr lang="sv-SE" altLang="en-US"/>
              <a:t>Interoperability</a:t>
            </a:r>
          </a:p>
          <a:p>
            <a:r>
              <a:rPr lang="sv-SE" altLang="en-US"/>
              <a:t>Efficiency</a:t>
            </a:r>
          </a:p>
          <a:p>
            <a:r>
              <a:rPr lang="sv-SE" altLang="en-US"/>
              <a:t>Reliability</a:t>
            </a:r>
          </a:p>
          <a:p>
            <a:r>
              <a:rPr lang="sv-SE" altLang="en-US"/>
              <a:t>Testability</a:t>
            </a:r>
          </a:p>
          <a:p>
            <a:r>
              <a:rPr lang="sv-SE" altLang="en-US"/>
              <a:t>Reusability</a:t>
            </a:r>
          </a:p>
          <a:p>
            <a:pPr>
              <a:buFontTx/>
              <a:buNone/>
            </a:pPr>
            <a:endParaRPr lang="sv-SE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766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624D739-DFC9-4AE5-B402-A4DD47C23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Benefits of Design Patterns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1E8DAC4-1FDB-4830-8976-EDB4F732E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Design patterns enable large-scale reuse of software architectures and also help document systems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Patterns explicitly capture expert knowledge and design tradeoffs and make it more widely available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Patterns help improve developer communication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Pattern names form a common vocabulary</a:t>
            </a:r>
          </a:p>
        </p:txBody>
      </p:sp>
    </p:spTree>
    <p:extLst>
      <p:ext uri="{BB962C8B-B14F-4D97-AF65-F5344CB8AC3E}">
        <p14:creationId xmlns:p14="http://schemas.microsoft.com/office/powerpoint/2010/main" val="7002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0BE696B-8D83-4CE5-8B8E-6F5DE58AE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“gang of four” (GoF)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1936ECE-8EFE-4947-B9D8-969021C57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4"/>
            <a:ext cx="8534400" cy="4757737"/>
          </a:xfrm>
        </p:spPr>
        <p:txBody>
          <a:bodyPr>
            <a:normAutofit fontScale="92500"/>
          </a:bodyPr>
          <a:lstStyle/>
          <a:p>
            <a:r>
              <a:rPr lang="en-US" altLang="en-US" sz="2600"/>
              <a:t>Erich Gamma, Richard Helm, Ralph Johnson </a:t>
            </a:r>
            <a:br>
              <a:rPr lang="en-US" altLang="en-US" sz="2600"/>
            </a:br>
            <a:r>
              <a:rPr lang="en-US" altLang="en-US" sz="2600"/>
              <a:t>&amp; John Vlissides (Addison-Wesley, 1995)</a:t>
            </a:r>
          </a:p>
          <a:p>
            <a:pPr lvl="1"/>
            <a:r>
              <a:rPr lang="en-US" altLang="en-US" sz="2200" i="1"/>
              <a:t>Design Patterns</a:t>
            </a:r>
            <a:r>
              <a:rPr lang="en-US" altLang="en-US" sz="2200"/>
              <a:t> book </a:t>
            </a:r>
            <a:r>
              <a:rPr lang="en-US" altLang="en-US" sz="2200">
                <a:hlinkClick r:id="rId2"/>
              </a:rPr>
              <a:t>catalogs 23 different patterns</a:t>
            </a:r>
            <a:r>
              <a:rPr lang="en-US" altLang="en-US" sz="2200"/>
              <a:t> as solutions to different classes of problems, in C++ &amp; Smalltalk</a:t>
            </a:r>
          </a:p>
          <a:p>
            <a:pPr lvl="1"/>
            <a:r>
              <a:rPr lang="en-US" altLang="en-US" sz="2200"/>
              <a:t>The problems and solutions are broadly applicable, used by many people over many years</a:t>
            </a:r>
          </a:p>
          <a:p>
            <a:pPr lvl="1"/>
            <a:r>
              <a:rPr lang="en-US" altLang="en-US" sz="2200"/>
              <a:t>What design pattern did we discover with the Undo problem?</a:t>
            </a:r>
          </a:p>
          <a:p>
            <a:pPr lvl="2"/>
            <a:r>
              <a:rPr lang="en-US" altLang="en-US" sz="2100"/>
              <a:t>Why is it useful to learn about this pattern?</a:t>
            </a:r>
          </a:p>
          <a:p>
            <a:pPr lvl="2"/>
            <a:r>
              <a:rPr lang="en-US" altLang="en-US" sz="2100"/>
              <a:t>Patterns suggest opportunities for reuse in analysis, design and programming</a:t>
            </a:r>
          </a:p>
          <a:p>
            <a:pPr lvl="1"/>
            <a:r>
              <a:rPr lang="en-US" altLang="en-US" sz="2200"/>
              <a:t>GOF presents each pattern in a </a:t>
            </a:r>
            <a:r>
              <a:rPr lang="en-US" altLang="en-US" sz="2200">
                <a:hlinkClick r:id="rId3"/>
              </a:rPr>
              <a:t>structured format</a:t>
            </a:r>
            <a:endParaRPr lang="en-US" altLang="en-US" sz="2200"/>
          </a:p>
          <a:p>
            <a:pPr lvl="2"/>
            <a:r>
              <a:rPr lang="en-US" altLang="en-US" sz="2100" i="1"/>
              <a:t>What do you think of this format? Pros and cons?</a:t>
            </a:r>
          </a:p>
        </p:txBody>
      </p:sp>
    </p:spTree>
    <p:extLst>
      <p:ext uri="{BB962C8B-B14F-4D97-AF65-F5344CB8AC3E}">
        <p14:creationId xmlns:p14="http://schemas.microsoft.com/office/powerpoint/2010/main" val="1425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E4C8E06-6395-406F-800C-31F5AC570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sv-SE" altLang="en-US" b="1" dirty="0"/>
              <a:t>Types of Pattern</a:t>
            </a:r>
            <a:endParaRPr lang="en-GB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8315EC8-A7F2-4EFC-8C2E-52327AB13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9372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There are</a:t>
            </a:r>
            <a:r>
              <a:rPr lang="en-US" altLang="en-US" sz="2800" b="1" u="sng" dirty="0"/>
              <a:t> 3 types</a:t>
            </a:r>
            <a:r>
              <a:rPr lang="en-US" altLang="en-US" sz="2800" dirty="0"/>
              <a:t> of pattern …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Creational</a:t>
            </a:r>
            <a:r>
              <a:rPr lang="en-US" altLang="en-US" sz="2400" dirty="0"/>
              <a:t>: address problems of creating an object in a flexible way. Separate creation, from operation/use.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Structural</a:t>
            </a:r>
            <a:r>
              <a:rPr lang="en-US" altLang="en-US" sz="2400" dirty="0"/>
              <a:t>: address problems of using O-O constructs like inheritance to organize classes and objects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Behavioral</a:t>
            </a:r>
            <a:r>
              <a:rPr lang="en-US" altLang="en-US" sz="2400" dirty="0"/>
              <a:t>: address problems of assigning responsibilities to classes. Suggest both static relationships and patterns of communication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(use cases)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758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E054-AC7B-4938-91F5-204AA36F1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2077-351E-4E1D-8A28-D70C7059E97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58178" name="Rectangle 2">
            <a:extLst>
              <a:ext uri="{FF2B5EF4-FFF2-40B4-BE49-F238E27FC236}">
                <a16:creationId xmlns:a16="http://schemas.microsoft.com/office/drawing/2014/main" id="{FBE9D350-9A35-43E0-B328-7A0480737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Gang of Four (GoF) patterns</a:t>
            </a:r>
          </a:p>
        </p:txBody>
      </p:sp>
      <p:sp>
        <p:nvSpPr>
          <p:cNvPr id="1458179" name="Rectangle 3">
            <a:extLst>
              <a:ext uri="{FF2B5EF4-FFF2-40B4-BE49-F238E27FC236}">
                <a16:creationId xmlns:a16="http://schemas.microsoft.com/office/drawing/2014/main" id="{6B7FA7FD-0DDE-4A82-B3BA-5C25413E1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3538538" algn="l"/>
                <a:tab pos="6977063" algn="l"/>
              </a:tabLst>
            </a:pPr>
            <a:r>
              <a:rPr lang="en-US" altLang="en-US" b="1" dirty="0"/>
              <a:t>Creational Patterns</a:t>
            </a:r>
            <a:br>
              <a:rPr lang="en-US" altLang="en-US" b="1" dirty="0"/>
            </a:br>
            <a:r>
              <a:rPr lang="en-US" altLang="en-US" dirty="0"/>
              <a:t>(abstracting the object-instantiation process)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dirty="0"/>
              <a:t>Factory Method	Abstract Factory	Singleton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dirty="0"/>
              <a:t>Builder	Prototype</a:t>
            </a:r>
          </a:p>
          <a:p>
            <a:pPr>
              <a:lnSpc>
                <a:spcPct val="80000"/>
              </a:lnSpc>
              <a:tabLst>
                <a:tab pos="3538538" algn="l"/>
                <a:tab pos="6977063" algn="l"/>
              </a:tabLst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3538538" algn="l"/>
                <a:tab pos="6977063" algn="l"/>
              </a:tabLst>
            </a:pPr>
            <a:r>
              <a:rPr lang="en-US" altLang="en-US" b="1" dirty="0"/>
              <a:t>Structural Patterns</a:t>
            </a:r>
            <a:br>
              <a:rPr lang="en-US" altLang="en-US" dirty="0"/>
            </a:br>
            <a:r>
              <a:rPr lang="en-US" altLang="en-US" dirty="0"/>
              <a:t>(how objects/classes can be combined to form larger structures)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dirty="0"/>
              <a:t>Adapter	Bridge	</a:t>
            </a:r>
            <a:r>
              <a:rPr lang="en-US" altLang="en-US" i="1" dirty="0"/>
              <a:t>Composite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i="1" dirty="0"/>
              <a:t>Decorator</a:t>
            </a:r>
            <a:r>
              <a:rPr lang="en-US" altLang="en-US" dirty="0"/>
              <a:t>	Facade	Flyweight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dirty="0"/>
              <a:t>Proxy</a:t>
            </a:r>
          </a:p>
          <a:p>
            <a:pPr>
              <a:lnSpc>
                <a:spcPct val="80000"/>
              </a:lnSpc>
              <a:tabLst>
                <a:tab pos="3538538" algn="l"/>
                <a:tab pos="6977063" algn="l"/>
              </a:tabLst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3538538" algn="l"/>
                <a:tab pos="6977063" algn="l"/>
              </a:tabLst>
            </a:pPr>
            <a:r>
              <a:rPr lang="en-US" altLang="en-US" b="1" dirty="0"/>
              <a:t>Behavioral Patterns</a:t>
            </a:r>
            <a:br>
              <a:rPr lang="en-US" altLang="en-US" dirty="0"/>
            </a:br>
            <a:r>
              <a:rPr lang="en-US" altLang="en-US" dirty="0"/>
              <a:t>(communication between objects)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dirty="0"/>
              <a:t>Command	Interpreter	</a:t>
            </a:r>
            <a:r>
              <a:rPr lang="en-US" altLang="en-US" i="1" dirty="0"/>
              <a:t>Iterator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dirty="0"/>
              <a:t>Mediator	</a:t>
            </a:r>
            <a:r>
              <a:rPr lang="en-US" altLang="en-US" i="1" dirty="0"/>
              <a:t>Observer</a:t>
            </a:r>
            <a:r>
              <a:rPr lang="en-US" altLang="en-US" dirty="0"/>
              <a:t>	State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i="1" dirty="0"/>
              <a:t>Strategy</a:t>
            </a:r>
            <a:r>
              <a:rPr lang="en-US" altLang="en-US" dirty="0"/>
              <a:t>	Chain of Responsibility	Visitor</a:t>
            </a:r>
          </a:p>
          <a:p>
            <a:pPr lvl="1">
              <a:lnSpc>
                <a:spcPct val="80000"/>
              </a:lnSpc>
              <a:tabLst>
                <a:tab pos="3538538" algn="l"/>
                <a:tab pos="6977063" algn="l"/>
              </a:tabLst>
            </a:pPr>
            <a:r>
              <a:rPr lang="en-US" altLang="en-US" dirty="0"/>
              <a:t>Template Method</a:t>
            </a:r>
          </a:p>
        </p:txBody>
      </p:sp>
    </p:spTree>
    <p:extLst>
      <p:ext uri="{BB962C8B-B14F-4D97-AF65-F5344CB8AC3E}">
        <p14:creationId xmlns:p14="http://schemas.microsoft.com/office/powerpoint/2010/main" val="120958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B204B59-80A6-4135-A115-1117A7C43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Elements of Design Patterns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5509DD-18F0-49A1-A91E-2719CE3CF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Design patterns have 4 essential elements:</a:t>
            </a:r>
          </a:p>
          <a:p>
            <a:pPr lvl="1"/>
            <a:r>
              <a:rPr lang="en-US" altLang="en-US" dirty="0"/>
              <a:t>Pattern name: increases vocabulary of designers</a:t>
            </a:r>
          </a:p>
          <a:p>
            <a:pPr lvl="1"/>
            <a:r>
              <a:rPr lang="en-US" altLang="en-US" dirty="0"/>
              <a:t>Problem: intent, context, when to apply </a:t>
            </a:r>
          </a:p>
          <a:p>
            <a:pPr lvl="1"/>
            <a:r>
              <a:rPr lang="en-US" altLang="en-US" dirty="0"/>
              <a:t>Solution: UML-like structure, abstract code</a:t>
            </a:r>
          </a:p>
          <a:p>
            <a:pPr lvl="1"/>
            <a:r>
              <a:rPr lang="en-US" altLang="en-US" dirty="0"/>
              <a:t>Consequences: results and tradeoffs</a:t>
            </a:r>
          </a:p>
        </p:txBody>
      </p:sp>
    </p:spTree>
    <p:extLst>
      <p:ext uri="{BB962C8B-B14F-4D97-AF65-F5344CB8AC3E}">
        <p14:creationId xmlns:p14="http://schemas.microsoft.com/office/powerpoint/2010/main" val="36339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uiExpand="1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1200</Words>
  <Application>Microsoft Office PowerPoint</Application>
  <PresentationFormat>Widescreen</PresentationFormat>
  <Paragraphs>251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Times New Roman</vt:lpstr>
      <vt:lpstr>Wingdings</vt:lpstr>
      <vt:lpstr>Wingdings 3</vt:lpstr>
      <vt:lpstr>Wisp</vt:lpstr>
      <vt:lpstr>Design patterns</vt:lpstr>
      <vt:lpstr>Design patterns</vt:lpstr>
      <vt:lpstr>PowerPoint Presentation</vt:lpstr>
      <vt:lpstr>PowerPoint Presentation</vt:lpstr>
      <vt:lpstr>Benefits of Design Patterns</vt:lpstr>
      <vt:lpstr>The “gang of four” (GoF)</vt:lpstr>
      <vt:lpstr>Types of Pattern</vt:lpstr>
      <vt:lpstr>Gang of Four (GoF) patterns</vt:lpstr>
      <vt:lpstr>Elements of Design Patterns</vt:lpstr>
      <vt:lpstr>Creational Patterns</vt:lpstr>
      <vt:lpstr>Structural Patterns</vt:lpstr>
      <vt:lpstr>Behavioral Patterns</vt:lpstr>
      <vt:lpstr>Behavioral Patterns (cont.)</vt:lpstr>
      <vt:lpstr>Facade (Non software example)</vt:lpstr>
      <vt:lpstr>Facade (Software counterpart)</vt:lpstr>
      <vt:lpstr>Flyweight (Non software example)</vt:lpstr>
      <vt:lpstr>Flyweight (Software counterpart)</vt:lpstr>
      <vt:lpstr>Chain of Responsibility (Non software example)</vt:lpstr>
      <vt:lpstr>Chain of Responsibility (Software counterpart)</vt:lpstr>
      <vt:lpstr>Memento (Non software example)</vt:lpstr>
      <vt:lpstr>Memento (Software counterpart)</vt:lpstr>
      <vt:lpstr>Observer (Non software example)</vt:lpstr>
      <vt:lpstr>Observer (Software counterpart)</vt:lpstr>
      <vt:lpstr>Adapter (Non software example)</vt:lpstr>
      <vt:lpstr>Adapter (Software counterpart)</vt:lpstr>
      <vt:lpstr>Builder (Non software example)</vt:lpstr>
      <vt:lpstr>Builder (Software counterpart)</vt:lpstr>
      <vt:lpstr>Iterator (Non software example)</vt:lpstr>
      <vt:lpstr>Iterator (Software counterpart)</vt:lpstr>
      <vt:lpstr>Interpreter (Non software example)</vt:lpstr>
      <vt:lpstr>Interpreter (Software counterpart)</vt:lpstr>
      <vt:lpstr>Proxy (Non software example)</vt:lpstr>
      <vt:lpstr>Proxy (Software counterpart)</vt:lpstr>
      <vt:lpstr>Strategy (Non software example)</vt:lpstr>
      <vt:lpstr>Strategy (Software counterpart)</vt:lpstr>
      <vt:lpstr>Mediator (Non software example)</vt:lpstr>
      <vt:lpstr>Mediator (Software counterpart)</vt:lpstr>
      <vt:lpstr>State (Software example)</vt:lpstr>
      <vt:lpstr>Template Method (Software example)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khan</dc:creator>
  <cp:lastModifiedBy>asma khan</cp:lastModifiedBy>
  <cp:revision>8</cp:revision>
  <dcterms:created xsi:type="dcterms:W3CDTF">2020-02-12T05:39:14Z</dcterms:created>
  <dcterms:modified xsi:type="dcterms:W3CDTF">2020-02-29T07:45:09Z</dcterms:modified>
</cp:coreProperties>
</file>