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70" r:id="rId4"/>
    <p:sldId id="258" r:id="rId5"/>
    <p:sldId id="271" r:id="rId6"/>
    <p:sldId id="259" r:id="rId7"/>
    <p:sldId id="272" r:id="rId8"/>
    <p:sldId id="260" r:id="rId9"/>
    <p:sldId id="273" r:id="rId10"/>
    <p:sldId id="261" r:id="rId11"/>
    <p:sldId id="262" r:id="rId12"/>
    <p:sldId id="263" r:id="rId13"/>
    <p:sldId id="264"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smtClean="0"/>
              <a:t>Click to edit Master title style</a:t>
            </a:r>
            <a:endParaRPr kumimoji="0" lang="en-US"/>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ate Placeholder 14"/>
          <p:cNvSpPr>
            <a:spLocks noGrp="1"/>
          </p:cNvSpPr>
          <p:nvPr>
            <p:ph type="dt" sz="half" idx="10"/>
          </p:nvPr>
        </p:nvSpPr>
        <p:spPr/>
        <p:txBody>
          <a:bodyPr/>
          <a:lstStyle/>
          <a:p>
            <a:fld id="{8F0A649D-A211-40F2-9198-7E1F937961FE}" type="datetimeFigureOut">
              <a:rPr lang="en-US" smtClean="0"/>
              <a:t>5/3/2020</a:t>
            </a:fld>
            <a:endParaRPr lang="en-US"/>
          </a:p>
        </p:txBody>
      </p:sp>
      <p:sp>
        <p:nvSpPr>
          <p:cNvPr id="16" name="Slide Number Placeholder 15"/>
          <p:cNvSpPr>
            <a:spLocks noGrp="1"/>
          </p:cNvSpPr>
          <p:nvPr>
            <p:ph type="sldNum" sz="quarter" idx="11"/>
          </p:nvPr>
        </p:nvSpPr>
        <p:spPr/>
        <p:txBody>
          <a:bodyPr/>
          <a:lstStyle/>
          <a:p>
            <a:fld id="{89D8B234-422F-46B0-B2C6-840DDFB35801}" type="slidenum">
              <a:rPr lang="en-US" smtClean="0"/>
              <a:t>‹#›</a:t>
            </a:fld>
            <a:endParaRPr lang="en-US"/>
          </a:p>
        </p:txBody>
      </p:sp>
      <p:sp>
        <p:nvSpPr>
          <p:cNvPr id="17" name="Footer Placeholder 16"/>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F0A649D-A211-40F2-9198-7E1F937961FE}"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D8B234-422F-46B0-B2C6-840DDFB3580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F0A649D-A211-40F2-9198-7E1F937961FE}"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D8B234-422F-46B0-B2C6-840DDFB3580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4" name="Date Placeholder 13"/>
          <p:cNvSpPr>
            <a:spLocks noGrp="1"/>
          </p:cNvSpPr>
          <p:nvPr>
            <p:ph type="dt" sz="half" idx="14"/>
          </p:nvPr>
        </p:nvSpPr>
        <p:spPr/>
        <p:txBody>
          <a:bodyPr/>
          <a:lstStyle/>
          <a:p>
            <a:fld id="{8F0A649D-A211-40F2-9198-7E1F937961FE}" type="datetimeFigureOut">
              <a:rPr lang="en-US" smtClean="0"/>
              <a:t>5/3/2020</a:t>
            </a:fld>
            <a:endParaRPr lang="en-US"/>
          </a:p>
        </p:txBody>
      </p:sp>
      <p:sp>
        <p:nvSpPr>
          <p:cNvPr id="15" name="Slide Number Placeholder 14"/>
          <p:cNvSpPr>
            <a:spLocks noGrp="1"/>
          </p:cNvSpPr>
          <p:nvPr>
            <p:ph type="sldNum" sz="quarter" idx="15"/>
          </p:nvPr>
        </p:nvSpPr>
        <p:spPr/>
        <p:txBody>
          <a:bodyPr/>
          <a:lstStyle>
            <a:lvl1pPr algn="ctr">
              <a:defRPr/>
            </a:lvl1pPr>
          </a:lstStyle>
          <a:p>
            <a:fld id="{89D8B234-422F-46B0-B2C6-840DDFB35801}" type="slidenum">
              <a:rPr lang="en-US" smtClean="0"/>
              <a:t>‹#›</a:t>
            </a:fld>
            <a:endParaRPr lang="en-US"/>
          </a:p>
        </p:txBody>
      </p:sp>
      <p:sp>
        <p:nvSpPr>
          <p:cNvPr id="16" name="Footer Placeholder 15"/>
          <p:cNvSpPr>
            <a:spLocks noGrp="1"/>
          </p:cNvSpPr>
          <p:nvPr>
            <p:ph type="ftr" sz="quarter" idx="16"/>
          </p:nvPr>
        </p:nvSpPr>
        <p:spPr/>
        <p:txBody>
          <a:bodyPr/>
          <a:lstStyle/>
          <a:p>
            <a:endParaRPr lang="en-US"/>
          </a:p>
        </p:txBody>
      </p:sp>
      <p:sp>
        <p:nvSpPr>
          <p:cNvPr id="17" name="Title 16"/>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F0A649D-A211-40F2-9198-7E1F937961FE}"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D8B234-422F-46B0-B2C6-840DDFB35801}" type="slidenum">
              <a:rPr lang="en-US" smtClean="0"/>
              <a:t>‹#›</a:t>
            </a:fld>
            <a:endParaRPr lang="en-US"/>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8F0A649D-A211-40F2-9198-7E1F937961FE}" type="datetimeFigureOut">
              <a:rPr lang="en-US" smtClean="0"/>
              <a:t>5/3/2020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D8B234-422F-46B0-B2C6-840DDFB35801}" type="slidenum">
              <a:rPr lang="en-US" smtClean="0"/>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89D8B234-422F-46B0-B2C6-840DDFB35801}" type="slidenum">
              <a:rPr lang="en-US" smtClean="0"/>
              <a:t>‹#›</a:t>
            </a:fld>
            <a:endParaRPr lang="en-US"/>
          </a:p>
        </p:txBody>
      </p:sp>
      <p:sp>
        <p:nvSpPr>
          <p:cNvPr id="8" name="Footer Placeholder 7"/>
          <p:cNvSpPr>
            <a:spLocks noGrp="1"/>
          </p:cNvSpPr>
          <p:nvPr>
            <p:ph type="ftr" sz="quarter" idx="11"/>
          </p:nvPr>
        </p:nvSpPr>
        <p:spPr/>
        <p:txBody>
          <a:bodyPr/>
          <a:lstStyle/>
          <a:p>
            <a:endParaRPr lang="en-US"/>
          </a:p>
        </p:txBody>
      </p:sp>
      <p:sp>
        <p:nvSpPr>
          <p:cNvPr id="7" name="Date Placeholder 6"/>
          <p:cNvSpPr>
            <a:spLocks noGrp="1"/>
          </p:cNvSpPr>
          <p:nvPr>
            <p:ph type="dt" sz="half" idx="10"/>
          </p:nvPr>
        </p:nvSpPr>
        <p:spPr/>
        <p:txBody>
          <a:bodyPr/>
          <a:lstStyle/>
          <a:p>
            <a:fld id="{8F0A649D-A211-40F2-9198-7E1F937961FE}" type="datetimeFigureOut">
              <a:rPr lang="en-US" smtClean="0"/>
              <a:t>5/3/2020</a:t>
            </a:fld>
            <a:endParaRPr lang="en-US"/>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kumimoji="0" lang="en-US" smtClean="0"/>
              <a:t>Click to edit Master title style</a:t>
            </a:r>
            <a:endParaRPr kumimoji="0"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8F0A649D-A211-40F2-9198-7E1F937961FE}" type="datetimeFigureOut">
              <a:rPr lang="en-US" smtClean="0"/>
              <a:t>5/3/2020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9D8B234-422F-46B0-B2C6-840DDFB35801}" type="slidenum">
              <a:rPr lang="en-US" smtClean="0"/>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0A649D-A211-40F2-9198-7E1F937961FE}" type="datetimeFigureOut">
              <a:rPr lang="en-US" smtClean="0"/>
              <a:t>5/3/2020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9D8B234-422F-46B0-B2C6-840DDFB3580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8" name="Date Placeholder 7"/>
          <p:cNvSpPr>
            <a:spLocks noGrp="1"/>
          </p:cNvSpPr>
          <p:nvPr>
            <p:ph type="dt" sz="half" idx="14"/>
          </p:nvPr>
        </p:nvSpPr>
        <p:spPr/>
        <p:txBody>
          <a:bodyPr/>
          <a:lstStyle/>
          <a:p>
            <a:fld id="{8F0A649D-A211-40F2-9198-7E1F937961FE}" type="datetimeFigureOut">
              <a:rPr lang="en-US" smtClean="0"/>
              <a:t>5/3/2020</a:t>
            </a:fld>
            <a:endParaRPr lang="en-US"/>
          </a:p>
        </p:txBody>
      </p:sp>
      <p:sp>
        <p:nvSpPr>
          <p:cNvPr id="9" name="Slide Number Placeholder 8"/>
          <p:cNvSpPr>
            <a:spLocks noGrp="1"/>
          </p:cNvSpPr>
          <p:nvPr>
            <p:ph type="sldNum" sz="quarter" idx="15"/>
          </p:nvPr>
        </p:nvSpPr>
        <p:spPr/>
        <p:txBody>
          <a:bodyPr/>
          <a:lstStyle/>
          <a:p>
            <a:fld id="{89D8B234-422F-46B0-B2C6-840DDFB35801}" type="slidenum">
              <a:rPr lang="en-US" smtClean="0"/>
              <a:t>‹#›</a:t>
            </a:fld>
            <a:endParaRPr lang="en-US"/>
          </a:p>
        </p:txBody>
      </p:sp>
      <p:sp>
        <p:nvSpPr>
          <p:cNvPr id="10" name="Footer Placeholder 9"/>
          <p:cNvSpPr>
            <a:spLocks noGrp="1"/>
          </p:cNvSpPr>
          <p:nvPr>
            <p:ph type="ftr" sz="quarter" idx="16"/>
          </p:nvPr>
        </p:nvSpPr>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smtClean="0"/>
              <a:t>Click icon to add picture</a:t>
            </a:r>
            <a:endParaRPr kumimoji="0" lang="en-US"/>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p:txBody>
          <a:bodyPr/>
          <a:lstStyle/>
          <a:p>
            <a:fld id="{8F0A649D-A211-40F2-9198-7E1F937961FE}" type="datetimeFigureOut">
              <a:rPr lang="en-US" smtClean="0"/>
              <a:t>5/3/2020</a:t>
            </a:fld>
            <a:endParaRPr lang="en-US"/>
          </a:p>
        </p:txBody>
      </p:sp>
      <p:sp>
        <p:nvSpPr>
          <p:cNvPr id="9" name="Slide Number Placeholder 8"/>
          <p:cNvSpPr>
            <a:spLocks noGrp="1"/>
          </p:cNvSpPr>
          <p:nvPr>
            <p:ph type="sldNum" sz="quarter" idx="11"/>
          </p:nvPr>
        </p:nvSpPr>
        <p:spPr/>
        <p:txBody>
          <a:bodyPr/>
          <a:lstStyle/>
          <a:p>
            <a:fld id="{89D8B234-422F-46B0-B2C6-840DDFB35801}"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8F0A649D-A211-40F2-9198-7E1F937961FE}" type="datetimeFigureOut">
              <a:rPr lang="en-US" smtClean="0"/>
              <a:t>5/3/2020</a:t>
            </a:fld>
            <a:endParaRPr lang="en-US"/>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n-US"/>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89D8B234-422F-46B0-B2C6-840DDFB35801}" type="slidenum">
              <a:rPr lang="en-US" smtClean="0"/>
              <a:t>‹#›</a:t>
            </a:fld>
            <a:endParaRPr lang="en-US"/>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n-US" smtClean="0"/>
              <a:t>Click to edit Master title style</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US"/>
          </a:p>
        </p:txBody>
      </p:sp>
      <p:sp>
        <p:nvSpPr>
          <p:cNvPr id="2" name="Title 1"/>
          <p:cNvSpPr>
            <a:spLocks noGrp="1"/>
          </p:cNvSpPr>
          <p:nvPr>
            <p:ph type="ctrTitle"/>
          </p:nvPr>
        </p:nvSpPr>
        <p:spPr/>
        <p:txBody>
          <a:bodyPr/>
          <a:lstStyle/>
          <a:p>
            <a:r>
              <a:rPr lang="en-US" dirty="0" smtClean="0">
                <a:latin typeface="Times New Roman" pitchFamily="18" charset="0"/>
                <a:cs typeface="Times New Roman" pitchFamily="18" charset="0"/>
              </a:rPr>
              <a:t>Romanticism</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0449169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lstStyle/>
          <a:p>
            <a:r>
              <a:rPr lang="en-US" dirty="0" smtClean="0">
                <a:latin typeface="Times New Roman" pitchFamily="18" charset="0"/>
                <a:cs typeface="Times New Roman" pitchFamily="18" charset="0"/>
              </a:rPr>
              <a:t>In contrast to the Rationalism and Classicism of the Enlightenment, Romanticism revived medievalism </a:t>
            </a:r>
            <a:r>
              <a:rPr lang="en-US" dirty="0" err="1" smtClean="0">
                <a:latin typeface="Times New Roman" pitchFamily="18" charset="0"/>
                <a:cs typeface="Times New Roman" pitchFamily="18" charset="0"/>
              </a:rPr>
              <a:t>anUnlinkd</a:t>
            </a:r>
            <a:r>
              <a:rPr lang="en-US" dirty="0" smtClean="0">
                <a:latin typeface="Times New Roman" pitchFamily="18" charset="0"/>
                <a:cs typeface="Times New Roman" pitchFamily="18" charset="0"/>
              </a:rPr>
              <a:t> elements of art and narrative perceived as authentically medieval in an attempt to escape population growth, early urban sprawl, and industrialism.</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5086690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92322" y="1524000"/>
            <a:ext cx="7359356" cy="4572000"/>
          </a:xfrm>
        </p:spPr>
      </p:pic>
      <p:sp>
        <p:nvSpPr>
          <p:cNvPr id="2" name="Title 1"/>
          <p:cNvSpPr>
            <a:spLocks noGrp="1"/>
          </p:cNvSpPr>
          <p:nvPr>
            <p:ph type="title"/>
          </p:nvPr>
        </p:nvSpPr>
        <p:spPr/>
        <p:txBody>
          <a:bodyPr>
            <a:normAutofit fontScale="90000"/>
          </a:bodyPr>
          <a:lstStyle/>
          <a:p>
            <a:r>
              <a:rPr lang="en-US" dirty="0">
                <a:effectLst/>
              </a:rPr>
              <a:t>Cole Thomas The Course of Empire The Savage State </a:t>
            </a:r>
            <a:r>
              <a:rPr lang="en-US" dirty="0" smtClean="0">
                <a:effectLst/>
              </a:rPr>
              <a:t>1836</a:t>
            </a:r>
            <a:endParaRPr lang="en-US" dirty="0"/>
          </a:p>
        </p:txBody>
      </p:sp>
    </p:spTree>
    <p:extLst>
      <p:ext uri="{BB962C8B-B14F-4D97-AF65-F5344CB8AC3E}">
        <p14:creationId xmlns:p14="http://schemas.microsoft.com/office/powerpoint/2010/main" val="13060744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22549" y="1524000"/>
            <a:ext cx="6698901" cy="4572000"/>
          </a:xfrm>
        </p:spPr>
      </p:pic>
      <p:sp>
        <p:nvSpPr>
          <p:cNvPr id="2" name="Title 1"/>
          <p:cNvSpPr>
            <a:spLocks noGrp="1"/>
          </p:cNvSpPr>
          <p:nvPr>
            <p:ph type="title"/>
          </p:nvPr>
        </p:nvSpPr>
        <p:spPr/>
        <p:txBody>
          <a:bodyPr>
            <a:normAutofit/>
          </a:bodyPr>
          <a:lstStyle/>
          <a:p>
            <a:r>
              <a:rPr lang="en-US" sz="3200" dirty="0">
                <a:effectLst/>
              </a:rPr>
              <a:t>JEAN LOUIS THÉODORE GÉRICAULT - La Balsa de la Medusa (Museo</a:t>
            </a:r>
            <a:r>
              <a:rPr lang="en-US" sz="3200" dirty="0">
                <a:effectLst/>
              </a:rPr>
              <a:t> del Louvre, </a:t>
            </a:r>
            <a:r>
              <a:rPr lang="en-US" sz="3200" dirty="0" smtClean="0">
                <a:effectLst/>
              </a:rPr>
              <a:t>1818-19</a:t>
            </a:r>
            <a:endParaRPr lang="en-US" sz="3200" dirty="0"/>
          </a:p>
        </p:txBody>
      </p:sp>
    </p:spTree>
    <p:extLst>
      <p:ext uri="{BB962C8B-B14F-4D97-AF65-F5344CB8AC3E}">
        <p14:creationId xmlns:p14="http://schemas.microsoft.com/office/powerpoint/2010/main" val="41610228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45416" y="1676400"/>
            <a:ext cx="5653168" cy="4572000"/>
          </a:xfrm>
        </p:spPr>
      </p:pic>
      <p:sp>
        <p:nvSpPr>
          <p:cNvPr id="2" name="Title 1"/>
          <p:cNvSpPr>
            <a:spLocks noGrp="1"/>
          </p:cNvSpPr>
          <p:nvPr>
            <p:ph type="title"/>
          </p:nvPr>
        </p:nvSpPr>
        <p:spPr/>
        <p:txBody>
          <a:bodyPr>
            <a:normAutofit fontScale="90000"/>
          </a:bodyPr>
          <a:lstStyle/>
          <a:p>
            <a:r>
              <a:rPr lang="en-US" dirty="0">
                <a:effectLst/>
              </a:rPr>
              <a:t>Eugène</a:t>
            </a:r>
            <a:r>
              <a:rPr lang="en-US" dirty="0">
                <a:effectLst/>
              </a:rPr>
              <a:t> Delacroix, </a:t>
            </a:r>
            <a:r>
              <a:rPr lang="en-US" i="1" dirty="0">
                <a:effectLst/>
              </a:rPr>
              <a:t>Collision of Moorish Horsemen</a:t>
            </a:r>
            <a:r>
              <a:rPr lang="en-US" dirty="0">
                <a:effectLst/>
              </a:rPr>
              <a:t>, 1843–44</a:t>
            </a:r>
            <a:endParaRPr lang="en-US" dirty="0"/>
          </a:p>
        </p:txBody>
      </p:sp>
    </p:spTree>
    <p:extLst>
      <p:ext uri="{BB962C8B-B14F-4D97-AF65-F5344CB8AC3E}">
        <p14:creationId xmlns:p14="http://schemas.microsoft.com/office/powerpoint/2010/main" val="9283080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0"/>
            <a:ext cx="8382000" cy="5821363"/>
          </a:xfrm>
        </p:spPr>
        <p:txBody>
          <a:bodyPr>
            <a:normAutofit/>
          </a:bodyPr>
          <a:lstStyle/>
          <a:p>
            <a:r>
              <a:rPr lang="en-US" b="1" dirty="0" smtClean="0">
                <a:latin typeface="Times New Roman" pitchFamily="18" charset="0"/>
                <a:cs typeface="Times New Roman" pitchFamily="18" charset="0"/>
              </a:rPr>
              <a:t>Romanticism</a:t>
            </a:r>
            <a:r>
              <a:rPr lang="en-US" dirty="0" smtClean="0">
                <a:latin typeface="Times New Roman" pitchFamily="18" charset="0"/>
                <a:cs typeface="Times New Roman" pitchFamily="18" charset="0"/>
              </a:rPr>
              <a:t> (also known as the </a:t>
            </a:r>
            <a:r>
              <a:rPr lang="en-US" b="1" dirty="0" smtClean="0">
                <a:latin typeface="Times New Roman" pitchFamily="18" charset="0"/>
                <a:cs typeface="Times New Roman" pitchFamily="18" charset="0"/>
              </a:rPr>
              <a:t>Romantic era</a:t>
            </a:r>
            <a:r>
              <a:rPr lang="en-US" dirty="0" smtClean="0">
                <a:latin typeface="Times New Roman" pitchFamily="18" charset="0"/>
                <a:cs typeface="Times New Roman" pitchFamily="18" charset="0"/>
              </a:rPr>
              <a:t>) was an artistic, literary, musical and intellectual movement that originated in Europe towards the end of the 18th century, and in most areas was at its peak in the approximate period from 1800 to 1890. Romanticism was characterized by its emphasis on emotion and individualism as well as glorification of all the past and nature, preferring the medieval rather than the classical</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6548244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514600" y="1371600"/>
            <a:ext cx="3962400" cy="5071872"/>
          </a:xfrm>
        </p:spPr>
      </p:pic>
      <p:sp>
        <p:nvSpPr>
          <p:cNvPr id="3" name="Title 2"/>
          <p:cNvSpPr>
            <a:spLocks noGrp="1"/>
          </p:cNvSpPr>
          <p:nvPr>
            <p:ph type="title"/>
          </p:nvPr>
        </p:nvSpPr>
        <p:spPr/>
        <p:txBody>
          <a:bodyPr>
            <a:normAutofit fontScale="90000"/>
          </a:bodyPr>
          <a:lstStyle/>
          <a:p>
            <a:r>
              <a:rPr lang="en-US" dirty="0">
                <a:effectLst/>
              </a:rPr>
              <a:t>Caspar David Friedrich, </a:t>
            </a:r>
            <a:r>
              <a:rPr lang="en-US" i="1" dirty="0">
                <a:effectLst/>
              </a:rPr>
              <a:t>Wanderer Above the Sea of Fog</a:t>
            </a:r>
            <a:r>
              <a:rPr lang="en-US" dirty="0">
                <a:effectLst/>
              </a:rPr>
              <a:t>, 1818</a:t>
            </a:r>
            <a:endParaRPr lang="en-US" dirty="0"/>
          </a:p>
        </p:txBody>
      </p:sp>
    </p:spTree>
    <p:extLst>
      <p:ext uri="{BB962C8B-B14F-4D97-AF65-F5344CB8AC3E}">
        <p14:creationId xmlns:p14="http://schemas.microsoft.com/office/powerpoint/2010/main" val="17633730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533400"/>
            <a:ext cx="8305800" cy="5592763"/>
          </a:xfrm>
        </p:spPr>
        <p:txBody>
          <a:bodyPr>
            <a:normAutofit/>
          </a:bodyPr>
          <a:lstStyle/>
          <a:p>
            <a:r>
              <a:rPr lang="en-US" dirty="0" smtClean="0">
                <a:latin typeface="Times New Roman" pitchFamily="18" charset="0"/>
                <a:cs typeface="Times New Roman" pitchFamily="18" charset="0"/>
              </a:rPr>
              <a:t>It was partly a reaction to the Industrial </a:t>
            </a:r>
            <a:r>
              <a:rPr lang="en-US" dirty="0" err="1" smtClean="0">
                <a:latin typeface="Times New Roman" pitchFamily="18" charset="0"/>
                <a:cs typeface="Times New Roman" pitchFamily="18" charset="0"/>
              </a:rPr>
              <a:t>Revolution,the</a:t>
            </a:r>
            <a:r>
              <a:rPr lang="en-US" dirty="0" smtClean="0">
                <a:latin typeface="Times New Roman" pitchFamily="18" charset="0"/>
                <a:cs typeface="Times New Roman" pitchFamily="18" charset="0"/>
              </a:rPr>
              <a:t> aristocratic social and political norms of the Age of Enlightenment, and the scientific rationalization of nature—all components of </a:t>
            </a:r>
            <a:r>
              <a:rPr lang="en-US" dirty="0" err="1" smtClean="0">
                <a:latin typeface="Times New Roman" pitchFamily="18" charset="0"/>
                <a:cs typeface="Times New Roman" pitchFamily="18" charset="0"/>
              </a:rPr>
              <a:t>modernity.It</a:t>
            </a:r>
            <a:r>
              <a:rPr lang="en-US" dirty="0" smtClean="0">
                <a:latin typeface="Times New Roman" pitchFamily="18" charset="0"/>
                <a:cs typeface="Times New Roman" pitchFamily="18" charset="0"/>
              </a:rPr>
              <a:t> was embodied most strongly in the visual arts, music, and literature, but had a major impact on </a:t>
            </a:r>
            <a:r>
              <a:rPr lang="en-US" dirty="0" err="1" smtClean="0">
                <a:latin typeface="Times New Roman" pitchFamily="18" charset="0"/>
                <a:cs typeface="Times New Roman" pitchFamily="18" charset="0"/>
              </a:rPr>
              <a:t>historiography,education</a:t>
            </a:r>
            <a:r>
              <a:rPr lang="en-US" dirty="0" smtClean="0">
                <a:latin typeface="Times New Roman" pitchFamily="18" charset="0"/>
                <a:cs typeface="Times New Roman" pitchFamily="18" charset="0"/>
              </a:rPr>
              <a:t>, the social sciences, and the natural sciences. It had a significant and complex effect on politics, with romantic thinkers influencing liberalism, radicalism, conservatism, and nationalism.</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9544089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835797" y="1524000"/>
            <a:ext cx="3819646" cy="5029200"/>
          </a:xfrm>
        </p:spPr>
      </p:pic>
      <p:sp>
        <p:nvSpPr>
          <p:cNvPr id="3" name="Title 2"/>
          <p:cNvSpPr>
            <a:spLocks noGrp="1"/>
          </p:cNvSpPr>
          <p:nvPr>
            <p:ph type="title"/>
          </p:nvPr>
        </p:nvSpPr>
        <p:spPr/>
        <p:txBody>
          <a:bodyPr>
            <a:normAutofit fontScale="90000"/>
          </a:bodyPr>
          <a:lstStyle/>
          <a:p>
            <a:r>
              <a:rPr lang="en-US" dirty="0">
                <a:effectLst/>
              </a:rPr>
              <a:t>Philipp Otto Runge</a:t>
            </a:r>
            <a:r>
              <a:rPr lang="en-US" dirty="0">
                <a:effectLst/>
              </a:rPr>
              <a:t>, </a:t>
            </a:r>
            <a:r>
              <a:rPr lang="en-US" i="1" dirty="0">
                <a:effectLst/>
              </a:rPr>
              <a:t>The Morning</a:t>
            </a:r>
            <a:r>
              <a:rPr lang="en-US" dirty="0">
                <a:effectLst/>
              </a:rPr>
              <a:t>, 1808</a:t>
            </a:r>
            <a:endParaRPr lang="en-US" dirty="0"/>
          </a:p>
        </p:txBody>
      </p:sp>
    </p:spTree>
    <p:extLst>
      <p:ext uri="{BB962C8B-B14F-4D97-AF65-F5344CB8AC3E}">
        <p14:creationId xmlns:p14="http://schemas.microsoft.com/office/powerpoint/2010/main" val="35919103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lstStyle/>
          <a:p>
            <a:r>
              <a:rPr lang="en-US" dirty="0" smtClean="0">
                <a:latin typeface="Times New Roman" pitchFamily="18" charset="0"/>
                <a:cs typeface="Times New Roman" pitchFamily="18" charset="0"/>
              </a:rPr>
              <a:t>The movement emphasized intense emotion as an authentic source of aesthetic experience, placing new emphasis on such emotions as apprehension, horror and terror, and awe—especially that experienced in confronting the new aesthetic categories of the sublimity and beauty of nature.</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0552194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16404" y="1524000"/>
            <a:ext cx="6711192" cy="4572000"/>
          </a:xfrm>
        </p:spPr>
      </p:pic>
      <p:sp>
        <p:nvSpPr>
          <p:cNvPr id="3" name="Title 2"/>
          <p:cNvSpPr>
            <a:spLocks noGrp="1"/>
          </p:cNvSpPr>
          <p:nvPr>
            <p:ph type="title"/>
          </p:nvPr>
        </p:nvSpPr>
        <p:spPr/>
        <p:txBody>
          <a:bodyPr>
            <a:normAutofit fontScale="90000"/>
          </a:bodyPr>
          <a:lstStyle/>
          <a:p>
            <a:r>
              <a:rPr lang="en-US" u="sng" dirty="0">
                <a:effectLst/>
              </a:rPr>
              <a:t>Henry Wallis</a:t>
            </a:r>
            <a:r>
              <a:rPr lang="en-US" dirty="0">
                <a:effectLst/>
              </a:rPr>
              <a:t>, </a:t>
            </a:r>
            <a:r>
              <a:rPr lang="en-US" i="1" dirty="0">
                <a:effectLst/>
              </a:rPr>
              <a:t>The Death of Chatterton</a:t>
            </a:r>
            <a:r>
              <a:rPr lang="en-US" dirty="0">
                <a:effectLst/>
              </a:rPr>
              <a:t> 1856, by suicide at 17 in 1770</a:t>
            </a:r>
            <a:endParaRPr lang="en-US" dirty="0"/>
          </a:p>
        </p:txBody>
      </p:sp>
    </p:spTree>
    <p:extLst>
      <p:ext uri="{BB962C8B-B14F-4D97-AF65-F5344CB8AC3E}">
        <p14:creationId xmlns:p14="http://schemas.microsoft.com/office/powerpoint/2010/main" val="32071123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r>
              <a:rPr lang="en-US" dirty="0" smtClean="0">
                <a:latin typeface="Times New Roman" pitchFamily="18" charset="0"/>
                <a:cs typeface="Times New Roman" pitchFamily="18" charset="0"/>
              </a:rPr>
              <a:t>It elevated folk art and ancient custom to something noble, but also spontaneity as a desirable characteristic (as in the musical impromptu). I</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3814576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600200" y="1600200"/>
            <a:ext cx="5791200" cy="4908042"/>
          </a:xfrm>
        </p:spPr>
      </p:pic>
      <p:sp>
        <p:nvSpPr>
          <p:cNvPr id="3" name="Title 2"/>
          <p:cNvSpPr>
            <a:spLocks noGrp="1"/>
          </p:cNvSpPr>
          <p:nvPr>
            <p:ph type="title"/>
          </p:nvPr>
        </p:nvSpPr>
        <p:spPr/>
        <p:txBody>
          <a:bodyPr>
            <a:normAutofit fontScale="90000"/>
          </a:bodyPr>
          <a:lstStyle/>
          <a:p>
            <a:r>
              <a:rPr lang="en-US" dirty="0">
                <a:effectLst/>
              </a:rPr>
              <a:t>Title page of Volume III of </a:t>
            </a:r>
            <a:r>
              <a:rPr lang="en-US" i="1" dirty="0">
                <a:effectLst/>
              </a:rPr>
              <a:t>Des Knaben Wunderhorn</a:t>
            </a:r>
            <a:r>
              <a:rPr lang="en-US" dirty="0">
                <a:effectLst/>
              </a:rPr>
              <a:t>, 1808</a:t>
            </a:r>
            <a:endParaRPr lang="en-US" dirty="0"/>
          </a:p>
        </p:txBody>
      </p:sp>
    </p:spTree>
    <p:extLst>
      <p:ext uri="{BB962C8B-B14F-4D97-AF65-F5344CB8AC3E}">
        <p14:creationId xmlns:p14="http://schemas.microsoft.com/office/powerpoint/2010/main" val="1752602441"/>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17</TotalTime>
  <Words>71</Words>
  <Application>Microsoft Office PowerPoint</Application>
  <PresentationFormat>On-screen Show (4:3)</PresentationFormat>
  <Paragraphs>13</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Paper</vt:lpstr>
      <vt:lpstr>Romanticism</vt:lpstr>
      <vt:lpstr>PowerPoint Presentation</vt:lpstr>
      <vt:lpstr>Caspar David Friedrich, Wanderer Above the Sea of Fog, 1818</vt:lpstr>
      <vt:lpstr>PowerPoint Presentation</vt:lpstr>
      <vt:lpstr>Philipp Otto Runge, The Morning, 1808</vt:lpstr>
      <vt:lpstr>PowerPoint Presentation</vt:lpstr>
      <vt:lpstr>Henry Wallis, The Death of Chatterton 1856, by suicide at 17 in 1770</vt:lpstr>
      <vt:lpstr>PowerPoint Presentation</vt:lpstr>
      <vt:lpstr>Title page of Volume III of Des Knaben Wunderhorn, 1808</vt:lpstr>
      <vt:lpstr>PowerPoint Presentation</vt:lpstr>
      <vt:lpstr>Cole Thomas The Course of Empire The Savage State 1836</vt:lpstr>
      <vt:lpstr>JEAN LOUIS THÉODORE GÉRICAULT - La Balsa de la Medusa (Museo del Louvre, 1818-19</vt:lpstr>
      <vt:lpstr>Eugène Delacroix, Collision of Moorish Horsemen, 1843–44</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Romanticism</dc:title>
  <dc:creator>Turn Back</dc:creator>
  <cp:lastModifiedBy>Turn Back</cp:lastModifiedBy>
  <cp:revision>3</cp:revision>
  <dcterms:created xsi:type="dcterms:W3CDTF">2020-05-03T18:50:57Z</dcterms:created>
  <dcterms:modified xsi:type="dcterms:W3CDTF">2020-05-03T19:08:21Z</dcterms:modified>
</cp:coreProperties>
</file>