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256" r:id="rId2"/>
    <p:sldId id="257" r:id="rId3"/>
    <p:sldId id="258" r:id="rId4"/>
    <p:sldId id="259" r:id="rId5"/>
    <p:sldId id="267" r:id="rId6"/>
    <p:sldId id="268" r:id="rId7"/>
    <p:sldId id="269" r:id="rId8"/>
    <p:sldId id="260" r:id="rId9"/>
    <p:sldId id="270" r:id="rId10"/>
    <p:sldId id="261" r:id="rId11"/>
    <p:sldId id="262" r:id="rId12"/>
    <p:sldId id="263" r:id="rId13"/>
    <p:sldId id="264" r:id="rId14"/>
    <p:sldId id="266" r:id="rId15"/>
    <p:sldId id="265"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03230EF0-B5DB-408A-8727-EC0A9C0FDD62}" type="datetimeFigureOut">
              <a:rPr lang="en-US" smtClean="0"/>
              <a:pPr/>
              <a:t>1/18/2018</a:t>
            </a:fld>
            <a:endParaRPr lang="en-US"/>
          </a:p>
        </p:txBody>
      </p:sp>
      <p:sp>
        <p:nvSpPr>
          <p:cNvPr id="4" name="Footer Placeholder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C7972B96-E06D-41A9-83DE-837890198FD6}" type="slidenum">
              <a:rPr lang="en-US" smtClean="0"/>
              <a:pPr/>
              <a:t>‹#›</a:t>
            </a:fld>
            <a:endParaRPr lang="en-US"/>
          </a:p>
        </p:txBody>
      </p:sp>
    </p:spTree>
    <p:extLst>
      <p:ext uri="{BB962C8B-B14F-4D97-AF65-F5344CB8AC3E}">
        <p14:creationId xmlns:p14="http://schemas.microsoft.com/office/powerpoint/2010/main" xmlns="" val="2947461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61B51C94-DA27-4CAD-9B37-91D2ABEA9ECF}" type="datetimeFigureOut">
              <a:rPr lang="en-US" smtClean="0"/>
              <a:pPr/>
              <a:t>1/18/2018</a:t>
            </a:fld>
            <a:endParaRPr lang="en-US"/>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661A53AF-2DA4-4A3B-B61E-8C06B41AE06A}" type="slidenum">
              <a:rPr lang="en-US" smtClean="0"/>
              <a:pPr/>
              <a:t>‹#›</a:t>
            </a:fld>
            <a:endParaRPr lang="en-US"/>
          </a:p>
        </p:txBody>
      </p:sp>
    </p:spTree>
    <p:extLst>
      <p:ext uri="{BB962C8B-B14F-4D97-AF65-F5344CB8AC3E}">
        <p14:creationId xmlns:p14="http://schemas.microsoft.com/office/powerpoint/2010/main" xmlns="" val="477544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A53AF-2DA4-4A3B-B61E-8C06B41AE06A}" type="slidenum">
              <a:rPr lang="en-US" smtClean="0"/>
              <a:pPr/>
              <a:t>14</a:t>
            </a:fld>
            <a:endParaRPr lang="en-US"/>
          </a:p>
        </p:txBody>
      </p:sp>
    </p:spTree>
    <p:extLst>
      <p:ext uri="{BB962C8B-B14F-4D97-AF65-F5344CB8AC3E}">
        <p14:creationId xmlns:p14="http://schemas.microsoft.com/office/powerpoint/2010/main" xmlns="" val="20179736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CF407F7-9A20-47C6-A253-E9AF85EE27DF}" type="datetime1">
              <a:rPr lang="en-US" smtClean="0"/>
              <a:pPr/>
              <a:t>1/18/2018</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31593900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5CA47-9863-42D2-A85F-9FB867E3E79F}" type="datetime1">
              <a:rPr lang="en-US" smtClean="0"/>
              <a:pPr/>
              <a:t>1/18/2018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22340549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7D66C0-F93E-482C-A3AE-A804A3E0F21A}" type="datetime1">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13109970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C988D3-D77A-4DCA-BB7B-A1083067892A}" type="datetime1">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25583692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0D52A9-D23E-45EF-A22D-666998BFB1EE}" type="datetime1">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5922760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2AE24AD-5828-4E52-AA92-99D63AA6BBC6}" type="datetime1">
              <a:rPr lang="en-US" smtClean="0"/>
              <a:pPr/>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25842140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6CEBFCE-AC6C-4032-B263-BBCD60042DB8}" type="datetime1">
              <a:rPr lang="en-US" smtClean="0"/>
              <a:pPr/>
              <a:t>1/18/2018</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12576546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B18F5AE-2F5E-4C1A-9964-23AEB8D89A18}" type="datetime1">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9363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1B469F9-93DF-417F-BF30-C0546DA7DFA3}" type="datetime1">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6180343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4E1E0C-FC55-49A7-83C2-6D5648A2CC3D}" type="datetime1">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22960401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D31BB4-A02F-4E1B-9F37-75A093DB2BE7}" type="datetime1">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31778014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254BC9-A664-47C5-BB3C-D650658F7755}" type="datetime1">
              <a:rPr lang="en-US" smtClean="0"/>
              <a:pPr/>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16869805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9F3A0C-AFEE-4224-B6E9-0A0470E9D9E5}" type="datetime1">
              <a:rPr lang="en-US" smtClean="0"/>
              <a:pPr/>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31961441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A82285-3F6D-4024-9529-53B1D83EA66C}" type="datetime1">
              <a:rPr lang="en-US" smtClean="0"/>
              <a:pPr/>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8802387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99DE67-8E0F-4ECC-8786-FEAADFF960A8}" type="datetime1">
              <a:rPr lang="en-US" smtClean="0"/>
              <a:pPr/>
              <a:t>1/18/2018</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866425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382848-04A5-4EC5-B145-F70B3E327AC7}" type="datetime1">
              <a:rPr lang="en-US" smtClean="0"/>
              <a:pPr/>
              <a:t>1/18/2018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20261931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09037-7F77-492D-9F0E-C0966B40AC62}" type="datetime1">
              <a:rPr lang="en-US" smtClean="0"/>
              <a:pPr/>
              <a:t>1/18/2018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170311955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3BE46E8-119C-437C-87FE-364C80C99B78}" type="datetime1">
              <a:rPr lang="en-US" smtClean="0"/>
              <a:pPr/>
              <a:t>1/18/2018</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E8CF069-30DC-40F4-971C-F348851E0512}" type="slidenum">
              <a:rPr lang="en-US" smtClean="0"/>
              <a:pPr/>
              <a:t>‹#›</a:t>
            </a:fld>
            <a:endParaRPr lang="en-US"/>
          </a:p>
        </p:txBody>
      </p:sp>
    </p:spTree>
    <p:extLst>
      <p:ext uri="{BB962C8B-B14F-4D97-AF65-F5344CB8AC3E}">
        <p14:creationId xmlns:p14="http://schemas.microsoft.com/office/powerpoint/2010/main" xmlns="" val="1477006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Generative Grammar</a:t>
            </a:r>
            <a:endParaRPr lang="en-US" dirty="0"/>
          </a:p>
        </p:txBody>
      </p:sp>
      <p:sp>
        <p:nvSpPr>
          <p:cNvPr id="3" name="Subtitle 2"/>
          <p:cNvSpPr>
            <a:spLocks noGrp="1"/>
          </p:cNvSpPr>
          <p:nvPr>
            <p:ph type="subTitle" idx="1"/>
          </p:nvPr>
        </p:nvSpPr>
        <p:spPr/>
        <p:txBody>
          <a:bodyPr/>
          <a:lstStyle/>
          <a:p>
            <a:r>
              <a:rPr lang="en-US" dirty="0" smtClean="0"/>
              <a:t>Carnie (2013), chapter 1</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a:t>
            </a:fld>
            <a:endParaRPr lang="en-US"/>
          </a:p>
        </p:txBody>
      </p:sp>
    </p:spTree>
    <p:extLst>
      <p:ext uri="{BB962C8B-B14F-4D97-AF65-F5344CB8AC3E}">
        <p14:creationId xmlns:p14="http://schemas.microsoft.com/office/powerpoint/2010/main" xmlns="" val="42737227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he Scientific Method?</a:t>
            </a:r>
            <a:endParaRPr lang="en-US" dirty="0"/>
          </a:p>
        </p:txBody>
      </p:sp>
      <p:sp>
        <p:nvSpPr>
          <p:cNvPr id="3" name="Content Placeholder 2"/>
          <p:cNvSpPr>
            <a:spLocks noGrp="1"/>
          </p:cNvSpPr>
          <p:nvPr>
            <p:ph idx="1"/>
          </p:nvPr>
        </p:nvSpPr>
        <p:spPr/>
        <p:txBody>
          <a:bodyPr>
            <a:normAutofit/>
          </a:bodyPr>
          <a:lstStyle/>
          <a:p>
            <a:r>
              <a:rPr lang="en-US" sz="2800" dirty="0" smtClean="0"/>
              <a:t>1. Gather observations</a:t>
            </a:r>
          </a:p>
          <a:p>
            <a:r>
              <a:rPr lang="en-US" sz="2800" dirty="0" smtClean="0"/>
              <a:t>2. Make generalizations</a:t>
            </a:r>
          </a:p>
          <a:p>
            <a:r>
              <a:rPr lang="en-US" sz="2800" dirty="0" smtClean="0"/>
              <a:t>3. Form a hypothesis</a:t>
            </a:r>
          </a:p>
          <a:p>
            <a:r>
              <a:rPr lang="en-US" sz="2800" dirty="0" smtClean="0"/>
              <a:t>These hypotheses are our rules</a:t>
            </a:r>
          </a:p>
          <a:p>
            <a:r>
              <a:rPr lang="en-US" sz="2800" dirty="0" smtClean="0"/>
              <a:t>A (large) group of these rules = Grammar</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10</a:t>
            </a:fld>
            <a:endParaRPr lang="en-US"/>
          </a:p>
        </p:txBody>
      </p:sp>
    </p:spTree>
    <p:extLst>
      <p:ext uri="{BB962C8B-B14F-4D97-AF65-F5344CB8AC3E}">
        <p14:creationId xmlns:p14="http://schemas.microsoft.com/office/powerpoint/2010/main" xmlns="" val="34486199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Method for Syntax: Anaphors</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Anaphor = noun that end with –</a:t>
            </a:r>
            <a:r>
              <a:rPr lang="en-US" sz="2800" i="1" dirty="0" smtClean="0"/>
              <a:t>self </a:t>
            </a:r>
            <a:r>
              <a:rPr lang="en-US" sz="2800" dirty="0" smtClean="0"/>
              <a:t>(e.g. </a:t>
            </a:r>
            <a:r>
              <a:rPr lang="en-US" sz="2800" i="1" dirty="0" smtClean="0"/>
              <a:t>himself, herself, themselves</a:t>
            </a:r>
            <a:r>
              <a:rPr lang="en-US" sz="2800" dirty="0" smtClean="0"/>
              <a:t>)</a:t>
            </a:r>
          </a:p>
          <a:p>
            <a:r>
              <a:rPr lang="en-US" sz="2800" dirty="0" smtClean="0"/>
              <a:t>Antecedent = the noun that an anaphor refers to</a:t>
            </a:r>
          </a:p>
          <a:p>
            <a:r>
              <a:rPr lang="en-US" sz="2800" dirty="0" smtClean="0"/>
              <a:t>Example:</a:t>
            </a:r>
          </a:p>
          <a:p>
            <a:r>
              <a:rPr lang="en-US" sz="2800" dirty="0" smtClean="0"/>
              <a:t>(1) </a:t>
            </a:r>
            <a:r>
              <a:rPr lang="en-US" sz="2800" u="sng" dirty="0" smtClean="0"/>
              <a:t>Bill</a:t>
            </a:r>
            <a:r>
              <a:rPr lang="en-US" sz="2800" dirty="0" smtClean="0"/>
              <a:t> 				kissed </a:t>
            </a:r>
            <a:r>
              <a:rPr lang="en-US" sz="2800" u="sng" dirty="0" smtClean="0"/>
              <a:t>himself</a:t>
            </a:r>
          </a:p>
          <a:p>
            <a:pPr lvl="1"/>
            <a:r>
              <a:rPr lang="en-US" sz="2800" dirty="0"/>
              <a:t>Antecedent 		</a:t>
            </a:r>
            <a:r>
              <a:rPr lang="en-US" sz="2800" dirty="0" smtClean="0"/>
              <a:t>anaphor</a:t>
            </a:r>
            <a:endParaRPr lang="en-US" sz="2800" u="sng" dirty="0" smtClean="0"/>
          </a:p>
          <a:p>
            <a:r>
              <a:rPr lang="en-US" sz="2800" dirty="0" smtClean="0"/>
              <a:t>(2) *Bill kissed herself</a:t>
            </a:r>
          </a:p>
          <a:p>
            <a:pPr marL="0" indent="0">
              <a:buNone/>
            </a:pPr>
            <a:r>
              <a:rPr lang="en-US" dirty="0" smtClean="0"/>
              <a:t> </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11</a:t>
            </a:fld>
            <a:endParaRPr lang="en-US"/>
          </a:p>
        </p:txBody>
      </p:sp>
    </p:spTree>
    <p:extLst>
      <p:ext uri="{BB962C8B-B14F-4D97-AF65-F5344CB8AC3E}">
        <p14:creationId xmlns:p14="http://schemas.microsoft.com/office/powerpoint/2010/main" xmlns="" val="22950239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Method</a:t>
            </a:r>
            <a:endParaRPr lang="en-US" dirty="0"/>
          </a:p>
        </p:txBody>
      </p:sp>
      <p:sp>
        <p:nvSpPr>
          <p:cNvPr id="3" name="Content Placeholder 2"/>
          <p:cNvSpPr>
            <a:spLocks noGrp="1"/>
          </p:cNvSpPr>
          <p:nvPr>
            <p:ph idx="1"/>
          </p:nvPr>
        </p:nvSpPr>
        <p:spPr/>
        <p:txBody>
          <a:bodyPr>
            <a:normAutofit/>
          </a:bodyPr>
          <a:lstStyle/>
          <a:p>
            <a:r>
              <a:rPr lang="en-US" sz="2800" b="1" dirty="0" smtClean="0"/>
              <a:t>Hypothesis 1:</a:t>
            </a:r>
          </a:p>
          <a:p>
            <a:r>
              <a:rPr lang="en-US" sz="2800" dirty="0" smtClean="0"/>
              <a:t>An anaphor must (</a:t>
            </a:r>
            <a:r>
              <a:rPr lang="en-US" sz="2800" dirty="0" err="1" smtClean="0"/>
              <a:t>i</a:t>
            </a:r>
            <a:r>
              <a:rPr lang="en-US" sz="2800" dirty="0" smtClean="0"/>
              <a:t>) have an antecedent and (ii) agree in gender with its antecedent.</a:t>
            </a:r>
          </a:p>
          <a:p>
            <a:r>
              <a:rPr lang="en-US" sz="2800" dirty="0" smtClean="0"/>
              <a:t>But:</a:t>
            </a:r>
          </a:p>
          <a:p>
            <a:r>
              <a:rPr lang="en-US" sz="2800" dirty="0" smtClean="0"/>
              <a:t>(3) *Gary and Kevin ran himself into exhaustion.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12</a:t>
            </a:fld>
            <a:endParaRPr lang="en-US"/>
          </a:p>
        </p:txBody>
      </p:sp>
    </p:spTree>
    <p:extLst>
      <p:ext uri="{BB962C8B-B14F-4D97-AF65-F5344CB8AC3E}">
        <p14:creationId xmlns:p14="http://schemas.microsoft.com/office/powerpoint/2010/main" xmlns="" val="30328247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Method</a:t>
            </a:r>
            <a:endParaRPr lang="en-US" dirty="0"/>
          </a:p>
        </p:txBody>
      </p:sp>
      <p:sp>
        <p:nvSpPr>
          <p:cNvPr id="3" name="Content Placeholder 2"/>
          <p:cNvSpPr>
            <a:spLocks noGrp="1"/>
          </p:cNvSpPr>
          <p:nvPr>
            <p:ph idx="1"/>
          </p:nvPr>
        </p:nvSpPr>
        <p:spPr/>
        <p:txBody>
          <a:bodyPr>
            <a:normAutofit/>
          </a:bodyPr>
          <a:lstStyle/>
          <a:p>
            <a:r>
              <a:rPr lang="en-US" sz="2800" b="1" dirty="0" smtClean="0"/>
              <a:t>Hypothesis 2:</a:t>
            </a:r>
          </a:p>
          <a:p>
            <a:r>
              <a:rPr lang="en-US" sz="2800" dirty="0" smtClean="0"/>
              <a:t>An anaphor must (</a:t>
            </a:r>
            <a:r>
              <a:rPr lang="en-US" sz="2800" dirty="0" err="1" smtClean="0"/>
              <a:t>i</a:t>
            </a:r>
            <a:r>
              <a:rPr lang="en-US" sz="2800" dirty="0" smtClean="0"/>
              <a:t>) have an antecedent and (ii) agree in gender (masculine, feminine, and neuter) and number with its antecedent.</a:t>
            </a:r>
          </a:p>
          <a:p>
            <a:r>
              <a:rPr lang="en-US" sz="2800" dirty="0" smtClean="0"/>
              <a:t>But:</a:t>
            </a:r>
          </a:p>
          <a:p>
            <a:r>
              <a:rPr lang="en-US" sz="2800" dirty="0" smtClean="0"/>
              <a:t>*He hit myself with a hammer.</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13</a:t>
            </a:fld>
            <a:endParaRPr lang="en-US"/>
          </a:p>
        </p:txBody>
      </p:sp>
    </p:spTree>
    <p:extLst>
      <p:ext uri="{BB962C8B-B14F-4D97-AF65-F5344CB8AC3E}">
        <p14:creationId xmlns:p14="http://schemas.microsoft.com/office/powerpoint/2010/main" xmlns="" val="10173790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Method</a:t>
            </a:r>
            <a:endParaRPr lang="en-US" dirty="0"/>
          </a:p>
        </p:txBody>
      </p:sp>
      <p:sp>
        <p:nvSpPr>
          <p:cNvPr id="3" name="Content Placeholder 2"/>
          <p:cNvSpPr>
            <a:spLocks noGrp="1"/>
          </p:cNvSpPr>
          <p:nvPr>
            <p:ph idx="1"/>
          </p:nvPr>
        </p:nvSpPr>
        <p:spPr/>
        <p:txBody>
          <a:bodyPr>
            <a:normAutofit/>
          </a:bodyPr>
          <a:lstStyle/>
          <a:p>
            <a:r>
              <a:rPr lang="en-US" sz="2800" b="1" dirty="0" smtClean="0"/>
              <a:t>Hypothesis 3:</a:t>
            </a:r>
          </a:p>
          <a:p>
            <a:r>
              <a:rPr lang="en-US" sz="2800" dirty="0" smtClean="0"/>
              <a:t>An anaphor must agree in person, gender and number with its antecedent.</a:t>
            </a:r>
          </a:p>
          <a:p>
            <a:r>
              <a:rPr lang="en-US" sz="2800" dirty="0" smtClean="0"/>
              <a:t>We now have a hypothesis that seems to account for data concerning anaphors in English.</a:t>
            </a:r>
            <a:endParaRPr lang="en-US" sz="2800" dirty="0"/>
          </a:p>
        </p:txBody>
      </p:sp>
      <p:sp>
        <p:nvSpPr>
          <p:cNvPr id="4" name="Footer Placeholder 3"/>
          <p:cNvSpPr>
            <a:spLocks noGrp="1"/>
          </p:cNvSpPr>
          <p:nvPr>
            <p:ph type="ftr" sz="quarter" idx="11"/>
          </p:nvPr>
        </p:nvSpPr>
        <p:spPr/>
        <p:txBody>
          <a:bodyPr/>
          <a:lstStyle/>
          <a:p>
            <a:r>
              <a:rPr lang="en-US" dirty="0" smtClean="0"/>
              <a:t>Kofi K. </a:t>
            </a:r>
            <a:r>
              <a:rPr lang="en-US" dirty="0" err="1" smtClean="0"/>
              <a:t>Saah</a:t>
            </a:r>
            <a:endParaRPr lang="en-US" dirty="0"/>
          </a:p>
        </p:txBody>
      </p:sp>
      <p:sp>
        <p:nvSpPr>
          <p:cNvPr id="5" name="Slide Number Placeholder 4"/>
          <p:cNvSpPr>
            <a:spLocks noGrp="1"/>
          </p:cNvSpPr>
          <p:nvPr>
            <p:ph type="sldNum" sz="quarter" idx="12"/>
          </p:nvPr>
        </p:nvSpPr>
        <p:spPr/>
        <p:txBody>
          <a:bodyPr/>
          <a:lstStyle/>
          <a:p>
            <a:fld id="{AE8CF069-30DC-40F4-971C-F348851E0512}" type="slidenum">
              <a:rPr lang="en-US" smtClean="0"/>
              <a:pPr/>
              <a:t>14</a:t>
            </a:fld>
            <a:endParaRPr lang="en-US"/>
          </a:p>
        </p:txBody>
      </p:sp>
    </p:spTree>
    <p:extLst>
      <p:ext uri="{BB962C8B-B14F-4D97-AF65-F5344CB8AC3E}">
        <p14:creationId xmlns:p14="http://schemas.microsoft.com/office/powerpoint/2010/main" xmlns="" val="4775717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Sources of data</a:t>
            </a:r>
            <a:endParaRPr lang="en-US" dirty="0"/>
          </a:p>
        </p:txBody>
      </p:sp>
      <p:sp>
        <p:nvSpPr>
          <p:cNvPr id="3" name="Content Placeholder 2"/>
          <p:cNvSpPr>
            <a:spLocks noGrp="1"/>
          </p:cNvSpPr>
          <p:nvPr>
            <p:ph idx="1"/>
          </p:nvPr>
        </p:nvSpPr>
        <p:spPr/>
        <p:txBody>
          <a:bodyPr>
            <a:normAutofit fontScale="85000" lnSpcReduction="20000"/>
          </a:bodyPr>
          <a:lstStyle/>
          <a:p>
            <a:r>
              <a:rPr lang="en-GB" sz="2800" dirty="0"/>
              <a:t>If we are going to apply the scientific  method  to syntax,  it is important  to consider  the  sources  of  our  data.  </a:t>
            </a:r>
            <a:endParaRPr lang="en-GB" sz="2800" dirty="0" smtClean="0"/>
          </a:p>
          <a:p>
            <a:r>
              <a:rPr lang="en-GB" sz="2800" dirty="0" smtClean="0"/>
              <a:t>One  </a:t>
            </a:r>
            <a:r>
              <a:rPr lang="en-GB" sz="2800" dirty="0"/>
              <a:t>obvious  source  is  in  collections  of either  spoken   or  written   texts.  Such  data  are  called  </a:t>
            </a:r>
            <a:r>
              <a:rPr lang="en-GB" sz="2800" b="1" i="1" dirty="0"/>
              <a:t>corpora   </a:t>
            </a:r>
            <a:r>
              <a:rPr lang="en-GB" sz="2800" dirty="0"/>
              <a:t>(singular: </a:t>
            </a:r>
            <a:r>
              <a:rPr lang="en-GB" sz="2800" b="1" i="1" dirty="0"/>
              <a:t>corpus</a:t>
            </a:r>
            <a:r>
              <a:rPr lang="en-GB" sz="2800" dirty="0"/>
              <a:t>).   </a:t>
            </a:r>
            <a:endParaRPr lang="en-GB" sz="2800" dirty="0" smtClean="0"/>
          </a:p>
          <a:p>
            <a:r>
              <a:rPr lang="en-GB" sz="2800" dirty="0" smtClean="0"/>
              <a:t>For  </a:t>
            </a:r>
            <a:r>
              <a:rPr lang="en-GB" sz="2800" dirty="0"/>
              <a:t>languages  without  a  literary  tradition  or  ones spoken by a small group of people, it is often necessary for the linguist to go and gather data and compile a corpus in the field. </a:t>
            </a:r>
            <a:endParaRPr lang="en-US" sz="2800" dirty="0"/>
          </a:p>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15</a:t>
            </a:fld>
            <a:endParaRPr lang="en-US"/>
          </a:p>
        </p:txBody>
      </p:sp>
    </p:spTree>
    <p:extLst>
      <p:ext uri="{BB962C8B-B14F-4D97-AF65-F5344CB8AC3E}">
        <p14:creationId xmlns:p14="http://schemas.microsoft.com/office/powerpoint/2010/main" xmlns="" val="32236444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Data</a:t>
            </a:r>
            <a:endParaRPr lang="en-US" dirty="0"/>
          </a:p>
        </p:txBody>
      </p:sp>
      <p:sp>
        <p:nvSpPr>
          <p:cNvPr id="3" name="Content Placeholder 2"/>
          <p:cNvSpPr>
            <a:spLocks noGrp="1"/>
          </p:cNvSpPr>
          <p:nvPr>
            <p:ph idx="1"/>
          </p:nvPr>
        </p:nvSpPr>
        <p:spPr/>
        <p:txBody>
          <a:bodyPr>
            <a:normAutofit/>
          </a:bodyPr>
          <a:lstStyle/>
          <a:p>
            <a:r>
              <a:rPr lang="en-GB" sz="2800" dirty="0"/>
              <a:t>While corpora  are unquestionably  invaluable  sources  of data,  they  </a:t>
            </a:r>
            <a:r>
              <a:rPr lang="en-GB" sz="2800" dirty="0" smtClean="0"/>
              <a:t>are</a:t>
            </a:r>
            <a:r>
              <a:rPr lang="en-US" sz="2800" dirty="0"/>
              <a:t> </a:t>
            </a:r>
            <a:r>
              <a:rPr lang="en-GB" sz="2800" dirty="0" smtClean="0"/>
              <a:t>only </a:t>
            </a:r>
            <a:r>
              <a:rPr lang="en-GB" sz="2800" dirty="0"/>
              <a:t>a partial representation  of what goes on in the mind</a:t>
            </a:r>
            <a:r>
              <a:rPr lang="en-GB" sz="2800" dirty="0" smtClean="0"/>
              <a:t>.</a:t>
            </a:r>
          </a:p>
          <a:p>
            <a:r>
              <a:rPr lang="en-GB" sz="2800" dirty="0" smtClean="0"/>
              <a:t>Most of the time, they contain few ungrammatical sentences.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16</a:t>
            </a:fld>
            <a:endParaRPr lang="en-US"/>
          </a:p>
        </p:txBody>
      </p:sp>
    </p:spTree>
    <p:extLst>
      <p:ext uri="{BB962C8B-B14F-4D97-AF65-F5344CB8AC3E}">
        <p14:creationId xmlns:p14="http://schemas.microsoft.com/office/powerpoint/2010/main" xmlns="" val="7653149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data</a:t>
            </a:r>
            <a:endParaRPr lang="en-US" dirty="0"/>
          </a:p>
        </p:txBody>
      </p:sp>
      <p:sp>
        <p:nvSpPr>
          <p:cNvPr id="3" name="Content Placeholder 2"/>
          <p:cNvSpPr>
            <a:spLocks noGrp="1"/>
          </p:cNvSpPr>
          <p:nvPr>
            <p:ph idx="1"/>
          </p:nvPr>
        </p:nvSpPr>
        <p:spPr/>
        <p:txBody>
          <a:bodyPr>
            <a:noAutofit/>
          </a:bodyPr>
          <a:lstStyle/>
          <a:p>
            <a:r>
              <a:rPr lang="en-GB" sz="2800" dirty="0"/>
              <a:t>I</a:t>
            </a:r>
            <a:r>
              <a:rPr lang="en-GB" sz="2800" dirty="0" smtClean="0"/>
              <a:t>n  </a:t>
            </a:r>
            <a:r>
              <a:rPr lang="en-GB" sz="2800" dirty="0"/>
              <a:t>order  to  know  the  range  of  acceptable  sentences  of </a:t>
            </a:r>
            <a:r>
              <a:rPr lang="en-GB" sz="2800" dirty="0" smtClean="0"/>
              <a:t>any language, we  </a:t>
            </a:r>
            <a:r>
              <a:rPr lang="en-GB" sz="2800" i="1" dirty="0"/>
              <a:t>first  </a:t>
            </a:r>
            <a:r>
              <a:rPr lang="en-GB" sz="2800" dirty="0"/>
              <a:t>have  to  know  what  are  </a:t>
            </a:r>
            <a:r>
              <a:rPr lang="en-GB" sz="2800" i="1" dirty="0"/>
              <a:t>not  </a:t>
            </a:r>
            <a:r>
              <a:rPr lang="en-GB" sz="2800" dirty="0"/>
              <a:t>acceptable sentences  in  </a:t>
            </a:r>
            <a:r>
              <a:rPr lang="en-GB" sz="2800" dirty="0" smtClean="0"/>
              <a:t>that language.  </a:t>
            </a:r>
          </a:p>
          <a:p>
            <a:r>
              <a:rPr lang="en-GB" sz="2800" dirty="0" smtClean="0"/>
              <a:t>This  </a:t>
            </a:r>
            <a:r>
              <a:rPr lang="en-GB" sz="2800" dirty="0"/>
              <a:t>kind  of  negative  information  is </a:t>
            </a:r>
            <a:r>
              <a:rPr lang="en-GB" sz="2800" dirty="0" smtClean="0"/>
              <a:t>not usually present in </a:t>
            </a:r>
            <a:r>
              <a:rPr lang="en-GB" sz="2800" dirty="0"/>
              <a:t>corpora, which mostly provide grammatical, or well- formed, sentences.</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17</a:t>
            </a:fld>
            <a:endParaRPr lang="en-US"/>
          </a:p>
        </p:txBody>
      </p:sp>
    </p:spTree>
    <p:extLst>
      <p:ext uri="{BB962C8B-B14F-4D97-AF65-F5344CB8AC3E}">
        <p14:creationId xmlns:p14="http://schemas.microsoft.com/office/powerpoint/2010/main" xmlns="" val="4519920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GB" sz="2800" dirty="0" smtClean="0"/>
              <a:t>Consider the following English sentence:</a:t>
            </a:r>
          </a:p>
          <a:p>
            <a:pPr marL="0" indent="0">
              <a:buNone/>
            </a:pPr>
            <a:r>
              <a:rPr lang="en-GB" sz="2800" dirty="0" smtClean="0"/>
              <a:t>	1)  </a:t>
            </a:r>
            <a:r>
              <a:rPr lang="en-GB" sz="2800" dirty="0"/>
              <a:t>*Who do you wonder what bought</a:t>
            </a:r>
            <a:r>
              <a:rPr lang="en-GB" sz="2800" dirty="0" smtClean="0"/>
              <a:t>?</a:t>
            </a:r>
            <a:r>
              <a:rPr lang="en-GB" sz="2800" dirty="0"/>
              <a:t> </a:t>
            </a:r>
            <a:endParaRPr lang="en-GB" sz="2800" dirty="0" smtClean="0"/>
          </a:p>
          <a:p>
            <a:pPr marL="0" indent="0">
              <a:buNone/>
            </a:pPr>
            <a:r>
              <a:rPr lang="en-GB" sz="2800" dirty="0" smtClean="0"/>
              <a:t>	2</a:t>
            </a:r>
            <a:r>
              <a:rPr lang="en-GB" sz="2800" dirty="0"/>
              <a:t>) </a:t>
            </a:r>
            <a:r>
              <a:rPr lang="en-GB" sz="2800" dirty="0" smtClean="0"/>
              <a:t>a.  </a:t>
            </a:r>
            <a:r>
              <a:rPr lang="en-GB" sz="2800" dirty="0"/>
              <a:t>Who do you think bought the bread </a:t>
            </a:r>
            <a:r>
              <a:rPr lang="en-GB" sz="2800" dirty="0" smtClean="0"/>
              <a:t>					machine</a:t>
            </a:r>
            <a:r>
              <a:rPr lang="en-GB" sz="2800" dirty="0"/>
              <a:t>?</a:t>
            </a:r>
            <a:endParaRPr lang="en-US" sz="2800" dirty="0"/>
          </a:p>
          <a:p>
            <a:pPr marL="0" indent="0">
              <a:buNone/>
            </a:pPr>
            <a:r>
              <a:rPr lang="en-GB" sz="2800" dirty="0"/>
              <a:t>	</a:t>
            </a:r>
            <a:r>
              <a:rPr lang="en-GB" sz="2800" dirty="0" smtClean="0"/>
              <a:t>	b.   </a:t>
            </a:r>
            <a:r>
              <a:rPr lang="en-GB" sz="2800" dirty="0"/>
              <a:t>I wonder what Fiona bought</a:t>
            </a:r>
            <a:r>
              <a:rPr lang="en-GB" sz="2800" dirty="0" smtClean="0"/>
              <a:t>.</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18</a:t>
            </a:fld>
            <a:endParaRPr lang="en-US"/>
          </a:p>
        </p:txBody>
      </p:sp>
    </p:spTree>
    <p:extLst>
      <p:ext uri="{BB962C8B-B14F-4D97-AF65-F5344CB8AC3E}">
        <p14:creationId xmlns:p14="http://schemas.microsoft.com/office/powerpoint/2010/main" xmlns="" val="15829230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data</a:t>
            </a:r>
            <a:endParaRPr lang="en-US" dirty="0"/>
          </a:p>
        </p:txBody>
      </p:sp>
      <p:sp>
        <p:nvSpPr>
          <p:cNvPr id="3" name="Content Placeholder 2"/>
          <p:cNvSpPr>
            <a:spLocks noGrp="1"/>
          </p:cNvSpPr>
          <p:nvPr>
            <p:ph idx="1"/>
          </p:nvPr>
        </p:nvSpPr>
        <p:spPr/>
        <p:txBody>
          <a:bodyPr>
            <a:normAutofit/>
          </a:bodyPr>
          <a:lstStyle/>
          <a:p>
            <a:r>
              <a:rPr lang="en-US" sz="2800" dirty="0" smtClean="0"/>
              <a:t>Most native speaker of English will consider (1) as ungrammatical, but those in (2) as okay.</a:t>
            </a:r>
          </a:p>
          <a:p>
            <a:r>
              <a:rPr lang="en-US" sz="2800" dirty="0" smtClean="0"/>
              <a:t>How do they know that?</a:t>
            </a:r>
          </a:p>
          <a:p>
            <a:pPr marL="0" indent="0">
              <a:buNone/>
            </a:pPr>
            <a:r>
              <a:rPr lang="en-US" sz="2800" dirty="0"/>
              <a:t>	</a:t>
            </a:r>
            <a:r>
              <a:rPr lang="en-US" sz="2800" dirty="0" smtClean="0"/>
              <a:t>= They rely on their subconscious knowledge as 	native speakers of </a:t>
            </a:r>
            <a:r>
              <a:rPr lang="en-US" sz="2800" dirty="0"/>
              <a:t>E</a:t>
            </a:r>
            <a:r>
              <a:rPr lang="en-US" sz="2800" dirty="0" smtClean="0"/>
              <a:t>nglish to determine what is 	grammatical and what is not in the language.</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19</a:t>
            </a:fld>
            <a:endParaRPr lang="en-US"/>
          </a:p>
        </p:txBody>
      </p:sp>
    </p:spTree>
    <p:extLst>
      <p:ext uri="{BB962C8B-B14F-4D97-AF65-F5344CB8AC3E}">
        <p14:creationId xmlns:p14="http://schemas.microsoft.com/office/powerpoint/2010/main" xmlns="" val="24408144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and language</a:t>
            </a:r>
            <a:endParaRPr lang="en-US" dirty="0"/>
          </a:p>
        </p:txBody>
      </p:sp>
      <p:sp>
        <p:nvSpPr>
          <p:cNvPr id="3" name="Content Placeholder 2"/>
          <p:cNvSpPr>
            <a:spLocks noGrp="1"/>
          </p:cNvSpPr>
          <p:nvPr>
            <p:ph idx="1"/>
          </p:nvPr>
        </p:nvSpPr>
        <p:spPr/>
        <p:txBody>
          <a:bodyPr>
            <a:normAutofit/>
          </a:bodyPr>
          <a:lstStyle/>
          <a:p>
            <a:r>
              <a:rPr lang="en-US" sz="2800" dirty="0" smtClean="0"/>
              <a:t>Language is the human capacity for language (i.e. our ability to speak a language)</a:t>
            </a:r>
          </a:p>
          <a:p>
            <a:r>
              <a:rPr lang="en-US" sz="2800" dirty="0" smtClean="0"/>
              <a:t>language (with lower case </a:t>
            </a:r>
            <a:r>
              <a:rPr lang="en-US" sz="2800" i="1" dirty="0" smtClean="0"/>
              <a:t>l</a:t>
            </a:r>
            <a:r>
              <a:rPr lang="en-US" sz="2800" dirty="0" smtClean="0"/>
              <a:t>) refers to an instantiation of this ability</a:t>
            </a:r>
          </a:p>
          <a:p>
            <a:r>
              <a:rPr lang="en-US" sz="2800" dirty="0" smtClean="0"/>
              <a:t>Everyone has Language; everyone speaks a (particular) language, Akan, Ga, Ewe, English.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a:t>
            </a:fld>
            <a:endParaRPr lang="en-US"/>
          </a:p>
        </p:txBody>
      </p:sp>
    </p:spTree>
    <p:extLst>
      <p:ext uri="{BB962C8B-B14F-4D97-AF65-F5344CB8AC3E}">
        <p14:creationId xmlns:p14="http://schemas.microsoft.com/office/powerpoint/2010/main" xmlns="" val="33532621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data</a:t>
            </a:r>
            <a:endParaRPr lang="en-US" dirty="0"/>
          </a:p>
        </p:txBody>
      </p:sp>
      <p:sp>
        <p:nvSpPr>
          <p:cNvPr id="3" name="Content Placeholder 2"/>
          <p:cNvSpPr>
            <a:spLocks noGrp="1"/>
          </p:cNvSpPr>
          <p:nvPr>
            <p:ph idx="1"/>
          </p:nvPr>
        </p:nvSpPr>
        <p:spPr/>
        <p:txBody>
          <a:bodyPr>
            <a:normAutofit/>
          </a:bodyPr>
          <a:lstStyle/>
          <a:p>
            <a:r>
              <a:rPr lang="en-US" sz="2800" dirty="0" smtClean="0"/>
              <a:t>It is this subconscious knowledge that we try to describe as </a:t>
            </a:r>
            <a:r>
              <a:rPr lang="en-US" sz="2800" dirty="0" err="1" smtClean="0"/>
              <a:t>syntacticians</a:t>
            </a:r>
            <a:r>
              <a:rPr lang="en-US" sz="2800" dirty="0" smtClean="0"/>
              <a:t>.</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20</a:t>
            </a:fld>
            <a:endParaRPr lang="en-US"/>
          </a:p>
        </p:txBody>
      </p:sp>
    </p:spTree>
    <p:extLst>
      <p:ext uri="{BB962C8B-B14F-4D97-AF65-F5344CB8AC3E}">
        <p14:creationId xmlns:p14="http://schemas.microsoft.com/office/powerpoint/2010/main" xmlns="" val="9988997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sz="2800" dirty="0"/>
              <a:t>The   psychological   experiment   used   to   get   this   subconscious   </a:t>
            </a:r>
            <a:r>
              <a:rPr lang="en-GB" sz="2800" dirty="0" smtClean="0"/>
              <a:t>kind</a:t>
            </a:r>
            <a:r>
              <a:rPr lang="en-US" sz="2800" dirty="0"/>
              <a:t> </a:t>
            </a:r>
            <a:r>
              <a:rPr lang="en-GB" sz="2800" dirty="0" smtClean="0"/>
              <a:t>of  </a:t>
            </a:r>
            <a:r>
              <a:rPr lang="en-GB" sz="2800" dirty="0"/>
              <a:t>knowledge  is  called  the  </a:t>
            </a:r>
            <a:r>
              <a:rPr lang="en-GB" sz="2800" b="1" i="1" dirty="0"/>
              <a:t>grammaticality  judgment  task</a:t>
            </a:r>
            <a:r>
              <a:rPr lang="en-GB" sz="2800" dirty="0"/>
              <a:t>.  The  judgment task involves asking a native speaker  to read a sentence,  and judge whether it is well-formed (grammatical),  marginally well-formed,  or ill-formed (unacceptable  or ungrammatical).</a:t>
            </a:r>
            <a:endParaRPr lang="en-US" sz="2800" dirty="0"/>
          </a:p>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21</a:t>
            </a:fld>
            <a:endParaRPr lang="en-US"/>
          </a:p>
        </p:txBody>
      </p:sp>
    </p:spTree>
    <p:extLst>
      <p:ext uri="{BB962C8B-B14F-4D97-AF65-F5344CB8AC3E}">
        <p14:creationId xmlns:p14="http://schemas.microsoft.com/office/powerpoint/2010/main" xmlns="" val="21629844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Competence vs. Performance</a:t>
            </a:r>
            <a:endParaRPr lang="en-US" dirty="0"/>
          </a:p>
        </p:txBody>
      </p:sp>
      <p:sp>
        <p:nvSpPr>
          <p:cNvPr id="3" name="Content Placeholder 2"/>
          <p:cNvSpPr>
            <a:spLocks noGrp="1"/>
          </p:cNvSpPr>
          <p:nvPr>
            <p:ph idx="1"/>
          </p:nvPr>
        </p:nvSpPr>
        <p:spPr/>
        <p:txBody>
          <a:bodyPr>
            <a:normAutofit/>
          </a:bodyPr>
          <a:lstStyle/>
          <a:p>
            <a:r>
              <a:rPr lang="en-GB" sz="2800" b="1" i="1" dirty="0"/>
              <a:t>Competence</a:t>
            </a:r>
            <a:r>
              <a:rPr lang="en-GB" sz="2800" dirty="0"/>
              <a:t>,  </a:t>
            </a:r>
            <a:r>
              <a:rPr lang="en-GB" sz="2800" dirty="0" smtClean="0"/>
              <a:t>refers  </a:t>
            </a:r>
            <a:r>
              <a:rPr lang="en-GB" sz="2800" dirty="0"/>
              <a:t>to  what  we  </a:t>
            </a:r>
            <a:r>
              <a:rPr lang="en-GB" sz="2800" i="1" dirty="0"/>
              <a:t>know  </a:t>
            </a:r>
            <a:r>
              <a:rPr lang="en-GB" sz="2800" dirty="0"/>
              <a:t>about  our </a:t>
            </a:r>
            <a:r>
              <a:rPr lang="en-GB" sz="2800" dirty="0" smtClean="0"/>
              <a:t>language.</a:t>
            </a:r>
          </a:p>
          <a:p>
            <a:r>
              <a:rPr lang="en-GB" sz="2800" b="1" i="1" dirty="0" smtClean="0"/>
              <a:t>Performance </a:t>
            </a:r>
            <a:r>
              <a:rPr lang="en-GB" sz="2800" dirty="0" smtClean="0"/>
              <a:t>is what we do when we speak our language. It may impeded </a:t>
            </a:r>
            <a:r>
              <a:rPr lang="en-GB" sz="2800" dirty="0"/>
              <a:t>by factors </a:t>
            </a:r>
            <a:r>
              <a:rPr lang="en-GB" sz="2800" dirty="0" smtClean="0"/>
              <a:t>such distractions, noise, sickness, </a:t>
            </a:r>
            <a:r>
              <a:rPr lang="en-GB" sz="2800" smtClean="0"/>
              <a:t>etc.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22</a:t>
            </a:fld>
            <a:endParaRPr lang="en-US"/>
          </a:p>
        </p:txBody>
      </p:sp>
    </p:spTree>
    <p:extLst>
      <p:ext uri="{BB962C8B-B14F-4D97-AF65-F5344CB8AC3E}">
        <p14:creationId xmlns:p14="http://schemas.microsoft.com/office/powerpoint/2010/main" xmlns="" val="39705383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rules come from?</a:t>
            </a:r>
            <a:endParaRPr lang="en-US" dirty="0"/>
          </a:p>
        </p:txBody>
      </p:sp>
      <p:sp>
        <p:nvSpPr>
          <p:cNvPr id="3" name="Content Placeholder 2"/>
          <p:cNvSpPr>
            <a:spLocks noGrp="1"/>
          </p:cNvSpPr>
          <p:nvPr>
            <p:ph idx="1"/>
          </p:nvPr>
        </p:nvSpPr>
        <p:spPr/>
        <p:txBody>
          <a:bodyPr>
            <a:normAutofit fontScale="92500" lnSpcReduction="20000"/>
          </a:bodyPr>
          <a:lstStyle/>
          <a:p>
            <a:r>
              <a:rPr lang="en-GB" sz="2800" dirty="0"/>
              <a:t>H</a:t>
            </a:r>
            <a:r>
              <a:rPr lang="en-GB" sz="2800" dirty="0" smtClean="0"/>
              <a:t>ow </a:t>
            </a:r>
            <a:r>
              <a:rPr lang="en-GB" sz="2800" dirty="0"/>
              <a:t>we get </a:t>
            </a:r>
            <a:r>
              <a:rPr lang="en-GB" sz="2800" dirty="0" smtClean="0"/>
              <a:t>the subconscious knowledge language that we are talking about?</a:t>
            </a:r>
          </a:p>
          <a:p>
            <a:r>
              <a:rPr lang="en-GB" sz="2800" dirty="0" smtClean="0"/>
              <a:t>If </a:t>
            </a:r>
            <a:r>
              <a:rPr lang="en-GB" sz="2800" dirty="0"/>
              <a:t>we know how children acquire their rules, then we are in a better position  to develop a  proper   formalization   of  them.   </a:t>
            </a:r>
            <a:endParaRPr lang="en-GB" sz="2800" dirty="0" smtClean="0"/>
          </a:p>
          <a:p>
            <a:r>
              <a:rPr lang="en-GB" sz="2800" dirty="0" smtClean="0"/>
              <a:t>The  </a:t>
            </a:r>
            <a:r>
              <a:rPr lang="en-GB" sz="2800" dirty="0"/>
              <a:t>way   in  which   children   develop knowledge is an important question in cognitive science. The theory of generative  grammar makes  some very specific  (and very surprising)  claims about this.</a:t>
            </a:r>
            <a:endParaRPr lang="en-US" sz="2800" dirty="0"/>
          </a:p>
          <a:p>
            <a:pPr marL="0" indent="0">
              <a:buNone/>
            </a:pP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23</a:t>
            </a:fld>
            <a:endParaRPr lang="en-US"/>
          </a:p>
        </p:txBody>
      </p:sp>
    </p:spTree>
    <p:extLst>
      <p:ext uri="{BB962C8B-B14F-4D97-AF65-F5344CB8AC3E}">
        <p14:creationId xmlns:p14="http://schemas.microsoft.com/office/powerpoint/2010/main" xmlns="" val="18041790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Learning vs. Acquisition</a:t>
            </a:r>
            <a:endParaRPr lang="en-US" i="1" dirty="0"/>
          </a:p>
        </p:txBody>
      </p:sp>
      <p:sp>
        <p:nvSpPr>
          <p:cNvPr id="3" name="Content Placeholder 2"/>
          <p:cNvSpPr>
            <a:spLocks noGrp="1"/>
          </p:cNvSpPr>
          <p:nvPr>
            <p:ph idx="1"/>
          </p:nvPr>
        </p:nvSpPr>
        <p:spPr/>
        <p:txBody>
          <a:bodyPr>
            <a:noAutofit/>
          </a:bodyPr>
          <a:lstStyle/>
          <a:p>
            <a:r>
              <a:rPr lang="en-GB" sz="2800" dirty="0" smtClean="0"/>
              <a:t>Conscious    </a:t>
            </a:r>
            <a:r>
              <a:rPr lang="en-GB" sz="2800" dirty="0"/>
              <a:t>knowledge    (like    the   rules of algebra,  syntactic theory,  principles  of organic chemistry  or how to take apart  a </a:t>
            </a:r>
            <a:r>
              <a:rPr lang="en-GB" sz="2800" dirty="0" err="1"/>
              <a:t>carburetor</a:t>
            </a:r>
            <a:r>
              <a:rPr lang="en-GB" sz="2800" dirty="0"/>
              <a:t>)  is </a:t>
            </a:r>
            <a:r>
              <a:rPr lang="en-GB" sz="2800" b="1" i="1" dirty="0"/>
              <a:t>learned</a:t>
            </a:r>
            <a:r>
              <a:rPr lang="en-GB" sz="2800" dirty="0"/>
              <a:t>.  </a:t>
            </a:r>
            <a:endParaRPr lang="en-GB" sz="2800" dirty="0" smtClean="0"/>
          </a:p>
          <a:p>
            <a:r>
              <a:rPr lang="en-GB" sz="2800" dirty="0" smtClean="0"/>
              <a:t>Subconscious  </a:t>
            </a:r>
            <a:r>
              <a:rPr lang="en-GB" sz="2800" dirty="0"/>
              <a:t>knowledge,  like how  to speak or  the  ability   to  visually  identify  discrete  objects,   is  </a:t>
            </a:r>
            <a:r>
              <a:rPr lang="en-GB" sz="2800" b="1" i="1" dirty="0"/>
              <a:t>acquired</a:t>
            </a:r>
            <a:r>
              <a:rPr lang="en-GB" sz="2800" dirty="0"/>
              <a:t>.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24</a:t>
            </a:fld>
            <a:endParaRPr lang="en-US"/>
          </a:p>
        </p:txBody>
      </p:sp>
    </p:spTree>
    <p:extLst>
      <p:ext uri="{BB962C8B-B14F-4D97-AF65-F5344CB8AC3E}">
        <p14:creationId xmlns:p14="http://schemas.microsoft.com/office/powerpoint/2010/main" xmlns="" val="35847756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Innateness: Language as an instinct</a:t>
            </a:r>
            <a:endParaRPr lang="en-US" dirty="0"/>
          </a:p>
        </p:txBody>
      </p:sp>
      <p:sp>
        <p:nvSpPr>
          <p:cNvPr id="3" name="Content Placeholder 2"/>
          <p:cNvSpPr>
            <a:spLocks noGrp="1"/>
          </p:cNvSpPr>
          <p:nvPr>
            <p:ph idx="1"/>
          </p:nvPr>
        </p:nvSpPr>
        <p:spPr/>
        <p:txBody>
          <a:bodyPr/>
          <a:lstStyle/>
          <a:p>
            <a:r>
              <a:rPr lang="en-GB" sz="2800" dirty="0"/>
              <a:t>Probably the most controversial claim of Noam Chomsky’s is that Language is also an instinct.  Many parts of Language are built in, or </a:t>
            </a:r>
            <a:r>
              <a:rPr lang="en-GB" sz="2800" b="1" i="1" dirty="0"/>
              <a:t>innate</a:t>
            </a:r>
            <a:r>
              <a:rPr lang="en-GB" sz="2800" dirty="0"/>
              <a:t>. Much of Language  is an ability hard-wired  into our brains by our genes.</a:t>
            </a:r>
            <a:endParaRPr lang="en-US" sz="2800" dirty="0"/>
          </a:p>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25</a:t>
            </a:fld>
            <a:endParaRPr lang="en-US"/>
          </a:p>
        </p:txBody>
      </p:sp>
    </p:spTree>
    <p:extLst>
      <p:ext uri="{BB962C8B-B14F-4D97-AF65-F5344CB8AC3E}">
        <p14:creationId xmlns:p14="http://schemas.microsoft.com/office/powerpoint/2010/main" xmlns="" val="36143127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Innateness </a:t>
            </a:r>
            <a:endParaRPr lang="en-US" dirty="0"/>
          </a:p>
        </p:txBody>
      </p:sp>
      <p:sp>
        <p:nvSpPr>
          <p:cNvPr id="3" name="Content Placeholder 2"/>
          <p:cNvSpPr>
            <a:spLocks noGrp="1"/>
          </p:cNvSpPr>
          <p:nvPr>
            <p:ph idx="1"/>
          </p:nvPr>
        </p:nvSpPr>
        <p:spPr/>
        <p:txBody>
          <a:bodyPr>
            <a:noAutofit/>
          </a:bodyPr>
          <a:lstStyle/>
          <a:p>
            <a:r>
              <a:rPr lang="en-GB" sz="2800" dirty="0"/>
              <a:t>P</a:t>
            </a:r>
            <a:r>
              <a:rPr lang="en-GB" sz="2800" dirty="0" smtClean="0"/>
              <a:t>articular  </a:t>
            </a:r>
            <a:r>
              <a:rPr lang="en-GB" sz="2800" dirty="0"/>
              <a:t>languages  are not innate.  It is never  the case that a child of Slovak parents growing up in North America who is never spoken to in Slovak  grows up speaking Slovak.  They’ll speak English  (or whatever other  language  is spoken  around  them).  </a:t>
            </a:r>
            <a:br>
              <a:rPr lang="en-GB" sz="2800" dirty="0"/>
            </a:b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26</a:t>
            </a:fld>
            <a:endParaRPr lang="en-US"/>
          </a:p>
        </p:txBody>
      </p:sp>
    </p:spTree>
    <p:extLst>
      <p:ext uri="{BB962C8B-B14F-4D97-AF65-F5344CB8AC3E}">
        <p14:creationId xmlns:p14="http://schemas.microsoft.com/office/powerpoint/2010/main" xmlns="" val="27567763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grammar</a:t>
            </a:r>
            <a:endParaRPr lang="en-US" dirty="0"/>
          </a:p>
        </p:txBody>
      </p:sp>
      <p:sp>
        <p:nvSpPr>
          <p:cNvPr id="3" name="Content Placeholder 2"/>
          <p:cNvSpPr>
            <a:spLocks noGrp="1"/>
          </p:cNvSpPr>
          <p:nvPr>
            <p:ph idx="1"/>
          </p:nvPr>
        </p:nvSpPr>
        <p:spPr/>
        <p:txBody>
          <a:bodyPr>
            <a:normAutofit/>
          </a:bodyPr>
          <a:lstStyle/>
          <a:p>
            <a:r>
              <a:rPr lang="en-GB" sz="2800" dirty="0" smtClean="0"/>
              <a:t>There </a:t>
            </a:r>
            <a:r>
              <a:rPr lang="en-GB" sz="2800" dirty="0"/>
              <a:t>are very good reasons to believe, however,   that   a   human   facility   for   Language   (perhaps   in   the   form of a “Language organ”  in the brain) is innate.  We call this facility </a:t>
            </a:r>
            <a:r>
              <a:rPr lang="en-GB" sz="2800" b="1" i="1" dirty="0"/>
              <a:t>Universal Grammar  </a:t>
            </a:r>
            <a:r>
              <a:rPr lang="en-GB" sz="2800" dirty="0"/>
              <a:t>(or </a:t>
            </a:r>
            <a:r>
              <a:rPr lang="en-GB" sz="2800" b="1" i="1" dirty="0"/>
              <a:t>UG</a:t>
            </a:r>
            <a:r>
              <a:rPr lang="en-GB" sz="2800" dirty="0"/>
              <a:t>).</a:t>
            </a:r>
            <a:endParaRPr lang="en-US" sz="2800" dirty="0"/>
          </a:p>
          <a:p>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27</a:t>
            </a:fld>
            <a:endParaRPr lang="en-US"/>
          </a:p>
        </p:txBody>
      </p:sp>
    </p:spTree>
    <p:extLst>
      <p:ext uri="{BB962C8B-B14F-4D97-AF65-F5344CB8AC3E}">
        <p14:creationId xmlns:p14="http://schemas.microsoft.com/office/powerpoint/2010/main" xmlns="" val="29282218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UG</a:t>
            </a:r>
            <a:endParaRPr lang="en-US" dirty="0"/>
          </a:p>
        </p:txBody>
      </p:sp>
      <p:sp>
        <p:nvSpPr>
          <p:cNvPr id="3" name="Content Placeholder 2"/>
          <p:cNvSpPr>
            <a:spLocks noGrp="1"/>
          </p:cNvSpPr>
          <p:nvPr>
            <p:ph idx="1"/>
          </p:nvPr>
        </p:nvSpPr>
        <p:spPr/>
        <p:txBody>
          <a:bodyPr>
            <a:normAutofit/>
          </a:bodyPr>
          <a:lstStyle/>
          <a:p>
            <a:r>
              <a:rPr lang="en-GB" sz="2800" dirty="0"/>
              <a:t>An argument  that is directly related  to the logical problem  of language acquisition  discussed  above  has  to do  with  the fact  that  we know  things about the grammar  of our language  that we couldn’t possibly  have learned.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28</a:t>
            </a:fld>
            <a:endParaRPr lang="en-US"/>
          </a:p>
        </p:txBody>
      </p:sp>
    </p:spTree>
    <p:extLst>
      <p:ext uri="{BB962C8B-B14F-4D97-AF65-F5344CB8AC3E}">
        <p14:creationId xmlns:p14="http://schemas.microsoft.com/office/powerpoint/2010/main" xmlns="" val="42248283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UG</a:t>
            </a:r>
            <a:endParaRPr lang="en-US" dirty="0"/>
          </a:p>
        </p:txBody>
      </p:sp>
      <p:sp>
        <p:nvSpPr>
          <p:cNvPr id="3" name="Content Placeholder 2"/>
          <p:cNvSpPr>
            <a:spLocks noGrp="1"/>
          </p:cNvSpPr>
          <p:nvPr>
            <p:ph idx="1"/>
          </p:nvPr>
        </p:nvSpPr>
        <p:spPr>
          <a:xfrm>
            <a:off x="1154954" y="2356834"/>
            <a:ext cx="8825659" cy="3662966"/>
          </a:xfrm>
        </p:spPr>
        <p:txBody>
          <a:bodyPr>
            <a:noAutofit/>
          </a:bodyPr>
          <a:lstStyle/>
          <a:p>
            <a:r>
              <a:rPr lang="en-GB" sz="2800" dirty="0" smtClean="0"/>
              <a:t> </a:t>
            </a:r>
            <a:r>
              <a:rPr lang="en-GB" sz="2800" dirty="0"/>
              <a:t>The  claim   that  overt instruction  by  parents  plays  any  role  in  language  development  is  easily falsified. </a:t>
            </a:r>
            <a:endParaRPr lang="en-GB" sz="2800" dirty="0" smtClean="0"/>
          </a:p>
          <a:p>
            <a:r>
              <a:rPr lang="en-GB" sz="2800" dirty="0" smtClean="0"/>
              <a:t>The </a:t>
            </a:r>
            <a:r>
              <a:rPr lang="en-GB" sz="2800" dirty="0"/>
              <a:t>evidence from the experimental language acquisition literature is very clear: parents, despite their best intentions, do not, for the most part, correct  ungrammatical  utterances  by  their  children.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29</a:t>
            </a:fld>
            <a:endParaRPr lang="en-US"/>
          </a:p>
        </p:txBody>
      </p:sp>
    </p:spTree>
    <p:extLst>
      <p:ext uri="{BB962C8B-B14F-4D97-AF65-F5344CB8AC3E}">
        <p14:creationId xmlns:p14="http://schemas.microsoft.com/office/powerpoint/2010/main" xmlns="" val="33987153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Generative Grammar</a:t>
            </a:r>
            <a:endParaRPr lang="en-US" dirty="0"/>
          </a:p>
        </p:txBody>
      </p:sp>
      <p:sp>
        <p:nvSpPr>
          <p:cNvPr id="3" name="Content Placeholder 2"/>
          <p:cNvSpPr>
            <a:spLocks noGrp="1"/>
          </p:cNvSpPr>
          <p:nvPr>
            <p:ph idx="1"/>
          </p:nvPr>
        </p:nvSpPr>
        <p:spPr/>
        <p:txBody>
          <a:bodyPr>
            <a:normAutofit fontScale="85000" lnSpcReduction="10000"/>
          </a:bodyPr>
          <a:lstStyle/>
          <a:p>
            <a:r>
              <a:rPr lang="en-US" sz="2800" dirty="0" smtClean="0"/>
              <a:t>A theory of linguistics</a:t>
            </a:r>
          </a:p>
          <a:p>
            <a:r>
              <a:rPr lang="en-US" sz="2800" dirty="0" smtClean="0"/>
              <a:t>Grammar is viewed as a subconscious faculty</a:t>
            </a:r>
          </a:p>
          <a:p>
            <a:r>
              <a:rPr lang="en-US" sz="2800" dirty="0" smtClean="0"/>
              <a:t>A set of procedures or rules generates sentences</a:t>
            </a:r>
          </a:p>
          <a:p>
            <a:r>
              <a:rPr lang="en-US" sz="2800" dirty="0" smtClean="0"/>
              <a:t>THE GOALS OF SYNTACTIC THEORY IS TP MODEL THESE PROCEDURES, TO MODEL LANGUAGE (CAPITAL L)</a:t>
            </a:r>
          </a:p>
          <a:p>
            <a:pPr lvl="1"/>
            <a:r>
              <a:rPr lang="en-US" sz="2800" dirty="0" smtClean="0"/>
              <a:t>What do we subconsciously know about the sentence structure of our language?</a:t>
            </a:r>
          </a:p>
          <a:p>
            <a:pPr marL="457200" lvl="1" indent="0">
              <a:buNone/>
            </a:pPr>
            <a:r>
              <a:rPr lang="en-US" dirty="0" smtClean="0"/>
              <a:t> </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a:t>
            </a:fld>
            <a:endParaRPr lang="en-US"/>
          </a:p>
        </p:txBody>
      </p:sp>
    </p:spTree>
    <p:extLst>
      <p:ext uri="{BB962C8B-B14F-4D97-AF65-F5344CB8AC3E}">
        <p14:creationId xmlns:p14="http://schemas.microsoft.com/office/powerpoint/2010/main" xmlns="" val="180337421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UG</a:t>
            </a:r>
            <a:endParaRPr lang="en-US" dirty="0"/>
          </a:p>
        </p:txBody>
      </p:sp>
      <p:sp>
        <p:nvSpPr>
          <p:cNvPr id="3" name="Content Placeholder 2"/>
          <p:cNvSpPr>
            <a:spLocks noGrp="1"/>
          </p:cNvSpPr>
          <p:nvPr>
            <p:ph idx="1"/>
          </p:nvPr>
        </p:nvSpPr>
        <p:spPr/>
        <p:txBody>
          <a:bodyPr/>
          <a:lstStyle/>
          <a:p>
            <a:r>
              <a:rPr lang="en-GB" sz="2800" dirty="0"/>
              <a:t>More  generally,  they correct  the content  rather  than the form  of their child’s  </a:t>
            </a:r>
            <a:r>
              <a:rPr lang="en-GB" sz="2800" dirty="0" smtClean="0"/>
              <a:t>utterances.</a:t>
            </a:r>
          </a:p>
          <a:p>
            <a:r>
              <a:rPr lang="en-GB" sz="2800" dirty="0" smtClean="0"/>
              <a:t>When a parent does try to correct a child’s sentence structure, it is more often than not ignored by the child.</a:t>
            </a:r>
            <a:endParaRPr lang="en-US" sz="2800" dirty="0"/>
          </a:p>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30</a:t>
            </a:fld>
            <a:endParaRPr lang="en-US"/>
          </a:p>
        </p:txBody>
      </p:sp>
    </p:spTree>
    <p:extLst>
      <p:ext uri="{BB962C8B-B14F-4D97-AF65-F5344CB8AC3E}">
        <p14:creationId xmlns:p14="http://schemas.microsoft.com/office/powerpoint/2010/main" xmlns="" val="840870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UG</a:t>
            </a:r>
            <a:endParaRPr lang="en-US" dirty="0"/>
          </a:p>
        </p:txBody>
      </p:sp>
      <p:sp>
        <p:nvSpPr>
          <p:cNvPr id="3" name="Content Placeholder 2"/>
          <p:cNvSpPr>
            <a:spLocks noGrp="1"/>
          </p:cNvSpPr>
          <p:nvPr>
            <p:ph idx="1"/>
          </p:nvPr>
        </p:nvSpPr>
        <p:spPr/>
        <p:txBody>
          <a:bodyPr>
            <a:normAutofit fontScale="92500" lnSpcReduction="10000"/>
          </a:bodyPr>
          <a:lstStyle/>
          <a:p>
            <a:r>
              <a:rPr lang="en-GB" sz="3000" dirty="0"/>
              <a:t>30)  (from Pinker 1995: 281 – attributed to Martin Braine)</a:t>
            </a:r>
            <a:endParaRPr lang="en-US" sz="3000" dirty="0"/>
          </a:p>
          <a:p>
            <a:r>
              <a:rPr lang="en-GB" sz="3000" i="1" dirty="0"/>
              <a:t>Child</a:t>
            </a:r>
            <a:r>
              <a:rPr lang="en-GB" sz="3000" dirty="0"/>
              <a:t>:     Want other one spoon, Daddy.</a:t>
            </a:r>
            <a:endParaRPr lang="en-US" sz="3000" dirty="0"/>
          </a:p>
          <a:p>
            <a:r>
              <a:rPr lang="en-GB" sz="3000" i="1" dirty="0"/>
              <a:t>Adult</a:t>
            </a:r>
            <a:r>
              <a:rPr lang="en-GB" sz="3000" dirty="0"/>
              <a:t>:    You mean, you want the other spoon.</a:t>
            </a:r>
            <a:endParaRPr lang="en-US" sz="3000" dirty="0"/>
          </a:p>
          <a:p>
            <a:r>
              <a:rPr lang="en-GB" sz="3000" i="1" dirty="0"/>
              <a:t>Child</a:t>
            </a:r>
            <a:r>
              <a:rPr lang="en-GB" sz="3000" dirty="0"/>
              <a:t>:     Yes, I want other one spoon, please, </a:t>
            </a:r>
            <a:r>
              <a:rPr lang="en-GB" sz="3000" dirty="0" smtClean="0"/>
              <a:t>					Daddy</a:t>
            </a:r>
            <a:r>
              <a:rPr lang="en-GB" sz="3000" dirty="0"/>
              <a:t>.</a:t>
            </a:r>
            <a:endParaRPr lang="en-US" sz="3000" dirty="0"/>
          </a:p>
          <a:p>
            <a:r>
              <a:rPr lang="en-GB" sz="3000" i="1" dirty="0"/>
              <a:t>Adult</a:t>
            </a:r>
            <a:r>
              <a:rPr lang="en-GB" sz="3000" dirty="0"/>
              <a:t>:    Can you say “the other spoon”?</a:t>
            </a:r>
            <a:endParaRPr lang="en-US" sz="3000" dirty="0"/>
          </a:p>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31</a:t>
            </a:fld>
            <a:endParaRPr lang="en-US"/>
          </a:p>
        </p:txBody>
      </p:sp>
    </p:spTree>
    <p:extLst>
      <p:ext uri="{BB962C8B-B14F-4D97-AF65-F5344CB8AC3E}">
        <p14:creationId xmlns:p14="http://schemas.microsoft.com/office/powerpoint/2010/main" xmlns="" val="28961022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UG</a:t>
            </a:r>
            <a:endParaRPr lang="en-US" dirty="0"/>
          </a:p>
        </p:txBody>
      </p:sp>
      <p:sp>
        <p:nvSpPr>
          <p:cNvPr id="3" name="Content Placeholder 2"/>
          <p:cNvSpPr>
            <a:spLocks noGrp="1"/>
          </p:cNvSpPr>
          <p:nvPr>
            <p:ph idx="1"/>
          </p:nvPr>
        </p:nvSpPr>
        <p:spPr/>
        <p:txBody>
          <a:bodyPr>
            <a:noAutofit/>
          </a:bodyPr>
          <a:lstStyle/>
          <a:p>
            <a:r>
              <a:rPr lang="en-GB" sz="2800" i="1" dirty="0"/>
              <a:t>Child</a:t>
            </a:r>
            <a:r>
              <a:rPr lang="en-GB" sz="2800" dirty="0"/>
              <a:t>:     Other … one … spoon.</a:t>
            </a:r>
            <a:endParaRPr lang="en-US" sz="2800" dirty="0"/>
          </a:p>
          <a:p>
            <a:r>
              <a:rPr lang="en-GB" sz="2800" i="1" dirty="0"/>
              <a:t>Adult</a:t>
            </a:r>
            <a:r>
              <a:rPr lang="en-GB" sz="2800" dirty="0"/>
              <a:t>:    Say “other”.</a:t>
            </a:r>
            <a:endParaRPr lang="en-US" sz="2800" dirty="0"/>
          </a:p>
          <a:p>
            <a:r>
              <a:rPr lang="en-GB" sz="2800" i="1" dirty="0"/>
              <a:t>Child</a:t>
            </a:r>
            <a:r>
              <a:rPr lang="en-GB" sz="2800" dirty="0"/>
              <a:t>:     Other. </a:t>
            </a:r>
            <a:endParaRPr lang="en-GB" sz="2800" dirty="0" smtClean="0"/>
          </a:p>
          <a:p>
            <a:r>
              <a:rPr lang="en-GB" sz="2800" i="1" dirty="0" smtClean="0"/>
              <a:t>Adult</a:t>
            </a:r>
            <a:r>
              <a:rPr lang="en-GB" sz="2800" dirty="0"/>
              <a:t>:    “Spoon”. </a:t>
            </a:r>
            <a:endParaRPr lang="en-GB" sz="2800" dirty="0" smtClean="0"/>
          </a:p>
          <a:p>
            <a:r>
              <a:rPr lang="en-GB" sz="2800" i="1" dirty="0" smtClean="0"/>
              <a:t>Child</a:t>
            </a:r>
            <a:r>
              <a:rPr lang="en-GB" sz="2800" dirty="0"/>
              <a:t>:     Spoon</a:t>
            </a:r>
            <a:r>
              <a:rPr lang="en-GB" sz="2800" dirty="0" smtClean="0"/>
              <a:t>.</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32</a:t>
            </a:fld>
            <a:endParaRPr lang="en-US"/>
          </a:p>
        </p:txBody>
      </p:sp>
    </p:spTree>
    <p:extLst>
      <p:ext uri="{BB962C8B-B14F-4D97-AF65-F5344CB8AC3E}">
        <p14:creationId xmlns:p14="http://schemas.microsoft.com/office/powerpoint/2010/main" xmlns="" val="18066030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UG</a:t>
            </a:r>
            <a:endParaRPr lang="en-US" dirty="0"/>
          </a:p>
        </p:txBody>
      </p:sp>
      <p:sp>
        <p:nvSpPr>
          <p:cNvPr id="3" name="Content Placeholder 2"/>
          <p:cNvSpPr>
            <a:spLocks noGrp="1"/>
          </p:cNvSpPr>
          <p:nvPr>
            <p:ph idx="1"/>
          </p:nvPr>
        </p:nvSpPr>
        <p:spPr/>
        <p:txBody>
          <a:bodyPr>
            <a:normAutofit/>
          </a:bodyPr>
          <a:lstStyle/>
          <a:p>
            <a:r>
              <a:rPr lang="en-GB" sz="2800" i="1" dirty="0"/>
              <a:t>Adult</a:t>
            </a:r>
            <a:r>
              <a:rPr lang="en-GB" sz="2800" dirty="0"/>
              <a:t>:    “Other … spoon”.</a:t>
            </a:r>
            <a:endParaRPr lang="en-US" sz="2800" dirty="0"/>
          </a:p>
          <a:p>
            <a:r>
              <a:rPr lang="en-GB" sz="2800" i="1" dirty="0"/>
              <a:t>Child</a:t>
            </a:r>
            <a:r>
              <a:rPr lang="en-GB" sz="2800" dirty="0"/>
              <a:t>:     Other … spoon. Now give me other one spoon?</a:t>
            </a:r>
            <a:endParaRPr lang="en-US" sz="2800" dirty="0"/>
          </a:p>
          <a:p>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33</a:t>
            </a:fld>
            <a:endParaRPr lang="en-US"/>
          </a:p>
        </p:txBody>
      </p:sp>
    </p:spTree>
    <p:extLst>
      <p:ext uri="{BB962C8B-B14F-4D97-AF65-F5344CB8AC3E}">
        <p14:creationId xmlns:p14="http://schemas.microsoft.com/office/powerpoint/2010/main" xmlns="" val="359755983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UG</a:t>
            </a:r>
            <a:endParaRPr lang="en-US" dirty="0"/>
          </a:p>
        </p:txBody>
      </p:sp>
      <p:sp>
        <p:nvSpPr>
          <p:cNvPr id="3" name="Content Placeholder 2"/>
          <p:cNvSpPr>
            <a:spLocks noGrp="1"/>
          </p:cNvSpPr>
          <p:nvPr>
            <p:ph idx="1"/>
          </p:nvPr>
        </p:nvSpPr>
        <p:spPr/>
        <p:txBody>
          <a:bodyPr>
            <a:normAutofit/>
          </a:bodyPr>
          <a:lstStyle/>
          <a:p>
            <a:r>
              <a:rPr lang="en-GB" sz="2800" dirty="0"/>
              <a:t>This </a:t>
            </a:r>
            <a:r>
              <a:rPr lang="en-GB" sz="2800" dirty="0" smtClean="0"/>
              <a:t>is </a:t>
            </a:r>
            <a:r>
              <a:rPr lang="en-GB" sz="2800" dirty="0"/>
              <a:t>typical  of parental  attempts  to “instruct”  their children  in language.  When  these  attempts  do occur,  they  fail.  However, children still acquire  language  in the face  of a complete lack  of instruction. </a:t>
            </a:r>
            <a:endParaRPr lang="en-GB" sz="2800" dirty="0" smtClean="0"/>
          </a:p>
          <a:p>
            <a:r>
              <a:rPr lang="en-GB" sz="2800" dirty="0" smtClean="0"/>
              <a:t>Perhaps  </a:t>
            </a:r>
            <a:r>
              <a:rPr lang="en-GB" sz="2800" dirty="0"/>
              <a:t>one  of  the  most  convincing  explanations   for  this  is  UG.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34</a:t>
            </a:fld>
            <a:endParaRPr lang="en-US"/>
          </a:p>
        </p:txBody>
      </p:sp>
    </p:spTree>
    <p:extLst>
      <p:ext uri="{BB962C8B-B14F-4D97-AF65-F5344CB8AC3E}">
        <p14:creationId xmlns:p14="http://schemas.microsoft.com/office/powerpoint/2010/main" xmlns="" val="20329686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among Theories of Syntax</a:t>
            </a:r>
            <a:endParaRPr lang="en-US" dirty="0"/>
          </a:p>
        </p:txBody>
      </p:sp>
      <p:sp>
        <p:nvSpPr>
          <p:cNvPr id="3" name="Content Placeholder 2"/>
          <p:cNvSpPr>
            <a:spLocks noGrp="1"/>
          </p:cNvSpPr>
          <p:nvPr>
            <p:ph idx="1"/>
          </p:nvPr>
        </p:nvSpPr>
        <p:spPr/>
        <p:txBody>
          <a:bodyPr>
            <a:noAutofit/>
          </a:bodyPr>
          <a:lstStyle/>
          <a:p>
            <a:r>
              <a:rPr lang="en-GB" sz="2800" dirty="0"/>
              <a:t>How do we  know  what  is  a  good  hypothesis   and  what  is  a  bad  one?  </a:t>
            </a:r>
            <a:endParaRPr lang="en-GB" sz="2800" dirty="0" smtClean="0"/>
          </a:p>
          <a:p>
            <a:r>
              <a:rPr lang="en-GB" sz="2800" dirty="0" smtClean="0"/>
              <a:t>Chomsky </a:t>
            </a:r>
            <a:r>
              <a:rPr lang="en-GB" sz="2800" dirty="0"/>
              <a:t>(1965)  proposed   that  we  can  evaluate   how  good  theories   of  syntax  are using what are called the </a:t>
            </a:r>
            <a:r>
              <a:rPr lang="en-GB" sz="2800" b="1" i="1" dirty="0"/>
              <a:t>levels of adequacy</a:t>
            </a:r>
            <a:r>
              <a:rPr lang="en-GB" sz="2800" dirty="0"/>
              <a:t>. </a:t>
            </a:r>
            <a:endParaRPr lang="en-US" sz="2800" dirty="0"/>
          </a:p>
          <a:p>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35</a:t>
            </a:fld>
            <a:endParaRPr lang="en-US"/>
          </a:p>
        </p:txBody>
      </p:sp>
    </p:spTree>
    <p:extLst>
      <p:ext uri="{BB962C8B-B14F-4D97-AF65-F5344CB8AC3E}">
        <p14:creationId xmlns:p14="http://schemas.microsoft.com/office/powerpoint/2010/main" xmlns="" val="40529119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three Levels of adequacy</a:t>
            </a:r>
            <a:endParaRPr lang="en-US" dirty="0"/>
          </a:p>
        </p:txBody>
      </p:sp>
      <p:sp>
        <p:nvSpPr>
          <p:cNvPr id="3" name="Content Placeholder 2"/>
          <p:cNvSpPr>
            <a:spLocks noGrp="1"/>
          </p:cNvSpPr>
          <p:nvPr>
            <p:ph idx="1"/>
          </p:nvPr>
        </p:nvSpPr>
        <p:spPr/>
        <p:txBody>
          <a:bodyPr>
            <a:normAutofit/>
          </a:bodyPr>
          <a:lstStyle/>
          <a:p>
            <a:r>
              <a:rPr lang="en-US" sz="2800" dirty="0" smtClean="0"/>
              <a:t>A theory is </a:t>
            </a:r>
            <a:r>
              <a:rPr lang="en-US" sz="2800" b="1" i="1" dirty="0" smtClean="0"/>
              <a:t>observationally adequate </a:t>
            </a:r>
            <a:r>
              <a:rPr lang="en-US" sz="2800" dirty="0" smtClean="0"/>
              <a:t>if it only accounts for the data in the corpus and nothing more.</a:t>
            </a:r>
          </a:p>
          <a:p>
            <a:r>
              <a:rPr lang="en-US" sz="2800" dirty="0" smtClean="0"/>
              <a:t>A theory that accounts for both corpora and native speaker judgements about well-formedness is called a </a:t>
            </a:r>
            <a:r>
              <a:rPr lang="en-US" sz="2800" b="1" i="1" dirty="0" smtClean="0"/>
              <a:t>descriptively adequate grammar.</a:t>
            </a:r>
            <a:r>
              <a:rPr lang="en-US" sz="2800" dirty="0" smtClean="0"/>
              <a:t>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36</a:t>
            </a:fld>
            <a:endParaRPr lang="en-US"/>
          </a:p>
        </p:txBody>
      </p:sp>
    </p:spTree>
    <p:extLst>
      <p:ext uri="{BB962C8B-B14F-4D97-AF65-F5344CB8AC3E}">
        <p14:creationId xmlns:p14="http://schemas.microsoft.com/office/powerpoint/2010/main" xmlns="" val="23391679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three levels of adequacy</a:t>
            </a:r>
            <a:endParaRPr lang="en-US" dirty="0"/>
          </a:p>
        </p:txBody>
      </p:sp>
      <p:sp>
        <p:nvSpPr>
          <p:cNvPr id="3" name="Content Placeholder 2"/>
          <p:cNvSpPr>
            <a:spLocks noGrp="1"/>
          </p:cNvSpPr>
          <p:nvPr>
            <p:ph idx="1"/>
          </p:nvPr>
        </p:nvSpPr>
        <p:spPr/>
        <p:txBody>
          <a:bodyPr>
            <a:normAutofit/>
          </a:bodyPr>
          <a:lstStyle/>
          <a:p>
            <a:r>
              <a:rPr lang="en-US" sz="2800" dirty="0" smtClean="0"/>
              <a:t>A theory that also accounts for how children acquire their language is an </a:t>
            </a:r>
            <a:r>
              <a:rPr lang="en-US" sz="2800" b="1" i="1" dirty="0" smtClean="0"/>
              <a:t>explanatorily adequate grammar.</a:t>
            </a:r>
          </a:p>
          <a:p>
            <a:r>
              <a:rPr lang="en-US" sz="2800" dirty="0" smtClean="0"/>
              <a:t>This kind of theory is the best.</a:t>
            </a:r>
          </a:p>
          <a:p>
            <a:r>
              <a:rPr lang="en-US" sz="2800" dirty="0" smtClean="0"/>
              <a:t>Generative grammar strives towards explanatorily adequate grammars.</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37</a:t>
            </a:fld>
            <a:endParaRPr lang="en-US"/>
          </a:p>
        </p:txBody>
      </p:sp>
    </p:spTree>
    <p:extLst>
      <p:ext uri="{BB962C8B-B14F-4D97-AF65-F5344CB8AC3E}">
        <p14:creationId xmlns:p14="http://schemas.microsoft.com/office/powerpoint/2010/main" xmlns="" val="17007552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a:t>
            </a:r>
            <a:br>
              <a:rPr lang="en-US" dirty="0" smtClean="0"/>
            </a:br>
            <a:endParaRPr lang="en-US" dirty="0"/>
          </a:p>
        </p:txBody>
      </p:sp>
      <p:sp>
        <p:nvSpPr>
          <p:cNvPr id="3" name="Content Placeholder 2"/>
          <p:cNvSpPr>
            <a:spLocks noGrp="1"/>
          </p:cNvSpPr>
          <p:nvPr>
            <p:ph idx="1"/>
          </p:nvPr>
        </p:nvSpPr>
        <p:spPr/>
        <p:txBody>
          <a:bodyPr/>
          <a:lstStyle/>
          <a:p>
            <a:r>
              <a:rPr lang="en-US" sz="2800" dirty="0"/>
              <a:t>Carnie, Andrew, 2013.  </a:t>
            </a:r>
            <a:r>
              <a:rPr lang="en-US" sz="2800" i="1" dirty="0"/>
              <a:t>Syntax: A Generative Introduction</a:t>
            </a:r>
            <a:r>
              <a:rPr lang="en-US" sz="2800" dirty="0"/>
              <a:t>.  3</a:t>
            </a:r>
            <a:r>
              <a:rPr lang="en-US" sz="2800" baseline="30000" dirty="0"/>
              <a:t>rd </a:t>
            </a:r>
            <a:r>
              <a:rPr lang="en-US" sz="2800" dirty="0"/>
              <a:t>edition. Malden MA &amp; Oxford: Wiley-Blackwell </a:t>
            </a:r>
            <a:r>
              <a:rPr lang="en-US" sz="2800" dirty="0" smtClean="0"/>
              <a:t>Publishing, chapter 1.</a:t>
            </a:r>
            <a:endParaRPr lang="en-US" sz="2800" dirty="0"/>
          </a:p>
          <a:p>
            <a:pPr marL="0" indent="0">
              <a:buNone/>
            </a:pPr>
            <a:endParaRPr lang="en-US" dirty="0"/>
          </a:p>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38</a:t>
            </a:fld>
            <a:endParaRPr lang="en-US"/>
          </a:p>
        </p:txBody>
      </p:sp>
    </p:spTree>
    <p:extLst>
      <p:ext uri="{BB962C8B-B14F-4D97-AF65-F5344CB8AC3E}">
        <p14:creationId xmlns:p14="http://schemas.microsoft.com/office/powerpoint/2010/main" xmlns="" val="30316695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Generative Grammar</a:t>
            </a:r>
            <a:endParaRPr lang="en-US" dirty="0"/>
          </a:p>
        </p:txBody>
      </p:sp>
      <p:sp>
        <p:nvSpPr>
          <p:cNvPr id="3" name="Content Placeholder 2"/>
          <p:cNvSpPr>
            <a:spLocks noGrp="1"/>
          </p:cNvSpPr>
          <p:nvPr>
            <p:ph idx="1"/>
          </p:nvPr>
        </p:nvSpPr>
        <p:spPr/>
        <p:txBody>
          <a:bodyPr>
            <a:noAutofit/>
          </a:bodyPr>
          <a:lstStyle/>
          <a:p>
            <a:r>
              <a:rPr lang="en-GB" sz="2800" dirty="0"/>
              <a:t>The dominant theory of syntax is due to Noam Chomsky and his colleagues, starting  in  the  mid  1950s  and  continuing  to this  day.  </a:t>
            </a:r>
            <a:endParaRPr lang="en-GB" sz="2800" dirty="0" smtClean="0"/>
          </a:p>
          <a:p>
            <a:r>
              <a:rPr lang="en-GB" sz="2800" dirty="0" smtClean="0"/>
              <a:t>The theory has </a:t>
            </a:r>
            <a:r>
              <a:rPr lang="en-GB" sz="2800" dirty="0"/>
              <a:t>had  many different  names  through  its </a:t>
            </a:r>
            <a:r>
              <a:rPr lang="en-GB" sz="2800" dirty="0" smtClean="0"/>
              <a:t>development:</a:t>
            </a:r>
          </a:p>
          <a:p>
            <a:pPr marL="0" indent="0">
              <a:buNone/>
            </a:pPr>
            <a:r>
              <a:rPr lang="en-GB" sz="2800" dirty="0" smtClean="0"/>
              <a:t>	 </a:t>
            </a:r>
            <a:r>
              <a:rPr lang="en-GB" sz="2800" dirty="0"/>
              <a:t>(Transformational Grammar (TG), </a:t>
            </a:r>
            <a:endParaRPr lang="en-GB" sz="2800" dirty="0" smtClean="0"/>
          </a:p>
          <a:p>
            <a:pPr marL="0" indent="0">
              <a:buNone/>
            </a:pPr>
            <a:r>
              <a:rPr lang="en-GB" sz="2800" dirty="0"/>
              <a:t>	</a:t>
            </a:r>
            <a:r>
              <a:rPr lang="en-GB" sz="2800" dirty="0" smtClean="0"/>
              <a:t>Transformational </a:t>
            </a:r>
            <a:r>
              <a:rPr lang="en-GB" sz="2800" dirty="0"/>
              <a:t>Generative Grammar, </a:t>
            </a:r>
            <a:endParaRPr lang="en-GB" sz="2800" dirty="0" smtClean="0"/>
          </a:p>
          <a:p>
            <a:pPr marL="0" indent="0">
              <a:buNone/>
            </a:pPr>
            <a:r>
              <a:rPr lang="en-GB" sz="2800" dirty="0"/>
              <a:t>	</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4</a:t>
            </a:fld>
            <a:endParaRPr lang="en-US"/>
          </a:p>
        </p:txBody>
      </p:sp>
    </p:spTree>
    <p:extLst>
      <p:ext uri="{BB962C8B-B14F-4D97-AF65-F5344CB8AC3E}">
        <p14:creationId xmlns:p14="http://schemas.microsoft.com/office/powerpoint/2010/main" xmlns="" val="13584723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353235"/>
            <a:ext cx="8825659" cy="3666565"/>
          </a:xfrm>
        </p:spPr>
        <p:txBody>
          <a:bodyPr>
            <a:noAutofit/>
          </a:bodyPr>
          <a:lstStyle/>
          <a:p>
            <a:pPr marL="0" indent="0">
              <a:buNone/>
            </a:pPr>
            <a:r>
              <a:rPr lang="en-GB" sz="2800" dirty="0" smtClean="0"/>
              <a:t>	Standard </a:t>
            </a:r>
            <a:r>
              <a:rPr lang="en-GB" sz="2800" dirty="0"/>
              <a:t>Theory, </a:t>
            </a:r>
          </a:p>
          <a:p>
            <a:pPr marL="0" indent="0">
              <a:buNone/>
            </a:pPr>
            <a:r>
              <a:rPr lang="en-GB" sz="2800" dirty="0"/>
              <a:t>	Extended    Standard    Theory,    </a:t>
            </a:r>
          </a:p>
          <a:p>
            <a:pPr marL="0" indent="0">
              <a:buNone/>
            </a:pPr>
            <a:r>
              <a:rPr lang="en-GB" sz="2800" dirty="0"/>
              <a:t>	Government    and   Binding    Theory    (GB), </a:t>
            </a:r>
          </a:p>
          <a:p>
            <a:pPr marL="0" indent="0">
              <a:buNone/>
            </a:pPr>
            <a:r>
              <a:rPr lang="en-GB" sz="2800" dirty="0"/>
              <a:t>	Principles  and Parameters  approach  (P&amp;P</a:t>
            </a:r>
            <a:r>
              <a:rPr lang="en-GB" sz="2800" dirty="0" smtClean="0"/>
              <a:t>),  	Minimalist Program (MP)or Minimalism</a:t>
            </a:r>
          </a:p>
          <a:p>
            <a:r>
              <a:rPr lang="en-GB" sz="2800" dirty="0" smtClean="0"/>
              <a:t>Often given the blanket term </a:t>
            </a:r>
            <a:r>
              <a:rPr lang="en-GB" sz="2800" b="1" i="1" dirty="0" smtClean="0"/>
              <a:t>Generative Grammar.</a:t>
            </a:r>
            <a:endParaRPr lang="en-GB" sz="2800" b="1" i="1" dirty="0"/>
          </a:p>
          <a:p>
            <a:pPr marL="0" indent="0">
              <a:buNone/>
            </a:pPr>
            <a:r>
              <a:rPr lang="en-GB" sz="2800" dirty="0"/>
              <a:t>	</a:t>
            </a:r>
            <a:endParaRPr lang="en-US" sz="2800" dirty="0"/>
          </a:p>
          <a:p>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5</a:t>
            </a:fld>
            <a:endParaRPr lang="en-US"/>
          </a:p>
        </p:txBody>
      </p:sp>
    </p:spTree>
    <p:extLst>
      <p:ext uri="{BB962C8B-B14F-4D97-AF65-F5344CB8AC3E}">
        <p14:creationId xmlns:p14="http://schemas.microsoft.com/office/powerpoint/2010/main" xmlns="" val="19288703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GB" sz="2800" dirty="0" smtClean="0"/>
              <a:t>Alternate </a:t>
            </a:r>
            <a:r>
              <a:rPr lang="en-GB" sz="2800" dirty="0"/>
              <a:t>theories of </a:t>
            </a:r>
            <a:r>
              <a:rPr lang="en-GB" sz="2800" dirty="0" smtClean="0"/>
              <a:t>syntax include:</a:t>
            </a:r>
          </a:p>
          <a:p>
            <a:pPr marL="0" indent="0">
              <a:buNone/>
            </a:pPr>
            <a:r>
              <a:rPr lang="en-GB" sz="2800" dirty="0"/>
              <a:t>	</a:t>
            </a:r>
            <a:r>
              <a:rPr lang="en-GB" sz="2800" dirty="0" smtClean="0"/>
              <a:t>Lexical-Functional  </a:t>
            </a:r>
            <a:r>
              <a:rPr lang="en-GB" sz="2800" dirty="0"/>
              <a:t>Grammar (LFG) and </a:t>
            </a:r>
            <a:endParaRPr lang="en-GB" sz="2800" dirty="0" smtClean="0"/>
          </a:p>
          <a:p>
            <a:pPr marL="0" indent="0">
              <a:buNone/>
            </a:pPr>
            <a:r>
              <a:rPr lang="en-GB" sz="2800" dirty="0"/>
              <a:t>	</a:t>
            </a:r>
            <a:r>
              <a:rPr lang="en-GB" sz="2800" dirty="0" smtClean="0"/>
              <a:t>Head-Driven </a:t>
            </a:r>
            <a:r>
              <a:rPr lang="en-GB" sz="2800" dirty="0"/>
              <a:t>Phrase Structure Grammar  </a:t>
            </a:r>
            <a:r>
              <a:rPr lang="en-GB" sz="2800" dirty="0" smtClean="0"/>
              <a:t>	(</a:t>
            </a:r>
            <a:r>
              <a:rPr lang="en-GB" sz="2800" dirty="0"/>
              <a:t>HPSG).  </a:t>
            </a:r>
            <a:endParaRPr lang="en-GB" sz="2800" dirty="0" smtClean="0"/>
          </a:p>
          <a:p>
            <a:r>
              <a:rPr lang="en-GB" sz="2800" dirty="0" smtClean="0"/>
              <a:t>These  </a:t>
            </a:r>
            <a:r>
              <a:rPr lang="en-GB" sz="2800" dirty="0"/>
              <a:t>are  also  considered  part  of generative  grammar; but we won’t cover  </a:t>
            </a:r>
            <a:r>
              <a:rPr lang="en-GB" sz="2800" dirty="0" smtClean="0"/>
              <a:t>them in this course.</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6</a:t>
            </a:fld>
            <a:endParaRPr lang="en-US"/>
          </a:p>
        </p:txBody>
      </p:sp>
    </p:spTree>
    <p:extLst>
      <p:ext uri="{BB962C8B-B14F-4D97-AF65-F5344CB8AC3E}">
        <p14:creationId xmlns:p14="http://schemas.microsoft.com/office/powerpoint/2010/main" xmlns="" val="12572034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2800" dirty="0" smtClean="0"/>
              <a:t>The particular  </a:t>
            </a:r>
            <a:r>
              <a:rPr lang="en-GB" sz="2800" dirty="0"/>
              <a:t>version  of generative  grammar that we will mostly  look at here  is roughly  the </a:t>
            </a:r>
            <a:r>
              <a:rPr lang="en-GB" sz="2800" b="1" i="1" dirty="0"/>
              <a:t>Principles  and Parameters </a:t>
            </a:r>
            <a:r>
              <a:rPr lang="en-GB" sz="2800" dirty="0"/>
              <a:t>approach,   although  we  will  occasionally   stray   from  this  into  the  more recent version called </a:t>
            </a:r>
            <a:r>
              <a:rPr lang="en-GB" sz="2800" b="1" i="1" dirty="0" smtClean="0"/>
              <a:t>Minimalism.</a:t>
            </a:r>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7</a:t>
            </a:fld>
            <a:endParaRPr lang="en-US"/>
          </a:p>
        </p:txBody>
      </p:sp>
    </p:spTree>
    <p:extLst>
      <p:ext uri="{BB962C8B-B14F-4D97-AF65-F5344CB8AC3E}">
        <p14:creationId xmlns:p14="http://schemas.microsoft.com/office/powerpoint/2010/main" xmlns="" val="28176403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 as Science</a:t>
            </a:r>
            <a:endParaRPr lang="en-US" dirty="0"/>
          </a:p>
        </p:txBody>
      </p:sp>
      <p:sp>
        <p:nvSpPr>
          <p:cNvPr id="3" name="Content Placeholder 2"/>
          <p:cNvSpPr>
            <a:spLocks noGrp="1"/>
          </p:cNvSpPr>
          <p:nvPr>
            <p:ph idx="1"/>
          </p:nvPr>
        </p:nvSpPr>
        <p:spPr/>
        <p:txBody>
          <a:bodyPr>
            <a:noAutofit/>
          </a:bodyPr>
          <a:lstStyle/>
          <a:p>
            <a:r>
              <a:rPr lang="en-US" sz="2800" dirty="0" smtClean="0"/>
              <a:t>Syntax is a branch of </a:t>
            </a:r>
            <a:r>
              <a:rPr lang="en-US" sz="2800" i="1" dirty="0" smtClean="0"/>
              <a:t>cognitive science </a:t>
            </a:r>
            <a:r>
              <a:rPr lang="en-US" sz="2800" dirty="0" smtClean="0"/>
              <a:t>whose goal is to describe and explain how human beings think.</a:t>
            </a:r>
          </a:p>
          <a:p>
            <a:r>
              <a:rPr lang="en-US" sz="2800" dirty="0" smtClean="0"/>
              <a:t>Other types of cognitive science: neuroscience, psychology, communication, philosophy, and computer science.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8</a:t>
            </a:fld>
            <a:endParaRPr lang="en-US"/>
          </a:p>
        </p:txBody>
      </p:sp>
    </p:spTree>
    <p:extLst>
      <p:ext uri="{BB962C8B-B14F-4D97-AF65-F5344CB8AC3E}">
        <p14:creationId xmlns:p14="http://schemas.microsoft.com/office/powerpoint/2010/main" xmlns="" val="35883491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S</a:t>
            </a:r>
            <a:r>
              <a:rPr lang="en-US" dirty="0" smtClean="0"/>
              <a:t>cientific Method</a:t>
            </a:r>
            <a:endParaRPr lang="en-US" dirty="0"/>
          </a:p>
        </p:txBody>
      </p:sp>
      <p:sp>
        <p:nvSpPr>
          <p:cNvPr id="3" name="Content Placeholder 2"/>
          <p:cNvSpPr>
            <a:spLocks noGrp="1"/>
          </p:cNvSpPr>
          <p:nvPr>
            <p:ph idx="1"/>
          </p:nvPr>
        </p:nvSpPr>
        <p:spPr/>
        <p:txBody>
          <a:bodyPr>
            <a:normAutofit/>
          </a:bodyPr>
          <a:lstStyle/>
          <a:p>
            <a:r>
              <a:rPr lang="en-US" sz="2800" dirty="0"/>
              <a:t>If syntactic rules are subconscious, how do we find out what they are?</a:t>
            </a:r>
          </a:p>
          <a:p>
            <a:r>
              <a:rPr lang="en-US" sz="2800" i="1" dirty="0"/>
              <a:t>We follow the Scientific Method</a:t>
            </a:r>
          </a:p>
          <a:p>
            <a:endParaRPr lang="en-US" sz="2800"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CF069-30DC-40F4-971C-F348851E0512}" type="slidenum">
              <a:rPr lang="en-US" smtClean="0"/>
              <a:pPr/>
              <a:t>9</a:t>
            </a:fld>
            <a:endParaRPr lang="en-US"/>
          </a:p>
        </p:txBody>
      </p:sp>
    </p:spTree>
    <p:extLst>
      <p:ext uri="{BB962C8B-B14F-4D97-AF65-F5344CB8AC3E}">
        <p14:creationId xmlns:p14="http://schemas.microsoft.com/office/powerpoint/2010/main" xmlns="" val="19973108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254</TotalTime>
  <Words>1528</Words>
  <Application>Microsoft Office PowerPoint</Application>
  <PresentationFormat>Custom</PresentationFormat>
  <Paragraphs>179</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Ion Boardroom</vt:lpstr>
      <vt:lpstr>Generative Grammar</vt:lpstr>
      <vt:lpstr>Language and language</vt:lpstr>
      <vt:lpstr>Generative Grammar</vt:lpstr>
      <vt:lpstr>Generative Grammar</vt:lpstr>
      <vt:lpstr>Slide 5</vt:lpstr>
      <vt:lpstr>Slide 6</vt:lpstr>
      <vt:lpstr>Slide 7</vt:lpstr>
      <vt:lpstr>Syntax as Science</vt:lpstr>
      <vt:lpstr>The Scientific Method</vt:lpstr>
      <vt:lpstr>The Scientific Method?</vt:lpstr>
      <vt:lpstr>The Scientific Method for Syntax: Anaphors</vt:lpstr>
      <vt:lpstr>The Scientific Method</vt:lpstr>
      <vt:lpstr>The Scientific Method</vt:lpstr>
      <vt:lpstr>The Scientific Method</vt:lpstr>
      <vt:lpstr>Sources of data</vt:lpstr>
      <vt:lpstr>Sources of Data</vt:lpstr>
      <vt:lpstr>Sources of data</vt:lpstr>
      <vt:lpstr>Slide 18</vt:lpstr>
      <vt:lpstr>Sources of data</vt:lpstr>
      <vt:lpstr>Sources of data</vt:lpstr>
      <vt:lpstr>Slide 21</vt:lpstr>
      <vt:lpstr>Competence vs. Performance</vt:lpstr>
      <vt:lpstr>Where do rules come from?</vt:lpstr>
      <vt:lpstr>Learning vs. Acquisition</vt:lpstr>
      <vt:lpstr>Innateness: Language as an instinct</vt:lpstr>
      <vt:lpstr>Innateness </vt:lpstr>
      <vt:lpstr>Universal grammar</vt:lpstr>
      <vt:lpstr>Arguments for UG</vt:lpstr>
      <vt:lpstr>Arguments for UG</vt:lpstr>
      <vt:lpstr>Arguments for UG</vt:lpstr>
      <vt:lpstr>Arguments for UG</vt:lpstr>
      <vt:lpstr>Arguments for UG</vt:lpstr>
      <vt:lpstr>Arguments for UG</vt:lpstr>
      <vt:lpstr>Arguments for UG</vt:lpstr>
      <vt:lpstr>Choosing among Theories of Syntax</vt:lpstr>
      <vt:lpstr>The three Levels of adequacy</vt:lpstr>
      <vt:lpstr>The three levels of adequacy</vt:lpstr>
      <vt:lpstr>Source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Kofi</dc:creator>
  <cp:lastModifiedBy>DELL</cp:lastModifiedBy>
  <cp:revision>31</cp:revision>
  <cp:lastPrinted>2016-08-25T09:04:18Z</cp:lastPrinted>
  <dcterms:created xsi:type="dcterms:W3CDTF">2016-08-24T11:56:04Z</dcterms:created>
  <dcterms:modified xsi:type="dcterms:W3CDTF">2018-01-18T18:53:47Z</dcterms:modified>
</cp:coreProperties>
</file>