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319" r:id="rId21"/>
    <p:sldId id="277" r:id="rId22"/>
    <p:sldId id="278" r:id="rId23"/>
    <p:sldId id="320" r:id="rId24"/>
    <p:sldId id="279" r:id="rId25"/>
    <p:sldId id="321" r:id="rId26"/>
    <p:sldId id="322" r:id="rId27"/>
    <p:sldId id="280" r:id="rId28"/>
    <p:sldId id="281" r:id="rId29"/>
    <p:sldId id="282" r:id="rId30"/>
    <p:sldId id="312" r:id="rId31"/>
    <p:sldId id="313" r:id="rId32"/>
    <p:sldId id="314" r:id="rId33"/>
    <p:sldId id="283" r:id="rId34"/>
    <p:sldId id="284" r:id="rId35"/>
    <p:sldId id="285" r:id="rId36"/>
    <p:sldId id="316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17" r:id="rId47"/>
    <p:sldId id="301" r:id="rId48"/>
    <p:sldId id="309" r:id="rId49"/>
    <p:sldId id="302" r:id="rId50"/>
    <p:sldId id="318" r:id="rId51"/>
    <p:sldId id="303" r:id="rId52"/>
    <p:sldId id="304" r:id="rId53"/>
    <p:sldId id="305" r:id="rId54"/>
    <p:sldId id="306" r:id="rId55"/>
    <p:sldId id="307" r:id="rId56"/>
    <p:sldId id="308" r:id="rId57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2F24"/>
    <a:srgbClr val="00CCFF"/>
    <a:srgbClr val="0092C6"/>
    <a:srgbClr val="989400"/>
    <a:srgbClr val="FFFFCC"/>
    <a:srgbClr val="000000"/>
    <a:srgbClr val="D9443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 autoAdjust="0"/>
    <p:restoredTop sz="94660"/>
  </p:normalViewPr>
  <p:slideViewPr>
    <p:cSldViewPr>
      <p:cViewPr>
        <p:scale>
          <a:sx n="66" d="100"/>
          <a:sy n="66" d="100"/>
        </p:scale>
        <p:origin x="-1494" y="-186"/>
      </p:cViewPr>
      <p:guideLst>
        <p:guide orient="horz" pos="2160"/>
        <p:guide orient="horz" pos="1104"/>
        <p:guide orient="horz" pos="3696"/>
        <p:guide pos="2880"/>
        <p:guide pos="28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1.xml"/><Relationship Id="rId18" Type="http://schemas.openxmlformats.org/officeDocument/2006/relationships/slide" Target="slides/slide32.xml"/><Relationship Id="rId26" Type="http://schemas.openxmlformats.org/officeDocument/2006/relationships/slide" Target="slides/slide49.xml"/><Relationship Id="rId3" Type="http://schemas.openxmlformats.org/officeDocument/2006/relationships/slide" Target="slides/slide6.xml"/><Relationship Id="rId21" Type="http://schemas.openxmlformats.org/officeDocument/2006/relationships/slide" Target="slides/slide38.xml"/><Relationship Id="rId7" Type="http://schemas.openxmlformats.org/officeDocument/2006/relationships/slide" Target="slides/slide13.xml"/><Relationship Id="rId12" Type="http://schemas.openxmlformats.org/officeDocument/2006/relationships/slide" Target="slides/slide19.xml"/><Relationship Id="rId17" Type="http://schemas.openxmlformats.org/officeDocument/2006/relationships/slide" Target="slides/slide31.xml"/><Relationship Id="rId25" Type="http://schemas.openxmlformats.org/officeDocument/2006/relationships/slide" Target="slides/slide44.xml"/><Relationship Id="rId2" Type="http://schemas.openxmlformats.org/officeDocument/2006/relationships/slide" Target="slides/slide3.xml"/><Relationship Id="rId16" Type="http://schemas.openxmlformats.org/officeDocument/2006/relationships/slide" Target="slides/slide28.xml"/><Relationship Id="rId20" Type="http://schemas.openxmlformats.org/officeDocument/2006/relationships/slide" Target="slides/slide36.xml"/><Relationship Id="rId29" Type="http://schemas.openxmlformats.org/officeDocument/2006/relationships/slide" Target="slides/slide52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11" Type="http://schemas.openxmlformats.org/officeDocument/2006/relationships/slide" Target="slides/slide18.xml"/><Relationship Id="rId24" Type="http://schemas.openxmlformats.org/officeDocument/2006/relationships/slide" Target="slides/slide42.xml"/><Relationship Id="rId32" Type="http://schemas.openxmlformats.org/officeDocument/2006/relationships/slide" Target="slides/slide56.xml"/><Relationship Id="rId5" Type="http://schemas.openxmlformats.org/officeDocument/2006/relationships/slide" Target="slides/slide8.xml"/><Relationship Id="rId15" Type="http://schemas.openxmlformats.org/officeDocument/2006/relationships/slide" Target="slides/slide24.xml"/><Relationship Id="rId23" Type="http://schemas.openxmlformats.org/officeDocument/2006/relationships/slide" Target="slides/slide41.xml"/><Relationship Id="rId28" Type="http://schemas.openxmlformats.org/officeDocument/2006/relationships/slide" Target="slides/slide51.xml"/><Relationship Id="rId10" Type="http://schemas.openxmlformats.org/officeDocument/2006/relationships/slide" Target="slides/slide17.xml"/><Relationship Id="rId19" Type="http://schemas.openxmlformats.org/officeDocument/2006/relationships/slide" Target="slides/slide34.xml"/><Relationship Id="rId31" Type="http://schemas.openxmlformats.org/officeDocument/2006/relationships/slide" Target="slides/slide55.xml"/><Relationship Id="rId4" Type="http://schemas.openxmlformats.org/officeDocument/2006/relationships/slide" Target="slides/slide7.xml"/><Relationship Id="rId9" Type="http://schemas.openxmlformats.org/officeDocument/2006/relationships/slide" Target="slides/slide16.xml"/><Relationship Id="rId14" Type="http://schemas.openxmlformats.org/officeDocument/2006/relationships/slide" Target="slides/slide22.xml"/><Relationship Id="rId22" Type="http://schemas.openxmlformats.org/officeDocument/2006/relationships/slide" Target="slides/slide39.xml"/><Relationship Id="rId27" Type="http://schemas.openxmlformats.org/officeDocument/2006/relationships/slide" Target="slides/slide50.xml"/><Relationship Id="rId30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147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7" tIns="46414" rIns="92827" bIns="46414" numCol="1" anchor="t" anchorCtr="0" compatLnSpc="1">
            <a:prstTxWarp prst="textNoShape">
              <a:avLst/>
            </a:prstTxWarp>
          </a:bodyPr>
          <a:lstStyle>
            <a:lvl1pPr defTabSz="927510">
              <a:defRPr sz="1200"/>
            </a:lvl1pPr>
          </a:lstStyle>
          <a:p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4604" y="0"/>
            <a:ext cx="400147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7" tIns="46414" rIns="92827" bIns="46414" numCol="1" anchor="t" anchorCtr="0" compatLnSpc="1">
            <a:prstTxWarp prst="textNoShape">
              <a:avLst/>
            </a:prstTxWarp>
          </a:bodyPr>
          <a:lstStyle>
            <a:lvl1pPr algn="r" defTabSz="927510">
              <a:defRPr sz="1200"/>
            </a:lvl1pPr>
          </a:lstStyle>
          <a:p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881"/>
            <a:ext cx="400147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7" tIns="46414" rIns="92827" bIns="46414" numCol="1" anchor="b" anchorCtr="0" compatLnSpc="1">
            <a:prstTxWarp prst="textNoShape">
              <a:avLst/>
            </a:prstTxWarp>
          </a:bodyPr>
          <a:lstStyle>
            <a:lvl1pPr defTabSz="927510">
              <a:defRPr sz="1200"/>
            </a:lvl1pPr>
          </a:lstStyle>
          <a:p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4604" y="6659881"/>
            <a:ext cx="400147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7" tIns="46414" rIns="92827" bIns="46414" numCol="1" anchor="b" anchorCtr="0" compatLnSpc="1">
            <a:prstTxWarp prst="textNoShape">
              <a:avLst/>
            </a:prstTxWarp>
          </a:bodyPr>
          <a:lstStyle>
            <a:lvl1pPr algn="r" defTabSz="927510">
              <a:defRPr sz="1200"/>
            </a:lvl1pPr>
          </a:lstStyle>
          <a:p>
            <a:fld id="{7C6E8F73-1F5F-41AF-A283-9D8EE1CF47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0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22CB67-C5AE-4B4B-B67D-5810E68F83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25146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9775-B914-45D4-9A1B-FCCA3E9C18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35FDE7-677A-4BA1-948D-CE298596F8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3DF2A2-4BC4-4DD8-B0D6-C15CFAF3DD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F284D6-9E74-4B2E-82CE-7769D42E31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46DE8C-9175-4E2A-B60E-A19D99413E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58FB6A-FA9F-4E78-A292-CC00178469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7C47DD-8452-474A-9458-E5B4C7F6C4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7AAF39-9599-49E6-A0B1-09A5DAF1F0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7F1EDC-25E4-4CA2-9E27-05FF7C4B6E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AD565B-6336-46EB-BE84-F5BC739BF1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fld id="{366A7620-E346-4BAE-BA0A-F4162276889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09cp/ch11/weblin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site.com/dc2009cp/ch11/weblink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scsite.com/dc2009cp/ch11/weblink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3657600"/>
            <a:ext cx="4876800" cy="2438400"/>
          </a:xfrm>
        </p:spPr>
        <p:txBody>
          <a:bodyPr/>
          <a:lstStyle/>
          <a:p>
            <a:r>
              <a:rPr lang="en-US" dirty="0"/>
              <a:t>Chapter 11 Computer Security,  Ethics and 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966787"/>
          </a:xfrm>
        </p:spPr>
        <p:txBody>
          <a:bodyPr/>
          <a:lstStyle/>
          <a:p>
            <a:pPr marL="0" indent="0"/>
            <a:r>
              <a:rPr lang="en-US" sz="2600" dirty="0"/>
              <a:t>What are some tips for preventing virus, worm, and Trojan horse infections?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562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5260975" y="3581400"/>
            <a:ext cx="3095625" cy="1600200"/>
          </a:xfrm>
          <a:prstGeom prst="parallelogram">
            <a:avLst>
              <a:gd name="adj" fmla="val 48363"/>
            </a:avLst>
          </a:prstGeom>
          <a:solidFill>
            <a:srgbClr val="9894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latin typeface="Times New Roman" pitchFamily="18" charset="0"/>
              </a:rPr>
              <a:t>Install a personal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firewall program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762000" y="3581400"/>
            <a:ext cx="3100388" cy="1598613"/>
          </a:xfrm>
          <a:prstGeom prst="parallelogram">
            <a:avLst>
              <a:gd name="adj" fmla="val 48486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latin typeface="Times New Roman" pitchFamily="18" charset="0"/>
              </a:rPr>
              <a:t>If the antivirus program flags an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e-mail attachment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as infected, delete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the attachment immediately</a:t>
            </a: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1547813" y="1981200"/>
            <a:ext cx="3100387" cy="1600200"/>
          </a:xfrm>
          <a:prstGeom prst="parallelogram">
            <a:avLst>
              <a:gd name="adj" fmla="val 4843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latin typeface="Times New Roman" pitchFamily="18" charset="0"/>
              </a:rPr>
              <a:t>Never start a computer with removable media inserted</a:t>
            </a:r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>
            <a:off x="6042025" y="1981200"/>
            <a:ext cx="3101975" cy="1598613"/>
          </a:xfrm>
          <a:prstGeom prst="parallelogram">
            <a:avLst>
              <a:gd name="adj" fmla="val 48510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latin typeface="Times New Roman" pitchFamily="18" charset="0"/>
              </a:rPr>
              <a:t>Never open an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e-mail attachment unless you are expecting it and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it is from a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trusted source</a:t>
            </a: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3781425" y="1981200"/>
            <a:ext cx="3101975" cy="1600200"/>
          </a:xfrm>
          <a:prstGeom prst="parallelogram">
            <a:avLst>
              <a:gd name="adj" fmla="val 48462"/>
            </a:avLst>
          </a:prstGeom>
          <a:solidFill>
            <a:srgbClr val="00A5E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latin typeface="Times New Roman" pitchFamily="18" charset="0"/>
              </a:rPr>
              <a:t>Install an antivirus program on all of your computers</a:t>
            </a: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3008313" y="3581400"/>
            <a:ext cx="3100387" cy="1598613"/>
          </a:xfrm>
          <a:prstGeom prst="parallelogram">
            <a:avLst>
              <a:gd name="adj" fmla="val 48486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latin typeface="Times New Roman" pitchFamily="18" charset="0"/>
              </a:rPr>
              <a:t>Check all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downloaded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programs for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viruses, worms,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or Trojan horses</a:t>
            </a:r>
          </a:p>
        </p:txBody>
      </p:sp>
      <p:grpSp>
        <p:nvGrpSpPr>
          <p:cNvPr id="21559" name="Group 55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Virus Hoaxes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11</a:t>
              </a:r>
            </a:p>
          </p:txBody>
        </p:sp>
        <p:sp>
          <p:nvSpPr>
            <p:cNvPr id="2156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1000"/>
      <p:bldP spid="21545" grpId="0" animBg="1" autoUpdateAnimBg="0"/>
      <p:bldP spid="21537" grpId="0" animBg="1" autoUpdateAnimBg="0"/>
      <p:bldP spid="21539" grpId="0" animBg="1" autoUpdateAnimBg="0"/>
      <p:bldP spid="21540" grpId="0" animBg="1" autoUpdateAnimBg="0"/>
      <p:bldP spid="21541" grpId="0" animBg="1" autoUpdateAnimBg="0"/>
      <p:bldP spid="2154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90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are a </a:t>
            </a:r>
            <a:r>
              <a:rPr lang="en-US" dirty="0">
                <a:solidFill>
                  <a:srgbClr val="D94439"/>
                </a:solidFill>
              </a:rPr>
              <a:t>denial of service attack</a:t>
            </a:r>
            <a:r>
              <a:rPr lang="en-US" dirty="0"/>
              <a:t>,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rgbClr val="D94439"/>
                </a:solidFill>
              </a:rPr>
              <a:t>back door </a:t>
            </a:r>
            <a:r>
              <a:rPr lang="en-US" dirty="0"/>
              <a:t>and</a:t>
            </a:r>
            <a:r>
              <a:rPr lang="en-US" dirty="0">
                <a:solidFill>
                  <a:srgbClr val="D94439"/>
                </a:solidFill>
              </a:rPr>
              <a:t> spoofing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562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- 563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6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28600" y="1981200"/>
            <a:ext cx="5410200" cy="1525588"/>
          </a:xfrm>
          <a:prstGeom prst="bevel">
            <a:avLst>
              <a:gd name="adj" fmla="val 5829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kumimoji="1" lang="en-US" sz="2000" b="1" dirty="0">
                <a:solidFill>
                  <a:srgbClr val="FFFFCC"/>
                </a:solidFill>
                <a:latin typeface="Times New Roman" pitchFamily="18" charset="0"/>
              </a:rPr>
              <a:t>denial of service attack</a:t>
            </a: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 is an assault which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disrupts computer access to an Internet service 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such as the Web or e-mail</a:t>
            </a:r>
            <a:endParaRPr kumimoji="1" lang="en-US" sz="18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505200" y="3276600"/>
            <a:ext cx="5410200" cy="1600200"/>
          </a:xfrm>
          <a:prstGeom prst="bevel">
            <a:avLst>
              <a:gd name="adj" fmla="val 6153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kumimoji="1" lang="en-US" sz="2000" b="1" dirty="0">
                <a:solidFill>
                  <a:srgbClr val="FFFFCC"/>
                </a:solidFill>
                <a:latin typeface="Times New Roman" pitchFamily="18" charset="0"/>
              </a:rPr>
              <a:t>back door</a:t>
            </a: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 is a program or set of instructions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in a program that allow users to bypass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security controls when accessing a computer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resource</a:t>
            </a:r>
            <a:endParaRPr kumimoji="1"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228600" y="4800600"/>
            <a:ext cx="5410200" cy="1600200"/>
          </a:xfrm>
          <a:prstGeom prst="bevel">
            <a:avLst>
              <a:gd name="adj" fmla="val 6153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latin typeface="Times New Roman" pitchFamily="18" charset="0"/>
              </a:rPr>
              <a:t>Spoofing</a:t>
            </a: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 is a technique intruders use to make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their network or Internet transmission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appear legitimate to a victim computer or</a:t>
            </a:r>
            <a:b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network</a:t>
            </a:r>
            <a:endParaRPr kumimoji="1"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 advAuto="1000"/>
      <p:bldP spid="19467" grpId="0" animBg="1" autoUpdateAnimBg="0"/>
      <p:bldP spid="19468" grpId="0" animBg="1" autoUpdateAnimBg="0"/>
      <p:bldP spid="1946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firewall</a:t>
            </a:r>
            <a:r>
              <a:rPr lang="en-US" dirty="0"/>
              <a:t>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563 Fig. 11-7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04800" y="1547813"/>
            <a:ext cx="838200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Security system consisting of hardware and/or software that prevents unauthorized intrusion</a:t>
            </a:r>
          </a:p>
        </p:txBody>
      </p:sp>
      <p:pic>
        <p:nvPicPr>
          <p:cNvPr id="10" name="Picture 9" descr="CFig11-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019800" cy="339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 autoUpdateAnimBg="0" advAuto="1000"/>
      <p:bldP spid="2560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personal firewall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564 Fig. 11-8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Program that protects personal computer and its data from unauthorized intrusions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Monitors transmissions to and from computer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Informs you of attempted intrusion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11-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800"/>
            <a:ext cx="5486400" cy="256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 advAuto="1000"/>
      <p:bldP spid="27656" grpId="0" build="p" bldLvl="2" autoUpdateAnimBg="0" advAuto="3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Access and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How can companies protect against hackers?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564 - 565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1783" name="Group 39"/>
          <p:cNvGrpSpPr>
            <a:grpSpLocks/>
          </p:cNvGrpSpPr>
          <p:nvPr/>
        </p:nvGrpSpPr>
        <p:grpSpPr bwMode="auto">
          <a:xfrm>
            <a:off x="330200" y="2011363"/>
            <a:ext cx="4343400" cy="1690687"/>
            <a:chOff x="192" y="1287"/>
            <a:chExt cx="2736" cy="1065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204" y="1287"/>
              <a:ext cx="2064" cy="816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1780" name="Group 36"/>
            <p:cNvGrpSpPr>
              <a:grpSpLocks/>
            </p:cNvGrpSpPr>
            <p:nvPr/>
          </p:nvGrpSpPr>
          <p:grpSpPr bwMode="auto">
            <a:xfrm>
              <a:off x="192" y="1296"/>
              <a:ext cx="2736" cy="1056"/>
              <a:chOff x="144" y="1440"/>
              <a:chExt cx="2736" cy="1056"/>
            </a:xfrm>
          </p:grpSpPr>
          <p:sp>
            <p:nvSpPr>
              <p:cNvPr id="31773" name="AutoShape 29"/>
              <p:cNvSpPr>
                <a:spLocks noChangeArrowheads="1"/>
              </p:cNvSpPr>
              <p:nvPr/>
            </p:nvSpPr>
            <p:spPr bwMode="auto">
              <a:xfrm rot="1569315">
                <a:off x="1968" y="1584"/>
                <a:ext cx="912" cy="912"/>
              </a:xfrm>
              <a:prstGeom prst="homePlate">
                <a:avLst>
                  <a:gd name="adj" fmla="val 25000"/>
                </a:avLst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"/>
                  </a:spcBef>
                  <a:buClr>
                    <a:srgbClr val="D94439"/>
                  </a:buClr>
                  <a:buSzPct val="75000"/>
                  <a:buFont typeface="Wingdings" pitchFamily="2" charset="2"/>
                  <a:buNone/>
                </a:pPr>
                <a:endParaRPr kumimoji="1" lang="en-US" sz="2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Rectangle 33"/>
              <p:cNvSpPr>
                <a:spLocks noChangeArrowheads="1"/>
              </p:cNvSpPr>
              <p:nvPr/>
            </p:nvSpPr>
            <p:spPr bwMode="auto">
              <a:xfrm>
                <a:off x="144" y="1440"/>
                <a:ext cx="2384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D94439"/>
                  </a:buClr>
                  <a:buSzPct val="75000"/>
                  <a:buFont typeface="Wingdings" pitchFamily="2" charset="2"/>
                  <a:buNone/>
                </a:pPr>
                <a:r>
                  <a:rPr kumimoji="1" lang="en-US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Intrusion detection software</a:t>
                </a:r>
                <a:br>
                  <a:rPr kumimoji="1" lang="en-US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</a:br>
                <a:r>
                  <a:rPr kumimoji="1" lang="en-US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analyzes network traffic, assesses </a:t>
                </a:r>
                <a:br>
                  <a:rPr kumimoji="1" lang="en-US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</a:br>
                <a:r>
                  <a:rPr kumimoji="1" lang="en-US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system vulnerabilities, and identifies </a:t>
                </a:r>
                <a:br>
                  <a:rPr kumimoji="1" lang="en-US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</a:br>
                <a:r>
                  <a:rPr kumimoji="1" lang="en-US" sz="18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intrusions and suspicious behavior</a:t>
                </a:r>
              </a:p>
            </p:txBody>
          </p:sp>
        </p:grpSp>
      </p:grpSp>
      <p:grpSp>
        <p:nvGrpSpPr>
          <p:cNvPr id="31782" name="Group 38"/>
          <p:cNvGrpSpPr>
            <a:grpSpLocks/>
          </p:cNvGrpSpPr>
          <p:nvPr/>
        </p:nvGrpSpPr>
        <p:grpSpPr bwMode="auto">
          <a:xfrm>
            <a:off x="4489450" y="2012950"/>
            <a:ext cx="4457700" cy="1689100"/>
            <a:chOff x="2832" y="1240"/>
            <a:chExt cx="2808" cy="1064"/>
          </a:xfrm>
        </p:grpSpPr>
        <p:sp>
          <p:nvSpPr>
            <p:cNvPr id="31774" name="AutoShape 30"/>
            <p:cNvSpPr>
              <a:spLocks noChangeArrowheads="1"/>
            </p:cNvSpPr>
            <p:nvPr/>
          </p:nvSpPr>
          <p:spPr bwMode="auto">
            <a:xfrm rot="9248383">
              <a:off x="2832" y="1392"/>
              <a:ext cx="912" cy="912"/>
            </a:xfrm>
            <a:prstGeom prst="homePlate">
              <a:avLst>
                <a:gd name="adj" fmla="val 25000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3496" y="1240"/>
              <a:ext cx="2144" cy="816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Access control defines who </a:t>
              </a:r>
              <a:br>
                <a:rPr kumimoji="1"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can access computer and </a:t>
              </a:r>
              <a:br>
                <a:rPr kumimoji="1"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what actions they can take</a:t>
              </a:r>
              <a:endParaRPr kumimoji="1" lang="en-US" sz="2000" dirty="0">
                <a:latin typeface="Times New Roman" pitchFamily="18" charset="0"/>
              </a:endParaRPr>
            </a:p>
          </p:txBody>
        </p:sp>
      </p:grpSp>
      <p:grpSp>
        <p:nvGrpSpPr>
          <p:cNvPr id="31778" name="Group 34"/>
          <p:cNvGrpSpPr>
            <a:grpSpLocks/>
          </p:cNvGrpSpPr>
          <p:nvPr/>
        </p:nvGrpSpPr>
        <p:grpSpPr bwMode="auto">
          <a:xfrm>
            <a:off x="3009900" y="3194050"/>
            <a:ext cx="3276600" cy="1905000"/>
            <a:chOff x="1848" y="2208"/>
            <a:chExt cx="2064" cy="1200"/>
          </a:xfrm>
        </p:grpSpPr>
        <p:sp>
          <p:nvSpPr>
            <p:cNvPr id="31775" name="AutoShape 31"/>
            <p:cNvSpPr>
              <a:spLocks noChangeArrowheads="1"/>
            </p:cNvSpPr>
            <p:nvPr/>
          </p:nvSpPr>
          <p:spPr bwMode="auto">
            <a:xfrm rot="16200000">
              <a:off x="2376" y="2208"/>
              <a:ext cx="912" cy="912"/>
            </a:xfrm>
            <a:prstGeom prst="homePlate">
              <a:avLst>
                <a:gd name="adj" fmla="val 37282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kumimoji="1" lang="en-US" sz="2000" dirty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1848" y="2784"/>
              <a:ext cx="2064" cy="62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Audit trail </a:t>
              </a:r>
              <a:r>
                <a:rPr kumimoji="1"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records access attempts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Access and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1119187"/>
          </a:xfrm>
        </p:spPr>
        <p:txBody>
          <a:bodyPr/>
          <a:lstStyle/>
          <a:p>
            <a:r>
              <a:rPr lang="en-US" dirty="0"/>
              <a:t>What are other ways to protect your personal computer?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565 Fig. 11-9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4800" y="15240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Disable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file, folder,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and printer sharing on Internet connection</a:t>
            </a:r>
          </a:p>
        </p:txBody>
      </p:sp>
      <p:pic>
        <p:nvPicPr>
          <p:cNvPr id="10" name="Picture 9" descr="CFig11-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4300184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 advAuto="1000"/>
      <p:bldP spid="29704" grpId="0" build="p" bldLvl="2" autoUpdateAnimBg="0" advAuto="4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Access and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user name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566 Fig. 11-10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79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Unique combination of characters that identifies user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Password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is private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combination of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characters associated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with the user name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that allows access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to computer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resources</a:t>
            </a:r>
          </a:p>
        </p:txBody>
      </p: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2" name="Rectangle 5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CAPTCHAs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11</a:t>
              </a:r>
            </a:p>
          </p:txBody>
        </p:sp>
        <p:sp>
          <p:nvSpPr>
            <p:cNvPr id="13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4" name="Picture 13" descr="CFig11-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133600"/>
            <a:ext cx="4654061" cy="354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 advAuto="1000"/>
      <p:bldP spid="33800" grpId="0" build="p" bldLvl="2" autoUpdateAnimBg="0" advAuto="3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Access and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How can you make your password more secure?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566 - 567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Fig. 11-11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04800" y="1524000"/>
            <a:ext cx="858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Longer passwords provide greater security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11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696685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000"/>
      <p:bldP spid="35848" grpId="0" build="p" bldLvl="2" autoUpdateAnimBg="0" advAuto="3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Access and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possessed object?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567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4800" y="15240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Item that you must carry to gain access to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computer or facility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Often used with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numeric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password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called </a:t>
            </a: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personal </a:t>
            </a:r>
            <a:b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identification </a:t>
            </a:r>
            <a:r>
              <a:rPr kumimoji="1" lang="en-US" sz="2600" b="1" dirty="0" smtClean="0">
                <a:solidFill>
                  <a:srgbClr val="D94439"/>
                </a:solidFill>
                <a:latin typeface="Times New Roman" pitchFamily="18" charset="0"/>
              </a:rPr>
              <a:t>number </a:t>
            </a: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(PIN)</a:t>
            </a:r>
            <a:endParaRPr kumimoji="1" lang="en-US" sz="2600" b="1" dirty="0">
              <a:solidFill>
                <a:srgbClr val="D9443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 autoUpdateAnimBg="0" advAuto="1000"/>
      <p:bldP spid="37896" grpId="0" build="p" bldLvl="2" autoUpdateAnimBg="0" advAuto="4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Access and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biometric device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567 - 568 Fig. 11-13</a:t>
            </a: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04800" y="1524000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Authenticates person’s identity using personal characteristic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Fingerprint, hand geometry, voice, signature, and iris</a:t>
            </a:r>
            <a:endParaRPr kumimoji="1"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39946" name="Picture 10" descr="Fig11-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13531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 advAuto="1000"/>
      <p:bldP spid="39944" grpId="0" build="p" bldLvl="3" autoUpdateAnimBg="0" advAuto="4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 Objectives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92088" y="10906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Describe the types of computer security risks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2088" y="1928813"/>
            <a:ext cx="4341812" cy="11191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Identify ways to safeguard against computer viruses, worms, Trojan horses,  botnets, denial of service attacks, back doors, and spoofing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92088" y="32004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Discuss techniques to prevent unauthorized computer access and use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92088" y="40386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Identify safeguards against hardware theft and vandalism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90500" y="48768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Explain the ways software manufacturers protect against software piracy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90500" y="5715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Define encryption and explain why it is necessary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606925" y="1143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Discuss the types of devices available that protect computers from system failure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606925" y="1981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Explain the options available for backing up computer resources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606925" y="28194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Identify risks and safeguards associated with wireless communications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606925" y="3657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Recognize issues related to information accuracy, rights, and conduct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606925" y="44958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Discuss issues surrounding information privacy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572000" y="5334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Discuss ways to prevent health-related disorders and injuries due to computer use</a:t>
            </a:r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93" name="AutoShape 2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 autoUpdateAnimBg="0"/>
      <p:bldP spid="3081" grpId="0" animBg="1" autoUpdateAnimBg="0"/>
      <p:bldP spid="3082" grpId="0" animBg="1" autoUpdateAnimBg="0"/>
      <p:bldP spid="3083" grpId="0" animBg="1" autoUpdateAnimBg="0"/>
      <p:bldP spid="3084" grpId="0" animBg="1" autoUpdateAnimBg="0"/>
      <p:bldP spid="3085" grpId="0" animBg="1" autoUpdateAnimBg="0"/>
      <p:bldP spid="3086" grpId="0" animBg="1" autoUpdateAnimBg="0"/>
      <p:bldP spid="308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forensics</a:t>
            </a:r>
            <a:r>
              <a:rPr lang="en-US" b="0" dirty="0"/>
              <a:t>, </a:t>
            </a:r>
            <a:r>
              <a:rPr lang="en-US" b="0" dirty="0" smtClean="0"/>
              <a:t>also </a:t>
            </a:r>
            <a:r>
              <a:rPr lang="en-US" b="0" dirty="0"/>
              <a:t>called </a:t>
            </a:r>
            <a:r>
              <a:rPr lang="en-US" b="0" i="1" dirty="0"/>
              <a:t>computer</a:t>
            </a:r>
            <a:br>
              <a:rPr lang="en-US" b="0" i="1" dirty="0"/>
            </a:br>
            <a:r>
              <a:rPr lang="en-US" b="0" i="1" dirty="0"/>
              <a:t>forensics</a:t>
            </a:r>
            <a:r>
              <a:rPr lang="en-US" b="0" dirty="0"/>
              <a:t>, </a:t>
            </a:r>
            <a:r>
              <a:rPr lang="en-US" b="0" i="1" dirty="0"/>
              <a:t>network forensics</a:t>
            </a:r>
            <a:r>
              <a:rPr lang="en-US" b="0" dirty="0"/>
              <a:t>, or </a:t>
            </a:r>
            <a:r>
              <a:rPr lang="en-US" b="0" i="1" dirty="0" err="1"/>
              <a:t>cyberforensics</a:t>
            </a:r>
            <a:r>
              <a:rPr lang="en-US" b="0" dirty="0"/>
              <a:t>, is the</a:t>
            </a:r>
            <a:br>
              <a:rPr lang="en-US" b="0" dirty="0"/>
            </a:br>
            <a:r>
              <a:rPr lang="en-US" b="0" dirty="0"/>
              <a:t>discovery, collection, and analysis of evidence</a:t>
            </a:r>
            <a:br>
              <a:rPr lang="en-US" b="0" dirty="0"/>
            </a:br>
            <a:r>
              <a:rPr lang="en-US" b="0" dirty="0"/>
              <a:t>found on computers and networks.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482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Theft and Vandalism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D94439"/>
                </a:solidFill>
              </a:rPr>
              <a:t>hardware theft</a:t>
            </a:r>
            <a:r>
              <a:rPr lang="en-US" dirty="0"/>
              <a:t> and </a:t>
            </a:r>
            <a:r>
              <a:rPr lang="en-US" dirty="0">
                <a:solidFill>
                  <a:srgbClr val="D94439"/>
                </a:solidFill>
              </a:rPr>
              <a:t>hardware vandalism</a:t>
            </a:r>
            <a:r>
              <a:rPr lang="en-US" dirty="0"/>
              <a:t>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569 - 570 Fig. 11-14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3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04800" y="16002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000" b="1" dirty="0">
                <a:solidFill>
                  <a:srgbClr val="D94439"/>
                </a:solidFill>
                <a:latin typeface="Times New Roman" pitchFamily="18" charset="0"/>
              </a:rPr>
              <a:t>Hardware theft</a:t>
            </a: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 is act of stealing computer equipment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Cables sometimes used to lock equipment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dirty="0">
                <a:solidFill>
                  <a:srgbClr val="000000"/>
                </a:solidFill>
                <a:latin typeface="Times New Roman" pitchFamily="18" charset="0"/>
              </a:rPr>
              <a:t>Some notebook computers use passwords, possessed objects, and biometrics as security methods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1800" dirty="0" smtClean="0">
                <a:solidFill>
                  <a:srgbClr val="000000"/>
                </a:solidFill>
                <a:latin typeface="Times New Roman" pitchFamily="18" charset="0"/>
              </a:rPr>
              <a:t>You can password protect mobile devices</a:t>
            </a:r>
            <a:endParaRPr kumimoji="1" lang="en-US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000" b="1" dirty="0">
                <a:solidFill>
                  <a:srgbClr val="D94439"/>
                </a:solidFill>
                <a:latin typeface="Times New Roman" pitchFamily="18" charset="0"/>
              </a:rPr>
              <a:t>Hardware vandalism</a:t>
            </a: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 is act of defacing or destroying computer equipment</a:t>
            </a:r>
          </a:p>
        </p:txBody>
      </p:sp>
      <p:pic>
        <p:nvPicPr>
          <p:cNvPr id="44044" name="Picture 12" descr="fig11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33600"/>
            <a:ext cx="3657600" cy="325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RTLS below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Chapter 11</a:t>
              </a:r>
            </a:p>
          </p:txBody>
        </p:sp>
        <p:sp>
          <p:nvSpPr>
            <p:cNvPr id="12" name="Webpage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 advAuto="1000"/>
      <p:bldP spid="44040" grpId="0" build="p" bldLvl="3" autoUpdateAnimBg="0" advAuto="4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Theft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94439"/>
                </a:solidFill>
              </a:rPr>
              <a:t>software theft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570</a:t>
            </a: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6109" name="Group 29"/>
          <p:cNvGrpSpPr>
            <a:grpSpLocks/>
          </p:cNvGrpSpPr>
          <p:nvPr/>
        </p:nvGrpSpPr>
        <p:grpSpPr bwMode="auto">
          <a:xfrm>
            <a:off x="457200" y="1828800"/>
            <a:ext cx="4114800" cy="3429000"/>
            <a:chOff x="288" y="1152"/>
            <a:chExt cx="2592" cy="2160"/>
          </a:xfrm>
        </p:grpSpPr>
        <p:sp>
          <p:nvSpPr>
            <p:cNvPr id="46105" name="AutoShape 25"/>
            <p:cNvSpPr>
              <a:spLocks noChangeArrowheads="1"/>
            </p:cNvSpPr>
            <p:nvPr/>
          </p:nvSpPr>
          <p:spPr bwMode="auto">
            <a:xfrm flipH="1" flipV="1">
              <a:off x="288" y="1152"/>
              <a:ext cx="2592" cy="2160"/>
            </a:xfrm>
            <a:prstGeom prst="rtTriangle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1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6" name="Rectangle 26"/>
            <p:cNvSpPr>
              <a:spLocks noChangeArrowheads="1"/>
            </p:cNvSpPr>
            <p:nvPr/>
          </p:nvSpPr>
          <p:spPr bwMode="auto">
            <a:xfrm>
              <a:off x="768" y="1200"/>
              <a:ext cx="1968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Act of stealing or 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illegally stealing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software, copying 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software or 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intentionally 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erasing 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programs</a:t>
              </a:r>
            </a:p>
          </p:txBody>
        </p:sp>
      </p:grp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4572000" y="1828800"/>
            <a:ext cx="4114800" cy="3429000"/>
            <a:chOff x="2880" y="1152"/>
            <a:chExt cx="2592" cy="2160"/>
          </a:xfrm>
        </p:grpSpPr>
        <p:sp>
          <p:nvSpPr>
            <p:cNvPr id="46107" name="AutoShape 27"/>
            <p:cNvSpPr>
              <a:spLocks noChangeArrowheads="1"/>
            </p:cNvSpPr>
            <p:nvPr/>
          </p:nvSpPr>
          <p:spPr bwMode="auto">
            <a:xfrm flipV="1">
              <a:off x="2880" y="1152"/>
              <a:ext cx="2592" cy="2160"/>
            </a:xfrm>
            <a:prstGeom prst="rtTriangle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1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8" name="Rectangle 28"/>
            <p:cNvSpPr>
              <a:spLocks noChangeArrowheads="1"/>
            </p:cNvSpPr>
            <p:nvPr/>
          </p:nvSpPr>
          <p:spPr bwMode="auto">
            <a:xfrm>
              <a:off x="3024" y="1200"/>
              <a:ext cx="1440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Software </a:t>
              </a:r>
              <a:r>
                <a:rPr kumimoji="1" lang="en-US" sz="2000" b="1" dirty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piracy</a:t>
              </a: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is illegal duplication </a:t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of copyrighted software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b="0" dirty="0" smtClean="0"/>
              <a:t>Perpetrator physically </a:t>
            </a:r>
            <a:r>
              <a:rPr lang="en-US" b="0" dirty="0"/>
              <a:t>stealing the </a:t>
            </a:r>
            <a:r>
              <a:rPr lang="en-US" b="0" dirty="0" smtClean="0"/>
              <a:t>media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b="0" dirty="0"/>
              <a:t>P</a:t>
            </a:r>
            <a:r>
              <a:rPr lang="en-US" b="0" dirty="0" smtClean="0"/>
              <a:t>rogrammer </a:t>
            </a:r>
            <a:r>
              <a:rPr lang="en-US" b="0" dirty="0"/>
              <a:t>is </a:t>
            </a:r>
            <a:r>
              <a:rPr lang="en-US" b="0" dirty="0" smtClean="0"/>
              <a:t>terminated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b="0" dirty="0"/>
              <a:t>s</a:t>
            </a:r>
            <a:r>
              <a:rPr lang="en-US" b="0" dirty="0" smtClean="0"/>
              <a:t>oftware </a:t>
            </a:r>
            <a:r>
              <a:rPr lang="en-US" b="0" dirty="0"/>
              <a:t>is stolen from software </a:t>
            </a:r>
            <a:r>
              <a:rPr lang="en-US" b="0" dirty="0" smtClean="0"/>
              <a:t>manufacturers. This </a:t>
            </a:r>
            <a:r>
              <a:rPr lang="en-US" b="0" dirty="0"/>
              <a:t>type of theft, called </a:t>
            </a:r>
            <a:r>
              <a:rPr lang="en-US" b="0" dirty="0" smtClean="0"/>
              <a:t>piracy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b="0" dirty="0" smtClean="0"/>
              <a:t>software </a:t>
            </a:r>
            <a:r>
              <a:rPr lang="en-US" b="0" dirty="0"/>
              <a:t>theft </a:t>
            </a:r>
            <a:r>
              <a:rPr lang="en-US" b="0" dirty="0" smtClean="0"/>
              <a:t>involves users </a:t>
            </a:r>
            <a:r>
              <a:rPr lang="en-US" b="0" dirty="0"/>
              <a:t>illegally obtaining registration </a:t>
            </a:r>
            <a:r>
              <a:rPr lang="en-US" b="0" dirty="0" smtClean="0"/>
              <a:t>numbers and/or </a:t>
            </a:r>
            <a:r>
              <a:rPr lang="en-US" b="0" dirty="0"/>
              <a:t>activation codes. A program called </a:t>
            </a:r>
            <a:r>
              <a:rPr lang="en-US" b="0" dirty="0" smtClean="0"/>
              <a:t>a </a:t>
            </a:r>
            <a:r>
              <a:rPr lang="en-US" b="0" i="1" dirty="0" err="1" smtClean="0"/>
              <a:t>keygen</a:t>
            </a:r>
            <a:r>
              <a:rPr lang="en-US" b="0" dirty="0"/>
              <a:t>, short for key generator, creates </a:t>
            </a:r>
            <a:r>
              <a:rPr lang="en-US" b="0" dirty="0" smtClean="0"/>
              <a:t>software registration </a:t>
            </a:r>
            <a:r>
              <a:rPr lang="en-US" b="0" dirty="0"/>
              <a:t>numbers and sometimes </a:t>
            </a:r>
            <a:r>
              <a:rPr lang="en-US" b="0" dirty="0" smtClean="0"/>
              <a:t>activation codes</a:t>
            </a:r>
            <a:r>
              <a:rPr lang="en-US" b="0" dirty="0"/>
              <a:t>.</a:t>
            </a:r>
            <a:endParaRPr lang="en-US" b="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115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Theft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license agreement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570 - 571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Fig. 11-15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04800" y="15240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Right to use software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Single-user license agreement</a:t>
            </a:r>
            <a:r>
              <a:rPr kumimoji="1" lang="en-US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allows user to install software on one computer, make backup copy, and sell software after removing from computer</a:t>
            </a:r>
          </a:p>
        </p:txBody>
      </p:sp>
      <p:pic>
        <p:nvPicPr>
          <p:cNvPr id="10" name="Picture 9" descr="CFig11-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43000"/>
            <a:ext cx="3657600" cy="455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 advAuto="1000"/>
      <p:bldP spid="48136" grpId="0" build="p" bldLvl="2" autoUpdateAnimBg="0" advAuto="3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Users are permitted to</a:t>
            </a:r>
            <a:r>
              <a:rPr lang="en-US" b="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• </a:t>
            </a:r>
            <a:r>
              <a:rPr lang="en-US" b="0" dirty="0"/>
              <a:t>Install the software on only one computer.</a:t>
            </a:r>
          </a:p>
          <a:p>
            <a:r>
              <a:rPr lang="en-US" b="0" dirty="0"/>
              <a:t>(Some license agreements allow users to install</a:t>
            </a:r>
          </a:p>
          <a:p>
            <a:r>
              <a:rPr lang="en-US" b="0" dirty="0"/>
              <a:t>the software on one desktop computer and one</a:t>
            </a:r>
          </a:p>
          <a:p>
            <a:r>
              <a:rPr lang="en-US" b="0" dirty="0"/>
              <a:t>notebook computer.)</a:t>
            </a:r>
          </a:p>
          <a:p>
            <a:r>
              <a:rPr lang="en-US" b="0" dirty="0"/>
              <a:t>• Make one copy of the software as a backup.</a:t>
            </a:r>
          </a:p>
          <a:p>
            <a:r>
              <a:rPr lang="en-US" b="0" dirty="0"/>
              <a:t>• Give or sell the software to another individual,</a:t>
            </a:r>
          </a:p>
          <a:p>
            <a:r>
              <a:rPr lang="en-US" b="0" dirty="0"/>
              <a:t>but only if the software is removed from the</a:t>
            </a:r>
          </a:p>
          <a:p>
            <a:r>
              <a:rPr lang="en-US" b="0" dirty="0"/>
              <a:t>user’s computer first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43743843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Users are not permitted to</a:t>
            </a:r>
            <a:r>
              <a:rPr lang="en-US" b="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• </a:t>
            </a:r>
            <a:r>
              <a:rPr lang="en-US" b="0" dirty="0"/>
              <a:t>Install the software on a network, such as a</a:t>
            </a:r>
          </a:p>
          <a:p>
            <a:r>
              <a:rPr lang="en-US" b="0" dirty="0"/>
              <a:t>school computer lab.</a:t>
            </a:r>
          </a:p>
          <a:p>
            <a:r>
              <a:rPr lang="en-US" b="0" dirty="0"/>
              <a:t>• Give copies to friends and colleagues, while</a:t>
            </a:r>
          </a:p>
          <a:p>
            <a:r>
              <a:rPr lang="en-US" b="0" dirty="0"/>
              <a:t>continuing to use the software.</a:t>
            </a:r>
          </a:p>
          <a:p>
            <a:r>
              <a:rPr lang="en-US" b="0" dirty="0"/>
              <a:t>• Export the software.</a:t>
            </a:r>
          </a:p>
          <a:p>
            <a:r>
              <a:rPr lang="en-US" b="0" dirty="0"/>
              <a:t>• Rent or lease the software.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53768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Theft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738187"/>
          </a:xfrm>
        </p:spPr>
        <p:txBody>
          <a:bodyPr/>
          <a:lstStyle/>
          <a:p>
            <a:r>
              <a:rPr lang="en-US" dirty="0"/>
              <a:t>What are some other safeguards against software theft?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571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018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200" name="AutoShape 24"/>
          <p:cNvSpPr>
            <a:spLocks noChangeArrowheads="1"/>
          </p:cNvSpPr>
          <p:nvPr/>
        </p:nvSpPr>
        <p:spPr bwMode="auto">
          <a:xfrm>
            <a:off x="1676400" y="1835150"/>
            <a:ext cx="5410200" cy="1525588"/>
          </a:xfrm>
          <a:prstGeom prst="bevel">
            <a:avLst>
              <a:gd name="adj" fmla="val 5829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8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Product activation</a:t>
            </a: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allows user to input product identification number online or by </a:t>
            </a:r>
            <a:r>
              <a:rPr kumimoji="1" lang="en-US" sz="1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telephone </a:t>
            </a: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receive unique installation identification number</a:t>
            </a:r>
          </a:p>
        </p:txBody>
      </p:sp>
      <p:sp>
        <p:nvSpPr>
          <p:cNvPr id="50201" name="AutoShape 25"/>
          <p:cNvSpPr>
            <a:spLocks noChangeArrowheads="1"/>
          </p:cNvSpPr>
          <p:nvPr/>
        </p:nvSpPr>
        <p:spPr bwMode="auto">
          <a:xfrm>
            <a:off x="1676400" y="3581400"/>
            <a:ext cx="5410200" cy="1600200"/>
          </a:xfrm>
          <a:prstGeom prst="bevel">
            <a:avLst>
              <a:gd name="adj" fmla="val 6153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Software Alliance (BSA) promotes better understanding of software piracy problems</a:t>
            </a:r>
          </a:p>
        </p:txBody>
      </p: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50205" name="Rectangle 2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Business Software Alliance below Chapter 11</a:t>
              </a:r>
            </a:p>
          </p:txBody>
        </p:sp>
        <p:sp>
          <p:nvSpPr>
            <p:cNvPr id="5020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 animBg="1" autoUpdateAnimBg="0"/>
      <p:bldP spid="5020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Theft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94439"/>
                </a:solidFill>
              </a:rPr>
              <a:t>encryption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572 Fig. 11-16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223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304800" y="1547813"/>
            <a:ext cx="88392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Safeguards against </a:t>
            </a:r>
            <a:r>
              <a:rPr kumimoji="1" lang="en-US" sz="2200" b="1" dirty="0">
                <a:solidFill>
                  <a:srgbClr val="D94439"/>
                </a:solidFill>
                <a:latin typeface="Times New Roman" pitchFamily="18" charset="0"/>
              </a:rPr>
              <a:t>information theft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Process of converting </a:t>
            </a:r>
            <a:r>
              <a:rPr kumimoji="1" lang="en-US" sz="2200" b="1" dirty="0">
                <a:solidFill>
                  <a:schemeClr val="bg2"/>
                </a:solidFill>
                <a:latin typeface="Times New Roman" pitchFamily="18" charset="0"/>
              </a:rPr>
              <a:t>plaintext</a:t>
            </a: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 (readable data) into </a:t>
            </a:r>
            <a:r>
              <a:rPr kumimoji="1" lang="en-US" sz="2200" b="1" dirty="0">
                <a:solidFill>
                  <a:schemeClr val="bg2"/>
                </a:solidFill>
                <a:latin typeface="Times New Roman" pitchFamily="18" charset="0"/>
              </a:rPr>
              <a:t>ciphertext</a:t>
            </a: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 (unreadable characters)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 dirty="0">
                <a:solidFill>
                  <a:schemeClr val="bg2"/>
                </a:solidFill>
                <a:latin typeface="Times New Roman" pitchFamily="18" charset="0"/>
              </a:rPr>
              <a:t>Encryption key</a:t>
            </a:r>
            <a:r>
              <a:rPr kumimoji="1" lang="en-US" sz="22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(formula) often uses more than one method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To read the data, the recipient must </a:t>
            </a:r>
            <a:r>
              <a:rPr kumimoji="1" lang="en-US" sz="2200" b="1" dirty="0">
                <a:solidFill>
                  <a:srgbClr val="D94439"/>
                </a:solidFill>
                <a:latin typeface="Times New Roman" pitchFamily="18" charset="0"/>
              </a:rPr>
              <a:t>decrypt</a:t>
            </a: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, or decipher, the data</a:t>
            </a:r>
            <a:endParaRPr kumimoji="1" lang="en-US" sz="22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11-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57600"/>
            <a:ext cx="76200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8" grpId="0" build="p" bldLvl="2" autoUpdateAnimBg="0" advAuto="4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Theft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042987"/>
          </a:xfrm>
        </p:spPr>
        <p:txBody>
          <a:bodyPr/>
          <a:lstStyle/>
          <a:p>
            <a:r>
              <a:rPr lang="en-US" dirty="0"/>
              <a:t>How can I encrypt the contents of files and folders in Windows Vista?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573 Fig. 11-17</a:t>
            </a:r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427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4283" name="Group 11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BitLocker below Chapter 11</a:t>
              </a:r>
            </a:p>
          </p:txBody>
        </p:sp>
        <p:sp>
          <p:nvSpPr>
            <p:cNvPr id="5428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4286" name="Picture 14" descr="fig11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133600"/>
            <a:ext cx="50292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5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Security Risks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computer security risk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556 - 558 Fig. 11-1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04800" y="1524000"/>
            <a:ext cx="79248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Event or action that causes loss of or damage to computer system</a:t>
            </a: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0" y="4495800"/>
            <a:ext cx="1981200" cy="1295400"/>
            <a:chOff x="0" y="3024"/>
            <a:chExt cx="1248" cy="816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Computer Emergency Response Team Coordination Center below Chapter 11</a:t>
              </a:r>
            </a:p>
          </p:txBody>
        </p:sp>
        <p:sp>
          <p:nvSpPr>
            <p:cNvPr id="5137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2" descr="CFig11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14600"/>
            <a:ext cx="6324600" cy="33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 advAuto="1000"/>
      <p:bldP spid="513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 rot="21600000">
            <a:off x="4076700" y="2324100"/>
            <a:ext cx="3086100" cy="2057400"/>
          </a:xfrm>
          <a:prstGeom prst="flowChartPunchedTap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tIns="228600" bIns="0" anchorCtr="1"/>
          <a:lstStyle/>
          <a:p>
            <a:pPr algn="ctr"/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Secure site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is Web site that uses encryption to secure data</a:t>
            </a:r>
          </a:p>
          <a:p>
            <a:pPr algn="ctr"/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Theft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585787"/>
          </a:xfrm>
        </p:spPr>
        <p:txBody>
          <a:bodyPr/>
          <a:lstStyle/>
          <a:p>
            <a:r>
              <a:rPr lang="en-US" sz="2600" dirty="0"/>
              <a:t>How do Web browsers provide secure data transmission?</a:t>
            </a:r>
            <a:endParaRPr lang="en-US" sz="2600" dirty="0">
              <a:latin typeface="Arial Unicode MS" pitchFamily="34" charset="-128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573</a:t>
            </a:r>
          </a:p>
        </p:txBody>
      </p:sp>
      <p:grpSp>
        <p:nvGrpSpPr>
          <p:cNvPr id="144390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439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392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4393" name="AutoShape 9"/>
          <p:cNvSpPr>
            <a:spLocks noChangeArrowheads="1"/>
          </p:cNvSpPr>
          <p:nvPr/>
        </p:nvSpPr>
        <p:spPr bwMode="auto">
          <a:xfrm flipV="1">
            <a:off x="4648200" y="3962400"/>
            <a:ext cx="3048000" cy="1371600"/>
          </a:xfrm>
          <a:prstGeom prst="flowChartPunchedTape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lIns="0" rIns="0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Digital certificate</a:t>
            </a:r>
            <a:r>
              <a:rPr kumimoji="1" lang="en-US" sz="1600" b="1" dirty="0">
                <a:solidFill>
                  <a:srgbClr val="FFFFCC"/>
                </a:solidFill>
                <a:latin typeface="Times New Roman" pitchFamily="18" charset="0"/>
              </a:rPr>
              <a:t> is notice that guarantees Web site is legitimate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990600" y="2362200"/>
            <a:ext cx="3086100" cy="2057400"/>
          </a:xfrm>
          <a:prstGeom prst="flowChartPunchedTape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/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Many Web browsers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use encryption</a:t>
            </a:r>
          </a:p>
          <a:p>
            <a:pPr algn="ctr"/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44395" name="Group 11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144396" name="Rectangle 12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Digital Certificates below Chapter 11</a:t>
              </a:r>
            </a:p>
          </p:txBody>
        </p:sp>
        <p:sp>
          <p:nvSpPr>
            <p:cNvPr id="144397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 autoUpdateAnimBg="0"/>
      <p:bldP spid="144388" grpId="0" build="p" bldLvl="5" autoUpdateAnimBg="0" advAuto="1000"/>
      <p:bldP spid="144393" grpId="0" animBg="1" autoUpdateAnimBg="0"/>
      <p:bldP spid="14439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Theft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certificate authority (CA)?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573 Fig. 11-18</a:t>
            </a:r>
          </a:p>
        </p:txBody>
      </p:sp>
      <p:grpSp>
        <p:nvGrpSpPr>
          <p:cNvPr id="14541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541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541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04800" y="1547813"/>
            <a:ext cx="35814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Authorized person or company that issues and verifies digital certificates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Users apply for digital certificate from CA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11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00200"/>
            <a:ext cx="4803069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bldLvl="5" autoUpdateAnimBg="0" advAuto="1000"/>
      <p:bldP spid="145416" grpId="0" build="p" bldLvl="2" autoUpdateAnimBg="0" advAuto="3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Theft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Secure Sockets Layer (SSL)?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574 Fig. 11-19</a:t>
            </a:r>
          </a:p>
        </p:txBody>
      </p:sp>
      <p:grpSp>
        <p:nvGrpSpPr>
          <p:cNvPr id="14643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643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43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Provides encryption of all data that passes between client and Internet server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304800" y="2438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Web addresses beginning with “https” indicate secure connections</a:t>
            </a:r>
            <a:endParaRPr kumimoji="1"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11-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4038600" cy="362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6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 build="p" bldLvl="2" autoUpdateAnimBg="0" advAuto="3000"/>
      <p:bldP spid="146441" grpId="0" build="p" bldLvl="2" autoUpdateAnimBg="0" advAuto="4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49" name="Group 29"/>
          <p:cNvGrpSpPr>
            <a:grpSpLocks/>
          </p:cNvGrpSpPr>
          <p:nvPr/>
        </p:nvGrpSpPr>
        <p:grpSpPr bwMode="auto">
          <a:xfrm>
            <a:off x="3373438" y="4572000"/>
            <a:ext cx="2243137" cy="2133600"/>
            <a:chOff x="2125" y="2880"/>
            <a:chExt cx="1413" cy="1344"/>
          </a:xfrm>
        </p:grpSpPr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 flipH="1">
              <a:off x="2832" y="2880"/>
              <a:ext cx="0" cy="62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7" name="Oval 27"/>
            <p:cNvSpPr>
              <a:spLocks noChangeArrowheads="1"/>
            </p:cNvSpPr>
            <p:nvPr/>
          </p:nvSpPr>
          <p:spPr bwMode="auto">
            <a:xfrm>
              <a:off x="2125" y="3264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D94439"/>
                  </a:solidFill>
                  <a:latin typeface="Times New Roman" pitchFamily="18" charset="0"/>
                </a:rPr>
                <a:t>Undervoltage</a:t>
              </a: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—drop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in electrical supply</a:t>
              </a:r>
            </a:p>
          </p:txBody>
        </p:sp>
      </p:grp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Failure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system failure?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574 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632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6172200" y="4419600"/>
            <a:ext cx="2628900" cy="1524000"/>
            <a:chOff x="3888" y="2784"/>
            <a:chExt cx="1656" cy="960"/>
          </a:xfrm>
        </p:grpSpPr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528" cy="28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0" name="Oval 10"/>
            <p:cNvSpPr>
              <a:spLocks noChangeArrowheads="1"/>
            </p:cNvSpPr>
            <p:nvPr/>
          </p:nvSpPr>
          <p:spPr bwMode="auto">
            <a:xfrm>
              <a:off x="4131" y="2784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D94439"/>
                  </a:solidFill>
                  <a:latin typeface="Times New Roman" pitchFamily="18" charset="0"/>
                </a:rPr>
                <a:t>Overvoltage</a:t>
              </a: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 or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D94439"/>
                  </a:solidFill>
                  <a:latin typeface="Times New Roman" pitchFamily="18" charset="0"/>
                </a:rPr>
                <a:t>power surge</a:t>
              </a: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—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significant increase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in electrical power</a:t>
              </a:r>
            </a:p>
          </p:txBody>
        </p:sp>
      </p:grp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457200" y="4419600"/>
            <a:ext cx="2644775" cy="1524000"/>
            <a:chOff x="62" y="1920"/>
            <a:chExt cx="1666" cy="960"/>
          </a:xfrm>
        </p:grpSpPr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 flipH="1">
              <a:off x="1070" y="1920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62" y="1920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D94439"/>
                  </a:solidFill>
                  <a:latin typeface="Times New Roman" pitchFamily="18" charset="0"/>
                </a:rPr>
                <a:t>Noise</a:t>
              </a: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—unwanted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electrical signal</a:t>
              </a:r>
            </a:p>
          </p:txBody>
        </p:sp>
      </p:grp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2819400" y="3505200"/>
            <a:ext cx="3581400" cy="15113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Caused by aging hardware,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natural disasters, or electrical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power disturbances</a:t>
            </a:r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5029200" y="1981200"/>
            <a:ext cx="3581400" cy="15113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Can cause loss of hardware,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software, or data</a:t>
            </a:r>
          </a:p>
        </p:txBody>
      </p:sp>
      <p:sp>
        <p:nvSpPr>
          <p:cNvPr id="56342" name="Oval 22"/>
          <p:cNvSpPr>
            <a:spLocks noChangeArrowheads="1"/>
          </p:cNvSpPr>
          <p:nvPr/>
        </p:nvSpPr>
        <p:spPr bwMode="auto">
          <a:xfrm>
            <a:off x="685800" y="1981200"/>
            <a:ext cx="3581400" cy="15113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Prolonged malfunction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 computer</a:t>
            </a:r>
            <a:endParaRPr kumimoji="1" 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 advAuto="1000"/>
      <p:bldP spid="56340" grpId="0" animBg="1" autoUpdateAnimBg="0"/>
      <p:bldP spid="56341" grpId="0" animBg="1" autoUpdateAnimBg="0"/>
      <p:bldP spid="5634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Failure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surge protector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2184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574 - 575 Figs. 11-20–11-21</a:t>
            </a: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837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304800" y="15240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Protects computer and equipment from electrical power disturbances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304800" y="2667000"/>
            <a:ext cx="56388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Uninterruptible power supply (UPS)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is surge protector that provides power during power loss</a:t>
            </a:r>
          </a:p>
        </p:txBody>
      </p:sp>
      <p:pic>
        <p:nvPicPr>
          <p:cNvPr id="58396" name="Picture 28" descr="Fig11-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038600"/>
            <a:ext cx="30480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97" name="Picture 29" descr="Fig11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76400"/>
            <a:ext cx="305911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8398" name="Group 30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Uninterruptible Power Supply below Chapter 11</a:t>
              </a:r>
            </a:p>
          </p:txBody>
        </p:sp>
        <p:sp>
          <p:nvSpPr>
            <p:cNvPr id="58400" name="Webpage">
              <a:hlinkClick r:id="rId4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 advAuto="1000"/>
      <p:bldP spid="58392" grpId="0" build="p" bldLvl="2" autoUpdateAnimBg="0" advAuto="4000"/>
      <p:bldP spid="58395" grpId="0" build="p" bldLvl="2" autoUpdateAnimBg="0" advAuto="4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Up — The Ultimate Safeguard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backup</a:t>
            </a:r>
            <a:r>
              <a:rPr lang="en-US" dirty="0"/>
              <a:t>?</a:t>
            </a:r>
            <a:endParaRPr lang="en-US" sz="1800" b="0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576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042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990600" y="1905000"/>
            <a:ext cx="7239000" cy="838200"/>
          </a:xfrm>
          <a:prstGeom prst="bevel">
            <a:avLst>
              <a:gd name="adj" fmla="val 5722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tIns="137160" anchorCtr="1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Duplicate of file, program, or disk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990600" y="2514600"/>
            <a:ext cx="2190750" cy="18351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Full backup</a:t>
            </a:r>
            <a:r>
              <a:rPr kumimoji="1"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kumimoji="1" lang="en-US" sz="1800" dirty="0">
                <a:latin typeface="Times New Roman" pitchFamily="18" charset="0"/>
              </a:rPr>
              <a:t>all files in computer</a:t>
            </a:r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3400425" y="2514600"/>
            <a:ext cx="2190750" cy="18351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Selective backup</a:t>
            </a:r>
            <a:r>
              <a:rPr kumimoji="1"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kumimoji="1" lang="en-US" sz="1800" dirty="0">
                <a:latin typeface="Times New Roman" pitchFamily="18" charset="0"/>
              </a:rPr>
              <a:t>select which files </a:t>
            </a:r>
            <a:br>
              <a:rPr kumimoji="1" lang="en-US" sz="1800" dirty="0">
                <a:latin typeface="Times New Roman" pitchFamily="18" charset="0"/>
              </a:rPr>
            </a:br>
            <a:r>
              <a:rPr kumimoji="1" lang="en-US" sz="1800" dirty="0">
                <a:latin typeface="Times New Roman" pitchFamily="18" charset="0"/>
              </a:rPr>
              <a:t>to back up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867400" y="2514600"/>
            <a:ext cx="2286000" cy="183515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kumimoji="1" lang="en-US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Three-generation backup</a:t>
            </a:r>
            <a:r>
              <a:rPr kumimoji="1"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kumimoji="1" lang="en-US" sz="1800" dirty="0">
                <a:latin typeface="Times New Roman" pitchFamily="18" charset="0"/>
              </a:rPr>
              <a:t>preserves </a:t>
            </a:r>
            <a:br>
              <a:rPr kumimoji="1" lang="en-US" sz="1800" dirty="0">
                <a:latin typeface="Times New Roman" pitchFamily="18" charset="0"/>
              </a:rPr>
            </a:br>
            <a:r>
              <a:rPr kumimoji="1" lang="en-US" sz="1800" dirty="0">
                <a:latin typeface="Times New Roman" pitchFamily="18" charset="0"/>
              </a:rPr>
              <a:t>three copies of important files</a:t>
            </a: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990600" y="4800600"/>
            <a:ext cx="7239000" cy="838200"/>
          </a:xfrm>
          <a:prstGeom prst="bevel">
            <a:avLst>
              <a:gd name="adj" fmla="val 5722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Ctr="1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In case of system failure or corrupted files,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restore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 files by copying to original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 advAuto="1000"/>
      <p:bldP spid="60424" grpId="0" animBg="1" autoUpdateAnimBg="0"/>
      <p:bldP spid="60426" grpId="0" animBg="1" autoUpdateAnimBg="0"/>
      <p:bldP spid="60429" grpId="0" animBg="1" autoUpdateAnimBg="0"/>
      <p:bldP spid="60430" grpId="0" animBg="1" autoUpdateAnimBg="0"/>
      <p:bldP spid="6043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Security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pPr marL="0" indent="0"/>
            <a:r>
              <a:rPr lang="en-US" dirty="0"/>
              <a:t>How can I ensure my wireless communication is secure?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577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Fig. 11-22</a:t>
            </a:r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84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48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304800" y="1981200"/>
            <a:ext cx="858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Secure your wireless access point (WAP)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WAP should not broadcast your network name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Enable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Wi-Fi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Protected Access (WPA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802.11i</a:t>
            </a:r>
            <a:endParaRPr kumimoji="1" lang="en-US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CFig11-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05200"/>
            <a:ext cx="4038600" cy="288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bldLvl="5" autoUpdateAnimBg="0" advAuto="1000"/>
      <p:bldP spid="148488" grpId="0" build="p" bldLvl="2" autoUpdateAnimBg="0" advAuto="4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Society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D94439"/>
                </a:solidFill>
              </a:rPr>
              <a:t>computer ethics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578 - 579</a:t>
            </a: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271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2729" name="AutoShape 25"/>
          <p:cNvSpPr>
            <a:spLocks noChangeArrowheads="1"/>
          </p:cNvSpPr>
          <p:nvPr/>
        </p:nvSpPr>
        <p:spPr bwMode="auto">
          <a:xfrm>
            <a:off x="3352800" y="5162550"/>
            <a:ext cx="2362200" cy="11049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solidFill>
                  <a:srgbClr val="FFFFCC"/>
                </a:solidFill>
                <a:latin typeface="Times New Roman" pitchFamily="18" charset="0"/>
              </a:rPr>
              <a:t>Information privacy</a:t>
            </a:r>
            <a:endParaRPr kumimoji="1"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30" name="AutoShape 26"/>
          <p:cNvSpPr>
            <a:spLocks noChangeArrowheads="1"/>
          </p:cNvSpPr>
          <p:nvPr/>
        </p:nvSpPr>
        <p:spPr bwMode="auto">
          <a:xfrm>
            <a:off x="1828800" y="3848100"/>
            <a:ext cx="2362200" cy="11049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solidFill>
                  <a:srgbClr val="00CCFF"/>
                </a:solidFill>
                <a:latin typeface="Times New Roman" pitchFamily="18" charset="0"/>
              </a:rPr>
              <a:t>Intellectual property rights</a:t>
            </a:r>
            <a:r>
              <a:rPr kumimoji="1" lang="en-US" sz="1600" b="1" dirty="0">
                <a:solidFill>
                  <a:srgbClr val="FFFFCC"/>
                </a:solidFill>
                <a:latin typeface="Times New Roman" pitchFamily="18" charset="0"/>
              </a:rPr>
              <a:t>—rights to which creators are entitled for their work</a:t>
            </a:r>
            <a:endParaRPr kumimoji="1"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auto">
          <a:xfrm>
            <a:off x="3352800" y="2590800"/>
            <a:ext cx="2362200" cy="11049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solidFill>
                  <a:srgbClr val="FFFFCC"/>
                </a:solidFill>
                <a:latin typeface="Times New Roman" pitchFamily="18" charset="0"/>
              </a:rPr>
              <a:t>Software theft</a:t>
            </a:r>
            <a:endParaRPr kumimoji="1"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32" name="AutoShape 28"/>
          <p:cNvSpPr>
            <a:spLocks noChangeArrowheads="1"/>
          </p:cNvSpPr>
          <p:nvPr/>
        </p:nvSpPr>
        <p:spPr bwMode="auto">
          <a:xfrm>
            <a:off x="6248400" y="2590800"/>
            <a:ext cx="2362200" cy="110490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solidFill>
                  <a:srgbClr val="FFFFCC"/>
                </a:solidFill>
                <a:latin typeface="Times New Roman" pitchFamily="18" charset="0"/>
              </a:rPr>
              <a:t>Information accuracy</a:t>
            </a:r>
          </a:p>
        </p:txBody>
      </p:sp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4876800" y="3848100"/>
            <a:ext cx="2362200" cy="110490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solidFill>
                  <a:srgbClr val="FFFFCC"/>
                </a:solidFill>
                <a:latin typeface="Times New Roman" pitchFamily="18" charset="0"/>
              </a:rPr>
              <a:t>Codes of conduct</a:t>
            </a:r>
          </a:p>
        </p:txBody>
      </p:sp>
      <p:sp>
        <p:nvSpPr>
          <p:cNvPr id="72734" name="AutoShape 30"/>
          <p:cNvSpPr>
            <a:spLocks noChangeArrowheads="1"/>
          </p:cNvSpPr>
          <p:nvPr/>
        </p:nvSpPr>
        <p:spPr bwMode="auto">
          <a:xfrm>
            <a:off x="457200" y="2590800"/>
            <a:ext cx="2362200" cy="1104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solidFill>
                  <a:srgbClr val="FFFFCC"/>
                </a:solidFill>
                <a:latin typeface="Times New Roman" pitchFamily="18" charset="0"/>
              </a:rPr>
              <a:t>Unauthorized use of computers and networks</a:t>
            </a:r>
            <a:endParaRPr kumimoji="1"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35" name="AutoShape 31"/>
          <p:cNvSpPr>
            <a:spLocks noChangeArrowheads="1"/>
          </p:cNvSpPr>
          <p:nvPr/>
        </p:nvSpPr>
        <p:spPr bwMode="auto">
          <a:xfrm>
            <a:off x="457200" y="1828800"/>
            <a:ext cx="8153400" cy="576263"/>
          </a:xfrm>
          <a:prstGeom prst="plaque">
            <a:avLst>
              <a:gd name="adj" fmla="val 16667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000" b="1" dirty="0">
                <a:solidFill>
                  <a:schemeClr val="bg2"/>
                </a:solidFill>
                <a:latin typeface="Times New Roman" pitchFamily="18" charset="0"/>
              </a:rPr>
              <a:t>Moral guidelines that govern use of computers and information systems</a:t>
            </a:r>
            <a:endParaRPr kumimoji="1" lang="en-US" sz="2000" dirty="0">
              <a:latin typeface="Times New Roman" pitchFamily="18" charset="0"/>
            </a:endParaRPr>
          </a:p>
        </p:txBody>
      </p:sp>
      <p:grpSp>
        <p:nvGrpSpPr>
          <p:cNvPr id="72739" name="Group 35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72740" name="Rectangle 3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Digital Rights Management below Chapter 11</a:t>
              </a:r>
            </a:p>
          </p:txBody>
        </p:sp>
        <p:sp>
          <p:nvSpPr>
            <p:cNvPr id="7274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9" grpId="0" animBg="1" autoUpdateAnimBg="0"/>
      <p:bldP spid="72730" grpId="0" animBg="1" autoUpdateAnimBg="0"/>
      <p:bldP spid="72731" grpId="0" animBg="1" autoUpdateAnimBg="0"/>
      <p:bldP spid="72732" grpId="0" animBg="1" autoUpdateAnimBg="0"/>
      <p:bldP spid="72733" grpId="0" animBg="1" autoUpdateAnimBg="0"/>
      <p:bldP spid="72734" grpId="0" animBg="1" autoUpdateAnimBg="0"/>
      <p:bldP spid="7273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Society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an IT </a:t>
            </a:r>
            <a:r>
              <a:rPr lang="en-US" dirty="0">
                <a:solidFill>
                  <a:srgbClr val="D94439"/>
                </a:solidFill>
              </a:rPr>
              <a:t>code of conduct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580 Fig. 11-25</a:t>
            </a:r>
          </a:p>
        </p:txBody>
      </p:sp>
      <p:grpSp>
        <p:nvGrpSpPr>
          <p:cNvPr id="7475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475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04800" y="1547813"/>
            <a:ext cx="36576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Written guideline that helps determine whether computer action is ethical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04800" y="35814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Employers can distribute to employees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11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685800"/>
            <a:ext cx="356429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 advAuto="1000"/>
      <p:bldP spid="74760" grpId="0" build="p" bldLvl="2" autoUpdateAnimBg="0" advAuto="3000"/>
      <p:bldP spid="74761" grpId="0" build="p" bldLvl="2" autoUpdateAnimBg="0" advAuto="4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rgbClr val="D94439"/>
                </a:solidFill>
              </a:rPr>
              <a:t>information privacy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580 and 586</a:t>
            </a:r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68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048000" y="5257800"/>
            <a:ext cx="3200400" cy="8382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Legal for employers to use monitoring software programs</a:t>
            </a: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1447800" y="2971800"/>
            <a:ext cx="641985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  <a:t>Difficult to maintain today because data is stored online</a:t>
            </a: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1447800" y="4114800"/>
            <a:ext cx="641985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kumimoji="1" lang="en-US" sz="2000" dirty="0">
                <a:solidFill>
                  <a:srgbClr val="00CCFF"/>
                </a:solidFill>
                <a:latin typeface="Times New Roman" pitchFamily="18" charset="0"/>
              </a:rPr>
              <a:t>Employee monitoring</a:t>
            </a:r>
            <a: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  <a:t> is using computers to observe employee computer use</a:t>
            </a: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>
            <a:off x="1447800" y="1524000"/>
            <a:ext cx="6419850" cy="1447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tIns="320040" bIns="0" anchor="ctr" anchorCtr="0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dirty="0" smtClean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kumimoji="1" lang="en-US" sz="2000" dirty="0" smtClean="0">
                <a:solidFill>
                  <a:srgbClr val="FFFFCC"/>
                </a:solidFill>
                <a:latin typeface="Times New Roman" pitchFamily="18" charset="0"/>
              </a:rPr>
            </a:br>
            <a:endParaRPr kumimoji="1"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dirty="0" smtClean="0">
                <a:solidFill>
                  <a:srgbClr val="FFFFCC"/>
                </a:solidFill>
                <a:latin typeface="Times New Roman" pitchFamily="18" charset="0"/>
              </a:rPr>
              <a:t>Right </a:t>
            </a:r>
            <a:r>
              <a:rPr kumimoji="1" lang="en-US" sz="2000" dirty="0">
                <a:solidFill>
                  <a:srgbClr val="FFFFCC"/>
                </a:solidFill>
                <a:latin typeface="Times New Roman" pitchFamily="18" charset="0"/>
              </a:rPr>
              <a:t>of individuals and companies to deny or restrict collection and use of information about </a:t>
            </a:r>
            <a:r>
              <a:rPr kumimoji="1" lang="en-US" sz="2000" dirty="0" smtClean="0">
                <a:solidFill>
                  <a:srgbClr val="FFFFCC"/>
                </a:solidFill>
                <a:latin typeface="Times New Roman" pitchFamily="18" charset="0"/>
              </a:rPr>
              <a:t>them</a:t>
            </a: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09" grpId="0" animBg="1" autoUpdateAnimBg="0"/>
      <p:bldP spid="76810" grpId="0" animBg="1" autoUpdateAnimBg="0"/>
      <p:bldP spid="76811" grpId="0" animBg="1" autoUpdateAnimBg="0"/>
      <p:bldP spid="768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  <a:endParaRPr lang="en-US" sz="3400" dirty="0">
              <a:latin typeface="Arial Unicode MS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D94439"/>
                </a:solidFill>
              </a:rPr>
              <a:t>viruses</a:t>
            </a:r>
            <a:r>
              <a:rPr lang="en-US" dirty="0"/>
              <a:t>, </a:t>
            </a:r>
            <a:r>
              <a:rPr lang="en-US" dirty="0">
                <a:solidFill>
                  <a:srgbClr val="D94439"/>
                </a:solidFill>
              </a:rPr>
              <a:t>worms</a:t>
            </a:r>
            <a:r>
              <a:rPr lang="en-US" dirty="0"/>
              <a:t>, and </a:t>
            </a:r>
            <a:r>
              <a:rPr lang="en-US" dirty="0">
                <a:solidFill>
                  <a:srgbClr val="D94439"/>
                </a:solidFill>
              </a:rPr>
              <a:t>Trojan horses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558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7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04800" y="2012950"/>
            <a:ext cx="2011363" cy="26670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91440" rIns="0" bIns="0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8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Virus</a:t>
            </a: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 is a potentially damaging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computer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program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478088" y="2012950"/>
            <a:ext cx="2011362" cy="2667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8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Worm</a:t>
            </a: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 copies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itself repeatedly, using up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resources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and possibly shutting down computer or network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652963" y="2012950"/>
            <a:ext cx="2011362" cy="26670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8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Trojan horse</a:t>
            </a:r>
            <a:r>
              <a:rPr kumimoji="1"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hides within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or looks like legitimate program until triggered</a:t>
            </a:r>
          </a:p>
          <a:p>
            <a:pPr algn="ctr"/>
            <a:endParaRPr kumimoji="1" lang="en-US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827838" y="2012950"/>
            <a:ext cx="2011362" cy="26670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91440" rIns="0" bIns="0"/>
          <a:lstStyle/>
          <a:p>
            <a:pPr algn="ctr">
              <a:spcBef>
                <a:spcPct val="2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Payload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(destructive </a:t>
            </a:r>
            <a:b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000000"/>
                </a:solidFill>
                <a:latin typeface="Times New Roman" pitchFamily="18" charset="0"/>
              </a:rPr>
              <a:t>event) that is </a:t>
            </a:r>
            <a:r>
              <a:rPr kumimoji="1" 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delivered</a:t>
            </a:r>
            <a:endParaRPr kumimoji="1" lang="en-US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411163" y="3917950"/>
            <a:ext cx="1797050" cy="1797050"/>
          </a:xfrm>
          <a:prstGeom prst="ellipse">
            <a:avLst/>
          </a:prstGeom>
          <a:solidFill>
            <a:srgbClr val="BC2F24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sz="1800" dirty="0">
                <a:latin typeface="Times New Roman" pitchFamily="18" charset="0"/>
              </a:rPr>
              <a:t>Can spread and damage files</a:t>
            </a: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4759325" y="3917950"/>
            <a:ext cx="1797050" cy="17970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sz="1800" dirty="0">
                <a:solidFill>
                  <a:schemeClr val="bg2"/>
                </a:solidFill>
                <a:latin typeface="Times New Roman" pitchFamily="18" charset="0"/>
              </a:rPr>
              <a:t>Does not replicate itself on other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 advAuto="1000"/>
      <p:bldP spid="7179" grpId="0" animBg="1" autoUpdateAnimBg="0"/>
      <p:bldP spid="7180" grpId="0" animBg="1" autoUpdateAnimBg="0"/>
      <p:bldP spid="7182" grpId="0" animBg="1" autoUpdateAnimBg="0"/>
      <p:bldP spid="7184" grpId="0" animBg="1" autoUpdateAnimBg="0"/>
      <p:bldP spid="7186" grpId="0" animBg="1" autoUpdateAnimBg="0"/>
      <p:bldP spid="718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775700" cy="890587"/>
          </a:xfrm>
        </p:spPr>
        <p:txBody>
          <a:bodyPr rIns="0"/>
          <a:lstStyle/>
          <a:p>
            <a:r>
              <a:rPr lang="en-US" dirty="0"/>
              <a:t>What are some ways to safeguard personal information?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581</a:t>
            </a:r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885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457200" y="1752600"/>
            <a:ext cx="2744788" cy="838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Fill in only necessary information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on rebate, warranty, and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registration forms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457200" y="2809875"/>
            <a:ext cx="2744788" cy="685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kumimoji="1" lang="en-US" sz="1400" b="1" dirty="0">
                <a:latin typeface="Times New Roman" pitchFamily="18" charset="0"/>
              </a:rPr>
              <a:t>Avoid shopping club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and buyers cards</a:t>
            </a: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3352800" y="1752600"/>
            <a:ext cx="2744788" cy="6096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Install a cookie manager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to filter cookies</a:t>
            </a:r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457200" y="3716338"/>
            <a:ext cx="2744788" cy="1042987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kumimoji="1" lang="en-US" sz="1400" b="1" dirty="0">
                <a:latin typeface="Times New Roman" pitchFamily="18" charset="0"/>
              </a:rPr>
              <a:t>Inform merchants that you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do not want them to distribute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your personal information</a:t>
            </a:r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457200" y="4979988"/>
            <a:ext cx="2744788" cy="887412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kumimoji="1" lang="en-US" sz="1400" b="1" dirty="0">
                <a:latin typeface="Times New Roman" pitchFamily="18" charset="0"/>
              </a:rPr>
              <a:t>Limit the amount of information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you provide to Web sites; fill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in only required information</a:t>
            </a: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3352800" y="2533650"/>
            <a:ext cx="2744788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Clear your history file when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you are finished browsing</a:t>
            </a:r>
          </a:p>
        </p:txBody>
      </p:sp>
      <p:sp>
        <p:nvSpPr>
          <p:cNvPr id="78885" name="Rectangle 37"/>
          <p:cNvSpPr>
            <a:spLocks noChangeArrowheads="1"/>
          </p:cNvSpPr>
          <p:nvPr/>
        </p:nvSpPr>
        <p:spPr bwMode="auto">
          <a:xfrm>
            <a:off x="3352800" y="3314700"/>
            <a:ext cx="2744788" cy="838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Set up a free e-mail account;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use this e-mail address for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merchant forms</a:t>
            </a:r>
          </a:p>
        </p:txBody>
      </p:sp>
      <p:sp>
        <p:nvSpPr>
          <p:cNvPr id="78886" name="Rectangle 38"/>
          <p:cNvSpPr>
            <a:spLocks noChangeArrowheads="1"/>
          </p:cNvSpPr>
          <p:nvPr/>
        </p:nvSpPr>
        <p:spPr bwMode="auto">
          <a:xfrm>
            <a:off x="3352800" y="4324350"/>
            <a:ext cx="2744788" cy="8382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Turn off file and print sharing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on your Internet connection</a:t>
            </a:r>
          </a:p>
        </p:txBody>
      </p:sp>
      <p:sp>
        <p:nvSpPr>
          <p:cNvPr id="78887" name="Rectangle 39"/>
          <p:cNvSpPr>
            <a:spLocks noChangeArrowheads="1"/>
          </p:cNvSpPr>
          <p:nvPr/>
        </p:nvSpPr>
        <p:spPr bwMode="auto">
          <a:xfrm>
            <a:off x="3352800" y="5334000"/>
            <a:ext cx="2744788" cy="5334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Install a personal firewall</a:t>
            </a:r>
          </a:p>
        </p:txBody>
      </p:sp>
      <p:sp>
        <p:nvSpPr>
          <p:cNvPr id="78888" name="Rectangle 40"/>
          <p:cNvSpPr>
            <a:spLocks noChangeArrowheads="1"/>
          </p:cNvSpPr>
          <p:nvPr/>
        </p:nvSpPr>
        <p:spPr bwMode="auto">
          <a:xfrm>
            <a:off x="6248400" y="1752600"/>
            <a:ext cx="2744788" cy="13716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Sign up for e-mail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filtering through your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Internet </a:t>
            </a:r>
            <a:r>
              <a:rPr kumimoji="1" lang="en-US" sz="1400" b="1" dirty="0" smtClean="0">
                <a:latin typeface="Times New Roman" pitchFamily="18" charset="0"/>
              </a:rPr>
              <a:t>access provider </a:t>
            </a:r>
            <a:r>
              <a:rPr kumimoji="1" lang="en-US" sz="1400" b="1" dirty="0">
                <a:latin typeface="Times New Roman" pitchFamily="18" charset="0"/>
              </a:rPr>
              <a:t>or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use an antispam program,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such as Brightmail</a:t>
            </a:r>
          </a:p>
        </p:txBody>
      </p:sp>
      <p:sp>
        <p:nvSpPr>
          <p:cNvPr id="78889" name="Rectangle 41"/>
          <p:cNvSpPr>
            <a:spLocks noChangeArrowheads="1"/>
          </p:cNvSpPr>
          <p:nvPr/>
        </p:nvSpPr>
        <p:spPr bwMode="auto">
          <a:xfrm>
            <a:off x="6248400" y="3303588"/>
            <a:ext cx="2744788" cy="8382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Do not reply to spam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for any reason</a:t>
            </a:r>
          </a:p>
        </p:txBody>
      </p:sp>
      <p:sp>
        <p:nvSpPr>
          <p:cNvPr id="78890" name="Rectangle 42"/>
          <p:cNvSpPr>
            <a:spLocks noChangeArrowheads="1"/>
          </p:cNvSpPr>
          <p:nvPr/>
        </p:nvSpPr>
        <p:spPr bwMode="auto">
          <a:xfrm>
            <a:off x="6248400" y="4321175"/>
            <a:ext cx="2744788" cy="154622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sz="1400" b="1" dirty="0">
                <a:latin typeface="Times New Roman" pitchFamily="18" charset="0"/>
              </a:rPr>
              <a:t>Surf the Web anonymously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with a program such as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Freedom Web Secure or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through an anonymous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Web site such as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Anonymizer.com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 advAuto="1000"/>
      <p:bldP spid="78863" grpId="0" animBg="1" autoUpdateAnimBg="0"/>
      <p:bldP spid="78866" grpId="0" animBg="1" autoUpdateAnimBg="0"/>
      <p:bldP spid="78867" grpId="0" animBg="1" autoUpdateAnimBg="0"/>
      <p:bldP spid="78879" grpId="0" animBg="1" autoUpdateAnimBg="0"/>
      <p:bldP spid="78883" grpId="0" animBg="1" autoUpdateAnimBg="0"/>
      <p:bldP spid="78884" grpId="0" animBg="1" autoUpdateAnimBg="0"/>
      <p:bldP spid="78885" grpId="0" animBg="1" autoUpdateAnimBg="0"/>
      <p:bldP spid="78886" grpId="0" animBg="1" autoUpdateAnimBg="0"/>
      <p:bldP spid="78887" grpId="0" animBg="1" autoUpdateAnimBg="0"/>
      <p:bldP spid="78888" grpId="0" animBg="1" autoUpdateAnimBg="0"/>
      <p:bldP spid="78889" grpId="0" animBg="1" autoUpdateAnimBg="0"/>
      <p:bldP spid="7889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an electronic profile?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581 - 582 Fig. 11-27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090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04800" y="1600200"/>
            <a:ext cx="858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Data collected when you fill out form on Web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Merchants sell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your electronic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profile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Often you can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specify whether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you want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personal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information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distributed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11-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133600"/>
            <a:ext cx="5098510" cy="368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5" autoUpdateAnimBg="0" advAuto="1000"/>
      <p:bldP spid="80904" grpId="0" build="p" bldLvl="2" autoUpdateAnimBg="0" advAuto="4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cookie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582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95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969" name="Oval 25"/>
          <p:cNvSpPr>
            <a:spLocks noChangeArrowheads="1"/>
          </p:cNvSpPr>
          <p:nvPr/>
        </p:nvSpPr>
        <p:spPr bwMode="auto">
          <a:xfrm>
            <a:off x="6553200" y="1828800"/>
            <a:ext cx="2438400" cy="2438400"/>
          </a:xfrm>
          <a:prstGeom prst="ellipse">
            <a:avLst/>
          </a:prstGeom>
          <a:solidFill>
            <a:srgbClr val="993366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r"/>
          </a:scene3d>
          <a:sp3d extrusionH="1254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lIns="0" tIns="0" rIns="0" bIns="0" anchor="ctr">
            <a:flatTx/>
          </a:bodyPr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latin typeface="Times New Roman" pitchFamily="18" charset="0"/>
              </a:rPr>
              <a:t>Set browser to accept cookies, prompt you to accept cookies, or disable cookies</a:t>
            </a: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70" name="Oval 26"/>
          <p:cNvSpPr>
            <a:spLocks noChangeArrowheads="1"/>
          </p:cNvSpPr>
          <p:nvPr/>
        </p:nvSpPr>
        <p:spPr bwMode="auto">
          <a:xfrm>
            <a:off x="4114800" y="1828800"/>
            <a:ext cx="2438400" cy="2438400"/>
          </a:xfrm>
          <a:prstGeom prst="ellipse">
            <a:avLst/>
          </a:prstGeom>
          <a:solidFill>
            <a:srgbClr val="D94439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r"/>
          </a:scene3d>
          <a:sp3d extrusionH="1254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lIns="0" tIns="0" rIns="0" bIns="0" anchor="ctr">
            <a:flatTx/>
          </a:bodyPr>
          <a:lstStyle/>
          <a:p>
            <a:pPr algn="ctr"/>
            <a:r>
              <a:rPr kumimoji="1" lang="en-US" sz="2000" b="1" dirty="0">
                <a:latin typeface="Times New Roman" pitchFamily="18" charset="0"/>
              </a:rPr>
              <a:t>Some Web sites sell or trade information stored in your cookies</a:t>
            </a:r>
          </a:p>
        </p:txBody>
      </p:sp>
      <p:sp>
        <p:nvSpPr>
          <p:cNvPr id="82971" name="Oval 27"/>
          <p:cNvSpPr>
            <a:spLocks noChangeArrowheads="1"/>
          </p:cNvSpPr>
          <p:nvPr/>
        </p:nvSpPr>
        <p:spPr bwMode="auto">
          <a:xfrm>
            <a:off x="1651000" y="1828800"/>
            <a:ext cx="2438400" cy="24384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r"/>
          </a:scene3d>
          <a:sp3d extrusionH="125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lIns="0" tIns="0" rIns="0" bIns="0" anchor="ctr">
            <a:flatTx/>
          </a:bodyPr>
          <a:lstStyle/>
          <a:p>
            <a:pPr algn="ctr"/>
            <a:r>
              <a:rPr kumimoji="1" lang="en-US" sz="2000" b="1" dirty="0" smtClean="0">
                <a:latin typeface="Times New Roman" pitchFamily="18" charset="0"/>
              </a:rPr>
              <a:t>Small text file </a:t>
            </a:r>
            <a:r>
              <a:rPr kumimoji="1" lang="en-US" sz="2000" b="1" dirty="0">
                <a:latin typeface="Times New Roman" pitchFamily="18" charset="0"/>
              </a:rPr>
              <a:t>on your computer that contains data about you</a:t>
            </a:r>
          </a:p>
        </p:txBody>
      </p:sp>
      <p:sp>
        <p:nvSpPr>
          <p:cNvPr id="82968" name="Oval 24"/>
          <p:cNvSpPr>
            <a:spLocks noChangeArrowheads="1"/>
          </p:cNvSpPr>
          <p:nvPr/>
        </p:nvSpPr>
        <p:spPr bwMode="auto">
          <a:xfrm>
            <a:off x="228600" y="2108200"/>
            <a:ext cx="1447800" cy="1447800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r"/>
          </a:scene3d>
          <a:sp3d extrusionH="1254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User preferences</a:t>
            </a:r>
          </a:p>
        </p:txBody>
      </p:sp>
      <p:sp>
        <p:nvSpPr>
          <p:cNvPr id="82979" name="Oval 35"/>
          <p:cNvSpPr>
            <a:spLocks noChangeArrowheads="1"/>
          </p:cNvSpPr>
          <p:nvPr/>
        </p:nvSpPr>
        <p:spPr bwMode="auto">
          <a:xfrm>
            <a:off x="2336800" y="4229100"/>
            <a:ext cx="1447800" cy="1447800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r"/>
          </a:scene3d>
          <a:sp3d extrusionH="1254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Interests and browsing habits</a:t>
            </a: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80" name="Oval 36"/>
          <p:cNvSpPr>
            <a:spLocks noChangeArrowheads="1"/>
          </p:cNvSpPr>
          <p:nvPr/>
        </p:nvSpPr>
        <p:spPr bwMode="auto">
          <a:xfrm>
            <a:off x="736600" y="3670300"/>
            <a:ext cx="1447800" cy="1447800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r"/>
          </a:scene3d>
          <a:sp3d extrusionH="1254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How regularly you visit Web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5" autoUpdateAnimBg="0" advAuto="1000"/>
      <p:bldP spid="82969" grpId="0" animBg="1" autoUpdateAnimBg="0"/>
      <p:bldP spid="82970" grpId="0" animBg="1" autoUpdateAnimBg="0"/>
      <p:bldP spid="82971" grpId="0" animBg="1" autoUpdateAnimBg="0"/>
      <p:bldP spid="82968" grpId="0" animBg="1" autoUpdateAnimBg="0"/>
      <p:bldP spid="82979" grpId="0" animBg="1" autoUpdateAnimBg="0"/>
      <p:bldP spid="8298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How do cookies work?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583 Fig. 11-28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499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 descr="CFig11-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477000" cy="4244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 autoUpdateAnimBg="0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are spyware, adware, and </a:t>
            </a:r>
            <a:r>
              <a:rPr lang="en-US" dirty="0">
                <a:solidFill>
                  <a:srgbClr val="D94439"/>
                </a:solidFill>
              </a:rPr>
              <a:t>spam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583 - 584 Fig. 11-29</a:t>
            </a: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909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304800" y="1547813"/>
            <a:ext cx="42672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Spyware is program placed on computer without user’s knowledge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Adware is a program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that displays online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advertisements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304800" y="44196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Spam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is unsolicited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e-mail message sent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to many recipients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72"/>
            <a:chExt cx="1248" cy="816"/>
          </a:xfrm>
        </p:grpSpPr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0" y="3504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</a:t>
              </a: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/>
              </a:r>
              <a:b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Web Link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, click Chapter 11, Click </a:t>
              </a: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Web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Spam below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Chapter 11</a:t>
              </a:r>
            </a:p>
          </p:txBody>
        </p:sp>
        <p:sp>
          <p:nvSpPr>
            <p:cNvPr id="13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72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4" name="Picture 13" descr="CFig11-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33600"/>
            <a:ext cx="4677937" cy="287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5" autoUpdateAnimBg="0" advAuto="1000"/>
      <p:bldP spid="89096" grpId="0" build="p" bldLvl="2" autoUpdateAnimBg="0" advAuto="3000"/>
      <p:bldP spid="89098" grpId="0" build="p" bldLvl="2" autoUpdateAnimBg="0" advAuto="4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you control spam?</a:t>
            </a:r>
            <a:endParaRPr lang="en-US" dirty="0">
              <a:latin typeface="Arial Unicode MS" pitchFamily="34" charset="-128"/>
            </a:endParaRPr>
          </a:p>
          <a:p>
            <a:endParaRPr lang="en-US" sz="2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800" dirty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584</a:t>
            </a:r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114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5486400" y="2362200"/>
            <a:ext cx="2552700" cy="1524000"/>
            <a:chOff x="6192" y="672"/>
            <a:chExt cx="1608" cy="960"/>
          </a:xfrm>
        </p:grpSpPr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 flipH="1" flipV="1">
              <a:off x="6192" y="672"/>
              <a:ext cx="528" cy="24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6387" y="672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Collects spam in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central location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that you can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view any time</a:t>
              </a:r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304800" y="2362200"/>
            <a:ext cx="2644775" cy="1524000"/>
            <a:chOff x="62" y="1920"/>
            <a:chExt cx="1666" cy="960"/>
          </a:xfrm>
        </p:grpSpPr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 flipH="1">
              <a:off x="1070" y="1920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49" name="Oval 13"/>
            <p:cNvSpPr>
              <a:spLocks noChangeArrowheads="1"/>
            </p:cNvSpPr>
            <p:nvPr/>
          </p:nvSpPr>
          <p:spPr bwMode="auto">
            <a:xfrm>
              <a:off x="62" y="1920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Service that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blocks e-mail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messages from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designated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sources</a:t>
              </a:r>
            </a:p>
          </p:txBody>
        </p:sp>
      </p:grp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2362200" y="19812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E-mail filtering</a:t>
            </a:r>
          </a:p>
        </p:txBody>
      </p: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6210300" y="4419600"/>
            <a:ext cx="2552700" cy="1524000"/>
            <a:chOff x="6192" y="672"/>
            <a:chExt cx="1608" cy="960"/>
          </a:xfrm>
        </p:grpSpPr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 flipH="1" flipV="1">
              <a:off x="6192" y="672"/>
              <a:ext cx="528" cy="24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55" name="Oval 19"/>
            <p:cNvSpPr>
              <a:spLocks noChangeArrowheads="1"/>
            </p:cNvSpPr>
            <p:nvPr/>
          </p:nvSpPr>
          <p:spPr bwMode="auto">
            <a:xfrm>
              <a:off x="6387" y="672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Sometimes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removes valid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e-mail messages</a:t>
              </a:r>
            </a:p>
          </p:txBody>
        </p:sp>
      </p:grp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1012825" y="4419600"/>
            <a:ext cx="2644775" cy="1524000"/>
            <a:chOff x="62" y="1920"/>
            <a:chExt cx="1666" cy="960"/>
          </a:xfrm>
        </p:grpSpPr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 flipH="1">
              <a:off x="1070" y="1920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58" name="Oval 22"/>
            <p:cNvSpPr>
              <a:spLocks noChangeArrowheads="1"/>
            </p:cNvSpPr>
            <p:nvPr/>
          </p:nvSpPr>
          <p:spPr bwMode="auto">
            <a:xfrm>
              <a:off x="62" y="1920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Attempts to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remove spam</a:t>
              </a:r>
            </a:p>
          </p:txBody>
        </p:sp>
      </p:grp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086100" y="40386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Anti-spam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5" autoUpdateAnimBg="0" advAuto="1000"/>
      <p:bldP spid="91150" grpId="0" animBg="1" autoUpdateAnimBg="0"/>
      <p:bldP spid="9115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94439"/>
                </a:solidFill>
              </a:rPr>
              <a:t>phishing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  <a:p>
            <a:endParaRPr lang="en-US" sz="2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800" dirty="0"/>
          </a:p>
          <a:p>
            <a:endParaRPr lang="en-US" sz="18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800" dirty="0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584</a:t>
            </a:r>
          </a:p>
        </p:txBody>
      </p:sp>
      <p:grpSp>
        <p:nvGrpSpPr>
          <p:cNvPr id="14950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951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51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9527" name="AutoShape 23"/>
          <p:cNvSpPr>
            <a:spLocks noChangeArrowheads="1"/>
          </p:cNvSpPr>
          <p:nvPr/>
        </p:nvSpPr>
        <p:spPr bwMode="auto">
          <a:xfrm>
            <a:off x="2819400" y="1295400"/>
            <a:ext cx="4267200" cy="3733800"/>
          </a:xfrm>
          <a:prstGeom prst="pentagon">
            <a:avLst/>
          </a:prstGeom>
          <a:solidFill>
            <a:srgbClr val="333399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3333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Scam in which a perpetrator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sends an official looking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e-mail that attempts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to obtain your personal and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financial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5" autoUpdateAnimBg="0" advAuto="1000"/>
      <p:bldP spid="14952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privacy laws have been enacted?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585 Fig. 11-30 </a:t>
            </a: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319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 descr="CFig11-30.gif"/>
          <p:cNvPicPr>
            <a:picLocks noChangeAspect="1"/>
          </p:cNvPicPr>
          <p:nvPr/>
        </p:nvPicPr>
        <p:blipFill>
          <a:blip r:embed="rId2"/>
          <a:srcRect b="54444"/>
          <a:stretch>
            <a:fillRect/>
          </a:stretch>
        </p:blipFill>
        <p:spPr>
          <a:xfrm>
            <a:off x="685800" y="1600200"/>
            <a:ext cx="7620000" cy="439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5" autoUpdateAnimBg="0" advAuto="10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privacy laws have been enacted? (cont’d)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585 Fig. 11-30 </a:t>
            </a:r>
          </a:p>
        </p:txBody>
      </p:sp>
      <p:grpSp>
        <p:nvGrpSpPr>
          <p:cNvPr id="13722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722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22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 descr="CFig11-30.gif"/>
          <p:cNvPicPr>
            <a:picLocks noChangeAspect="1"/>
          </p:cNvPicPr>
          <p:nvPr/>
        </p:nvPicPr>
        <p:blipFill>
          <a:blip r:embed="rId2"/>
          <a:srcRect t="45556"/>
          <a:stretch>
            <a:fillRect/>
          </a:stretch>
        </p:blipFill>
        <p:spPr>
          <a:xfrm>
            <a:off x="1219200" y="1600200"/>
            <a:ext cx="6629400" cy="456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bldLvl="5" autoUpdateAnimBg="0" advAuto="1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94439"/>
                </a:solidFill>
              </a:rPr>
              <a:t>content filtering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586 - 587 Fig. 11-31</a:t>
            </a:r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523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304800" y="1547813"/>
            <a:ext cx="85852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Process of restricting access to certain material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304800" y="19812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Internet Content Rating Association (ICRA)</a:t>
            </a:r>
            <a:r>
              <a:rPr kumimoji="1" lang="en-US" sz="2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provides rating system of Web content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Web filtering software</a:t>
            </a:r>
            <a:r>
              <a:rPr kumimoji="1" lang="en-US" sz="2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restricts access to specified sites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11-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462" y="2438400"/>
            <a:ext cx="457025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5" autoUpdateAnimBg="0" advAuto="1000"/>
      <p:bldP spid="95256" grpId="0" build="p" bldLvl="2" autoUpdateAnimBg="0" advAuto="3000"/>
      <p:bldP spid="95257" grpId="0" build="p" bldLvl="2" autoUpdateAnimBg="0" advAuto="4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229600" cy="509587"/>
          </a:xfrm>
        </p:spPr>
        <p:txBody>
          <a:bodyPr/>
          <a:lstStyle/>
          <a:p>
            <a:pPr marL="0" indent="0"/>
            <a:r>
              <a:rPr lang="en-US" dirty="0"/>
              <a:t>How can a virus spread through an e-mail message?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559 Fig. 11-2</a:t>
            </a: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2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57200" y="1828800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300" b="1" dirty="0">
                <a:solidFill>
                  <a:srgbClr val="000000"/>
                </a:solidFill>
                <a:latin typeface="Arial (W1)" pitchFamily="34" charset="0"/>
              </a:rPr>
              <a:t>Step 1.  </a:t>
            </a:r>
            <a:r>
              <a:rPr kumimoji="1" lang="en-US" sz="1400" dirty="0">
                <a:solidFill>
                  <a:srgbClr val="000000"/>
                </a:solidFill>
                <a:latin typeface="Times New Roman" pitchFamily="18" charset="0"/>
              </a:rPr>
              <a:t>Unscrupulous programmers create a virus </a:t>
            </a:r>
            <a:r>
              <a:rPr kumimoji="1" lang="en-US" sz="1400" dirty="0" smtClean="0">
                <a:solidFill>
                  <a:srgbClr val="000000"/>
                </a:solidFill>
                <a:latin typeface="Times New Roman" pitchFamily="18" charset="0"/>
              </a:rPr>
              <a:t>program that deletes all files. They hide the virus in a picture and attach the picture to an e-mail message.</a:t>
            </a:r>
            <a:endParaRPr kumimoji="1"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6705600" y="1828800"/>
            <a:ext cx="1600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300" b="1" dirty="0">
                <a:solidFill>
                  <a:srgbClr val="000000"/>
                </a:solidFill>
                <a:latin typeface="Arial (W1)" pitchFamily="34" charset="0"/>
              </a:rPr>
              <a:t>Step 2.  </a:t>
            </a:r>
            <a:r>
              <a:rPr kumimoji="1" lang="en-US" sz="1400" dirty="0">
                <a:solidFill>
                  <a:srgbClr val="000000"/>
                </a:solidFill>
                <a:latin typeface="Times New Roman" pitchFamily="18" charset="0"/>
              </a:rPr>
              <a:t>They use the Internet to send the e-mail message to thousands of users around the world.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191000" y="4191000"/>
            <a:ext cx="2438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300" b="1" dirty="0">
                <a:solidFill>
                  <a:srgbClr val="000000"/>
                </a:solidFill>
                <a:latin typeface="Arial (W1)" pitchFamily="34" charset="0"/>
              </a:rPr>
              <a:t>Step 3b.  </a:t>
            </a:r>
            <a:r>
              <a:rPr kumimoji="1" lang="en-US" sz="1400" dirty="0">
                <a:solidFill>
                  <a:srgbClr val="000000"/>
                </a:solidFill>
                <a:latin typeface="Times New Roman" pitchFamily="18" charset="0"/>
              </a:rPr>
              <a:t>Other users do not recognize the name of the sender of the e-mail message. These users do not open the </a:t>
            </a:r>
            <a:br>
              <a:rPr kumimoji="1" lang="en-US" sz="14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400" dirty="0">
                <a:solidFill>
                  <a:srgbClr val="000000"/>
                </a:solidFill>
                <a:latin typeface="Times New Roman" pitchFamily="18" charset="0"/>
              </a:rPr>
              <a:t>e-mail </a:t>
            </a:r>
            <a:r>
              <a:rPr kumimoji="1" lang="en-US" sz="1400" dirty="0" smtClean="0">
                <a:solidFill>
                  <a:srgbClr val="000000"/>
                </a:solidFill>
                <a:latin typeface="Times New Roman" pitchFamily="18" charset="0"/>
              </a:rPr>
              <a:t>message - instead </a:t>
            </a:r>
            <a:r>
              <a:rPr kumimoji="1" lang="en-US" sz="1400" dirty="0">
                <a:solidFill>
                  <a:srgbClr val="000000"/>
                </a:solidFill>
                <a:latin typeface="Times New Roman" pitchFamily="18" charset="0"/>
              </a:rPr>
              <a:t>they delete the e-mail message. These users’ computers are not infected with the virus.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57200" y="4616450"/>
            <a:ext cx="152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300" b="1" dirty="0">
                <a:solidFill>
                  <a:srgbClr val="000000"/>
                </a:solidFill>
                <a:latin typeface="Arial (W1)" pitchFamily="34" charset="0"/>
              </a:rPr>
              <a:t>Step 3a.  </a:t>
            </a:r>
            <a:r>
              <a:rPr kumimoji="1" lang="en-US" sz="1400" dirty="0">
                <a:solidFill>
                  <a:srgbClr val="000000"/>
                </a:solidFill>
                <a:latin typeface="Times New Roman" pitchFamily="18" charset="0"/>
              </a:rPr>
              <a:t>Some users open the attachment and their computers become infected with the virus.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 rot="5400000">
            <a:off x="3255169" y="3450431"/>
            <a:ext cx="833438" cy="638175"/>
          </a:xfrm>
          <a:custGeom>
            <a:avLst/>
            <a:gdLst>
              <a:gd name="G0" fmla="+- 0 0 0"/>
              <a:gd name="G1" fmla="+- -5604750 0 0"/>
              <a:gd name="G2" fmla="+- 0 0 -560475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60475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04750"/>
              <a:gd name="G36" fmla="sin G34 -5604750"/>
              <a:gd name="G37" fmla="+/ -560475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9 w 21600"/>
              <a:gd name="T5" fmla="*/ 3467 h 21600"/>
              <a:gd name="T6" fmla="*/ 11432 w 21600"/>
              <a:gd name="T7" fmla="*/ 2724 h 21600"/>
              <a:gd name="T8" fmla="*/ 14764 w 21600"/>
              <a:gd name="T9" fmla="*/ 713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981"/>
                  <a:pt x="14031" y="5636"/>
                  <a:pt x="11221" y="5416"/>
                </a:cubicBezTo>
                <a:lnTo>
                  <a:pt x="11643" y="32"/>
                </a:lnTo>
                <a:cubicBezTo>
                  <a:pt x="17263" y="473"/>
                  <a:pt x="21599" y="5162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502920" bIns="0" anchor="ctr"/>
          <a:lstStyle/>
          <a:p>
            <a:endParaRPr lang="en-US" dirty="0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 rot="16200000" flipH="1">
            <a:off x="4169569" y="3450431"/>
            <a:ext cx="833438" cy="638175"/>
          </a:xfrm>
          <a:custGeom>
            <a:avLst/>
            <a:gdLst>
              <a:gd name="G0" fmla="+- 0 0 0"/>
              <a:gd name="G1" fmla="+- -5604750 0 0"/>
              <a:gd name="G2" fmla="+- 0 0 -560475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60475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04750"/>
              <a:gd name="G36" fmla="sin G34 -5604750"/>
              <a:gd name="G37" fmla="+/ -560475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9 w 21600"/>
              <a:gd name="T5" fmla="*/ 3467 h 21600"/>
              <a:gd name="T6" fmla="*/ 11432 w 21600"/>
              <a:gd name="T7" fmla="*/ 2724 h 21600"/>
              <a:gd name="T8" fmla="*/ 14764 w 21600"/>
              <a:gd name="T9" fmla="*/ 713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981"/>
                  <a:pt x="14031" y="5636"/>
                  <a:pt x="11221" y="5416"/>
                </a:cubicBezTo>
                <a:lnTo>
                  <a:pt x="11643" y="32"/>
                </a:lnTo>
                <a:cubicBezTo>
                  <a:pt x="17263" y="473"/>
                  <a:pt x="21599" y="5162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502920" bIns="0" anchor="ctr"/>
          <a:lstStyle/>
          <a:p>
            <a:endParaRPr lang="en-US" dirty="0"/>
          </a:p>
        </p:txBody>
      </p:sp>
      <p:pic>
        <p:nvPicPr>
          <p:cNvPr id="9245" name="Picture 29" descr="fig11_02"/>
          <p:cNvPicPr>
            <a:picLocks noChangeAspect="1" noChangeArrowheads="1"/>
          </p:cNvPicPr>
          <p:nvPr/>
        </p:nvPicPr>
        <p:blipFill>
          <a:blip r:embed="rId2"/>
          <a:srcRect l="28999" t="5734" r="19000" b="67026"/>
          <a:stretch>
            <a:fillRect/>
          </a:stretch>
        </p:blipFill>
        <p:spPr bwMode="auto">
          <a:xfrm>
            <a:off x="2667000" y="1828800"/>
            <a:ext cx="3962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343400"/>
            <a:ext cx="189547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343400"/>
            <a:ext cx="197167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 advAuto="1000"/>
      <p:bldP spid="9228" grpId="0" autoUpdateAnimBg="0"/>
      <p:bldP spid="9230" grpId="0" autoUpdateAnimBg="0"/>
      <p:bldP spid="9231" grpId="0" autoUpdateAnimBg="0"/>
      <p:bldP spid="9232" grpId="0" autoUpdateAnimBg="0"/>
      <p:bldP spid="9237" grpId="0" animBg="1"/>
      <p:bldP spid="92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Privacy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94439"/>
                </a:solidFill>
              </a:rPr>
              <a:t>computer forensics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587</a:t>
            </a:r>
          </a:p>
        </p:txBody>
      </p:sp>
      <p:grpSp>
        <p:nvGrpSpPr>
          <p:cNvPr id="15053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053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53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Also called digital forensics, network forensics, or cyberforensics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304800" y="2362200"/>
            <a:ext cx="807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Discovery, collection, and analysis of evidence found on computers and networks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Computer forensic analysts must have knowledge of the law, technical experience, communication skills, and willingness to learn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0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5" autoUpdateAnimBg="0" advAuto="1000"/>
      <p:bldP spid="150536" grpId="0" build="p" bldLvl="2" autoUpdateAnimBg="0" advAuto="3000"/>
      <p:bldP spid="150537" grpId="0" build="p" bldLvl="2" autoUpdateAnimBg="0" advAuto="40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1" name="AutoShape 21"/>
          <p:cNvSpPr>
            <a:spLocks noChangeArrowheads="1"/>
          </p:cNvSpPr>
          <p:nvPr/>
        </p:nvSpPr>
        <p:spPr bwMode="auto">
          <a:xfrm>
            <a:off x="1130300" y="1828800"/>
            <a:ext cx="3810000" cy="1104900"/>
          </a:xfrm>
          <a:prstGeom prst="octagon">
            <a:avLst>
              <a:gd name="adj" fmla="val 29287"/>
            </a:avLst>
          </a:prstGeom>
          <a:solidFill>
            <a:srgbClr val="D9443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 anchorCtr="1"/>
          <a:lstStyle/>
          <a:p>
            <a:pPr algn="ctr"/>
            <a:r>
              <a:rPr kumimoji="1"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Computer vision syndrome (CVS)</a:t>
            </a: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—eye and vision problems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Concerns of Computer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are some health concerns of computer use?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803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587 - 589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72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7300" name="AutoShape 20"/>
          <p:cNvSpPr>
            <a:spLocks noChangeArrowheads="1"/>
          </p:cNvSpPr>
          <p:nvPr/>
        </p:nvSpPr>
        <p:spPr bwMode="auto">
          <a:xfrm>
            <a:off x="1130300" y="3295650"/>
            <a:ext cx="3810000" cy="1104900"/>
          </a:xfrm>
          <a:prstGeom prst="octagon">
            <a:avLst>
              <a:gd name="adj" fmla="val 29287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 anchorCtr="1"/>
          <a:lstStyle/>
          <a:p>
            <a:pPr algn="ctr"/>
            <a:r>
              <a:rPr kumimoji="1" lang="en-US" sz="20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Repetitive strain injury (RSI)</a:t>
            </a:r>
            <a:endParaRPr kumimoji="1" lang="en-US" sz="2000" dirty="0">
              <a:solidFill>
                <a:srgbClr val="D94439"/>
              </a:solidFill>
              <a:latin typeface="Times New Roman" pitchFamily="18" charset="0"/>
            </a:endParaRPr>
          </a:p>
        </p:txBody>
      </p:sp>
      <p:sp>
        <p:nvSpPr>
          <p:cNvPr id="97299" name="AutoShape 19"/>
          <p:cNvSpPr>
            <a:spLocks noChangeArrowheads="1"/>
          </p:cNvSpPr>
          <p:nvPr/>
        </p:nvSpPr>
        <p:spPr bwMode="auto">
          <a:xfrm>
            <a:off x="1143000" y="4724400"/>
            <a:ext cx="3810000" cy="1104900"/>
          </a:xfrm>
          <a:prstGeom prst="octagon">
            <a:avLst>
              <a:gd name="adj" fmla="val 29287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 anchorCtr="1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Computer addiction</a:t>
            </a: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—when computer consumes entire social life</a:t>
            </a: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>
            <a:off x="5943600" y="4000500"/>
            <a:ext cx="3200400" cy="1257300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Tendonitis—inflammation of tendon due to repeated motion</a:t>
            </a:r>
          </a:p>
        </p:txBody>
      </p:sp>
      <p:sp>
        <p:nvSpPr>
          <p:cNvPr id="97303" name="AutoShape 23"/>
          <p:cNvSpPr>
            <a:spLocks noChangeArrowheads="1"/>
          </p:cNvSpPr>
          <p:nvPr/>
        </p:nvSpPr>
        <p:spPr bwMode="auto">
          <a:xfrm>
            <a:off x="5943600" y="2476500"/>
            <a:ext cx="3200400" cy="1257300"/>
          </a:xfrm>
          <a:prstGeom prst="octagon">
            <a:avLst>
              <a:gd name="adj" fmla="val 2928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 anchorCtr="1"/>
          <a:lstStyle/>
          <a:p>
            <a:pPr algn="ctr"/>
            <a:r>
              <a:rPr kumimoji="1" lang="en-US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Carpal tunnel syndrome (CTS)—inflammation of nerve that connects forearm to palm</a:t>
            </a: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 rot="1037221">
            <a:off x="4648200" y="4038600"/>
            <a:ext cx="1516063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rot="-1095913">
            <a:off x="4649788" y="3200400"/>
            <a:ext cx="1524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1" grpId="0" animBg="1" autoUpdateAnimBg="0"/>
      <p:bldP spid="97283" grpId="0" build="p" bldLvl="5" autoUpdateAnimBg="0" advAuto="1000"/>
      <p:bldP spid="97300" grpId="0" animBg="1" autoUpdateAnimBg="0"/>
      <p:bldP spid="97299" grpId="0" animBg="1" autoUpdateAnimBg="0"/>
      <p:bldP spid="97302" grpId="0" animBg="1" autoUpdateAnimBg="0"/>
      <p:bldP spid="97303" grpId="0" animBg="1" autoUpdateAnimBg="0"/>
      <p:bldP spid="97305" grpId="0" animBg="1"/>
      <p:bldP spid="9730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Concerns of Computer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pPr marL="0" indent="0"/>
            <a:r>
              <a:rPr lang="en-US" dirty="0"/>
              <a:t>What precautions can prevent tendonitis or carpal tunnel syndrome?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588 Fig. 11-32</a:t>
            </a: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933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04800" y="1981200"/>
            <a:ext cx="858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Spread fingers apart for several seconds while keeping wrists straight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Gently push back fingers and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then thumb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304800" y="3581400"/>
            <a:ext cx="35814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Dangle arms loosely at sides and then shake arms and hands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11-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14600"/>
            <a:ext cx="307878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5" autoUpdateAnimBg="0" advAuto="1000"/>
      <p:bldP spid="99336" grpId="0" build="p" bldLvl="2" autoUpdateAnimBg="0" advAuto="4000"/>
      <p:bldP spid="99337" grpId="0" build="p" bldLvl="2" autoUpdateAnimBg="0" advAuto="300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Concerns of Computer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3594100" cy="1119187"/>
          </a:xfrm>
        </p:spPr>
        <p:txBody>
          <a:bodyPr/>
          <a:lstStyle/>
          <a:p>
            <a:pPr marL="0" indent="0"/>
            <a:r>
              <a:rPr lang="en-US" dirty="0"/>
              <a:t>How can you ease eyestrain </a:t>
            </a:r>
            <a:br>
              <a:rPr lang="en-US" dirty="0"/>
            </a:br>
            <a:r>
              <a:rPr lang="en-US" dirty="0"/>
              <a:t>when working at the computer?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588 Fig. 11-33</a:t>
            </a:r>
          </a:p>
        </p:txBody>
      </p: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138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 descr="CFig11-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84187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5" autoUpdateAnimBg="0" advAuto="100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Concerns of Computer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is ergonomics?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589 Fig. 11-34 </a:t>
            </a:r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343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3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04800" y="1524000"/>
            <a:ext cx="858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Applied science devoted to comfort, efficiency, and safety in workplace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3454" name="Picture 30" descr="fig10_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981200"/>
            <a:ext cx="3829050" cy="4648200"/>
          </a:xfrm>
          <a:prstGeom prst="rect">
            <a:avLst/>
          </a:prstGeom>
          <a:noFill/>
        </p:spPr>
      </p:pic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3581400" y="2590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sz="1200" b="1" dirty="0">
                <a:solidFill>
                  <a:srgbClr val="000000"/>
                </a:solidFill>
                <a:latin typeface="Arial" charset="0"/>
              </a:rPr>
              <a:t>keyboard height: 23” to 28”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3429000" y="64008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200" b="1" dirty="0">
                <a:solidFill>
                  <a:srgbClr val="000000"/>
                </a:solidFill>
                <a:latin typeface="Arial" charset="0"/>
              </a:rPr>
              <a:t>feet flat on floor</a:t>
            </a:r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>
            <a:off x="3873500" y="3254375"/>
            <a:ext cx="241300" cy="555625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03458" name="Line 34"/>
          <p:cNvSpPr>
            <a:spLocks noChangeShapeType="1"/>
          </p:cNvSpPr>
          <p:nvPr/>
        </p:nvSpPr>
        <p:spPr bwMode="auto">
          <a:xfrm flipH="1">
            <a:off x="5608638" y="2895600"/>
            <a:ext cx="868362" cy="104775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6781800" y="5257800"/>
            <a:ext cx="1143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200" b="1" dirty="0">
                <a:solidFill>
                  <a:srgbClr val="000000"/>
                </a:solidFill>
                <a:latin typeface="Arial" charset="0"/>
              </a:rPr>
              <a:t>adjustable height chair with 4 or 5 legs for stability</a:t>
            </a:r>
          </a:p>
        </p:txBody>
      </p:sp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6400800" y="4648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200" b="1" dirty="0">
                <a:solidFill>
                  <a:srgbClr val="000000"/>
                </a:solidFill>
                <a:latin typeface="Arial" charset="0"/>
              </a:rPr>
              <a:t>adjustable seat</a:t>
            </a:r>
          </a:p>
        </p:txBody>
      </p:sp>
      <p:sp>
        <p:nvSpPr>
          <p:cNvPr id="103463" name="Rectangle 39"/>
          <p:cNvSpPr>
            <a:spLocks noChangeArrowheads="1"/>
          </p:cNvSpPr>
          <p:nvPr/>
        </p:nvSpPr>
        <p:spPr bwMode="auto">
          <a:xfrm>
            <a:off x="6477000" y="24384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200" b="1" dirty="0">
                <a:solidFill>
                  <a:srgbClr val="000000"/>
                </a:solidFill>
                <a:latin typeface="Arial" charset="0"/>
              </a:rPr>
              <a:t>elbows at 90° and arms and hands parallel to floor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 flipH="1" flipV="1">
            <a:off x="5715000" y="4419600"/>
            <a:ext cx="685800" cy="5334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H="1" flipV="1">
            <a:off x="5791200" y="5410200"/>
            <a:ext cx="990600" cy="3048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flipV="1">
            <a:off x="3886200" y="6019800"/>
            <a:ext cx="609600" cy="3810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5" autoUpdateAnimBg="0" advAuto="1000"/>
      <p:bldP spid="103432" grpId="0" build="p" bldLvl="2" autoUpdateAnimBg="0" advAuto="3000"/>
      <p:bldP spid="103455" grpId="0" autoUpdateAnimBg="0"/>
      <p:bldP spid="103456" grpId="0" autoUpdateAnimBg="0"/>
      <p:bldP spid="103457" grpId="0" animBg="1"/>
      <p:bldP spid="103458" grpId="0" animBg="1"/>
      <p:bldP spid="103460" grpId="0" autoUpdateAnimBg="0"/>
      <p:bldP spid="103461" grpId="0" autoUpdateAnimBg="0"/>
      <p:bldP spid="103463" grpId="0" autoUpdateAnimBg="0"/>
      <p:bldP spid="103464" grpId="0" animBg="1"/>
      <p:bldP spid="103465" grpId="0" animBg="1"/>
      <p:bldP spid="10346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Concerns of Computer Use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94439"/>
                </a:solidFill>
              </a:rPr>
              <a:t>green computing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590 Fig. 11-35</a:t>
            </a:r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547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304800" y="1524000"/>
            <a:ext cx="85852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Reducing electricity and environmental waste while using computer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105499" name="Group 27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105500" name="Rectangle 2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11,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Green Computing below Chapter 11</a:t>
              </a:r>
            </a:p>
          </p:txBody>
        </p:sp>
        <p:sp>
          <p:nvSpPr>
            <p:cNvPr id="10550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2" descr="CFig11-35.gif"/>
          <p:cNvPicPr>
            <a:picLocks noChangeAspect="1"/>
          </p:cNvPicPr>
          <p:nvPr/>
        </p:nvPicPr>
        <p:blipFill>
          <a:blip r:embed="rId3"/>
          <a:srcRect l="3021" t="2222" r="4167" b="2222"/>
          <a:stretch>
            <a:fillRect/>
          </a:stretch>
        </p:blipFill>
        <p:spPr>
          <a:xfrm>
            <a:off x="3657600" y="2133600"/>
            <a:ext cx="3886200" cy="412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5" autoUpdateAnimBg="0" advAuto="1000"/>
      <p:bldP spid="105496" grpId="0" build="p" bldLvl="2" autoUpdateAnimBg="0" advAuto="300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613775" cy="806450"/>
          </a:xfrm>
        </p:spPr>
        <p:txBody>
          <a:bodyPr/>
          <a:lstStyle/>
          <a:p>
            <a:r>
              <a:rPr lang="en-US" sz="2500" dirty="0"/>
              <a:t>Summary of Computer Security, Ethics and Privacy</a:t>
            </a:r>
            <a:endParaRPr lang="en-US" sz="2500" dirty="0">
              <a:latin typeface="Arial Unicode MS" pitchFamily="34" charset="-128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273050" y="1447800"/>
            <a:ext cx="4341813" cy="9064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Potential computer risks</a:t>
            </a: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273050" y="2822575"/>
            <a:ext cx="4341813" cy="9064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Safeguards that schools,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business, and individuals can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implement to minimize these risks</a:t>
            </a: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273050" y="4198938"/>
            <a:ext cx="4341813" cy="9064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Wireless security risks and safeguards</a:t>
            </a: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4687888" y="2141538"/>
            <a:ext cx="4341812" cy="9064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Ethical issues surrounding information accuracy, intellectual property rights, codes of conduct, and information privacy</a:t>
            </a: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4687888" y="3589338"/>
            <a:ext cx="4341812" cy="9064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 dirty="0">
                <a:latin typeface="Times New Roman" pitchFamily="18" charset="0"/>
              </a:rPr>
              <a:t>Computer-related health issues,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their preventions, and ways to 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keep the environment healthy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04800" y="5876925"/>
            <a:ext cx="241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 dirty="0">
                <a:solidFill>
                  <a:srgbClr val="000099"/>
                </a:solidFill>
                <a:latin typeface="Garamond" pitchFamily="18" charset="0"/>
              </a:rPr>
              <a:t>Chapter 11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 autoUpdateAnimBg="0"/>
      <p:bldP spid="107525" grpId="0" animBg="1" autoUpdateAnimBg="0"/>
      <p:bldP spid="107526" grpId="0" animBg="1" autoUpdateAnimBg="0"/>
      <p:bldP spid="107527" grpId="0" animBg="1" autoUpdateAnimBg="0"/>
      <p:bldP spid="107528" grpId="0" animBg="1" autoUpdateAnimBg="0"/>
      <p:bldP spid="1075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How can you protect your system from a macro virus?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560 Fig. 11-3</a:t>
            </a: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Set macro security level in applications that allow you to write macros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04800" y="24384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Set security level so that warning displays that document contains macro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chemeClr val="bg2"/>
                </a:solidFill>
                <a:latin typeface="Times New Roman" pitchFamily="18" charset="0"/>
              </a:rPr>
              <a:t>Macros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 are instructions saved in an application, such as word processing or spreadsheet program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53000" y="2057400"/>
            <a:ext cx="3352800" cy="3882672"/>
            <a:chOff x="4953000" y="2057400"/>
            <a:chExt cx="3352800" cy="3882672"/>
          </a:xfrm>
        </p:grpSpPr>
        <p:pic>
          <p:nvPicPr>
            <p:cNvPr id="11" name="Picture 10" descr="CFig11-03a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2057400"/>
              <a:ext cx="3352800" cy="14603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CFig11-03b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3657600"/>
              <a:ext cx="2574066" cy="2282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 advAuto="1000"/>
      <p:bldP spid="11275" grpId="0" build="p" bldLvl="3" autoUpdateAnimBg="0" advAuto="4000"/>
      <p:bldP spid="11277" grpId="0" build="p" bldLvl="3" autoUpdateAnimBg="0" advAuto="4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an </a:t>
            </a:r>
            <a:r>
              <a:rPr lang="en-US" dirty="0">
                <a:solidFill>
                  <a:srgbClr val="D94439"/>
                </a:solidFill>
              </a:rPr>
              <a:t>antivirus program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560 - 561 Fig. 11-4</a:t>
            </a: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2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04800" y="1547813"/>
            <a:ext cx="4114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Identifies and removes computer viruses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Most also protect against worms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, Trojan horses, and spyware</a:t>
            </a:r>
            <a:endParaRPr kumimoji="1" lang="en-US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CFig11-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5000"/>
            <a:ext cx="4515678" cy="324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 advAuto="1000"/>
      <p:bldP spid="13323" grpId="0" build="p" bldLvl="2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D94439"/>
                </a:solidFill>
              </a:rPr>
              <a:t>virus signature</a:t>
            </a:r>
            <a:r>
              <a:rPr lang="en-US" dirty="0"/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561 Fig. 11-5</a:t>
            </a: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6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4800" y="1547813"/>
            <a:ext cx="4191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Specific pattern of virus code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Also called </a:t>
            </a: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virus definition</a:t>
            </a:r>
            <a:endParaRPr kumimoji="1" lang="en-US" dirty="0">
              <a:solidFill>
                <a:srgbClr val="D94439"/>
              </a:solidFill>
              <a:latin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04800" y="32766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Antivirus programs look for virus signatures</a:t>
            </a:r>
          </a:p>
        </p:txBody>
      </p:sp>
      <p:pic>
        <p:nvPicPr>
          <p:cNvPr id="11" name="Picture 10" descr="CFig11-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133600"/>
            <a:ext cx="4749011" cy="373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 advAuto="1000"/>
      <p:bldP spid="15371" grpId="0" build="p" bldLvl="3" autoUpdateAnimBg="0" advAuto="3000"/>
      <p:bldP spid="15373" grpId="0" build="p" bldLvl="3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6" name="Group 58"/>
          <p:cNvGrpSpPr>
            <a:grpSpLocks/>
          </p:cNvGrpSpPr>
          <p:nvPr/>
        </p:nvGrpSpPr>
        <p:grpSpPr bwMode="auto">
          <a:xfrm>
            <a:off x="2133600" y="5283200"/>
            <a:ext cx="2197100" cy="1193800"/>
            <a:chOff x="2784" y="2928"/>
            <a:chExt cx="1384" cy="737"/>
          </a:xfrm>
        </p:grpSpPr>
        <p:sp>
          <p:nvSpPr>
            <p:cNvPr id="17464" name="AutoShape 56"/>
            <p:cNvSpPr>
              <a:spLocks noChangeArrowheads="1"/>
            </p:cNvSpPr>
            <p:nvPr/>
          </p:nvSpPr>
          <p:spPr bwMode="auto">
            <a:xfrm>
              <a:off x="3416" y="2929"/>
              <a:ext cx="752" cy="736"/>
            </a:xfrm>
            <a:prstGeom prst="rtTriangle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784" y="2928"/>
              <a:ext cx="643" cy="73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91440"/>
            <a:lstStyle/>
            <a:p>
              <a:pPr lvl="1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2832" y="3024"/>
              <a:ext cx="1056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Keeps file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in separate </a:t>
              </a:r>
              <a:b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600" b="1" dirty="0">
                  <a:solidFill>
                    <a:srgbClr val="000000"/>
                  </a:solidFill>
                  <a:latin typeface="Times New Roman" pitchFamily="18" charset="0"/>
                </a:rPr>
                <a:t>area of hard disk</a:t>
              </a: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Internet and Network Attacks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382000" cy="1119187"/>
          </a:xfrm>
        </p:spPr>
        <p:txBody>
          <a:bodyPr/>
          <a:lstStyle/>
          <a:p>
            <a:pPr marL="0" indent="0"/>
            <a:r>
              <a:rPr lang="en-US" dirty="0"/>
              <a:t>How does an antivirus program </a:t>
            </a:r>
            <a:r>
              <a:rPr lang="en-US" dirty="0">
                <a:solidFill>
                  <a:srgbClr val="D94439"/>
                </a:solidFill>
              </a:rPr>
              <a:t>inoculate</a:t>
            </a:r>
            <a:r>
              <a:rPr lang="en-US" dirty="0"/>
              <a:t> a program file?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561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7472" name="Group 64"/>
          <p:cNvGrpSpPr>
            <a:grpSpLocks/>
          </p:cNvGrpSpPr>
          <p:nvPr/>
        </p:nvGrpSpPr>
        <p:grpSpPr bwMode="auto">
          <a:xfrm>
            <a:off x="3276600" y="2051050"/>
            <a:ext cx="2084388" cy="1793875"/>
            <a:chOff x="2064" y="1292"/>
            <a:chExt cx="1313" cy="1130"/>
          </a:xfrm>
        </p:grpSpPr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 rot="2691476">
              <a:off x="2193" y="1292"/>
              <a:ext cx="1063" cy="1068"/>
            </a:xfrm>
            <a:prstGeom prst="rect">
              <a:avLst/>
            </a:prstGeom>
            <a:solidFill>
              <a:srgbClr val="605E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2064" y="1327"/>
              <a:ext cx="1313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Records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information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about program such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as file size and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creation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date</a:t>
              </a:r>
            </a:p>
          </p:txBody>
        </p:sp>
      </p:grpSp>
      <p:grpSp>
        <p:nvGrpSpPr>
          <p:cNvPr id="17473" name="Group 65"/>
          <p:cNvGrpSpPr>
            <a:grpSpLocks/>
          </p:cNvGrpSpPr>
          <p:nvPr/>
        </p:nvGrpSpPr>
        <p:grpSpPr bwMode="auto">
          <a:xfrm>
            <a:off x="4572000" y="3230563"/>
            <a:ext cx="1927225" cy="1695450"/>
            <a:chOff x="2880" y="2035"/>
            <a:chExt cx="1214" cy="1068"/>
          </a:xfrm>
        </p:grpSpPr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 rot="2691476">
              <a:off x="2938" y="2035"/>
              <a:ext cx="1071" cy="1068"/>
            </a:xfrm>
            <a:prstGeom prst="rect">
              <a:avLst/>
            </a:prstGeom>
            <a:solidFill>
              <a:srgbClr val="00A5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2880" y="2191"/>
              <a:ext cx="121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Attempts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 remove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any detected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virus</a:t>
              </a:r>
            </a:p>
          </p:txBody>
        </p:sp>
      </p:grpSp>
      <p:grpSp>
        <p:nvGrpSpPr>
          <p:cNvPr id="17471" name="Group 63"/>
          <p:cNvGrpSpPr>
            <a:grpSpLocks/>
          </p:cNvGrpSpPr>
          <p:nvPr/>
        </p:nvGrpSpPr>
        <p:grpSpPr bwMode="auto">
          <a:xfrm>
            <a:off x="2209800" y="3243263"/>
            <a:ext cx="1801813" cy="1697037"/>
            <a:chOff x="1392" y="2043"/>
            <a:chExt cx="1135" cy="1069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 rot="2691476">
              <a:off x="1442" y="2043"/>
              <a:ext cx="1062" cy="1069"/>
            </a:xfrm>
            <a:prstGeom prst="rect">
              <a:avLst/>
            </a:prstGeom>
            <a:solidFill>
              <a:srgbClr val="DD55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392" y="2084"/>
              <a:ext cx="1135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Uses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information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 detect if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virus tampers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with file</a:t>
              </a:r>
            </a:p>
          </p:txBody>
        </p:sp>
      </p:grpSp>
      <p:grpSp>
        <p:nvGrpSpPr>
          <p:cNvPr id="17469" name="Group 61"/>
          <p:cNvGrpSpPr>
            <a:grpSpLocks/>
          </p:cNvGrpSpPr>
          <p:nvPr/>
        </p:nvGrpSpPr>
        <p:grpSpPr bwMode="auto">
          <a:xfrm>
            <a:off x="3436938" y="4433888"/>
            <a:ext cx="1800225" cy="1697037"/>
            <a:chOff x="2165" y="2793"/>
            <a:chExt cx="1134" cy="1069"/>
          </a:xfrm>
        </p:grpSpPr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 rot="2691476">
              <a:off x="2193" y="2793"/>
              <a:ext cx="1063" cy="1069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2165" y="2900"/>
              <a:ext cx="113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Quarantines</a:t>
              </a:r>
              <a:r>
                <a:rPr lang="en-US" sz="1800" dirty="0">
                  <a:solidFill>
                    <a:srgbClr val="F5D28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en-US" sz="1800" dirty="0">
                  <a:solidFill>
                    <a:srgbClr val="F5D28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infected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files that it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cannot </a:t>
              </a:r>
              <a:b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remove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 advAuto="100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1938</TotalTime>
  <Words>2305</Words>
  <Application>Microsoft Office PowerPoint</Application>
  <PresentationFormat>On-screen Show (4:3)</PresentationFormat>
  <Paragraphs>418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1_dt2</vt:lpstr>
      <vt:lpstr>Chapter 11 Computer Security,  Ethics and Privacy</vt:lpstr>
      <vt:lpstr>Chapter 11 Objectives</vt:lpstr>
      <vt:lpstr>Computer Security Risks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Unauthorized Access and Use</vt:lpstr>
      <vt:lpstr>Unauthorized Access and Use</vt:lpstr>
      <vt:lpstr>Unauthorized Access and Use</vt:lpstr>
      <vt:lpstr>Unauthorized Access and Use</vt:lpstr>
      <vt:lpstr>Unauthorized Access and Use</vt:lpstr>
      <vt:lpstr>Unauthorized Access and Use</vt:lpstr>
      <vt:lpstr>Digital Forensics</vt:lpstr>
      <vt:lpstr>Hardware Theft and Vandalism</vt:lpstr>
      <vt:lpstr>Software Theft</vt:lpstr>
      <vt:lpstr>Software Theft</vt:lpstr>
      <vt:lpstr>Software Theft</vt:lpstr>
      <vt:lpstr>Users are permitted to:</vt:lpstr>
      <vt:lpstr>Users are not permitted to:</vt:lpstr>
      <vt:lpstr>Software Theft</vt:lpstr>
      <vt:lpstr>Information Theft</vt:lpstr>
      <vt:lpstr>Information Theft</vt:lpstr>
      <vt:lpstr>Information Theft</vt:lpstr>
      <vt:lpstr>Information Theft</vt:lpstr>
      <vt:lpstr>Information Theft</vt:lpstr>
      <vt:lpstr>System Failure</vt:lpstr>
      <vt:lpstr>System Failure</vt:lpstr>
      <vt:lpstr>Backing Up — The Ultimate Safeguard</vt:lpstr>
      <vt:lpstr>Wireless Security</vt:lpstr>
      <vt:lpstr>Ethics and Society</vt:lpstr>
      <vt:lpstr>Ethics and Society</vt:lpstr>
      <vt:lpstr>Information Privacy</vt:lpstr>
      <vt:lpstr>Information Privacy</vt:lpstr>
      <vt:lpstr>Information Privacy</vt:lpstr>
      <vt:lpstr>Information Privacy</vt:lpstr>
      <vt:lpstr>Information Privacy</vt:lpstr>
      <vt:lpstr>Information Privacy</vt:lpstr>
      <vt:lpstr>Information Privacy</vt:lpstr>
      <vt:lpstr>Information Privacy</vt:lpstr>
      <vt:lpstr>Information Privacy</vt:lpstr>
      <vt:lpstr>Information Privacy</vt:lpstr>
      <vt:lpstr>Information Privacy</vt:lpstr>
      <vt:lpstr>Information Privacy</vt:lpstr>
      <vt:lpstr>Health Concerns of Computer Use</vt:lpstr>
      <vt:lpstr>Health Concerns of Computer Use</vt:lpstr>
      <vt:lpstr>Health Concerns of Computer Use</vt:lpstr>
      <vt:lpstr>Health Concerns of Computer Use</vt:lpstr>
      <vt:lpstr>Health Concerns of Computer Use</vt:lpstr>
      <vt:lpstr>Summary of Computer Security, Ethics and Privacy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Aamir</cp:lastModifiedBy>
  <cp:revision>267</cp:revision>
  <dcterms:created xsi:type="dcterms:W3CDTF">2003-01-02T18:14:53Z</dcterms:created>
  <dcterms:modified xsi:type="dcterms:W3CDTF">2013-05-19T17:45:48Z</dcterms:modified>
</cp:coreProperties>
</file>