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68" r:id="rId4"/>
    <p:sldId id="256" r:id="rId5"/>
    <p:sldId id="257" r:id="rId6"/>
    <p:sldId id="258" r:id="rId7"/>
    <p:sldId id="259" r:id="rId8"/>
    <p:sldId id="260" r:id="rId9"/>
    <p:sldId id="266" r:id="rId10"/>
    <p:sldId id="261" r:id="rId11"/>
    <p:sldId id="262" r:id="rId12"/>
    <p:sldId id="263" r:id="rId13"/>
    <p:sldId id="264" r:id="rId14"/>
    <p:sldId id="265" r:id="rId15"/>
    <p:sldId id="267" r:id="rId16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BFCE4C-2060-F44B-A979-D4B464671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54951E-E58C-634E-A59A-E2451FC1B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A2D97E-8C45-D745-A9F5-B55B11EB0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C1CFD4-0C6C-2741-ADFF-6C618FE1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F15DBD-DFAB-094A-94E5-62C8C326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21021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F5CBCA-854A-F04A-B2A1-357D69B0A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0310130-09E2-1242-81C1-464BC0472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9FC4FE-3ECF-9D40-89FF-7648E2F75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363AB1-101E-8D44-A40D-2EBC7282F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020717-F713-5A41-8442-B36AEB65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8578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6D4BEE5-539A-4D45-BEC3-DC079B10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15C49B9-96E6-BD43-B4C1-1E3098EA1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D12D5E-9750-2048-91C6-DC434CF0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ED036E-B72E-B346-8BE8-173C81BA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9EA972-E244-A048-9752-B27B2735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51070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750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152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13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38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41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82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07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1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581CD2-5F29-D740-945E-D10BD7E0A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8B5C3A-090B-6541-AEE4-5770E459B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A2B4AE-1913-F446-8B8F-6F6F644AD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7AA3C9-74B5-B84A-94BB-CD6D5DA5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78CC6F-3E1C-854E-BE00-012033A0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0028507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08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26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3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DE7A58-DD31-C443-8AD5-B79FF045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15BEE9-D34C-9A47-9D36-FD80ABA8A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B2BFC1-5263-E34E-BF1B-ED0891CA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A0C649-B4D2-474C-B58B-5078455DB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3663A4-F9F9-A247-9668-53CF2C33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1024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2D8D1A-41E8-6F4D-8BAF-966E3CAA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E1DEB0-6F95-3844-9296-D488BD3A3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78F98A-3B5D-3E41-B70D-04AE4C602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220999-2DDA-BC47-9BD0-7E56C2D3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07A56A-FAE8-1342-BD44-8CC7C67A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B794EE-EDFE-9447-9160-CB34FE28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656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A53DC2-9258-474D-8222-E967B773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97D35B-0382-F847-B259-27BD91D43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67D27F-01C2-0045-BD80-BBE929492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E618537-A634-FC43-824C-1058F4F9A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EA783F3-2040-D74A-8B15-603E1C76F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867C7D-1318-B742-8521-C53EE588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47D2785-B3C9-474B-82DF-866A762A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F475C41-384E-694C-B48C-AAF547FCD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5976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C4617D-D261-FE46-BC27-20171907B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F9B063C-BF2B-9D48-8E93-A6FC62DE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87B9A21-BD7D-0641-AC84-EDC89CB7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AFB0780-5B7B-784B-A76A-EED1477F3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3178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544DF0D-24CD-FA45-A270-0CE24279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CE26CE2-972B-6340-9F72-5D8C2913E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DAA11CE-57B7-CE45-A4DA-58983139C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34501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CC36E5-FEB6-B34B-8FF9-9D9C13D0F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67BBDF-ECCF-3C41-B0C0-78C35A2BD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472107-D5C1-4C43-AA3D-206AFE18D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7052A3-760E-6F4E-8D82-746E3FC77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AAB3D1C-2661-B64C-9F04-8ADFCBE1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C88FB8-5F5F-674D-A7F2-4FDC81B7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43206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0C3048-E103-DD43-AB7B-98558F895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B5667D7-0F68-D447-A256-5E4F4BDE2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B04D84E-8B93-2A42-B88E-CF1AF833E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E81109-55EE-0D47-9CC8-F6ED3CDDA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A725467-A4C4-E24E-BA7F-D2A76044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19CD057-E8FC-6D49-80A8-1F9CEE6A9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8699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8AD74AA-A068-4D44-965B-776D683C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688C90-E831-0D47-9B00-29833F4D5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ADE1EA-7EB7-424A-9AE6-9C668331B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91982-C363-8B48-B88C-008DA55C5772}" type="datetimeFigureOut">
              <a:rPr lang="aa-ET" smtClean="0"/>
              <a:t>11/12/2020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4560ED-5107-0D43-963B-937AAECA5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658D4B-0022-CC4C-8382-2EB15E5FE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D0D0E-E111-9843-B21F-EA66E92D27C8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63300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18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onlinemathlearning.com/basic-geometry.html#poi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lashlearn.com/math-vocabulary/geometry/point" TargetMode="External"/><Relationship Id="rId2" Type="http://schemas.openxmlformats.org/officeDocument/2006/relationships/hyperlink" Target="https://www.splashlearn.com/math-vocabulary/geometry/lin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Geometry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23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10066C-B8CE-644D-8657-C803FD9E9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217"/>
            <a:ext cx="12192000" cy="6792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Midpoint</a:t>
            </a:r>
          </a:p>
          <a:p>
            <a:pPr marL="0" indent="0">
              <a:buNone/>
            </a:pPr>
            <a:r>
              <a:rPr lang="en-GB" sz="44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 </a:t>
            </a:r>
            <a:r>
              <a:rPr lang="en-GB" sz="3600" b="1" i="0" u="none" strike="noStrike" dirty="0">
                <a:solidFill>
                  <a:srgbClr val="99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midpoint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of a segment divides the segment into two segments of equal length. The diagram below shows the midpoint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of the line segment  . Since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the midpoint, we know that the lengths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 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MB.</a:t>
            </a:r>
            <a:endParaRPr lang="en-GB" sz="3600" b="0" i="0" u="none" strike="noStrike" dirty="0">
              <a:solidFill>
                <a:srgbClr val="0A0A0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xmlns="" id="{B5E4F143-7599-4548-94FE-4F1209802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685" y="3963736"/>
            <a:ext cx="4723036" cy="175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090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1E32A3-B9D4-EA4A-93E1-DE05D2BD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Rays</a:t>
            </a: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GB" sz="3600" b="1" i="0" u="none" strike="noStrike" dirty="0">
                <a:solidFill>
                  <a:srgbClr val="99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ray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part of a line that extends without end in one direction. It starts from one endpoint and extends forever in one direction.</a:t>
            </a:r>
          </a:p>
          <a:p>
            <a:pPr marL="0" indent="0">
              <a:buNone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</a:p>
          <a:p>
            <a:pPr marL="0" indent="0">
              <a:buNone/>
            </a:pPr>
            <a:endParaRPr lang="en-GB" sz="3600" b="0" i="0" u="none" strike="noStrike" dirty="0">
              <a:solidFill>
                <a:srgbClr val="0A0A0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GB" sz="3400" dirty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34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A ray starting from point </a:t>
            </a:r>
            <a:r>
              <a:rPr lang="en-GB" sz="3400" b="0" i="1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A </a:t>
            </a:r>
            <a:r>
              <a:rPr lang="en-GB" sz="34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and                  </a:t>
            </a:r>
          </a:p>
          <a:p>
            <a:pPr marL="0" indent="0">
              <a:buNone/>
            </a:pPr>
            <a:r>
              <a:rPr lang="en-GB" sz="3400" dirty="0">
                <a:solidFill>
                  <a:srgbClr val="0A0A0A"/>
                </a:solidFill>
                <a:latin typeface="Lucida Sans Unicode" panose="020B0602030504020204" pitchFamily="34" charset="0"/>
              </a:rPr>
              <a:t>                                 </a:t>
            </a:r>
            <a:r>
              <a:rPr lang="en-GB" sz="34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passing through </a:t>
            </a:r>
            <a:r>
              <a:rPr lang="en-GB" sz="3400" i="1" dirty="0">
                <a:solidFill>
                  <a:srgbClr val="0A0A0A"/>
                </a:solidFill>
                <a:latin typeface="Lucida Sans Unicode" panose="020B0602030504020204" pitchFamily="34" charset="0"/>
              </a:rPr>
              <a:t>B</a:t>
            </a:r>
            <a:r>
              <a:rPr lang="en-GB" sz="2400" i="1" dirty="0">
                <a:solidFill>
                  <a:srgbClr val="0A0A0A"/>
                </a:solidFill>
                <a:latin typeface="Lucida Sans Unicode" panose="020B0602030504020204" pitchFamily="34" charset="0"/>
              </a:rPr>
              <a:t>  </a:t>
            </a:r>
            <a:r>
              <a:rPr lang="en-GB" sz="2400" b="0" i="1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  </a:t>
            </a:r>
            <a:r>
              <a:rPr lang="en-GB" sz="37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is denoted by </a:t>
            </a:r>
            <a:endParaRPr lang="aa-ET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072C5B8A-3BB2-9A48-B4CC-F8562564E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67" y="2589233"/>
            <a:ext cx="3329460" cy="298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692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EEB468-6236-314C-B200-1EA451868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Plane</a:t>
            </a:r>
            <a:r>
              <a:rPr lang="en-GB" sz="2400" b="1" i="0" u="none" strike="noStrike" dirty="0">
                <a:solidFill>
                  <a:srgbClr val="182848"/>
                </a:solidFill>
                <a:effectLst/>
                <a:latin typeface="Lucida Sans Unicode" panose="020B0602030504020204" pitchFamily="34" charset="0"/>
              </a:rPr>
              <a:t>s</a:t>
            </a:r>
          </a:p>
          <a:p>
            <a:pPr marL="0" indent="0">
              <a:buNone/>
            </a:pPr>
            <a:r>
              <a:rPr lang="en-GB" sz="35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Planes are two-dimensional. A plane has length and width, but no height, and extends infinitely on all sides. Planes are thought of as flat surfaces, like a tabletop. A plane is made up of an infinite amount of lines. Two-dimensional figures are called plane figures. </a:t>
            </a:r>
          </a:p>
          <a:p>
            <a:pPr marL="0" indent="0">
              <a:buNone/>
            </a:pPr>
            <a:r>
              <a:rPr lang="en-GB" sz="35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 the points and lines that lie on the same plane are said to be </a:t>
            </a:r>
            <a:r>
              <a:rPr lang="en-GB" sz="3500" b="1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coplanar</a:t>
            </a:r>
            <a:r>
              <a:rPr lang="en-GB" sz="35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A plane</a:t>
            </a: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F9A7F14-9BAB-5845-BE68-EDAB30149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25395" y="4565134"/>
            <a:ext cx="3044222" cy="229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10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28B270A1-B966-9340-AD30-49314F0E2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</a:p>
          <a:p>
            <a:pPr marL="0" indent="0">
              <a:buNone/>
            </a:pPr>
            <a:r>
              <a:rPr lang="en-GB" sz="44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pace is the set of all points in the three dimensions - length, width and height. It is made up of an infinite number of planes. Figures in space are called solids.</a:t>
            </a:r>
          </a:p>
          <a:p>
            <a:pPr marL="0" indent="0">
              <a:buNone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</a:p>
          <a:p>
            <a:pPr marL="0" indent="0">
              <a:buNone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Figures in shapes </a:t>
            </a: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14B8E279-30EB-FB4A-8035-D5993AC35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87" y="2845486"/>
            <a:ext cx="4712851" cy="234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6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BE8D037-51C0-B542-B6D0-FBC9F6CD3F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303681" cy="6947736"/>
          </a:xfrm>
        </p:spPr>
      </p:pic>
    </p:spTree>
    <p:extLst>
      <p:ext uri="{BB962C8B-B14F-4D97-AF65-F5344CB8AC3E}">
        <p14:creationId xmlns:p14="http://schemas.microsoft.com/office/powerpoint/2010/main" val="50330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C3887521-C720-3446-9ED2-B2F921FCD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Rimsha Akhtar</a:t>
            </a: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(Roll no: BEUF16E160)</a:t>
            </a:r>
          </a:p>
          <a:p>
            <a:pPr marL="0" indent="0" algn="ctr">
              <a:buNone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Teaching of Mathematics (EDU - 511)</a:t>
            </a:r>
          </a:p>
          <a:p>
            <a:pPr marL="0" indent="0" algn="ctr">
              <a:buNone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BS Education ( Semester 5)</a:t>
            </a:r>
          </a:p>
          <a:p>
            <a:pPr marL="0" indent="0" algn="ctr">
              <a:buNone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</a:p>
          <a:p>
            <a:pPr marL="0" indent="0" algn="ctr">
              <a:buNone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GB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40100 </a:t>
            </a:r>
            <a:r>
              <a:rPr lang="en-GB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  <a:endParaRPr lang="en-GB" sz="36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Pakistan  October 2020</a:t>
            </a:r>
          </a:p>
          <a:p>
            <a:pPr marL="0" indent="0" algn="ctr">
              <a:buNone/>
            </a:pPr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endParaRPr lang="en-GB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3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3217D0-3B5C-8348-BC87-402F9958C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l"/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What is geometry?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4832345-1478-E447-9F97-9CFE0FD43D71}"/>
              </a:ext>
            </a:extLst>
          </p:cNvPr>
          <p:cNvSpPr txBox="1"/>
          <p:nvPr/>
        </p:nvSpPr>
        <p:spPr>
          <a:xfrm>
            <a:off x="269447" y="1718434"/>
            <a:ext cx="80027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Geometry refers to a branch of mathematics which is focused on the measurement and relationship of lines, angles, surfaces, solids and points.</a:t>
            </a: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0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E05624-89CE-964D-B851-3D69EEE02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11704594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Basics of geometry </a:t>
            </a:r>
          </a:p>
          <a:p>
            <a:pPr marL="0" indent="0">
              <a:buNone/>
            </a:pP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Lucida Sans Unicode" panose="020F0502020204030204" pitchFamily="34" charset="0"/>
              </a:rPr>
              <a:t>Some basic geometry concepts, words and notations that you would need to know are </a:t>
            </a:r>
            <a:r>
              <a:rPr lang="en-GB" sz="3600" b="0" i="0" u="none" dirty="0">
                <a:effectLst/>
                <a:latin typeface="Lucida Sans Unicode" panose="020F0502020204030204" pitchFamily="34" charset="0"/>
              </a:rPr>
              <a:t>points midpoint,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Lucida Sans Unicode" panose="020F0502020204030204" pitchFamily="34" charset="0"/>
              </a:rPr>
              <a:t> </a:t>
            </a:r>
            <a:r>
              <a:rPr lang="en-GB" sz="3600" dirty="0">
                <a:solidFill>
                  <a:srgbClr val="0A0A0A"/>
                </a:solidFill>
                <a:latin typeface="Lucida Sans Unicode" panose="020F0502020204030204" pitchFamily="34" charset="0"/>
              </a:rPr>
              <a:t>lines ,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Lucida Sans Unicode" panose="020F0502020204030204" pitchFamily="34" charset="0"/>
              </a:rPr>
              <a:t>intersection line, </a:t>
            </a:r>
            <a:r>
              <a:rPr lang="en-GB" sz="3600" u="none" dirty="0">
                <a:solidFill>
                  <a:srgbClr val="0A0A0A"/>
                </a:solidFill>
                <a:latin typeface="Lucida Sans Unicode" panose="020F0502020204030204" pitchFamily="34" charset="0"/>
              </a:rPr>
              <a:t>ray</a:t>
            </a:r>
            <a:r>
              <a:rPr lang="en-GB" sz="3600" dirty="0">
                <a:solidFill>
                  <a:srgbClr val="0A0A0A"/>
                </a:solidFill>
                <a:latin typeface="Lucida Sans Unicode" panose="020F0502020204030204" pitchFamily="34" charset="0"/>
              </a:rPr>
              <a:t>s</a:t>
            </a:r>
            <a:r>
              <a:rPr lang="en-GB" sz="3600" u="sng" strike="noStrike" dirty="0">
                <a:solidFill>
                  <a:srgbClr val="800080"/>
                </a:solidFill>
                <a:latin typeface="Lucida Sans Unicode" panose="020F0502020204030204" pitchFamily="34" charset="0"/>
              </a:rPr>
              <a:t> 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Lucida Sans Unicode" panose="020F0502020204030204" pitchFamily="34" charset="0"/>
              </a:rPr>
              <a:t>, </a:t>
            </a:r>
            <a:r>
              <a:rPr lang="en-GB" sz="3600" u="sng" strike="noStrike" dirty="0">
                <a:latin typeface="Lucida Sans Unicode" panose="020F0502020204030204" pitchFamily="34" charset="0"/>
              </a:rPr>
              <a:t>plane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Lucida Sans Unicode" panose="020F0502020204030204" pitchFamily="34" charset="0"/>
              </a:rPr>
              <a:t> and </a:t>
            </a:r>
            <a:r>
              <a:rPr lang="en-GB" sz="3600" dirty="0">
                <a:solidFill>
                  <a:srgbClr val="0A0A0A"/>
                </a:solidFill>
                <a:latin typeface="Lucida Sans Unicode" panose="020F0502020204030204" pitchFamily="34" charset="0"/>
              </a:rPr>
              <a:t>space.  </a:t>
            </a:r>
            <a:endParaRPr lang="en-GB" sz="3600" b="0" i="0" u="none" strike="noStrike" dirty="0">
              <a:solidFill>
                <a:srgbClr val="0A0A0A"/>
              </a:solidFill>
              <a:effectLst/>
              <a:latin typeface="Lucida Sans Unicode" panose="020F0502020204030204" pitchFamily="34" charset="0"/>
            </a:endParaRPr>
          </a:p>
          <a:p>
            <a:pPr marL="0" indent="0">
              <a:buNone/>
            </a:pP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58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1B27D5-6FFD-4A44-8993-52037298E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Point:</a:t>
            </a:r>
          </a:p>
          <a:p>
            <a:pPr marL="0" indent="0">
              <a:buNone/>
            </a:pPr>
            <a:endParaRPr lang="en-GB" sz="3600" b="0" i="0" u="none" strike="noStrike" dirty="0">
              <a:solidFill>
                <a:srgbClr val="0A0A0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may think of a </a:t>
            </a:r>
            <a:r>
              <a:rPr lang="en-GB" sz="3600" b="1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as a "dot" on a piece of paper or the pinpoint on a board. In geometry, we usually identify this point with a number or letter. A point has no length, width, or height - it just specifies an exact location. It is zero-dimensional. </a:t>
            </a: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Every point needs a name. To name a point, we can use a single capital letter. The following is a diagram of points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2E22D60-5204-454B-B339-9A4581ABF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10" y="4929809"/>
            <a:ext cx="6948525" cy="15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6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FD61F5-F0FD-E540-B7FC-258F3EEC7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-62214"/>
            <a:ext cx="11814433" cy="66456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can use a </a:t>
            </a:r>
            <a:r>
              <a:rPr lang="en-GB" sz="3600" b="1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 connect two points on a sheet of paper. A line is one-dimensional. That is, a line has length, but no width or height. In geometry, a line is perfectly straight and extends forever in both directions. A line is uniquely determined by two </a:t>
            </a:r>
            <a:r>
              <a:rPr lang="en-GB" sz="3600" b="0" i="0" u="sng" strike="noStrike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points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Lines need names just like points do, so that we can refer to them easily. To name a line, pick any two points on the line.</a:t>
            </a:r>
          </a:p>
          <a:p>
            <a:pPr marL="0" indent="0">
              <a:buNone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GB" sz="24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The line passing through the points </a:t>
            </a:r>
            <a:r>
              <a:rPr lang="en-GB" sz="2400" b="0" i="1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A</a:t>
            </a:r>
            <a:r>
              <a:rPr lang="en-GB" sz="24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 and </a:t>
            </a:r>
            <a:r>
              <a:rPr lang="en-GB" sz="2400" b="0" i="1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B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                                                                         </a:t>
            </a:r>
            <a:r>
              <a:rPr lang="en-GB" sz="24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is denoted by </a:t>
            </a: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xmlns="" id="{FF3677AD-FD31-B64F-9CC1-C47C2C3A2B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0" y="4909730"/>
            <a:ext cx="3818459" cy="167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1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0CB132-11B0-A040-A451-D8AA9CCB0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Intersection lines </a:t>
            </a: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two or more </a:t>
            </a:r>
            <a:r>
              <a:rPr lang="en-GB" sz="3600" b="0" i="0" u="none" strike="noStrike" dirty="0">
                <a:solidFill>
                  <a:srgbClr val="0088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lines</a:t>
            </a:r>
            <a:r>
              <a:rPr lang="en-GB" sz="3600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cross each other in a plane, they are called intersecting lines. The intersecting lines share a common point, which exists on all the intersecting lines, and is called the </a:t>
            </a:r>
            <a:r>
              <a:rPr lang="en-GB" sz="3600" b="0" i="0" u="none" strike="noStrike" dirty="0">
                <a:solidFill>
                  <a:srgbClr val="0088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point</a:t>
            </a:r>
            <a:r>
              <a:rPr lang="en-GB" sz="3600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of intersection. </a:t>
            </a: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Here, lines P and Q intersect at point O, which is the point of intersection. </a:t>
            </a:r>
          </a:p>
          <a:p>
            <a:pPr marL="0" indent="0">
              <a:buNone/>
            </a:pPr>
            <a:endParaRPr lang="aa-E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xmlns="" id="{707A01B8-FCD4-5C4D-B12E-CD4A521BFC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026" y="3429000"/>
            <a:ext cx="7802562" cy="321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1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92BEFC-2F20-1247-A74B-7BE982D7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1999" cy="697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3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Parallel Lines</a:t>
            </a:r>
          </a:p>
          <a:p>
            <a:pPr marL="0" indent="0">
              <a:buNone/>
            </a:pPr>
            <a:endParaRPr lang="aa-ET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35C2B4F-15D4-F34D-A59D-F1D8A3871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190" y="2093784"/>
            <a:ext cx="4565134" cy="19930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2B2BFFA-9689-C346-B291-4F26A098811B}"/>
              </a:ext>
            </a:extLst>
          </p:cNvPr>
          <p:cNvSpPr txBox="1"/>
          <p:nvPr/>
        </p:nvSpPr>
        <p:spPr>
          <a:xfrm>
            <a:off x="1659583" y="3939499"/>
            <a:ext cx="62641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L and M are two parallel lines, we read it as L is parallel to M</a:t>
            </a: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22D129-FD89-5341-AE0B-907EA4F3F4F4}"/>
              </a:ext>
            </a:extLst>
          </p:cNvPr>
          <p:cNvSpPr txBox="1"/>
          <p:nvPr/>
        </p:nvSpPr>
        <p:spPr>
          <a:xfrm>
            <a:off x="287593" y="854983"/>
            <a:ext cx="10930328" cy="247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GB" sz="4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3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a pair of lines lie in the same plane and do not intersect when produced on either side, then such lines are parallel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270681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EE01922F-9030-CD47-90AE-2D89D7A31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en-GB" sz="4400" b="1" i="0" u="none" strike="noStrike" dirty="0">
                <a:solidFill>
                  <a:srgbClr val="1828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Line segments</a:t>
            </a:r>
          </a:p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Because the length of any line is infinite, we sometimes use parts of a line. A </a:t>
            </a:r>
            <a:r>
              <a:rPr lang="en-GB" sz="3600" b="1" i="0" u="none" strike="noStrike" dirty="0">
                <a:solidFill>
                  <a:srgbClr val="99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line segment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connects two endpoints. A line segment with two endpoints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GB" sz="3600" b="0" i="1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0" i="0" u="none" strike="noStrike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denoted by  .</a:t>
            </a:r>
          </a:p>
          <a:p>
            <a:pPr marL="0" indent="0">
              <a:buNone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0" i="0" u="none" strike="noStrike" dirty="0">
                <a:solidFill>
                  <a:srgbClr val="0A0A0A"/>
                </a:solidFill>
                <a:effectLst/>
                <a:latin typeface="Lucida Sans Unicode" panose="020B0602030504020204" pitchFamily="34" charset="0"/>
              </a:rPr>
              <a:t>A line segment can also be drawn as part of a line.</a:t>
            </a:r>
          </a:p>
          <a:p>
            <a:pPr marL="0" indent="0">
              <a:buNone/>
            </a:pPr>
            <a:endParaRPr lang="aa-E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9F570278-F99A-B94C-8843-3BADF5AE7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205" y="2908198"/>
            <a:ext cx="4205590" cy="1553964"/>
          </a:xfrm>
          <a:prstGeom prst="rect">
            <a:avLst/>
          </a:prstGeom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xmlns="" id="{6F97A6D0-D093-BF48-B4D3-4A7A73E8C2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946" y="5070360"/>
            <a:ext cx="6292575" cy="94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89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Lucida Sans Unicode</vt:lpstr>
      <vt:lpstr>Times New Roman</vt:lpstr>
      <vt:lpstr>Office Theme</vt:lpstr>
      <vt:lpstr>1_Office Theme</vt:lpstr>
      <vt:lpstr>Geometry  BS Education-V Teaching Mathematics (EDU-511)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923494615108</dc:creator>
  <cp:lastModifiedBy>ABC</cp:lastModifiedBy>
  <cp:revision>6</cp:revision>
  <dcterms:created xsi:type="dcterms:W3CDTF">2020-10-24T02:15:57Z</dcterms:created>
  <dcterms:modified xsi:type="dcterms:W3CDTF">2020-12-11T18:36:57Z</dcterms:modified>
</cp:coreProperties>
</file>