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4" r:id="rId2"/>
    <p:sldId id="276" r:id="rId3"/>
    <p:sldId id="257" r:id="rId4"/>
    <p:sldId id="285" r:id="rId5"/>
    <p:sldId id="286" r:id="rId6"/>
    <p:sldId id="258" r:id="rId7"/>
    <p:sldId id="268" r:id="rId8"/>
    <p:sldId id="259" r:id="rId9"/>
    <p:sldId id="275" r:id="rId10"/>
    <p:sldId id="260" r:id="rId11"/>
    <p:sldId id="270" r:id="rId12"/>
    <p:sldId id="261" r:id="rId13"/>
    <p:sldId id="269" r:id="rId14"/>
    <p:sldId id="289" r:id="rId15"/>
    <p:sldId id="262" r:id="rId16"/>
    <p:sldId id="290" r:id="rId17"/>
    <p:sldId id="263" r:id="rId18"/>
    <p:sldId id="264" r:id="rId19"/>
    <p:sldId id="265" r:id="rId20"/>
    <p:sldId id="266" r:id="rId21"/>
    <p:sldId id="281" r:id="rId22"/>
    <p:sldId id="278" r:id="rId23"/>
    <p:sldId id="280" r:id="rId24"/>
    <p:sldId id="282" r:id="rId25"/>
    <p:sldId id="283"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9C677-65B1-4C1A-AEB5-4742408F3E59}" type="datetimeFigureOut">
              <a:rPr lang="en-US" smtClean="0"/>
              <a:pPr/>
              <a:t>4/19/2020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42083-B094-41F6-BE32-6CCD6C2DD040}" type="slidenum">
              <a:rPr lang="en-US" smtClean="0"/>
              <a:pPr/>
              <a:t>‹#›</a:t>
            </a:fld>
            <a:endParaRPr lang="en-US"/>
          </a:p>
        </p:txBody>
      </p:sp>
    </p:spTree>
    <p:extLst>
      <p:ext uri="{BB962C8B-B14F-4D97-AF65-F5344CB8AC3E}">
        <p14:creationId xmlns:p14="http://schemas.microsoft.com/office/powerpoint/2010/main" xmlns="" val="281607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sdmanuals.com/professional/infectious-diseases/bacteria-and-antibacterial-drugs/fluoroquinolone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msdmanuals.com/professional/infectious-diseases/bacteria-and-antibacterial-drugs/overview-of-antibacterial-drug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442083-B094-41F6-BE32-6CCD6C2DD040}"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a:solidFill>
                  <a:schemeClr val="tx1"/>
                </a:solidFill>
                <a:latin typeface="+mn-lt"/>
                <a:ea typeface="+mn-ea"/>
                <a:cs typeface="+mn-cs"/>
              </a:rPr>
              <a:t>Fluoroquinolones</a:t>
            </a:r>
            <a:r>
              <a:rPr lang="en-US" sz="1200" b="0" i="0" kern="1200" dirty="0">
                <a:solidFill>
                  <a:schemeClr val="tx1"/>
                </a:solidFill>
                <a:latin typeface="+mn-lt"/>
                <a:ea typeface="+mn-ea"/>
                <a:cs typeface="+mn-cs"/>
              </a:rPr>
              <a:t> (see Table: </a:t>
            </a:r>
            <a:r>
              <a:rPr lang="en-US" sz="1200" b="0" i="0" u="sng" kern="1200" dirty="0" err="1">
                <a:solidFill>
                  <a:schemeClr val="tx1"/>
                </a:solidFill>
                <a:latin typeface="+mn-lt"/>
                <a:ea typeface="+mn-ea"/>
                <a:cs typeface="+mn-cs"/>
                <a:hlinkClick r:id="rId3"/>
              </a:rPr>
              <a:t>Fluoroquinolones</a:t>
            </a:r>
            <a:r>
              <a:rPr lang="en-US" sz="1200" b="0" i="0" kern="1200" dirty="0">
                <a:solidFill>
                  <a:schemeClr val="tx1"/>
                </a:solidFill>
                <a:latin typeface="+mn-lt"/>
                <a:ea typeface="+mn-ea"/>
                <a:cs typeface="+mn-cs"/>
              </a:rPr>
              <a:t>) exhibit concentration-dependent bactericidal activity (see </a:t>
            </a:r>
            <a:r>
              <a:rPr lang="en-US" sz="1200" b="0" i="0" u="sng" kern="1200" dirty="0">
                <a:solidFill>
                  <a:schemeClr val="tx1"/>
                </a:solidFill>
                <a:latin typeface="+mn-lt"/>
                <a:ea typeface="+mn-ea"/>
                <a:cs typeface="+mn-cs"/>
                <a:hlinkClick r:id="rId4"/>
              </a:rPr>
              <a:t>Effectiveness</a:t>
            </a:r>
            <a:r>
              <a:rPr lang="en-US" sz="1200" b="0" i="0" kern="1200" dirty="0">
                <a:solidFill>
                  <a:schemeClr val="tx1"/>
                </a:solidFill>
                <a:latin typeface="+mn-lt"/>
                <a:ea typeface="+mn-ea"/>
                <a:cs typeface="+mn-cs"/>
              </a:rPr>
              <a:t>) by inhibiting the activity of DNA </a:t>
            </a:r>
            <a:r>
              <a:rPr lang="en-US" sz="1200" b="0" i="0" kern="1200" dirty="0" err="1">
                <a:solidFill>
                  <a:schemeClr val="tx1"/>
                </a:solidFill>
                <a:latin typeface="+mn-lt"/>
                <a:ea typeface="+mn-ea"/>
                <a:cs typeface="+mn-cs"/>
              </a:rPr>
              <a:t>gyrase</a:t>
            </a:r>
            <a:r>
              <a:rPr lang="en-US" sz="1200" b="0" i="0" kern="1200" dirty="0">
                <a:solidFill>
                  <a:schemeClr val="tx1"/>
                </a:solidFill>
                <a:latin typeface="+mn-lt"/>
                <a:ea typeface="+mn-ea"/>
                <a:cs typeface="+mn-cs"/>
              </a:rPr>
              <a:t> and </a:t>
            </a:r>
            <a:r>
              <a:rPr lang="en-US" sz="1200" b="0" i="0" kern="1200" dirty="0" err="1">
                <a:solidFill>
                  <a:schemeClr val="tx1"/>
                </a:solidFill>
                <a:latin typeface="+mn-lt"/>
                <a:ea typeface="+mn-ea"/>
                <a:cs typeface="+mn-cs"/>
              </a:rPr>
              <a:t>topoisomerase</a:t>
            </a:r>
            <a:r>
              <a:rPr lang="en-US" sz="1200" b="0" i="0" kern="1200" dirty="0">
                <a:solidFill>
                  <a:schemeClr val="tx1"/>
                </a:solidFill>
                <a:latin typeface="+mn-lt"/>
                <a:ea typeface="+mn-ea"/>
                <a:cs typeface="+mn-cs"/>
              </a:rPr>
              <a:t>, enzymes essential for bacterial DNA replication.</a:t>
            </a:r>
          </a:p>
          <a:p>
            <a:r>
              <a:rPr lang="en-US" sz="1200" b="0" i="0" kern="1200" dirty="0" err="1">
                <a:solidFill>
                  <a:schemeClr val="tx1"/>
                </a:solidFill>
                <a:latin typeface="+mn-lt"/>
                <a:ea typeface="+mn-ea"/>
                <a:cs typeface="+mn-cs"/>
              </a:rPr>
              <a:t>Fluoroquinolones</a:t>
            </a:r>
            <a:r>
              <a:rPr lang="en-US" sz="1200" b="0" i="0" kern="1200" dirty="0">
                <a:solidFill>
                  <a:schemeClr val="tx1"/>
                </a:solidFill>
                <a:latin typeface="+mn-lt"/>
                <a:ea typeface="+mn-ea"/>
                <a:cs typeface="+mn-cs"/>
              </a:rPr>
              <a:t> are divided into 2 groups, based on antimicrobial spectrum and pharmacology:</a:t>
            </a:r>
          </a:p>
          <a:p>
            <a:r>
              <a:rPr lang="en-US" sz="1200" b="0" i="0" kern="1200" dirty="0">
                <a:solidFill>
                  <a:schemeClr val="tx1"/>
                </a:solidFill>
                <a:latin typeface="+mn-lt"/>
                <a:ea typeface="+mn-ea"/>
                <a:cs typeface="+mn-cs"/>
              </a:rPr>
              <a:t>Older group: Ciprofloxacin, </a:t>
            </a:r>
            <a:r>
              <a:rPr lang="en-US" sz="1200" b="0" i="0" kern="1200" dirty="0" err="1">
                <a:solidFill>
                  <a:schemeClr val="tx1"/>
                </a:solidFill>
                <a:latin typeface="+mn-lt"/>
                <a:ea typeface="+mn-ea"/>
                <a:cs typeface="+mn-cs"/>
              </a:rPr>
              <a:t>norfloxacin</a:t>
            </a:r>
            <a:r>
              <a:rPr lang="en-US" sz="1200" b="0" i="0" kern="1200" dirty="0">
                <a:solidFill>
                  <a:schemeClr val="tx1"/>
                </a:solidFill>
                <a:latin typeface="+mn-lt"/>
                <a:ea typeface="+mn-ea"/>
                <a:cs typeface="+mn-cs"/>
              </a:rPr>
              <a:t>, and </a:t>
            </a:r>
            <a:r>
              <a:rPr lang="en-US" sz="1200" b="0" i="0" kern="1200" dirty="0" err="1">
                <a:solidFill>
                  <a:schemeClr val="tx1"/>
                </a:solidFill>
                <a:latin typeface="+mn-lt"/>
                <a:ea typeface="+mn-ea"/>
                <a:cs typeface="+mn-cs"/>
              </a:rPr>
              <a:t>ofloxacin</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Newer group: </a:t>
            </a:r>
            <a:r>
              <a:rPr lang="en-US" sz="1200" b="0" i="0" kern="1200" dirty="0" err="1">
                <a:solidFill>
                  <a:schemeClr val="tx1"/>
                </a:solidFill>
                <a:latin typeface="+mn-lt"/>
                <a:ea typeface="+mn-ea"/>
                <a:cs typeface="+mn-cs"/>
              </a:rPr>
              <a:t>Gemifloxacin</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levofloxacin</a:t>
            </a:r>
            <a:r>
              <a:rPr lang="en-US" sz="1200" b="0" i="0" kern="1200" dirty="0">
                <a:solidFill>
                  <a:schemeClr val="tx1"/>
                </a:solidFill>
                <a:latin typeface="+mn-lt"/>
                <a:ea typeface="+mn-ea"/>
                <a:cs typeface="+mn-cs"/>
              </a:rPr>
              <a:t>, and </a:t>
            </a:r>
            <a:r>
              <a:rPr lang="en-US" sz="1200" b="0" i="0" kern="1200" dirty="0" err="1">
                <a:solidFill>
                  <a:schemeClr val="tx1"/>
                </a:solidFill>
                <a:latin typeface="+mn-lt"/>
                <a:ea typeface="+mn-ea"/>
                <a:cs typeface="+mn-cs"/>
              </a:rPr>
              <a:t>moxifloxacin</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Many newer </a:t>
            </a:r>
            <a:r>
              <a:rPr lang="en-US" sz="1200" b="0" i="0" kern="1200" dirty="0" err="1">
                <a:solidFill>
                  <a:schemeClr val="tx1"/>
                </a:solidFill>
                <a:latin typeface="+mn-lt"/>
                <a:ea typeface="+mn-ea"/>
                <a:cs typeface="+mn-cs"/>
              </a:rPr>
              <a:t>fluoroquinolones</a:t>
            </a:r>
            <a:r>
              <a:rPr lang="en-US" sz="1200" b="0" i="0" kern="1200" dirty="0">
                <a:solidFill>
                  <a:schemeClr val="tx1"/>
                </a:solidFill>
                <a:latin typeface="+mn-lt"/>
                <a:ea typeface="+mn-ea"/>
                <a:cs typeface="+mn-cs"/>
              </a:rPr>
              <a:t> have been withdrawn because of toxicity;</a:t>
            </a:r>
          </a:p>
        </p:txBody>
      </p:sp>
      <p:sp>
        <p:nvSpPr>
          <p:cNvPr id="4" name="Slide Number Placeholder 3"/>
          <p:cNvSpPr>
            <a:spLocks noGrp="1"/>
          </p:cNvSpPr>
          <p:nvPr>
            <p:ph type="sldNum" sz="quarter" idx="10"/>
          </p:nvPr>
        </p:nvSpPr>
        <p:spPr/>
        <p:txBody>
          <a:bodyPr/>
          <a:lstStyle/>
          <a:p>
            <a:fld id="{35442083-B094-41F6-BE32-6CCD6C2DD040}"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B04952-813C-4A22-9E63-CF36DC4B88B7}"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10FA3-F60E-4CBD-9DB5-93392696FF31}" type="slidenum">
              <a:rPr lang="en-US" smtClean="0"/>
              <a:pPr/>
              <a:t>‹#›</a:t>
            </a:fld>
            <a:endParaRPr lang="en-US"/>
          </a:p>
        </p:txBody>
      </p:sp>
    </p:spTree>
    <p:extLst>
      <p:ext uri="{BB962C8B-B14F-4D97-AF65-F5344CB8AC3E}">
        <p14:creationId xmlns:p14="http://schemas.microsoft.com/office/powerpoint/2010/main" xmlns="" val="2385008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B04952-813C-4A22-9E63-CF36DC4B88B7}"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10FA3-F60E-4CBD-9DB5-93392696FF31}" type="slidenum">
              <a:rPr lang="en-US" smtClean="0"/>
              <a:pPr/>
              <a:t>‹#›</a:t>
            </a:fld>
            <a:endParaRPr lang="en-US"/>
          </a:p>
        </p:txBody>
      </p:sp>
    </p:spTree>
    <p:extLst>
      <p:ext uri="{BB962C8B-B14F-4D97-AF65-F5344CB8AC3E}">
        <p14:creationId xmlns:p14="http://schemas.microsoft.com/office/powerpoint/2010/main" xmlns="" val="1278305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B04952-813C-4A22-9E63-CF36DC4B88B7}"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10FA3-F60E-4CBD-9DB5-93392696FF31}" type="slidenum">
              <a:rPr lang="en-US" smtClean="0"/>
              <a:pPr/>
              <a:t>‹#›</a:t>
            </a:fld>
            <a:endParaRPr lang="en-US"/>
          </a:p>
        </p:txBody>
      </p:sp>
    </p:spTree>
    <p:extLst>
      <p:ext uri="{BB962C8B-B14F-4D97-AF65-F5344CB8AC3E}">
        <p14:creationId xmlns:p14="http://schemas.microsoft.com/office/powerpoint/2010/main" xmlns="" val="293806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B04952-813C-4A22-9E63-CF36DC4B88B7}"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10FA3-F60E-4CBD-9DB5-93392696FF31}" type="slidenum">
              <a:rPr lang="en-US" smtClean="0"/>
              <a:pPr/>
              <a:t>‹#›</a:t>
            </a:fld>
            <a:endParaRPr lang="en-US"/>
          </a:p>
        </p:txBody>
      </p:sp>
    </p:spTree>
    <p:extLst>
      <p:ext uri="{BB962C8B-B14F-4D97-AF65-F5344CB8AC3E}">
        <p14:creationId xmlns:p14="http://schemas.microsoft.com/office/powerpoint/2010/main" xmlns="" val="1141667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B04952-813C-4A22-9E63-CF36DC4B88B7}"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10FA3-F60E-4CBD-9DB5-93392696FF31}" type="slidenum">
              <a:rPr lang="en-US" smtClean="0"/>
              <a:pPr/>
              <a:t>‹#›</a:t>
            </a:fld>
            <a:endParaRPr lang="en-US"/>
          </a:p>
        </p:txBody>
      </p:sp>
    </p:spTree>
    <p:extLst>
      <p:ext uri="{BB962C8B-B14F-4D97-AF65-F5344CB8AC3E}">
        <p14:creationId xmlns:p14="http://schemas.microsoft.com/office/powerpoint/2010/main" xmlns="" val="3883441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B04952-813C-4A22-9E63-CF36DC4B88B7}"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10FA3-F60E-4CBD-9DB5-93392696FF31}" type="slidenum">
              <a:rPr lang="en-US" smtClean="0"/>
              <a:pPr/>
              <a:t>‹#›</a:t>
            </a:fld>
            <a:endParaRPr lang="en-US"/>
          </a:p>
        </p:txBody>
      </p:sp>
    </p:spTree>
    <p:extLst>
      <p:ext uri="{BB962C8B-B14F-4D97-AF65-F5344CB8AC3E}">
        <p14:creationId xmlns:p14="http://schemas.microsoft.com/office/powerpoint/2010/main" xmlns="" val="200224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B04952-813C-4A22-9E63-CF36DC4B88B7}" type="datetimeFigureOut">
              <a:rPr lang="en-US" smtClean="0"/>
              <a:pPr/>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C10FA3-F60E-4CBD-9DB5-93392696FF31}" type="slidenum">
              <a:rPr lang="en-US" smtClean="0"/>
              <a:pPr/>
              <a:t>‹#›</a:t>
            </a:fld>
            <a:endParaRPr lang="en-US"/>
          </a:p>
        </p:txBody>
      </p:sp>
    </p:spTree>
    <p:extLst>
      <p:ext uri="{BB962C8B-B14F-4D97-AF65-F5344CB8AC3E}">
        <p14:creationId xmlns:p14="http://schemas.microsoft.com/office/powerpoint/2010/main" xmlns="" val="3539677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B04952-813C-4A22-9E63-CF36DC4B88B7}" type="datetimeFigureOut">
              <a:rPr lang="en-US" smtClean="0"/>
              <a:pPr/>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C10FA3-F60E-4CBD-9DB5-93392696FF31}" type="slidenum">
              <a:rPr lang="en-US" smtClean="0"/>
              <a:pPr/>
              <a:t>‹#›</a:t>
            </a:fld>
            <a:endParaRPr lang="en-US"/>
          </a:p>
        </p:txBody>
      </p:sp>
    </p:spTree>
    <p:extLst>
      <p:ext uri="{BB962C8B-B14F-4D97-AF65-F5344CB8AC3E}">
        <p14:creationId xmlns:p14="http://schemas.microsoft.com/office/powerpoint/2010/main" xmlns="" val="89856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04952-813C-4A22-9E63-CF36DC4B88B7}" type="datetimeFigureOut">
              <a:rPr lang="en-US" smtClean="0"/>
              <a:pPr/>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C10FA3-F60E-4CBD-9DB5-93392696FF31}" type="slidenum">
              <a:rPr lang="en-US" smtClean="0"/>
              <a:pPr/>
              <a:t>‹#›</a:t>
            </a:fld>
            <a:endParaRPr lang="en-US"/>
          </a:p>
        </p:txBody>
      </p:sp>
    </p:spTree>
    <p:extLst>
      <p:ext uri="{BB962C8B-B14F-4D97-AF65-F5344CB8AC3E}">
        <p14:creationId xmlns:p14="http://schemas.microsoft.com/office/powerpoint/2010/main" xmlns="" val="244455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B04952-813C-4A22-9E63-CF36DC4B88B7}"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10FA3-F60E-4CBD-9DB5-93392696FF31}" type="slidenum">
              <a:rPr lang="en-US" smtClean="0"/>
              <a:pPr/>
              <a:t>‹#›</a:t>
            </a:fld>
            <a:endParaRPr lang="en-US"/>
          </a:p>
        </p:txBody>
      </p:sp>
    </p:spTree>
    <p:extLst>
      <p:ext uri="{BB962C8B-B14F-4D97-AF65-F5344CB8AC3E}">
        <p14:creationId xmlns:p14="http://schemas.microsoft.com/office/powerpoint/2010/main" xmlns="" val="319191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B04952-813C-4A22-9E63-CF36DC4B88B7}"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10FA3-F60E-4CBD-9DB5-93392696FF31}" type="slidenum">
              <a:rPr lang="en-US" smtClean="0"/>
              <a:pPr/>
              <a:t>‹#›</a:t>
            </a:fld>
            <a:endParaRPr lang="en-US"/>
          </a:p>
        </p:txBody>
      </p:sp>
    </p:spTree>
    <p:extLst>
      <p:ext uri="{BB962C8B-B14F-4D97-AF65-F5344CB8AC3E}">
        <p14:creationId xmlns:p14="http://schemas.microsoft.com/office/powerpoint/2010/main" xmlns="" val="4100753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04952-813C-4A22-9E63-CF36DC4B88B7}" type="datetimeFigureOut">
              <a:rPr lang="en-US" smtClean="0"/>
              <a:pPr/>
              <a:t>4/19/2020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10FA3-F60E-4CBD-9DB5-93392696FF31}" type="slidenum">
              <a:rPr lang="en-US" smtClean="0"/>
              <a:pPr/>
              <a:t>‹#›</a:t>
            </a:fld>
            <a:endParaRPr lang="en-US"/>
          </a:p>
        </p:txBody>
      </p:sp>
    </p:spTree>
    <p:extLst>
      <p:ext uri="{BB962C8B-B14F-4D97-AF65-F5344CB8AC3E}">
        <p14:creationId xmlns:p14="http://schemas.microsoft.com/office/powerpoint/2010/main" xmlns="" val="456418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Mandarin_Chinese" TargetMode="External"/><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en.wikipedia.org/wiki/Health" TargetMode="External"/><Relationship Id="rId5" Type="http://schemas.openxmlformats.org/officeDocument/2006/relationships/hyperlink" Target="https://en.wikipedia.org/wiki/Chinese_martial_arts" TargetMode="External"/><Relationship Id="rId4" Type="http://schemas.openxmlformats.org/officeDocument/2006/relationships/hyperlink" Target="https://en.wikipedia.org/wiki/Neiji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Mind" TargetMode="External"/><Relationship Id="rId2" Type="http://schemas.openxmlformats.org/officeDocument/2006/relationships/hyperlink" Target="https://en.wikipedia.org/wiki/Human_body"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en.wikipedia.org/wiki/Ancient_India" TargetMode="External"/><Relationship Id="rId4" Type="http://schemas.openxmlformats.org/officeDocument/2006/relationships/hyperlink" Target="https://en.wikipedia.org/wiki/Sou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Baskerville Old Face" pitchFamily="18" charset="0"/>
              </a:rPr>
              <a:t>Fitness Training</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362414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Benefits of physical activity</a:t>
            </a:r>
          </a:p>
        </p:txBody>
      </p:sp>
      <p:sp>
        <p:nvSpPr>
          <p:cNvPr id="3" name="Content Placeholder 2"/>
          <p:cNvSpPr>
            <a:spLocks noGrp="1"/>
          </p:cNvSpPr>
          <p:nvPr>
            <p:ph idx="1"/>
          </p:nvPr>
        </p:nvSpPr>
        <p:spPr/>
        <p:txBody>
          <a:bodyPr>
            <a:normAutofit fontScale="77500" lnSpcReduction="20000"/>
          </a:bodyPr>
          <a:lstStyle/>
          <a:p>
            <a:r>
              <a:rPr lang="en-US" dirty="0"/>
              <a:t>Table 4-1</a:t>
            </a:r>
          </a:p>
          <a:p>
            <a:pPr marL="514350" indent="-514350">
              <a:buFont typeface="+mj-lt"/>
              <a:buAutoNum type="arabicPeriod"/>
            </a:pPr>
            <a:r>
              <a:rPr lang="en-US" dirty="0"/>
              <a:t>Lower overall mortality</a:t>
            </a:r>
          </a:p>
          <a:p>
            <a:pPr marL="514350" indent="-514350">
              <a:buFont typeface="+mj-lt"/>
              <a:buAutoNum type="arabicPeriod"/>
            </a:pPr>
            <a:r>
              <a:rPr lang="en-US" dirty="0"/>
              <a:t>Lower risk of cancer, including colon cancer and breast cancer</a:t>
            </a:r>
          </a:p>
          <a:p>
            <a:pPr marL="514350" indent="-514350">
              <a:buFont typeface="+mj-lt"/>
              <a:buAutoNum type="arabicPeriod"/>
            </a:pPr>
            <a:r>
              <a:rPr lang="en-US" dirty="0"/>
              <a:t>Lower risk of diabetes</a:t>
            </a:r>
          </a:p>
          <a:p>
            <a:pPr marL="514350" indent="-514350">
              <a:buFont typeface="+mj-lt"/>
              <a:buAutoNum type="arabicPeriod"/>
            </a:pPr>
            <a:r>
              <a:rPr lang="en-US" dirty="0"/>
              <a:t>Lower risk of hypertension, also treat it</a:t>
            </a:r>
          </a:p>
          <a:p>
            <a:pPr marL="514350" indent="-514350">
              <a:buFont typeface="+mj-lt"/>
              <a:buAutoNum type="arabicPeriod"/>
            </a:pPr>
            <a:r>
              <a:rPr lang="en-US" dirty="0"/>
              <a:t>Lower risk of obesity</a:t>
            </a:r>
          </a:p>
          <a:p>
            <a:pPr marL="514350" indent="-514350">
              <a:buFont typeface="+mj-lt"/>
              <a:buAutoNum type="arabicPeriod"/>
            </a:pPr>
            <a:r>
              <a:rPr lang="en-US" dirty="0"/>
              <a:t>Lower risk of depression</a:t>
            </a:r>
          </a:p>
          <a:p>
            <a:pPr marL="514350" indent="-514350">
              <a:buFont typeface="+mj-lt"/>
              <a:buAutoNum type="arabicPeriod"/>
            </a:pPr>
            <a:r>
              <a:rPr lang="en-US" dirty="0"/>
              <a:t>Improved mood and lower the symptoms of depression</a:t>
            </a:r>
          </a:p>
          <a:p>
            <a:pPr marL="514350" indent="-514350">
              <a:buFont typeface="+mj-lt"/>
              <a:buAutoNum type="arabicPeriod"/>
            </a:pPr>
            <a:r>
              <a:rPr lang="en-US" dirty="0"/>
              <a:t>Improved quality of life and improved functioning</a:t>
            </a:r>
          </a:p>
          <a:p>
            <a:pPr marL="514350" indent="-514350">
              <a:buFont typeface="+mj-lt"/>
              <a:buAutoNum type="arabicPeriod"/>
            </a:pPr>
            <a:r>
              <a:rPr lang="en-US" dirty="0"/>
              <a:t>Improved function in persons with arthritis</a:t>
            </a:r>
          </a:p>
          <a:p>
            <a:pPr marL="514350" indent="-514350">
              <a:buFont typeface="+mj-lt"/>
              <a:buAutoNum type="arabicPeriod"/>
            </a:pPr>
            <a:r>
              <a:rPr lang="en-US" dirty="0"/>
              <a:t>Lower risk of fall and injury</a:t>
            </a:r>
          </a:p>
        </p:txBody>
      </p:sp>
    </p:spTree>
    <p:extLst>
      <p:ext uri="{BB962C8B-B14F-4D97-AF65-F5344CB8AC3E}">
        <p14:creationId xmlns:p14="http://schemas.microsoft.com/office/powerpoint/2010/main" xmlns="" val="157735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ox(i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a:t>
            </a:r>
            <a:r>
              <a:rPr lang="en-US" dirty="0"/>
              <a:t>……</a:t>
            </a:r>
          </a:p>
        </p:txBody>
      </p:sp>
      <p:sp>
        <p:nvSpPr>
          <p:cNvPr id="3" name="Content Placeholder 2"/>
          <p:cNvSpPr>
            <a:spLocks noGrp="1"/>
          </p:cNvSpPr>
          <p:nvPr>
            <p:ph idx="1"/>
          </p:nvPr>
        </p:nvSpPr>
        <p:spPr>
          <a:xfrm>
            <a:off x="457200" y="1219200"/>
            <a:ext cx="8229600" cy="5410200"/>
          </a:xfrm>
        </p:spPr>
        <p:txBody>
          <a:bodyPr>
            <a:normAutofit lnSpcReduction="10000"/>
          </a:bodyPr>
          <a:lstStyle/>
          <a:p>
            <a:pPr marL="514350" indent="-514350">
              <a:buFont typeface="Wingdings" pitchFamily="2" charset="2"/>
              <a:buChar char="q"/>
            </a:pPr>
            <a:r>
              <a:rPr lang="en-US" dirty="0"/>
              <a:t>Prevention of bone loss and post menopausal fractures</a:t>
            </a:r>
          </a:p>
          <a:p>
            <a:pPr marL="514350" indent="-514350">
              <a:buFont typeface="Wingdings" pitchFamily="2" charset="2"/>
              <a:buChar char="q"/>
            </a:pPr>
            <a:r>
              <a:rPr lang="en-US" dirty="0"/>
              <a:t>Improved quality of sleep</a:t>
            </a:r>
          </a:p>
          <a:p>
            <a:pPr marL="514350" indent="-514350">
              <a:buFont typeface="Wingdings" pitchFamily="2" charset="2"/>
              <a:buChar char="q"/>
            </a:pPr>
            <a:r>
              <a:rPr lang="en-US" dirty="0"/>
              <a:t>Improved memory</a:t>
            </a:r>
          </a:p>
          <a:p>
            <a:pPr marL="514350" indent="-514350">
              <a:buFont typeface="Wingdings" pitchFamily="2" charset="2"/>
              <a:buChar char="q"/>
            </a:pPr>
            <a:r>
              <a:rPr lang="en-US" dirty="0"/>
              <a:t>Increased endurance</a:t>
            </a:r>
          </a:p>
          <a:p>
            <a:pPr marL="514350" indent="-514350">
              <a:buFont typeface="Wingdings" pitchFamily="2" charset="2"/>
              <a:buChar char="q"/>
            </a:pPr>
            <a:r>
              <a:rPr lang="en-US" dirty="0"/>
              <a:t>Increased strength</a:t>
            </a:r>
          </a:p>
          <a:p>
            <a:pPr marL="514350" indent="-514350">
              <a:buFont typeface="Wingdings" pitchFamily="2" charset="2"/>
              <a:buChar char="q"/>
            </a:pPr>
            <a:r>
              <a:rPr lang="en-US" dirty="0"/>
              <a:t>Reduce stress and tension</a:t>
            </a:r>
          </a:p>
          <a:p>
            <a:pPr marL="514350" indent="-514350">
              <a:buFont typeface="Wingdings" pitchFamily="2" charset="2"/>
              <a:buChar char="q"/>
            </a:pPr>
            <a:r>
              <a:rPr lang="en-US" dirty="0"/>
              <a:t>Increased energy</a:t>
            </a:r>
          </a:p>
          <a:p>
            <a:pPr marL="514350" indent="-514350">
              <a:buFont typeface="Wingdings" pitchFamily="2" charset="2"/>
              <a:buChar char="q"/>
            </a:pPr>
            <a:r>
              <a:rPr lang="en-US" dirty="0"/>
              <a:t>Slowed aging process</a:t>
            </a:r>
          </a:p>
          <a:p>
            <a:pPr marL="514350" indent="-514350">
              <a:buFont typeface="Wingdings" pitchFamily="2" charset="2"/>
              <a:buChar char="q"/>
            </a:pPr>
            <a:r>
              <a:rPr lang="en-US" dirty="0"/>
              <a:t>Boasted confidence </a:t>
            </a:r>
          </a:p>
        </p:txBody>
      </p:sp>
      <p:pic>
        <p:nvPicPr>
          <p:cNvPr id="6146" name="Picture 2" descr="E:\ash laptop\ash laptop\health wellness pictures\corazon_sano.jpg"/>
          <p:cNvPicPr>
            <a:picLocks noChangeAspect="1" noChangeArrowheads="1"/>
          </p:cNvPicPr>
          <p:nvPr/>
        </p:nvPicPr>
        <p:blipFill>
          <a:blip r:embed="rId2"/>
          <a:srcRect/>
          <a:stretch>
            <a:fillRect/>
          </a:stretch>
        </p:blipFill>
        <p:spPr bwMode="auto">
          <a:xfrm>
            <a:off x="5791200" y="1752600"/>
            <a:ext cx="3352800" cy="5029200"/>
          </a:xfrm>
          <a:prstGeom prst="rect">
            <a:avLst/>
          </a:prstGeom>
          <a:noFill/>
        </p:spPr>
      </p:pic>
    </p:spTree>
    <p:extLst>
      <p:ext uri="{BB962C8B-B14F-4D97-AF65-F5344CB8AC3E}">
        <p14:creationId xmlns:p14="http://schemas.microsoft.com/office/powerpoint/2010/main" xmlns="" val="407796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Therapeutic activities for special populations</a:t>
            </a:r>
          </a:p>
        </p:txBody>
      </p:sp>
      <p:sp>
        <p:nvSpPr>
          <p:cNvPr id="3" name="Content Placeholder 2"/>
          <p:cNvSpPr>
            <a:spLocks noGrp="1"/>
          </p:cNvSpPr>
          <p:nvPr>
            <p:ph idx="1"/>
          </p:nvPr>
        </p:nvSpPr>
        <p:spPr>
          <a:xfrm>
            <a:off x="0" y="1600200"/>
            <a:ext cx="5257800" cy="5257800"/>
          </a:xfrm>
        </p:spPr>
        <p:txBody>
          <a:bodyPr>
            <a:normAutofit fontScale="85000" lnSpcReduction="10000"/>
          </a:bodyPr>
          <a:lstStyle/>
          <a:p>
            <a:r>
              <a:rPr lang="en-US" b="1" dirty="0" err="1"/>
              <a:t>Aquatherapy</a:t>
            </a:r>
            <a:r>
              <a:rPr lang="en-US" b="1" dirty="0"/>
              <a:t> </a:t>
            </a:r>
          </a:p>
          <a:p>
            <a:pPr marL="0" indent="0">
              <a:buNone/>
            </a:pPr>
            <a:r>
              <a:rPr lang="en-US" dirty="0"/>
              <a:t>Therapeutic intervention using water as an environment for performing aerobic exercise or relaxation activities. </a:t>
            </a:r>
          </a:p>
          <a:p>
            <a:pPr marL="0" indent="0">
              <a:buNone/>
            </a:pPr>
            <a:r>
              <a:rPr lang="en-US" dirty="0"/>
              <a:t>Aquatic immersion provides various types of stimulation, including hydrostatic pressure, buoyancy, resistance and heat n affect the cardiopulmonary, neurological and musculoskeletal system in individuals with or without impairments</a:t>
            </a:r>
          </a:p>
        </p:txBody>
      </p:sp>
      <p:pic>
        <p:nvPicPr>
          <p:cNvPr id="3074" name="Picture 2" descr="E:\ash laptop\ash laptop\health wellness pictures\DolphinKick-2.gif"/>
          <p:cNvPicPr>
            <a:picLocks noChangeAspect="1" noChangeArrowheads="1" noCrop="1"/>
          </p:cNvPicPr>
          <p:nvPr/>
        </p:nvPicPr>
        <p:blipFill>
          <a:blip r:embed="rId2"/>
          <a:srcRect/>
          <a:stretch>
            <a:fillRect/>
          </a:stretch>
        </p:blipFill>
        <p:spPr bwMode="auto">
          <a:xfrm>
            <a:off x="5410200" y="1295400"/>
            <a:ext cx="3429000" cy="5257800"/>
          </a:xfrm>
          <a:prstGeom prst="rect">
            <a:avLst/>
          </a:prstGeom>
          <a:noFill/>
        </p:spPr>
      </p:pic>
    </p:spTree>
    <p:extLst>
      <p:ext uri="{BB962C8B-B14F-4D97-AF65-F5344CB8AC3E}">
        <p14:creationId xmlns:p14="http://schemas.microsoft.com/office/powerpoint/2010/main" xmlns="" val="2791758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TAI CHI</a:t>
            </a:r>
          </a:p>
        </p:txBody>
      </p:sp>
      <p:sp>
        <p:nvSpPr>
          <p:cNvPr id="3" name="Content Placeholder 2"/>
          <p:cNvSpPr>
            <a:spLocks noGrp="1"/>
          </p:cNvSpPr>
          <p:nvPr>
            <p:ph idx="1"/>
          </p:nvPr>
        </p:nvSpPr>
        <p:spPr>
          <a:xfrm>
            <a:off x="0" y="838200"/>
            <a:ext cx="5715000" cy="6248400"/>
          </a:xfrm>
        </p:spPr>
        <p:txBody>
          <a:bodyPr>
            <a:normAutofit/>
          </a:bodyPr>
          <a:lstStyle/>
          <a:p>
            <a:pPr marL="0" indent="0">
              <a:buNone/>
            </a:pPr>
            <a:r>
              <a:rPr lang="en-US" b="1" dirty="0" err="1"/>
              <a:t>T‘ai</a:t>
            </a:r>
            <a:r>
              <a:rPr lang="en-US" b="1" dirty="0"/>
              <a:t>-chi</a:t>
            </a:r>
            <a:r>
              <a:rPr lang="en-US" dirty="0"/>
              <a:t> (</a:t>
            </a:r>
            <a:r>
              <a:rPr lang="en-US" dirty="0">
                <a:hlinkClick r:id="rId3" tooltip="Mandarin Chinese"/>
              </a:rPr>
              <a:t>Mandarin</a:t>
            </a:r>
            <a:r>
              <a:rPr lang="en-US" dirty="0"/>
              <a:t>:  is an </a:t>
            </a:r>
            <a:r>
              <a:rPr lang="en-US" dirty="0">
                <a:hlinkClick r:id="rId4" tooltip="Neijia"/>
              </a:rPr>
              <a:t>internal</a:t>
            </a:r>
            <a:r>
              <a:rPr lang="en-US" dirty="0"/>
              <a:t> </a:t>
            </a:r>
            <a:r>
              <a:rPr lang="en-US" dirty="0">
                <a:hlinkClick r:id="rId5" tooltip="Chinese martial arts"/>
              </a:rPr>
              <a:t>Chinese martial art</a:t>
            </a:r>
            <a:r>
              <a:rPr lang="ja-JP" altLang="en-US"/>
              <a:t> </a:t>
            </a:r>
            <a:r>
              <a:rPr lang="en-US" dirty="0"/>
              <a:t>practiced for both defense training and its </a:t>
            </a:r>
            <a:r>
              <a:rPr lang="en-US" dirty="0">
                <a:hlinkClick r:id="rId6" tooltip="Health"/>
              </a:rPr>
              <a:t>health</a:t>
            </a:r>
            <a:r>
              <a:rPr lang="en-US" dirty="0"/>
              <a:t> benefits. </a:t>
            </a:r>
          </a:p>
          <a:p>
            <a:pPr marL="0" indent="0">
              <a:buNone/>
            </a:pPr>
            <a:r>
              <a:rPr lang="en-US" dirty="0"/>
              <a:t>Is an ancient </a:t>
            </a:r>
            <a:r>
              <a:rPr lang="en-US" dirty="0" err="1"/>
              <a:t>chinese</a:t>
            </a:r>
            <a:r>
              <a:rPr lang="en-US" dirty="0"/>
              <a:t> practice designed to exercise body, mind and spirit. These are slow controlled movements which are gentle and continuous and circular.</a:t>
            </a:r>
          </a:p>
          <a:p>
            <a:pPr marL="0" indent="0">
              <a:buNone/>
            </a:pPr>
            <a:r>
              <a:rPr lang="en-US" dirty="0"/>
              <a:t>Require proper motor control and Improve balance.</a:t>
            </a:r>
          </a:p>
        </p:txBody>
      </p:sp>
      <p:pic>
        <p:nvPicPr>
          <p:cNvPr id="2050" name="Picture 2" descr="E:\ash laptop\ash laptop\health wellness pictures\images (3).png"/>
          <p:cNvPicPr>
            <a:picLocks noChangeAspect="1" noChangeArrowheads="1"/>
          </p:cNvPicPr>
          <p:nvPr/>
        </p:nvPicPr>
        <p:blipFill>
          <a:blip r:embed="rId7"/>
          <a:srcRect/>
          <a:stretch>
            <a:fillRect/>
          </a:stretch>
        </p:blipFill>
        <p:spPr bwMode="auto">
          <a:xfrm>
            <a:off x="5791200" y="304800"/>
            <a:ext cx="3352800" cy="5791200"/>
          </a:xfrm>
          <a:prstGeom prst="rect">
            <a:avLst/>
          </a:prstGeom>
          <a:noFill/>
        </p:spPr>
      </p:pic>
    </p:spTree>
    <p:extLst>
      <p:ext uri="{BB962C8B-B14F-4D97-AF65-F5344CB8AC3E}">
        <p14:creationId xmlns:p14="http://schemas.microsoft.com/office/powerpoint/2010/main" xmlns="" val="4217262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82562"/>
          </a:xfrm>
        </p:spPr>
        <p:txBody>
          <a:bodyPr>
            <a:normAutofit fontScale="90000"/>
          </a:bodyPr>
          <a:lstStyle/>
          <a:p>
            <a:endParaRPr lang="en-US" dirty="0"/>
          </a:p>
        </p:txBody>
      </p:sp>
      <p:sp>
        <p:nvSpPr>
          <p:cNvPr id="3" name="Content Placeholder 2"/>
          <p:cNvSpPr>
            <a:spLocks noGrp="1"/>
          </p:cNvSpPr>
          <p:nvPr>
            <p:ph idx="1"/>
          </p:nvPr>
        </p:nvSpPr>
        <p:spPr>
          <a:xfrm>
            <a:off x="0" y="0"/>
            <a:ext cx="5867400" cy="6858000"/>
          </a:xfrm>
        </p:spPr>
        <p:txBody>
          <a:bodyPr>
            <a:normAutofit fontScale="85000" lnSpcReduction="20000"/>
          </a:bodyPr>
          <a:lstStyle/>
          <a:p>
            <a:pPr marL="0" indent="0">
              <a:buNone/>
            </a:pPr>
            <a:r>
              <a:rPr lang="en-US" b="1" dirty="0"/>
              <a:t> YOGA</a:t>
            </a:r>
          </a:p>
          <a:p>
            <a:pPr marL="0" indent="0"/>
            <a:r>
              <a:rPr lang="en-US" b="1" dirty="0"/>
              <a:t>Yoga</a:t>
            </a:r>
            <a:r>
              <a:rPr lang="en-US" dirty="0"/>
              <a:t>  is a group of </a:t>
            </a:r>
            <a:r>
              <a:rPr lang="en-US" dirty="0">
                <a:hlinkClick r:id="rId2" tooltip="Human body"/>
              </a:rPr>
              <a:t>physical</a:t>
            </a:r>
            <a:r>
              <a:rPr lang="en-US" dirty="0"/>
              <a:t>, </a:t>
            </a:r>
            <a:r>
              <a:rPr lang="en-US" dirty="0">
                <a:hlinkClick r:id="rId3" tooltip="Mind"/>
              </a:rPr>
              <a:t>mental</a:t>
            </a:r>
            <a:r>
              <a:rPr lang="en-US" dirty="0"/>
              <a:t>, and </a:t>
            </a:r>
            <a:r>
              <a:rPr lang="en-US" dirty="0">
                <a:hlinkClick r:id="rId4" tooltip="Soul"/>
              </a:rPr>
              <a:t>spiritual</a:t>
            </a:r>
            <a:r>
              <a:rPr lang="en-US" dirty="0"/>
              <a:t> practices or disciplines which originated in </a:t>
            </a:r>
            <a:r>
              <a:rPr lang="en-US" u="sng" dirty="0">
                <a:hlinkClick r:id="rId5" tooltip="Ancient India"/>
              </a:rPr>
              <a:t>ancient India</a:t>
            </a:r>
            <a:endParaRPr lang="en-US" u="sng" dirty="0"/>
          </a:p>
          <a:p>
            <a:pPr marL="0" indent="0"/>
            <a:r>
              <a:rPr lang="en-US" dirty="0"/>
              <a:t>Type of exercise to attain body and mental control through variety of postures, </a:t>
            </a:r>
          </a:p>
          <a:p>
            <a:pPr marL="0" indent="0"/>
            <a:r>
              <a:rPr lang="en-US" dirty="0"/>
              <a:t>the root of yoga means to bind or to connect referring spiritual aspects of these exercise and suggesting a connection of soul with GOD. </a:t>
            </a:r>
          </a:p>
          <a:p>
            <a:pPr marL="0" indent="0"/>
            <a:r>
              <a:rPr lang="en-US" dirty="0"/>
              <a:t>Designed to incorporate breathing &amp; meditation to calm mind.</a:t>
            </a:r>
          </a:p>
          <a:p>
            <a:pPr marL="0" indent="0"/>
            <a:r>
              <a:rPr lang="en-US" dirty="0"/>
              <a:t>HATHA yoga is physical path of yoga and use physical poses &amp; breathing techniques designed to develop a strong, healthy, and flexible body. </a:t>
            </a:r>
          </a:p>
          <a:p>
            <a:pPr marL="0" indent="0"/>
            <a:r>
              <a:rPr lang="en-US" dirty="0"/>
              <a:t>Use stretching techniques for Physical &amp; spiritual relaxation. </a:t>
            </a:r>
          </a:p>
        </p:txBody>
      </p:sp>
      <p:pic>
        <p:nvPicPr>
          <p:cNvPr id="4" name="Picture 3" descr="E:\ash laptop\ash laptop\health wellness pictures\images (4).png"/>
          <p:cNvPicPr>
            <a:picLocks noChangeAspect="1" noChangeArrowheads="1"/>
          </p:cNvPicPr>
          <p:nvPr/>
        </p:nvPicPr>
        <p:blipFill>
          <a:blip r:embed="rId6"/>
          <a:srcRect/>
          <a:stretch>
            <a:fillRect/>
          </a:stretch>
        </p:blipFill>
        <p:spPr bwMode="auto">
          <a:xfrm>
            <a:off x="5943600" y="838200"/>
            <a:ext cx="2971800" cy="5715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style>
          <a:lnRef idx="1">
            <a:schemeClr val="accent1"/>
          </a:lnRef>
          <a:fillRef idx="2">
            <a:schemeClr val="accent1"/>
          </a:fillRef>
          <a:effectRef idx="1">
            <a:schemeClr val="accent1"/>
          </a:effectRef>
          <a:fontRef idx="minor">
            <a:schemeClr val="dk1"/>
          </a:fontRef>
        </p:style>
        <p:txBody>
          <a:bodyPr>
            <a:noAutofit/>
          </a:bodyPr>
          <a:lstStyle/>
          <a:p>
            <a:r>
              <a:rPr lang="en-US" sz="2800" b="1" dirty="0"/>
              <a:t>Consideration for exercise and physical activity</a:t>
            </a:r>
          </a:p>
        </p:txBody>
      </p:sp>
      <p:sp>
        <p:nvSpPr>
          <p:cNvPr id="3" name="Content Placeholder 2"/>
          <p:cNvSpPr>
            <a:spLocks noGrp="1"/>
          </p:cNvSpPr>
          <p:nvPr>
            <p:ph idx="1"/>
          </p:nvPr>
        </p:nvSpPr>
        <p:spPr>
          <a:xfrm>
            <a:off x="0" y="457200"/>
            <a:ext cx="6324600" cy="6400800"/>
          </a:xfrm>
        </p:spPr>
        <p:txBody>
          <a:bodyPr>
            <a:normAutofit fontScale="77500" lnSpcReduction="20000"/>
          </a:bodyPr>
          <a:lstStyle/>
          <a:p>
            <a:pPr marL="0" indent="0">
              <a:buNone/>
            </a:pPr>
            <a:r>
              <a:rPr lang="en-US" b="1" dirty="0"/>
              <a:t>1.:::Weather condition: </a:t>
            </a:r>
          </a:p>
          <a:p>
            <a:pPr marL="0" indent="0"/>
            <a:r>
              <a:rPr lang="en-US" dirty="0"/>
              <a:t>bad weather pose significant hazards for outdoor activities</a:t>
            </a:r>
          </a:p>
          <a:p>
            <a:pPr marL="0" indent="0"/>
            <a:r>
              <a:rPr lang="en-US" dirty="0"/>
              <a:t>Vigorous exercise not advised when temperature is over 98F &amp; humidity is high.</a:t>
            </a:r>
          </a:p>
          <a:p>
            <a:pPr marL="0" indent="0"/>
            <a:r>
              <a:rPr lang="en-US" b="1" dirty="0"/>
              <a:t>Hazards are dehydration.</a:t>
            </a:r>
          </a:p>
          <a:p>
            <a:pPr marL="0" indent="0"/>
            <a:r>
              <a:rPr lang="en-US" dirty="0"/>
              <a:t>Introduce electrolyte replacement </a:t>
            </a:r>
            <a:r>
              <a:rPr lang="en-US" dirty="0" err="1"/>
              <a:t>ie</a:t>
            </a:r>
            <a:r>
              <a:rPr lang="en-US" dirty="0"/>
              <a:t> diluted fruit juices</a:t>
            </a:r>
          </a:p>
          <a:p>
            <a:pPr marL="0" indent="0"/>
            <a:r>
              <a:rPr lang="en-US" dirty="0"/>
              <a:t>Not coffee n cola drinks as they are diuretics</a:t>
            </a:r>
          </a:p>
          <a:p>
            <a:pPr marL="0" indent="0">
              <a:buNone/>
            </a:pPr>
            <a:r>
              <a:rPr lang="en-US" b="1" dirty="0"/>
              <a:t>2:::::::::::Proper attire: </a:t>
            </a:r>
          </a:p>
          <a:p>
            <a:pPr marL="0" indent="0">
              <a:buFont typeface="Wingdings" pitchFamily="2" charset="2"/>
              <a:buChar char="Ø"/>
            </a:pPr>
            <a:r>
              <a:rPr lang="en-US" dirty="0"/>
              <a:t>clothing according to the weather &amp; allow body to breathe yet protect from excessive sunlight</a:t>
            </a:r>
          </a:p>
          <a:p>
            <a:pPr marL="0" indent="0">
              <a:buFont typeface="Wingdings" pitchFamily="2" charset="2"/>
              <a:buChar char="Ø"/>
            </a:pPr>
            <a:r>
              <a:rPr lang="en-US" dirty="0"/>
              <a:t>Fit the body properly, light colored (reflect sunlight)</a:t>
            </a:r>
          </a:p>
          <a:p>
            <a:pPr marL="0" indent="0">
              <a:buFont typeface="Wingdings" pitchFamily="2" charset="2"/>
              <a:buChar char="Ø"/>
            </a:pPr>
            <a:r>
              <a:rPr lang="en-US" dirty="0"/>
              <a:t>Absorb moist</a:t>
            </a:r>
          </a:p>
          <a:p>
            <a:pPr marL="0" indent="0">
              <a:buNone/>
            </a:pPr>
            <a:r>
              <a:rPr lang="en-US" b="1" dirty="0">
                <a:solidFill>
                  <a:srgbClr val="FF0000"/>
                </a:solidFill>
              </a:rPr>
              <a:t>Early morning and late afternoon decrease weather hazards</a:t>
            </a:r>
          </a:p>
          <a:p>
            <a:pPr marL="0" indent="0">
              <a:buNone/>
            </a:pPr>
            <a:endParaRPr lang="en-US" dirty="0"/>
          </a:p>
          <a:p>
            <a:pPr marL="0" indent="0">
              <a:buNone/>
            </a:pPr>
            <a:endParaRPr lang="en-US" b="1" dirty="0"/>
          </a:p>
          <a:p>
            <a:pPr marL="0" indent="0">
              <a:buNone/>
            </a:pPr>
            <a:endParaRPr lang="en-US" dirty="0"/>
          </a:p>
          <a:p>
            <a:pPr marL="0" indent="0">
              <a:buNone/>
            </a:pPr>
            <a:endParaRPr lang="en-US" b="1" dirty="0"/>
          </a:p>
        </p:txBody>
      </p:sp>
      <p:pic>
        <p:nvPicPr>
          <p:cNvPr id="4098" name="Picture 2" descr="E:\ash laptop\ash laptop\health wellness pictures\Too Hot Too Cold HI (1).jpeg"/>
          <p:cNvPicPr>
            <a:picLocks noChangeAspect="1" noChangeArrowheads="1"/>
          </p:cNvPicPr>
          <p:nvPr/>
        </p:nvPicPr>
        <p:blipFill>
          <a:blip r:embed="rId2"/>
          <a:srcRect/>
          <a:stretch>
            <a:fillRect/>
          </a:stretch>
        </p:blipFill>
        <p:spPr bwMode="auto">
          <a:xfrm>
            <a:off x="6400800" y="1181100"/>
            <a:ext cx="2616200" cy="5219700"/>
          </a:xfrm>
          <a:prstGeom prst="rect">
            <a:avLst/>
          </a:prstGeom>
          <a:noFill/>
        </p:spPr>
      </p:pic>
    </p:spTree>
    <p:extLst>
      <p:ext uri="{BB962C8B-B14F-4D97-AF65-F5344CB8AC3E}">
        <p14:creationId xmlns:p14="http://schemas.microsoft.com/office/powerpoint/2010/main" xmlns="" val="1715101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867400"/>
          </a:xfrm>
        </p:spPr>
        <p:txBody>
          <a:bodyPr>
            <a:normAutofit fontScale="92500" lnSpcReduction="20000"/>
          </a:bodyPr>
          <a:lstStyle/>
          <a:p>
            <a:pPr marL="0" indent="0">
              <a:buNone/>
            </a:pPr>
            <a:r>
              <a:rPr lang="en-US" dirty="0"/>
              <a:t>Exercise should be limited when temp. below freezing point and accompanied by wind. During cold weather individual wear layered clothe.</a:t>
            </a:r>
          </a:p>
          <a:p>
            <a:pPr marL="0" indent="0">
              <a:buNone/>
            </a:pPr>
            <a:endParaRPr lang="en-US" b="1" dirty="0"/>
          </a:p>
          <a:p>
            <a:pPr marL="0" indent="0">
              <a:buNone/>
            </a:pPr>
            <a:r>
              <a:rPr lang="en-US" b="1" dirty="0"/>
              <a:t>3::;;Time of the day: </a:t>
            </a:r>
          </a:p>
          <a:p>
            <a:pPr marL="0" indent="0">
              <a:buNone/>
            </a:pPr>
            <a:r>
              <a:rPr lang="en-US" dirty="0"/>
              <a:t>avoid peak sunlight</a:t>
            </a:r>
          </a:p>
          <a:p>
            <a:pPr marL="0" indent="0">
              <a:buNone/>
            </a:pPr>
            <a:r>
              <a:rPr lang="en-US" dirty="0"/>
              <a:t>2 to 3 hours after meal</a:t>
            </a:r>
          </a:p>
          <a:p>
            <a:pPr marL="0" indent="0">
              <a:buNone/>
            </a:pPr>
            <a:r>
              <a:rPr lang="en-US" dirty="0"/>
              <a:t>30 min break </a:t>
            </a:r>
            <a:r>
              <a:rPr lang="en-US" dirty="0" err="1"/>
              <a:t>postexercise</a:t>
            </a:r>
            <a:r>
              <a:rPr lang="en-US" dirty="0"/>
              <a:t> is suggested</a:t>
            </a:r>
          </a:p>
          <a:p>
            <a:pPr marL="0" indent="0">
              <a:buNone/>
            </a:pPr>
            <a:r>
              <a:rPr lang="en-US" b="1" dirty="0"/>
              <a:t>4::::Proper nutrition:</a:t>
            </a:r>
            <a:r>
              <a:rPr lang="en-US" dirty="0"/>
              <a:t> </a:t>
            </a:r>
          </a:p>
          <a:p>
            <a:pPr marL="0" indent="0">
              <a:buNone/>
            </a:pPr>
            <a:r>
              <a:rPr lang="en-US" dirty="0"/>
              <a:t>balanced diet, hydration during exercise</a:t>
            </a:r>
          </a:p>
          <a:p>
            <a:pPr marL="0" indent="0">
              <a:buNone/>
            </a:pPr>
            <a:r>
              <a:rPr lang="en-US" dirty="0"/>
              <a:t>Small meals 4 hours before ex.</a:t>
            </a:r>
          </a:p>
          <a:p>
            <a:pPr marL="0" indent="0">
              <a:buNone/>
            </a:pPr>
            <a:r>
              <a:rPr lang="en-US" dirty="0"/>
              <a:t>Older adults should monitor nutrient intake for glucose and protein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checkerboard(across)">
                                      <p:cBhvr>
                                        <p:cTn id="18" dur="500"/>
                                        <p:tgtEl>
                                          <p:spTgt spid="3">
                                            <p:txEl>
                                              <p:pRg st="7" end="7"/>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checkerboard(across)">
                                      <p:cBhvr>
                                        <p:cTn id="21" dur="500"/>
                                        <p:tgtEl>
                                          <p:spTgt spid="3">
                                            <p:txEl>
                                              <p:pRg st="8" end="8"/>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checkerboard(across)">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0"/>
            <a:ext cx="8763000" cy="6781800"/>
          </a:xfrm>
        </p:spPr>
        <p:txBody>
          <a:bodyPr>
            <a:normAutofit fontScale="77500" lnSpcReduction="20000"/>
          </a:bodyPr>
          <a:lstStyle/>
          <a:p>
            <a:pPr marL="0" indent="0">
              <a:buNone/>
            </a:pPr>
            <a:r>
              <a:rPr lang="en-US" b="1" dirty="0"/>
              <a:t>Illness:</a:t>
            </a:r>
          </a:p>
          <a:p>
            <a:pPr marL="0" indent="0">
              <a:buNone/>
            </a:pPr>
            <a:r>
              <a:rPr lang="en-US" b="1" dirty="0"/>
              <a:t> if </a:t>
            </a:r>
            <a:r>
              <a:rPr lang="en-US" b="1" dirty="0" err="1"/>
              <a:t>patien</a:t>
            </a:r>
            <a:r>
              <a:rPr lang="en-US" b="1" dirty="0"/>
              <a:t> has cold and no other medical condition: </a:t>
            </a:r>
            <a:r>
              <a:rPr lang="en-US" dirty="0"/>
              <a:t>low intensity ex unless</a:t>
            </a:r>
          </a:p>
          <a:p>
            <a:pPr marL="0" indent="0">
              <a:buNone/>
            </a:pPr>
            <a:r>
              <a:rPr lang="en-US" dirty="0"/>
              <a:t>Contraindicated in fever, sore muscle or joints, diarrhea or a productive cough.</a:t>
            </a:r>
          </a:p>
          <a:p>
            <a:pPr marL="0" indent="0">
              <a:buNone/>
            </a:pPr>
            <a:r>
              <a:rPr lang="en-US" dirty="0"/>
              <a:t>First resolve these symptoms then go to ex. </a:t>
            </a:r>
          </a:p>
          <a:p>
            <a:pPr marL="0" indent="0">
              <a:buNone/>
            </a:pPr>
            <a:r>
              <a:rPr lang="en-US" b="1" dirty="0"/>
              <a:t>Medications: </a:t>
            </a:r>
          </a:p>
          <a:p>
            <a:pPr marL="514350" indent="-514350">
              <a:buFont typeface="+mj-lt"/>
              <a:buAutoNum type="arabicPeriod"/>
            </a:pPr>
            <a:r>
              <a:rPr lang="en-US" dirty="0"/>
              <a:t>Caffeine, cold medication, diet pills, allergy remedies, and certain herbal teas,   can elevate  heart rate</a:t>
            </a:r>
          </a:p>
          <a:p>
            <a:pPr marL="514350" indent="-514350">
              <a:buFont typeface="+mj-lt"/>
              <a:buAutoNum type="arabicPeriod"/>
            </a:pPr>
            <a:r>
              <a:rPr lang="en-US" dirty="0"/>
              <a:t>Antihistamine…. Individual feel drowsy, increase in reaction time, poor balace….so avoid these medicine</a:t>
            </a:r>
          </a:p>
          <a:p>
            <a:pPr marL="514350" indent="-514350">
              <a:buFont typeface="+mj-lt"/>
              <a:buAutoNum type="arabicPeriod"/>
            </a:pPr>
            <a:r>
              <a:rPr lang="en-US" dirty="0"/>
              <a:t>Some medications can enhance performance </a:t>
            </a:r>
            <a:r>
              <a:rPr lang="en-US" dirty="0" err="1"/>
              <a:t>hense</a:t>
            </a:r>
            <a:r>
              <a:rPr lang="en-US" dirty="0"/>
              <a:t> banned by International Olympic Committee </a:t>
            </a:r>
            <a:r>
              <a:rPr lang="en-US" dirty="0" err="1"/>
              <a:t>ie</a:t>
            </a:r>
            <a:r>
              <a:rPr lang="en-US" dirty="0"/>
              <a:t> steroids, diuretics, pain relievers</a:t>
            </a:r>
          </a:p>
          <a:p>
            <a:pPr marL="514350" indent="-514350">
              <a:buFont typeface="+mj-lt"/>
              <a:buAutoNum type="arabicPeriod"/>
            </a:pPr>
            <a:r>
              <a:rPr lang="en-US" dirty="0" err="1"/>
              <a:t>Fluoroquinolones</a:t>
            </a:r>
            <a:r>
              <a:rPr lang="en-US" dirty="0"/>
              <a:t> has linked with serious  tendon injuries, ankle , shoulder and hand </a:t>
            </a:r>
          </a:p>
          <a:p>
            <a:pPr marL="514350" indent="-514350">
              <a:buFont typeface="+mj-lt"/>
              <a:buAutoNum type="arabicPeriod"/>
            </a:pPr>
            <a:r>
              <a:rPr lang="en-US" dirty="0"/>
              <a:t>Anti inflammatory drugs: stomach problem</a:t>
            </a:r>
          </a:p>
          <a:p>
            <a:pPr marL="514350" indent="-514350">
              <a:buFont typeface="+mj-lt"/>
              <a:buAutoNum type="arabicPeriod"/>
            </a:pPr>
            <a:r>
              <a:rPr lang="en-US" dirty="0"/>
              <a:t> anti-angina</a:t>
            </a:r>
          </a:p>
          <a:p>
            <a:pPr marL="514350" indent="-514350">
              <a:buNone/>
            </a:pPr>
            <a:r>
              <a:rPr lang="en-US" b="1" dirty="0"/>
              <a:t> All Carefully monitor before exercise</a:t>
            </a:r>
          </a:p>
          <a:p>
            <a:pPr marL="514350" indent="-514350">
              <a:buFont typeface="+mj-lt"/>
              <a:buAutoNum type="arabicPeriod"/>
            </a:pPr>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28423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ox(in)">
                                      <p:cBhvr>
                                        <p:cTn id="21" dur="500"/>
                                        <p:tgtEl>
                                          <p:spTgt spid="3">
                                            <p:txEl>
                                              <p:pRg st="4" end="4"/>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ox(in)">
                                      <p:cBhvr>
                                        <p:cTn id="24" dur="500"/>
                                        <p:tgtEl>
                                          <p:spTgt spid="3">
                                            <p:txEl>
                                              <p:pRg st="5" end="5"/>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ox(in)">
                                      <p:cBhvr>
                                        <p:cTn id="30" dur="500"/>
                                        <p:tgtEl>
                                          <p:spTgt spid="3">
                                            <p:txEl>
                                              <p:pRg st="7" end="7"/>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ox(in)">
                                      <p:cBhvr>
                                        <p:cTn id="33" dur="500"/>
                                        <p:tgtEl>
                                          <p:spTgt spid="3">
                                            <p:txEl>
                                              <p:pRg st="8" end="8"/>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ox(in)">
                                      <p:cBhvr>
                                        <p:cTn id="36" dur="500"/>
                                        <p:tgtEl>
                                          <p:spTgt spid="3">
                                            <p:txEl>
                                              <p:pRg st="9" end="9"/>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box(in)">
                                      <p:cBhvr>
                                        <p:cTn id="39" dur="500"/>
                                        <p:tgtEl>
                                          <p:spTgt spid="3">
                                            <p:txEl>
                                              <p:pRg st="10" end="10"/>
                                            </p:txEl>
                                          </p:spTgt>
                                        </p:tgtEl>
                                      </p:cBhvr>
                                    </p:animEffect>
                                  </p:childTnLst>
                                </p:cTn>
                              </p:par>
                              <p:par>
                                <p:cTn id="40" presetID="4" presetClass="entr" presetSubtype="16"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ox(in)">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487362"/>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b="1" dirty="0"/>
              <a:t>Preparation for ex/exercise prescription</a:t>
            </a:r>
          </a:p>
        </p:txBody>
      </p:sp>
      <p:sp>
        <p:nvSpPr>
          <p:cNvPr id="3" name="Content Placeholder 2"/>
          <p:cNvSpPr>
            <a:spLocks noGrp="1"/>
          </p:cNvSpPr>
          <p:nvPr>
            <p:ph idx="1"/>
          </p:nvPr>
        </p:nvSpPr>
        <p:spPr>
          <a:xfrm>
            <a:off x="457200" y="1295400"/>
            <a:ext cx="8229600" cy="5257800"/>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r>
              <a:rPr lang="en-US" b="1" dirty="0" err="1"/>
              <a:t>Fitte</a:t>
            </a:r>
            <a:r>
              <a:rPr lang="en-US" b="1" dirty="0"/>
              <a:t> equation</a:t>
            </a:r>
          </a:p>
          <a:p>
            <a:r>
              <a:rPr lang="en-US" b="1" dirty="0"/>
              <a:t>F:  </a:t>
            </a:r>
            <a:r>
              <a:rPr lang="en-US" dirty="0"/>
              <a:t>frequency: </a:t>
            </a:r>
          </a:p>
          <a:p>
            <a:r>
              <a:rPr lang="en-US" dirty="0"/>
              <a:t>( how often) no of session, twice per day</a:t>
            </a:r>
            <a:endParaRPr lang="en-US" b="1" dirty="0"/>
          </a:p>
          <a:p>
            <a:r>
              <a:rPr lang="en-US" b="1" dirty="0"/>
              <a:t>I :  </a:t>
            </a:r>
            <a:r>
              <a:rPr lang="en-US" dirty="0"/>
              <a:t>intensity: </a:t>
            </a:r>
          </a:p>
          <a:p>
            <a:r>
              <a:rPr lang="en-US" dirty="0"/>
              <a:t>( how hard) resistance exercise, max weight, </a:t>
            </a:r>
            <a:r>
              <a:rPr lang="en-US" dirty="0" err="1"/>
              <a:t>submax</a:t>
            </a:r>
            <a:r>
              <a:rPr lang="en-US" dirty="0"/>
              <a:t>, to the point of fatigue etc.</a:t>
            </a:r>
            <a:endParaRPr lang="en-US" b="1" dirty="0"/>
          </a:p>
          <a:p>
            <a:r>
              <a:rPr lang="en-US" b="1" dirty="0"/>
              <a:t>T :  </a:t>
            </a:r>
            <a:r>
              <a:rPr lang="en-US" dirty="0"/>
              <a:t>time duration</a:t>
            </a:r>
            <a:r>
              <a:rPr lang="en-US" dirty="0">
                <a:sym typeface="Wingdings" pitchFamily="2" charset="2"/>
              </a:rPr>
              <a:t>:</a:t>
            </a:r>
          </a:p>
          <a:p>
            <a:r>
              <a:rPr lang="en-US" dirty="0">
                <a:sym typeface="Wingdings" pitchFamily="2" charset="2"/>
              </a:rPr>
              <a:t> (how long) </a:t>
            </a:r>
            <a:r>
              <a:rPr lang="en-US" dirty="0"/>
              <a:t>time of exercise with adequate rest periods</a:t>
            </a:r>
            <a:endParaRPr lang="en-US" b="1" dirty="0"/>
          </a:p>
          <a:p>
            <a:r>
              <a:rPr lang="en-US" b="1" dirty="0"/>
              <a:t>T :   </a:t>
            </a:r>
            <a:r>
              <a:rPr lang="en-US" dirty="0"/>
              <a:t>type:  (specificity of activity) </a:t>
            </a:r>
          </a:p>
          <a:p>
            <a:r>
              <a:rPr lang="en-US" b="1" dirty="0"/>
              <a:t>E : </a:t>
            </a:r>
            <a:r>
              <a:rPr lang="en-US" dirty="0"/>
              <a:t>enjoyment:</a:t>
            </a:r>
            <a:r>
              <a:rPr lang="en-US" b="1" dirty="0"/>
              <a:t> </a:t>
            </a:r>
          </a:p>
          <a:p>
            <a:pPr>
              <a:buNone/>
            </a:pPr>
            <a:endParaRPr lang="en-US" b="1" dirty="0">
              <a:solidFill>
                <a:srgbClr val="FF0000"/>
              </a:solidFill>
            </a:endParaRPr>
          </a:p>
          <a:p>
            <a:pPr>
              <a:buNone/>
            </a:pPr>
            <a:r>
              <a:rPr lang="en-US" b="1" dirty="0">
                <a:solidFill>
                  <a:srgbClr val="FF0000"/>
                </a:solidFill>
              </a:rPr>
              <a:t>General exercise principle:::: </a:t>
            </a:r>
            <a:r>
              <a:rPr lang="en-US" b="1" dirty="0"/>
              <a:t>overload principal &amp; specificity principal </a:t>
            </a:r>
          </a:p>
        </p:txBody>
      </p:sp>
    </p:spTree>
    <p:extLst>
      <p:ext uri="{BB962C8B-B14F-4D97-AF65-F5344CB8AC3E}">
        <p14:creationId xmlns:p14="http://schemas.microsoft.com/office/powerpoint/2010/main" xmlns="" val="303152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ox(in)">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ox(in)">
                                      <p:cBhvr>
                                        <p:cTn id="22" dur="500"/>
                                        <p:tgtEl>
                                          <p:spTgt spid="3">
                                            <p:txEl>
                                              <p:pRg st="7" end="7"/>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ox(in)">
                                      <p:cBhvr>
                                        <p:cTn id="25" dur="500"/>
                                        <p:tgtEl>
                                          <p:spTgt spid="3">
                                            <p:txEl>
                                              <p:pRg st="8" end="8"/>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box(in)">
                                      <p:cBhvr>
                                        <p:cTn id="28" dur="500"/>
                                        <p:tgtEl>
                                          <p:spTgt spid="3">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blinds(horizontal)">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Exercises that can cause injury</a:t>
            </a:r>
          </a:p>
        </p:txBody>
      </p:sp>
      <p:sp>
        <p:nvSpPr>
          <p:cNvPr id="3" name="Content Placeholder 2"/>
          <p:cNvSpPr>
            <a:spLocks noGrp="1"/>
          </p:cNvSpPr>
          <p:nvPr>
            <p:ph idx="1"/>
          </p:nvPr>
        </p:nvSpPr>
        <p:spPr/>
        <p:txBody>
          <a:bodyPr>
            <a:normAutofit fontScale="92500" lnSpcReduction="20000"/>
          </a:bodyPr>
          <a:lstStyle/>
          <a:p>
            <a:r>
              <a:rPr lang="en-US" dirty="0"/>
              <a:t>Hyperextending or overextending any joint</a:t>
            </a:r>
          </a:p>
          <a:p>
            <a:r>
              <a:rPr lang="en-US" dirty="0"/>
              <a:t>Placing excessive stress on joints, such as performing double leg lifts</a:t>
            </a:r>
          </a:p>
          <a:p>
            <a:r>
              <a:rPr lang="en-US" dirty="0"/>
              <a:t>Performing ballistic movements with the spine either the low back or cervical spine</a:t>
            </a:r>
          </a:p>
          <a:p>
            <a:r>
              <a:rPr lang="en-US" dirty="0"/>
              <a:t>Performing excessive </a:t>
            </a:r>
            <a:r>
              <a:rPr lang="en-US" dirty="0" err="1"/>
              <a:t>hyperflexion</a:t>
            </a:r>
            <a:r>
              <a:rPr lang="en-US" dirty="0"/>
              <a:t> of joints, potentially damaging ligaments, </a:t>
            </a:r>
            <a:r>
              <a:rPr lang="en-US" dirty="0" err="1"/>
              <a:t>bursae</a:t>
            </a:r>
            <a:r>
              <a:rPr lang="en-US" dirty="0"/>
              <a:t>, cartilage, and other joint structures</a:t>
            </a:r>
          </a:p>
          <a:p>
            <a:r>
              <a:rPr lang="en-US" dirty="0"/>
              <a:t>Moving into positions that pinch nerves in the head, neck, trunk, extremities</a:t>
            </a:r>
          </a:p>
        </p:txBody>
      </p:sp>
    </p:spTree>
    <p:extLst>
      <p:ext uri="{BB962C8B-B14F-4D97-AF65-F5344CB8AC3E}">
        <p14:creationId xmlns:p14="http://schemas.microsoft.com/office/powerpoint/2010/main" xmlns="" val="420583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physical </a:t>
            </a:r>
            <a:r>
              <a:rPr lang="en-US" dirty="0" err="1"/>
              <a:t>fittness</a:t>
            </a:r>
            <a:endParaRPr lang="en-US" dirty="0"/>
          </a:p>
        </p:txBody>
      </p:sp>
      <p:sp>
        <p:nvSpPr>
          <p:cNvPr id="3" name="Content Placeholder 2"/>
          <p:cNvSpPr>
            <a:spLocks noGrp="1"/>
          </p:cNvSpPr>
          <p:nvPr>
            <p:ph idx="1"/>
          </p:nvPr>
        </p:nvSpPr>
        <p:spPr/>
        <p:txBody>
          <a:bodyPr/>
          <a:lstStyle/>
          <a:p>
            <a:r>
              <a:rPr lang="en-US" dirty="0"/>
              <a:t>Exercise can be any physical exertion to improve mental &amp; physical health including prevention or correction of impairments,</a:t>
            </a:r>
          </a:p>
          <a:p>
            <a:r>
              <a:rPr lang="en-US" dirty="0"/>
              <a:t>Exercise must be performed to certain extent to achieve benefits.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Hyperkinetic conditions</a:t>
            </a:r>
          </a:p>
        </p:txBody>
      </p:sp>
      <p:sp>
        <p:nvSpPr>
          <p:cNvPr id="3" name="Content Placeholder 2"/>
          <p:cNvSpPr>
            <a:spLocks noGrp="1"/>
          </p:cNvSpPr>
          <p:nvPr>
            <p:ph idx="1"/>
          </p:nvPr>
        </p:nvSpPr>
        <p:spPr/>
        <p:txBody>
          <a:bodyPr>
            <a:normAutofit lnSpcReduction="10000"/>
          </a:bodyPr>
          <a:lstStyle/>
          <a:p>
            <a:pPr marL="0" indent="0">
              <a:buNone/>
            </a:pPr>
            <a:r>
              <a:rPr lang="en-US" dirty="0"/>
              <a:t>Certain individuals are at risk of too much exercise. These individuals have a conditions called </a:t>
            </a:r>
            <a:r>
              <a:rPr lang="en-US" b="1" dirty="0"/>
              <a:t>“ Activity Nervosa” (strain, sprain, </a:t>
            </a:r>
            <a:r>
              <a:rPr lang="en-US" b="1"/>
              <a:t>shin splint etc)</a:t>
            </a:r>
            <a:endParaRPr lang="en-US" b="1" dirty="0"/>
          </a:p>
          <a:p>
            <a:pPr marL="0" indent="0">
              <a:buNone/>
            </a:pPr>
            <a:r>
              <a:rPr lang="en-US" dirty="0"/>
              <a:t>“ too much activity and too little rest”</a:t>
            </a:r>
          </a:p>
          <a:p>
            <a:pPr marL="0" indent="0">
              <a:buNone/>
            </a:pPr>
            <a:r>
              <a:rPr lang="en-US" dirty="0"/>
              <a:t>  often seen in conjunction with pathological eating disorders </a:t>
            </a:r>
          </a:p>
          <a:p>
            <a:pPr marL="0" indent="0">
              <a:buNone/>
            </a:pPr>
            <a:r>
              <a:rPr lang="en-US" b="1" dirty="0"/>
              <a:t>1 anorexia nervosa</a:t>
            </a:r>
            <a:r>
              <a:rPr lang="en-US" dirty="0"/>
              <a:t>(too little eating)</a:t>
            </a:r>
          </a:p>
          <a:p>
            <a:pPr marL="0" indent="0">
              <a:buNone/>
            </a:pPr>
            <a:r>
              <a:rPr lang="en-US" b="1" dirty="0"/>
              <a:t>2 bulimia nervosa</a:t>
            </a:r>
            <a:r>
              <a:rPr lang="en-US" dirty="0"/>
              <a:t>(too much eating)</a:t>
            </a:r>
            <a:endParaRPr lang="en-US" b="1" dirty="0"/>
          </a:p>
        </p:txBody>
      </p:sp>
    </p:spTree>
    <p:extLst>
      <p:ext uri="{BB962C8B-B14F-4D97-AF65-F5344CB8AC3E}">
        <p14:creationId xmlns:p14="http://schemas.microsoft.com/office/powerpoint/2010/main" xmlns="" val="1519974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3200" dirty="0"/>
              <a:t>Factors influence maintenance of physical activity</a:t>
            </a:r>
          </a:p>
        </p:txBody>
      </p:sp>
      <p:sp>
        <p:nvSpPr>
          <p:cNvPr id="3" name="Content Placeholder 2"/>
          <p:cNvSpPr>
            <a:spLocks noGrp="1"/>
          </p:cNvSpPr>
          <p:nvPr>
            <p:ph idx="1"/>
          </p:nvPr>
        </p:nvSpPr>
        <p:spPr>
          <a:xfrm>
            <a:off x="0" y="685800"/>
            <a:ext cx="9144000" cy="6172200"/>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r>
              <a:rPr lang="en-US" dirty="0"/>
              <a:t>Multiple theories and models related to health promotion that explain how change occurs &amp; individual adopt physical activity.  </a:t>
            </a:r>
          </a:p>
          <a:p>
            <a:r>
              <a:rPr lang="en-US" dirty="0"/>
              <a:t>whether the person is ready to change there are many factors influence physical activity &amp; maintenance of activity.  </a:t>
            </a:r>
          </a:p>
          <a:p>
            <a:pPr>
              <a:buNone/>
            </a:pPr>
            <a:r>
              <a:rPr lang="en-US" b="1" dirty="0"/>
              <a:t>1:Behavioral Change Theories</a:t>
            </a:r>
          </a:p>
          <a:p>
            <a:r>
              <a:rPr lang="en-US" b="1" i="1" dirty="0"/>
              <a:t>Social cognitive theory (SCT)</a:t>
            </a:r>
          </a:p>
          <a:p>
            <a:pPr>
              <a:buNone/>
            </a:pPr>
            <a:r>
              <a:rPr lang="en-US" dirty="0"/>
              <a:t>Deals with belief systems of individuals. An individual must believe that he or she can change a particular behavior and that changing that behavior will lead to the desired outcome. </a:t>
            </a:r>
          </a:p>
          <a:p>
            <a:pPr>
              <a:buNone/>
            </a:pPr>
            <a:r>
              <a:rPr lang="en-US" b="1" dirty="0"/>
              <a:t>Example, </a:t>
            </a:r>
            <a:r>
              <a:rPr lang="en-US" dirty="0"/>
              <a:t>a patient may want to lose weight. </a:t>
            </a:r>
          </a:p>
          <a:p>
            <a:r>
              <a:rPr lang="en-US" dirty="0"/>
              <a:t>In addition to change  behavior , the patient needs to believe that he or </a:t>
            </a:r>
            <a:r>
              <a:rPr lang="en-US" b="1" dirty="0"/>
              <a:t>she</a:t>
            </a:r>
            <a:r>
              <a:rPr lang="en-US" dirty="0"/>
              <a:t> is capable of succeeding and that the outcome will improve his or her health. </a:t>
            </a:r>
          </a:p>
          <a:p>
            <a:r>
              <a:rPr lang="en-US" dirty="0"/>
              <a:t>If the patient decides to use exercise to lose weight, clear instructions on how to perform and progress the exercise program must be given.</a:t>
            </a:r>
          </a:p>
          <a:p>
            <a:pPr>
              <a:buNone/>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ox(in)">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ox(in)">
                                      <p:cBhvr>
                                        <p:cTn id="12" dur="500"/>
                                        <p:tgtEl>
                                          <p:spTgt spid="3">
                                            <p:txEl>
                                              <p:pRg st="5" end="5"/>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ox(in)">
                                      <p:cBhvr>
                                        <p:cTn id="15" dur="500"/>
                                        <p:tgtEl>
                                          <p:spTgt spid="3">
                                            <p:txEl>
                                              <p:pRg st="6" end="6"/>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ox(in)">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649408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i="1" dirty="0"/>
              <a:t>Health belief model (HBM)</a:t>
            </a:r>
          </a:p>
          <a:p>
            <a:r>
              <a:rPr lang="en-US" sz="3200" dirty="0"/>
              <a:t>Based on several factors.</a:t>
            </a:r>
          </a:p>
          <a:p>
            <a:pPr>
              <a:buFont typeface="Wingdings" pitchFamily="2" charset="2"/>
              <a:buChar char="q"/>
            </a:pPr>
            <a:r>
              <a:rPr lang="en-US" sz="3200" dirty="0"/>
              <a:t> </a:t>
            </a:r>
            <a:r>
              <a:rPr lang="en-US" sz="3200" b="1" dirty="0"/>
              <a:t>First: </a:t>
            </a:r>
            <a:r>
              <a:rPr lang="en-US" sz="3200" dirty="0"/>
              <a:t>concern about developing illness (perceived threat). </a:t>
            </a:r>
          </a:p>
          <a:p>
            <a:r>
              <a:rPr lang="en-US" sz="3200" b="1" dirty="0"/>
              <a:t>Next step</a:t>
            </a:r>
            <a:r>
              <a:rPr lang="en-US" sz="3200" dirty="0"/>
              <a:t>….following the health recommendations it is possible to achieve desired outcomes….. (perceived benefits)</a:t>
            </a:r>
            <a:r>
              <a:rPr lang="en-US" sz="3200" b="1" dirty="0"/>
              <a:t> </a:t>
            </a:r>
            <a:r>
              <a:rPr lang="en-US" sz="3200" dirty="0"/>
              <a:t>at an acceptable cost</a:t>
            </a:r>
            <a:r>
              <a:rPr lang="en-US" sz="3200" b="1" dirty="0"/>
              <a:t> </a:t>
            </a:r>
            <a:r>
              <a:rPr lang="en-US" sz="3200" dirty="0"/>
              <a:t>(perceived barriers).</a:t>
            </a:r>
          </a:p>
          <a:p>
            <a:r>
              <a:rPr lang="en-US" sz="3200" b="1" dirty="0"/>
              <a:t>Example:</a:t>
            </a:r>
          </a:p>
          <a:p>
            <a:r>
              <a:rPr lang="en-US" sz="3200" b="1" dirty="0"/>
              <a:t> over weight…………..&gt;heart disease</a:t>
            </a:r>
            <a:r>
              <a:rPr lang="en-US" sz="3200" dirty="0"/>
              <a:t>,….</a:t>
            </a:r>
            <a:r>
              <a:rPr lang="en-US" sz="3200" b="1" dirty="0"/>
              <a:t>threat family history… …&gt; understand modifying diet and physical activity can help with weight…..&gt; joining a weight loss program but may not be sure he or she can afford the weekly fee .</a:t>
            </a:r>
          </a:p>
        </p:txBody>
      </p:sp>
      <p:sp>
        <p:nvSpPr>
          <p:cNvPr id="3" name="Rectangle 2"/>
          <p:cNvSpPr/>
          <p:nvPr/>
        </p:nvSpPr>
        <p:spPr>
          <a:xfrm>
            <a:off x="0" y="228600"/>
            <a:ext cx="89154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3200" b="1" dirty="0"/>
              <a:t>Factors influence maintenance of physical activity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linds(horizontal)">
                                      <p:cBhvr>
                                        <p:cTn id="15" dur="500"/>
                                        <p:tgtEl>
                                          <p:spTgt spid="2">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blinds(horizontal)">
                                      <p:cBhvr>
                                        <p:cTn id="1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b="1" i="1" dirty="0"/>
              <a:t>2: Trans-theoretical model(TTM_</a:t>
            </a:r>
            <a:endParaRPr lang="en-US" dirty="0"/>
          </a:p>
        </p:txBody>
      </p:sp>
      <p:sp>
        <p:nvSpPr>
          <p:cNvPr id="3" name="Content Placeholder 2"/>
          <p:cNvSpPr>
            <a:spLocks noGrp="1"/>
          </p:cNvSpPr>
          <p:nvPr>
            <p:ph idx="1"/>
          </p:nvPr>
        </p:nvSpPr>
        <p:spPr>
          <a:xfrm>
            <a:off x="0" y="609600"/>
            <a:ext cx="9144000" cy="6248400"/>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r>
              <a:rPr lang="en-US" dirty="0"/>
              <a:t>looks at the 5-stages required to make changes. </a:t>
            </a:r>
          </a:p>
          <a:p>
            <a:r>
              <a:rPr lang="en-US" b="1" dirty="0" err="1"/>
              <a:t>Precontemplation</a:t>
            </a:r>
            <a:r>
              <a:rPr lang="en-US" b="1" dirty="0"/>
              <a:t>: </a:t>
            </a:r>
            <a:r>
              <a:rPr lang="en-US" dirty="0"/>
              <a:t>no intention of making any changes within next 6 months </a:t>
            </a:r>
          </a:p>
          <a:p>
            <a:r>
              <a:rPr lang="en-US" b="1" dirty="0"/>
              <a:t>Contemplation: </a:t>
            </a:r>
            <a:r>
              <a:rPr lang="en-US" dirty="0"/>
              <a:t>intend to make changes within next 6 months</a:t>
            </a:r>
          </a:p>
          <a:p>
            <a:r>
              <a:rPr lang="en-US" b="1" dirty="0"/>
              <a:t>Preparation: </a:t>
            </a:r>
            <a:r>
              <a:rPr lang="en-US" dirty="0"/>
              <a:t>has begun to take steps toward desired change  and plan to make the changes within the next 30 days</a:t>
            </a:r>
          </a:p>
          <a:p>
            <a:r>
              <a:rPr lang="en-US" b="1" dirty="0"/>
              <a:t>Action: </a:t>
            </a:r>
            <a:r>
              <a:rPr lang="en-US" dirty="0"/>
              <a:t>has changed the behavior for less than 6 months</a:t>
            </a:r>
          </a:p>
          <a:p>
            <a:r>
              <a:rPr lang="en-US" b="1" dirty="0"/>
              <a:t>Maintenance: keep</a:t>
            </a:r>
            <a:r>
              <a:rPr lang="en-US" dirty="0"/>
              <a:t> changed  behavior for more than 6 months ,</a:t>
            </a:r>
          </a:p>
          <a:p>
            <a:r>
              <a:rPr lang="en-US" b="1" dirty="0">
                <a:solidFill>
                  <a:srgbClr val="7030A0"/>
                </a:solidFill>
              </a:rPr>
              <a:t>the physical therapist can assist in planning the intervention, particularly if individuals are not ready to make any changes. It allows the therapist to give information needed at the appropriate time.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Several studies point to “self efficacy”, as single most imp factor.</a:t>
            </a:r>
          </a:p>
          <a:p>
            <a:r>
              <a:rPr lang="en-US" dirty="0"/>
              <a:t> That determine a persons change, including exercise program participation. </a:t>
            </a:r>
          </a:p>
          <a:p>
            <a:r>
              <a:rPr lang="en-US" dirty="0"/>
              <a:t>Factors that contribute to relapse include negative emotional or physiological states, limited coping skills, social pressure, interpersonal conflicts, limited social support, low motivation, high risk situations and stress.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2800" b="1" dirty="0"/>
              <a:t>TABLE 4-6</a:t>
            </a:r>
            <a:br>
              <a:rPr lang="en-US" sz="2800" b="1" dirty="0"/>
            </a:br>
            <a:r>
              <a:rPr lang="en-US" sz="2800" b="1" dirty="0"/>
              <a:t>BARRIERS TO EXERCISE ADHERENCE (MILL-RAPE-CASID</a:t>
            </a:r>
            <a:br>
              <a:rPr lang="en-US" sz="2800" b="1" dirty="0"/>
            </a:br>
            <a:endParaRPr lang="en-US" sz="2800" b="1" dirty="0"/>
          </a:p>
        </p:txBody>
      </p:sp>
      <p:sp>
        <p:nvSpPr>
          <p:cNvPr id="3" name="Content Placeholder 2"/>
          <p:cNvSpPr>
            <a:spLocks noGrp="1"/>
          </p:cNvSpPr>
          <p:nvPr>
            <p:ph idx="1"/>
          </p:nvPr>
        </p:nvSpPr>
        <p:spPr>
          <a:xfrm>
            <a:off x="457200" y="838200"/>
            <a:ext cx="5715000" cy="5943600"/>
          </a:xfrm>
        </p:spPr>
        <p:txBody>
          <a:bodyPr>
            <a:normAutofit fontScale="77500" lnSpcReduction="20000"/>
          </a:bodyPr>
          <a:lstStyle/>
          <a:p>
            <a:r>
              <a:rPr lang="en-US" b="1" u="sng" dirty="0"/>
              <a:t>Personal barriers</a:t>
            </a:r>
          </a:p>
          <a:p>
            <a:r>
              <a:rPr lang="en-US" dirty="0"/>
              <a:t>Lack of time </a:t>
            </a:r>
          </a:p>
          <a:p>
            <a:r>
              <a:rPr lang="en-US" dirty="0"/>
              <a:t>Lake of motivation</a:t>
            </a:r>
          </a:p>
          <a:p>
            <a:r>
              <a:rPr lang="en-US" dirty="0"/>
              <a:t>Injury</a:t>
            </a:r>
          </a:p>
          <a:p>
            <a:r>
              <a:rPr lang="en-US" dirty="0"/>
              <a:t>Rapid fatigability</a:t>
            </a:r>
          </a:p>
          <a:p>
            <a:r>
              <a:rPr lang="en-US" dirty="0"/>
              <a:t>Misconception </a:t>
            </a:r>
          </a:p>
          <a:p>
            <a:r>
              <a:rPr lang="en-US" dirty="0"/>
              <a:t>Physical discomfort</a:t>
            </a:r>
          </a:p>
          <a:p>
            <a:r>
              <a:rPr lang="en-US" dirty="0"/>
              <a:t>Emotional discomfort</a:t>
            </a:r>
          </a:p>
          <a:p>
            <a:r>
              <a:rPr lang="en-US" dirty="0"/>
              <a:t>Control in life</a:t>
            </a:r>
          </a:p>
          <a:p>
            <a:r>
              <a:rPr lang="en-US" dirty="0"/>
              <a:t>Attitude towards exercise</a:t>
            </a:r>
          </a:p>
          <a:p>
            <a:r>
              <a:rPr lang="en-US" dirty="0"/>
              <a:t>Assessment of benefits of exercise</a:t>
            </a:r>
          </a:p>
          <a:p>
            <a:r>
              <a:rPr lang="en-US" dirty="0"/>
              <a:t>Self efficacy in performing exercises</a:t>
            </a:r>
          </a:p>
          <a:p>
            <a:r>
              <a:rPr lang="en-US" dirty="0"/>
              <a:t>  difficulty changing life style behaviors</a:t>
            </a:r>
          </a:p>
          <a:p>
            <a:r>
              <a:rPr lang="en-US" dirty="0"/>
              <a:t>Isolation </a:t>
            </a:r>
          </a:p>
          <a:p>
            <a:endParaRPr lang="en-US" dirty="0"/>
          </a:p>
          <a:p>
            <a:endParaRPr lang="en-US" dirty="0"/>
          </a:p>
        </p:txBody>
      </p:sp>
      <p:pic>
        <p:nvPicPr>
          <p:cNvPr id="5122" name="Picture 2" descr="E:\ash laptop\ash laptop\health wellness pictures\82929.gif"/>
          <p:cNvPicPr>
            <a:picLocks noChangeAspect="1" noChangeArrowheads="1" noCrop="1"/>
          </p:cNvPicPr>
          <p:nvPr/>
        </p:nvPicPr>
        <p:blipFill>
          <a:blip r:embed="rId2"/>
          <a:srcRect/>
          <a:stretch>
            <a:fillRect/>
          </a:stretch>
        </p:blipFill>
        <p:spPr bwMode="auto">
          <a:xfrm>
            <a:off x="7010400" y="3962400"/>
            <a:ext cx="1905000" cy="2895600"/>
          </a:xfrm>
          <a:prstGeom prst="rect">
            <a:avLst/>
          </a:prstGeom>
          <a:noFill/>
        </p:spPr>
      </p:pic>
      <p:pic>
        <p:nvPicPr>
          <p:cNvPr id="5123" name="Picture 3" descr="E:\ash laptop\ash laptop\health wellness pictures\Exercising-2.gif"/>
          <p:cNvPicPr>
            <a:picLocks noChangeAspect="1" noChangeArrowheads="1" noCrop="1"/>
          </p:cNvPicPr>
          <p:nvPr/>
        </p:nvPicPr>
        <p:blipFill>
          <a:blip r:embed="rId3"/>
          <a:srcRect/>
          <a:stretch>
            <a:fillRect/>
          </a:stretch>
        </p:blipFill>
        <p:spPr bwMode="auto">
          <a:xfrm>
            <a:off x="5181600" y="838200"/>
            <a:ext cx="3810000" cy="3048000"/>
          </a:xfrm>
          <a:prstGeom prst="rect">
            <a:avLst/>
          </a:prstGeom>
          <a:noFill/>
        </p:spPr>
      </p:pic>
    </p:spTree>
    <p:extLst>
      <p:ext uri="{BB962C8B-B14F-4D97-AF65-F5344CB8AC3E}">
        <p14:creationId xmlns:p14="http://schemas.microsoft.com/office/powerpoint/2010/main" xmlns="" val="2608236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Environment barriers</a:t>
            </a:r>
          </a:p>
          <a:p>
            <a:r>
              <a:rPr lang="en-US" b="1" dirty="0">
                <a:solidFill>
                  <a:srgbClr val="FF0000"/>
                </a:solidFill>
              </a:rPr>
              <a:t>Access</a:t>
            </a:r>
            <a:r>
              <a:rPr lang="en-US" dirty="0"/>
              <a:t>:  don’t access to facilities of exercise</a:t>
            </a:r>
          </a:p>
          <a:p>
            <a:r>
              <a:rPr lang="en-US" b="1" dirty="0">
                <a:solidFill>
                  <a:srgbClr val="FF0000"/>
                </a:solidFill>
              </a:rPr>
              <a:t>Cost:  </a:t>
            </a:r>
            <a:r>
              <a:rPr lang="en-US" dirty="0"/>
              <a:t>health clubs are too expensive</a:t>
            </a:r>
          </a:p>
          <a:p>
            <a:r>
              <a:rPr lang="en-US" b="1" dirty="0">
                <a:solidFill>
                  <a:srgbClr val="FF0000"/>
                </a:solidFill>
              </a:rPr>
              <a:t>Climate: </a:t>
            </a:r>
            <a:r>
              <a:rPr lang="en-US" dirty="0"/>
              <a:t>weather unsafe for outdoor activities for 6months (excessive cold or hot weather) </a:t>
            </a:r>
          </a:p>
          <a:p>
            <a:endParaRPr lang="en-US" dirty="0"/>
          </a:p>
        </p:txBody>
      </p:sp>
    </p:spTree>
    <p:extLst>
      <p:ext uri="{BB962C8B-B14F-4D97-AF65-F5344CB8AC3E}">
        <p14:creationId xmlns:p14="http://schemas.microsoft.com/office/powerpoint/2010/main" xmlns="" val="495046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010400" cy="914400"/>
          </a:xfrm>
        </p:spPr>
        <p:txBody>
          <a:bodyPr>
            <a:noAutofit/>
          </a:bodyPr>
          <a:lstStyle/>
          <a:p>
            <a:r>
              <a:rPr lang="en-US" sz="3600" dirty="0"/>
              <a:t>Improving Physical Fitness</a:t>
            </a:r>
            <a:br>
              <a:rPr lang="en-US" sz="3600" dirty="0"/>
            </a:br>
            <a:r>
              <a:rPr lang="en-US" sz="3600" b="1" dirty="0"/>
              <a:t>Types of Exercise</a:t>
            </a:r>
            <a:r>
              <a:rPr lang="en-US" sz="3600" dirty="0"/>
              <a:t> </a:t>
            </a:r>
          </a:p>
        </p:txBody>
      </p:sp>
      <p:sp>
        <p:nvSpPr>
          <p:cNvPr id="3" name="Content Placeholder 2"/>
          <p:cNvSpPr>
            <a:spLocks noGrp="1"/>
          </p:cNvSpPr>
          <p:nvPr>
            <p:ph idx="1"/>
          </p:nvPr>
        </p:nvSpPr>
        <p:spPr>
          <a:xfrm>
            <a:off x="228600" y="990600"/>
            <a:ext cx="8382000" cy="5638800"/>
          </a:xfrm>
        </p:spPr>
        <p:txBody>
          <a:bodyPr>
            <a:normAutofit fontScale="77500" lnSpcReduction="20000"/>
          </a:bodyPr>
          <a:lstStyle/>
          <a:p>
            <a:pPr marL="0" indent="0">
              <a:buNone/>
            </a:pPr>
            <a:r>
              <a:rPr lang="en-US" b="1" dirty="0"/>
              <a:t>Aerobic Exercise </a:t>
            </a:r>
            <a:endParaRPr lang="en-US" dirty="0"/>
          </a:p>
          <a:p>
            <a:pPr marL="0" indent="0">
              <a:buNone/>
            </a:pPr>
            <a:r>
              <a:rPr lang="en-US" dirty="0"/>
              <a:t>exercise requiring the continual use of oxygen or any activity that uses large muscle groups ,can be maintain continuously ,and is rhythmic in nature.</a:t>
            </a:r>
          </a:p>
          <a:p>
            <a:pPr marL="0" indent="0">
              <a:buNone/>
            </a:pPr>
            <a:r>
              <a:rPr lang="en-US" dirty="0" err="1"/>
              <a:t>Exp</a:t>
            </a:r>
            <a:r>
              <a:rPr lang="en-US" dirty="0"/>
              <a:t>: bicycling, walking, jumping rope, running, stair climbing, skating etc.</a:t>
            </a:r>
          </a:p>
          <a:p>
            <a:pPr marL="0" indent="0">
              <a:buNone/>
            </a:pPr>
            <a:r>
              <a:rPr lang="en-US" b="1" dirty="0"/>
              <a:t>Duration </a:t>
            </a:r>
          </a:p>
          <a:p>
            <a:pPr marL="0" indent="0">
              <a:buNone/>
            </a:pPr>
            <a:r>
              <a:rPr lang="en-US" dirty="0"/>
              <a:t>10 min/day ____ 2-3 times/day, 5dys/week</a:t>
            </a:r>
          </a:p>
          <a:p>
            <a:pPr marL="0" indent="0">
              <a:buNone/>
            </a:pPr>
            <a:r>
              <a:rPr lang="en-US" dirty="0"/>
              <a:t>30 min session is optimal for many people</a:t>
            </a:r>
          </a:p>
          <a:p>
            <a:pPr marL="0" indent="0">
              <a:buNone/>
            </a:pPr>
            <a:r>
              <a:rPr lang="en-US" b="1" dirty="0"/>
              <a:t>Benefits </a:t>
            </a:r>
          </a:p>
          <a:p>
            <a:r>
              <a:rPr lang="en-US" dirty="0"/>
              <a:t>Improve cardiovascular fitness</a:t>
            </a:r>
          </a:p>
          <a:p>
            <a:r>
              <a:rPr lang="en-US" dirty="0"/>
              <a:t>Improve body composition</a:t>
            </a:r>
          </a:p>
          <a:p>
            <a:r>
              <a:rPr lang="en-US" dirty="0"/>
              <a:t>Improve mental fitness</a:t>
            </a:r>
          </a:p>
          <a:p>
            <a:r>
              <a:rPr lang="en-US" dirty="0"/>
              <a:t>Skeletal muscle endurance</a:t>
            </a:r>
          </a:p>
          <a:p>
            <a:r>
              <a:rPr lang="en-US" dirty="0"/>
              <a:t>Better sleep, less depression, improved mood.</a:t>
            </a:r>
          </a:p>
          <a:p>
            <a:pPr marL="0" indent="0">
              <a:buNone/>
            </a:pPr>
            <a:endParaRPr lang="en-US" b="1" dirty="0"/>
          </a:p>
        </p:txBody>
      </p:sp>
      <p:pic>
        <p:nvPicPr>
          <p:cNvPr id="3075" name="Picture 3" descr="E:\ash laptop\ash laptop\health wellness pictures\1%20(23).gif"/>
          <p:cNvPicPr>
            <a:picLocks noChangeAspect="1" noChangeArrowheads="1" noCrop="1"/>
          </p:cNvPicPr>
          <p:nvPr/>
        </p:nvPicPr>
        <p:blipFill>
          <a:blip r:embed="rId2"/>
          <a:srcRect/>
          <a:stretch>
            <a:fillRect/>
          </a:stretch>
        </p:blipFill>
        <p:spPr bwMode="auto">
          <a:xfrm>
            <a:off x="5943600" y="0"/>
            <a:ext cx="3200400" cy="1295400"/>
          </a:xfrm>
          <a:prstGeom prst="rect">
            <a:avLst/>
          </a:prstGeom>
          <a:noFill/>
        </p:spPr>
      </p:pic>
      <p:pic>
        <p:nvPicPr>
          <p:cNvPr id="6" name="Picture 3" descr="E:\ash laptop\ash laptop\health wellness pictures\25a15e8897a4cb87f00231913ff8e7ba_-powerpoint-animation-animated-clipart-heartbeat_220-220.gif"/>
          <p:cNvPicPr>
            <a:picLocks noChangeAspect="1" noChangeArrowheads="1" noCrop="1"/>
          </p:cNvPicPr>
          <p:nvPr/>
        </p:nvPicPr>
        <p:blipFill>
          <a:blip r:embed="rId3"/>
          <a:srcRect/>
          <a:stretch>
            <a:fillRect/>
          </a:stretch>
        </p:blipFill>
        <p:spPr bwMode="auto">
          <a:xfrm>
            <a:off x="5955323" y="2895600"/>
            <a:ext cx="3086100" cy="2971800"/>
          </a:xfrm>
          <a:prstGeom prst="rect">
            <a:avLst/>
          </a:prstGeom>
          <a:noFill/>
        </p:spPr>
      </p:pic>
    </p:spTree>
    <p:extLst>
      <p:ext uri="{BB962C8B-B14F-4D97-AF65-F5344CB8AC3E}">
        <p14:creationId xmlns:p14="http://schemas.microsoft.com/office/powerpoint/2010/main" xmlns="" val="3183080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34962"/>
          </a:xfrm>
        </p:spPr>
        <p:txBody>
          <a:bodyPr>
            <a:normAutofit fontScale="90000"/>
          </a:bodyPr>
          <a:lstStyle/>
          <a:p>
            <a:r>
              <a:rPr lang="en-US" b="1" dirty="0"/>
              <a:t>Benefits of aerobic exercises</a:t>
            </a:r>
            <a:endParaRPr lang="en-US" dirty="0"/>
          </a:p>
        </p:txBody>
      </p:sp>
      <p:sp>
        <p:nvSpPr>
          <p:cNvPr id="3" name="Content Placeholder 2"/>
          <p:cNvSpPr>
            <a:spLocks noGrp="1"/>
          </p:cNvSpPr>
          <p:nvPr>
            <p:ph idx="1"/>
          </p:nvPr>
        </p:nvSpPr>
        <p:spPr>
          <a:xfrm>
            <a:off x="0" y="609600"/>
            <a:ext cx="9144000" cy="6248400"/>
          </a:xfrm>
        </p:spPr>
        <p:txBody>
          <a:bodyPr>
            <a:normAutofit lnSpcReduction="10000"/>
          </a:bodyPr>
          <a:lstStyle/>
          <a:p>
            <a:pPr fontAlgn="base"/>
            <a:r>
              <a:rPr lang="en-US" dirty="0"/>
              <a:t>Exercise increases your stamina and endurance. </a:t>
            </a:r>
          </a:p>
          <a:p>
            <a:pPr fontAlgn="base"/>
            <a:r>
              <a:rPr lang="en-US" dirty="0"/>
              <a:t> Exercise reduces stress. Exercise activates your endorphins, causing a natural high and a sense of well-being.</a:t>
            </a:r>
          </a:p>
          <a:p>
            <a:pPr fontAlgn="base"/>
            <a:r>
              <a:rPr lang="en-US" dirty="0"/>
              <a:t> Exercise reduces your risk for heart disease and stroke. Coronary heart disease is the leading killer in the United States, and nearly half of them are women.</a:t>
            </a:r>
          </a:p>
          <a:p>
            <a:pPr fontAlgn="base"/>
            <a:r>
              <a:rPr lang="en-US" dirty="0"/>
              <a:t> Exercise strengthens your immune system. It actually increases your resistance to stress and illness.</a:t>
            </a:r>
          </a:p>
          <a:p>
            <a:pPr fontAlgn="base"/>
            <a:r>
              <a:rPr lang="en-US" dirty="0"/>
              <a:t> Exercise strengthens your bones and joints &amp;decrease a woman’s chance for osteoporosis.</a:t>
            </a:r>
          </a:p>
          <a:p>
            <a:pPr fontAlgn="base">
              <a:buNone/>
            </a:pP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a:t>Benefits of aerobic exercises</a:t>
            </a:r>
            <a:endParaRPr lang="en-US" dirty="0"/>
          </a:p>
        </p:txBody>
      </p:sp>
      <p:sp>
        <p:nvSpPr>
          <p:cNvPr id="3" name="Content Placeholder 2"/>
          <p:cNvSpPr>
            <a:spLocks noGrp="1"/>
          </p:cNvSpPr>
          <p:nvPr>
            <p:ph idx="1"/>
          </p:nvPr>
        </p:nvSpPr>
        <p:spPr>
          <a:xfrm>
            <a:off x="457200" y="838200"/>
            <a:ext cx="8229600" cy="5791200"/>
          </a:xfrm>
        </p:spPr>
        <p:txBody>
          <a:bodyPr>
            <a:normAutofit fontScale="92500" lnSpcReduction="20000"/>
          </a:bodyPr>
          <a:lstStyle/>
          <a:p>
            <a:pPr fontAlgn="base"/>
            <a:r>
              <a:rPr lang="en-US" dirty="0"/>
              <a:t> Exercise decreases your appetite. You won’t be as hungry because exercise acts as a natural appetite suppressant.</a:t>
            </a:r>
          </a:p>
          <a:p>
            <a:pPr fontAlgn="base"/>
            <a:r>
              <a:rPr lang="en-US" dirty="0"/>
              <a:t> Exercise will increase the number of calories you burn. This increase will accelerate your weight loss and encourage weight control.</a:t>
            </a:r>
          </a:p>
          <a:p>
            <a:pPr fontAlgn="base"/>
            <a:r>
              <a:rPr lang="en-US" dirty="0"/>
              <a:t> Exercise will strengthen your heart and lungs so that they will work more efficiently. </a:t>
            </a:r>
          </a:p>
          <a:p>
            <a:pPr fontAlgn="base"/>
            <a:r>
              <a:rPr lang="en-US" dirty="0"/>
              <a:t> Exercise decreases a woman’s risk for breast cancer. </a:t>
            </a:r>
          </a:p>
          <a:p>
            <a:pPr fontAlgn="base"/>
            <a:r>
              <a:rPr lang="en-US" dirty="0"/>
              <a:t> Exercise decreases blood pressure and blood cholesterol. Exercise decreases LDL, or bad cholesterol, while raising your HDL, or good cholesterol.</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228600" y="0"/>
            <a:ext cx="8458200" cy="6858000"/>
          </a:xfrm>
        </p:spPr>
        <p:txBody>
          <a:bodyPr>
            <a:normAutofit fontScale="85000" lnSpcReduction="20000"/>
          </a:bodyPr>
          <a:lstStyle/>
          <a:p>
            <a:pPr marL="0" indent="0">
              <a:buNone/>
            </a:pPr>
            <a:r>
              <a:rPr lang="en-US" b="1" dirty="0"/>
              <a:t>Anaerobic exercise</a:t>
            </a:r>
          </a:p>
          <a:p>
            <a:pPr marL="0" indent="0">
              <a:buNone/>
            </a:pPr>
            <a:r>
              <a:rPr lang="en-US" dirty="0"/>
              <a:t>Performed in the absence of continual oxygen source. Short in duration and high in intensity, involving short burst of exertion followed by periods of rest. </a:t>
            </a:r>
            <a:r>
              <a:rPr lang="en-US" dirty="0" err="1"/>
              <a:t>Eg</a:t>
            </a:r>
            <a:r>
              <a:rPr lang="en-US" dirty="0"/>
              <a:t>, weight lifting, etc.</a:t>
            </a:r>
          </a:p>
          <a:p>
            <a:pPr marL="0" indent="0">
              <a:buNone/>
            </a:pPr>
            <a:r>
              <a:rPr lang="en-US" b="1" dirty="0"/>
              <a:t>     Benefits </a:t>
            </a:r>
          </a:p>
          <a:p>
            <a:r>
              <a:rPr lang="en-US" dirty="0"/>
              <a:t>Increase caloric consumption</a:t>
            </a:r>
          </a:p>
          <a:p>
            <a:r>
              <a:rPr lang="en-US" dirty="0"/>
              <a:t>Increase metabolism</a:t>
            </a:r>
          </a:p>
          <a:p>
            <a:r>
              <a:rPr lang="en-US" dirty="0"/>
              <a:t>Shorter workouts</a:t>
            </a:r>
          </a:p>
          <a:p>
            <a:r>
              <a:rPr lang="en-US" dirty="0"/>
              <a:t>Improved brain function</a:t>
            </a:r>
          </a:p>
          <a:p>
            <a:r>
              <a:rPr lang="en-US" dirty="0"/>
              <a:t>Increased lean muscle tissue</a:t>
            </a:r>
          </a:p>
          <a:p>
            <a:pPr marL="0" indent="0">
              <a:buNone/>
            </a:pPr>
            <a:r>
              <a:rPr lang="en-US" b="1" dirty="0"/>
              <a:t>Isometric exercise (care in cardiac and respiratory patients)(heavy wt lift-</a:t>
            </a:r>
            <a:r>
              <a:rPr lang="en-US" b="1" dirty="0">
                <a:sym typeface="Wingdings" pitchFamily="2" charset="2"/>
              </a:rPr>
              <a:t></a:t>
            </a:r>
            <a:r>
              <a:rPr lang="en-US" b="1" dirty="0" err="1">
                <a:sym typeface="Wingdings" pitchFamily="2" charset="2"/>
              </a:rPr>
              <a:t>valsalva</a:t>
            </a:r>
            <a:r>
              <a:rPr lang="en-US" b="1" dirty="0">
                <a:sym typeface="Wingdings" pitchFamily="2" charset="2"/>
              </a:rPr>
              <a:t> effect)</a:t>
            </a:r>
            <a:endParaRPr lang="en-US" b="1" dirty="0"/>
          </a:p>
          <a:p>
            <a:pPr marL="0" indent="0">
              <a:buNone/>
            </a:pPr>
            <a:r>
              <a:rPr lang="en-US" b="1" dirty="0"/>
              <a:t>Isotonic exercise </a:t>
            </a:r>
          </a:p>
          <a:p>
            <a:pPr marL="0" indent="0">
              <a:buNone/>
            </a:pPr>
            <a:r>
              <a:rPr lang="en-US" b="1" dirty="0"/>
              <a:t>Isokinetic exercise</a:t>
            </a:r>
          </a:p>
          <a:p>
            <a:pPr marL="0" indent="0">
              <a:buNone/>
            </a:pPr>
            <a:r>
              <a:rPr lang="en-US" b="1" dirty="0"/>
              <a:t>                      concentric muscle work</a:t>
            </a:r>
          </a:p>
          <a:p>
            <a:pPr marL="0" indent="0">
              <a:buNone/>
            </a:pPr>
            <a:r>
              <a:rPr lang="en-US" b="1" dirty="0"/>
              <a:t>                       eccentric muscle work</a:t>
            </a:r>
          </a:p>
        </p:txBody>
      </p:sp>
      <p:pic>
        <p:nvPicPr>
          <p:cNvPr id="4098" name="Picture 2" descr="E:\ash laptop\ash laptop\health wellness pictures\bp80.gif"/>
          <p:cNvPicPr>
            <a:picLocks noChangeAspect="1" noChangeArrowheads="1" noCrop="1"/>
          </p:cNvPicPr>
          <p:nvPr/>
        </p:nvPicPr>
        <p:blipFill>
          <a:blip r:embed="rId2"/>
          <a:srcRect/>
          <a:stretch>
            <a:fillRect/>
          </a:stretch>
        </p:blipFill>
        <p:spPr bwMode="auto">
          <a:xfrm>
            <a:off x="5867400" y="1752600"/>
            <a:ext cx="2857500" cy="2143125"/>
          </a:xfrm>
          <a:prstGeom prst="rect">
            <a:avLst/>
          </a:prstGeom>
          <a:noFill/>
        </p:spPr>
      </p:pic>
      <p:pic>
        <p:nvPicPr>
          <p:cNvPr id="6" name="Picture 2" descr="E:\ash laptop\ash laptop\health wellness pictures\heart44.gif"/>
          <p:cNvPicPr>
            <a:picLocks noChangeAspect="1" noChangeArrowheads="1" noCrop="1"/>
          </p:cNvPicPr>
          <p:nvPr/>
        </p:nvPicPr>
        <p:blipFill>
          <a:blip r:embed="rId3"/>
          <a:srcRect/>
          <a:stretch>
            <a:fillRect/>
          </a:stretch>
        </p:blipFill>
        <p:spPr bwMode="auto">
          <a:xfrm>
            <a:off x="6096000" y="5029200"/>
            <a:ext cx="2971800" cy="1600200"/>
          </a:xfrm>
          <a:prstGeom prst="rect">
            <a:avLst/>
          </a:prstGeom>
          <a:noFill/>
        </p:spPr>
      </p:pic>
    </p:spTree>
    <p:extLst>
      <p:ext uri="{BB962C8B-B14F-4D97-AF65-F5344CB8AC3E}">
        <p14:creationId xmlns:p14="http://schemas.microsoft.com/office/powerpoint/2010/main" xmlns="" val="12249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1143000"/>
          </a:xfrm>
        </p:spPr>
        <p:txBody>
          <a:bodyPr>
            <a:normAutofit fontScale="90000"/>
          </a:bodyPr>
          <a:lstStyle/>
          <a:p>
            <a:r>
              <a:rPr lang="en-US" sz="3600" b="1" dirty="0"/>
              <a:t>Comparison of isometric, isotonic, isokinetic</a:t>
            </a:r>
          </a:p>
        </p:txBody>
      </p:sp>
      <p:sp>
        <p:nvSpPr>
          <p:cNvPr id="3" name="Text Placeholder 2"/>
          <p:cNvSpPr>
            <a:spLocks noGrp="1"/>
          </p:cNvSpPr>
          <p:nvPr>
            <p:ph type="body" idx="1"/>
          </p:nvPr>
        </p:nvSpPr>
        <p:spPr>
          <a:xfrm>
            <a:off x="457200" y="685800"/>
            <a:ext cx="4040188" cy="381000"/>
          </a:xfrm>
        </p:spPr>
        <p:txBody>
          <a:bodyPr>
            <a:normAutofit fontScale="92500" lnSpcReduction="20000"/>
          </a:bodyPr>
          <a:lstStyle/>
          <a:p>
            <a:r>
              <a:rPr lang="en-US" dirty="0"/>
              <a:t>Advantages </a:t>
            </a:r>
          </a:p>
        </p:txBody>
      </p:sp>
      <p:sp>
        <p:nvSpPr>
          <p:cNvPr id="4" name="Content Placeholder 3"/>
          <p:cNvSpPr>
            <a:spLocks noGrp="1"/>
          </p:cNvSpPr>
          <p:nvPr>
            <p:ph sz="half" idx="2"/>
          </p:nvPr>
        </p:nvSpPr>
        <p:spPr>
          <a:xfrm>
            <a:off x="0" y="990600"/>
            <a:ext cx="5181600" cy="5867400"/>
          </a:xfrm>
        </p:spPr>
        <p:txBody>
          <a:bodyPr>
            <a:noAutofit/>
          </a:bodyPr>
          <a:lstStyle/>
          <a:p>
            <a:r>
              <a:rPr lang="en-US" sz="2000" b="1" dirty="0"/>
              <a:t>Isometric </a:t>
            </a:r>
          </a:p>
          <a:p>
            <a:r>
              <a:rPr lang="en-US" sz="2000" dirty="0"/>
              <a:t>Not aggravate sensitive joint surfaces</a:t>
            </a:r>
          </a:p>
          <a:p>
            <a:r>
              <a:rPr lang="en-US" sz="2000" dirty="0"/>
              <a:t>Easy to perform &amp; remember</a:t>
            </a:r>
          </a:p>
          <a:p>
            <a:r>
              <a:rPr lang="en-US" sz="2000" dirty="0"/>
              <a:t>Reproducible, Convenient</a:t>
            </a:r>
          </a:p>
          <a:p>
            <a:r>
              <a:rPr lang="en-US" sz="2000" dirty="0"/>
              <a:t>Cost effective</a:t>
            </a:r>
          </a:p>
          <a:p>
            <a:r>
              <a:rPr lang="en-US" sz="2000" b="1" dirty="0"/>
              <a:t>Isotonic</a:t>
            </a:r>
          </a:p>
          <a:p>
            <a:r>
              <a:rPr lang="en-US" sz="2000" dirty="0"/>
              <a:t>Functional </a:t>
            </a:r>
          </a:p>
          <a:p>
            <a:r>
              <a:rPr lang="en-US" sz="2000" dirty="0"/>
              <a:t>Easy to monitor</a:t>
            </a:r>
          </a:p>
          <a:p>
            <a:r>
              <a:rPr lang="en-US" sz="2000" dirty="0"/>
              <a:t>Convenient</a:t>
            </a:r>
          </a:p>
          <a:p>
            <a:r>
              <a:rPr lang="en-US" sz="2000" dirty="0"/>
              <a:t>Best improve strength n endurance</a:t>
            </a:r>
          </a:p>
          <a:p>
            <a:r>
              <a:rPr lang="en-US" sz="2000" b="1" dirty="0"/>
              <a:t>Isokinetic</a:t>
            </a:r>
          </a:p>
          <a:p>
            <a:r>
              <a:rPr lang="en-US" sz="2000" dirty="0"/>
              <a:t>max loading through whole ROM</a:t>
            </a:r>
          </a:p>
          <a:p>
            <a:r>
              <a:rPr lang="en-US" sz="2000" dirty="0"/>
              <a:t>Objective, reproducible</a:t>
            </a:r>
          </a:p>
          <a:p>
            <a:r>
              <a:rPr lang="en-US" sz="2000" dirty="0"/>
              <a:t>Muscle easily isolated</a:t>
            </a:r>
          </a:p>
          <a:p>
            <a:r>
              <a:rPr lang="en-US" sz="2000" dirty="0"/>
              <a:t>Safest form of exercises</a:t>
            </a:r>
          </a:p>
          <a:p>
            <a:r>
              <a:rPr lang="en-US" sz="2000" dirty="0"/>
              <a:t>Few contraindication</a:t>
            </a:r>
          </a:p>
          <a:p>
            <a:endParaRPr lang="en-US" dirty="0"/>
          </a:p>
          <a:p>
            <a:pPr marL="0" indent="0">
              <a:buNone/>
            </a:pPr>
            <a:endParaRPr lang="en-US" dirty="0"/>
          </a:p>
        </p:txBody>
      </p:sp>
      <p:sp>
        <p:nvSpPr>
          <p:cNvPr id="5" name="Text Placeholder 4"/>
          <p:cNvSpPr>
            <a:spLocks noGrp="1"/>
          </p:cNvSpPr>
          <p:nvPr>
            <p:ph type="body" sz="quarter" idx="3"/>
          </p:nvPr>
        </p:nvSpPr>
        <p:spPr>
          <a:xfrm>
            <a:off x="4645025" y="731838"/>
            <a:ext cx="4041775" cy="334962"/>
          </a:xfrm>
        </p:spPr>
        <p:txBody>
          <a:bodyPr>
            <a:normAutofit fontScale="77500" lnSpcReduction="20000"/>
          </a:bodyPr>
          <a:lstStyle/>
          <a:p>
            <a:r>
              <a:rPr lang="en-US" dirty="0"/>
              <a:t>Disadvantages </a:t>
            </a:r>
          </a:p>
        </p:txBody>
      </p:sp>
      <p:sp>
        <p:nvSpPr>
          <p:cNvPr id="6" name="Content Placeholder 5"/>
          <p:cNvSpPr>
            <a:spLocks noGrp="1"/>
          </p:cNvSpPr>
          <p:nvPr>
            <p:ph sz="quarter" idx="4"/>
          </p:nvPr>
        </p:nvSpPr>
        <p:spPr>
          <a:xfrm>
            <a:off x="4876800" y="990600"/>
            <a:ext cx="4267200" cy="5867400"/>
          </a:xfrm>
        </p:spPr>
        <p:txBody>
          <a:bodyPr>
            <a:normAutofit fontScale="85000" lnSpcReduction="20000"/>
          </a:bodyPr>
          <a:lstStyle/>
          <a:p>
            <a:r>
              <a:rPr lang="en-US" b="1" dirty="0"/>
              <a:t>I</a:t>
            </a:r>
            <a:r>
              <a:rPr lang="en-US" b="1" dirty="0">
                <a:solidFill>
                  <a:srgbClr val="FF0000"/>
                </a:solidFill>
              </a:rPr>
              <a:t>sometric </a:t>
            </a:r>
            <a:endParaRPr lang="en-US" dirty="0">
              <a:solidFill>
                <a:srgbClr val="FF0000"/>
              </a:solidFill>
            </a:endParaRPr>
          </a:p>
          <a:p>
            <a:r>
              <a:rPr lang="en-US" dirty="0"/>
              <a:t>Not functional</a:t>
            </a:r>
          </a:p>
          <a:p>
            <a:r>
              <a:rPr lang="en-US" dirty="0"/>
              <a:t>Improvement speed n angle specific</a:t>
            </a:r>
          </a:p>
          <a:p>
            <a:r>
              <a:rPr lang="en-US" dirty="0"/>
              <a:t>Many contraindications</a:t>
            </a:r>
          </a:p>
          <a:p>
            <a:r>
              <a:rPr lang="en-US" dirty="0"/>
              <a:t>Not efficient in term of strength</a:t>
            </a:r>
          </a:p>
          <a:p>
            <a:r>
              <a:rPr lang="en-US" dirty="0"/>
              <a:t>No endurance improved</a:t>
            </a:r>
          </a:p>
          <a:p>
            <a:pPr>
              <a:buNone/>
            </a:pPr>
            <a:r>
              <a:rPr lang="en-US" b="1" dirty="0">
                <a:solidFill>
                  <a:srgbClr val="FF0000"/>
                </a:solidFill>
              </a:rPr>
              <a:t>ISOTONIC</a:t>
            </a:r>
          </a:p>
          <a:p>
            <a:r>
              <a:rPr lang="en-US" dirty="0"/>
              <a:t>Max loading at specific angle</a:t>
            </a:r>
          </a:p>
          <a:p>
            <a:r>
              <a:rPr lang="en-US" dirty="0"/>
              <a:t>Momentum key factor</a:t>
            </a:r>
          </a:p>
          <a:p>
            <a:r>
              <a:rPr lang="en-US" dirty="0"/>
              <a:t>Unsafe for joints</a:t>
            </a:r>
          </a:p>
          <a:p>
            <a:r>
              <a:rPr lang="en-US" dirty="0"/>
              <a:t>Likelihood of injuries</a:t>
            </a:r>
          </a:p>
          <a:p>
            <a:r>
              <a:rPr lang="en-US" dirty="0"/>
              <a:t>Gives DOMS</a:t>
            </a:r>
          </a:p>
          <a:p>
            <a:r>
              <a:rPr lang="en-US" dirty="0"/>
              <a:t>Many contraindications</a:t>
            </a:r>
          </a:p>
          <a:p>
            <a:r>
              <a:rPr lang="en-US" dirty="0"/>
              <a:t>Difficult to monitor</a:t>
            </a:r>
          </a:p>
          <a:p>
            <a:r>
              <a:rPr lang="en-US" b="1" dirty="0" err="1">
                <a:solidFill>
                  <a:srgbClr val="FF0000"/>
                </a:solidFill>
              </a:rPr>
              <a:t>Isokinetic</a:t>
            </a:r>
            <a:endParaRPr lang="en-US" dirty="0">
              <a:solidFill>
                <a:srgbClr val="FF0000"/>
              </a:solidFill>
            </a:endParaRPr>
          </a:p>
          <a:p>
            <a:r>
              <a:rPr lang="en-US" dirty="0"/>
              <a:t>Time consuming</a:t>
            </a:r>
          </a:p>
          <a:p>
            <a:r>
              <a:rPr lang="en-US" dirty="0"/>
              <a:t>Requires time and skill to use </a:t>
            </a:r>
          </a:p>
          <a:p>
            <a:r>
              <a:rPr lang="en-US" dirty="0"/>
              <a:t>Costly</a:t>
            </a:r>
          </a:p>
          <a:p>
            <a:r>
              <a:rPr lang="en-US" dirty="0"/>
              <a:t>Not functional</a:t>
            </a:r>
          </a:p>
          <a:p>
            <a:endParaRPr lang="en-US" dirty="0"/>
          </a:p>
        </p:txBody>
      </p:sp>
    </p:spTree>
    <p:extLst>
      <p:ext uri="{BB962C8B-B14F-4D97-AF65-F5344CB8AC3E}">
        <p14:creationId xmlns:p14="http://schemas.microsoft.com/office/powerpoint/2010/main" xmlns="" val="2179006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endParaRPr lang="en-US" dirty="0"/>
          </a:p>
        </p:txBody>
      </p:sp>
      <p:sp>
        <p:nvSpPr>
          <p:cNvPr id="3" name="Content Placeholder 2"/>
          <p:cNvSpPr>
            <a:spLocks noGrp="1"/>
          </p:cNvSpPr>
          <p:nvPr>
            <p:ph idx="1"/>
          </p:nvPr>
        </p:nvSpPr>
        <p:spPr>
          <a:xfrm>
            <a:off x="457200" y="228600"/>
            <a:ext cx="6019800" cy="6400800"/>
          </a:xfrm>
        </p:spPr>
        <p:txBody>
          <a:bodyPr>
            <a:normAutofit/>
          </a:bodyPr>
          <a:lstStyle/>
          <a:p>
            <a:pPr marL="0" indent="0">
              <a:buNone/>
            </a:pPr>
            <a:r>
              <a:rPr lang="en-US" b="1" dirty="0"/>
              <a:t>Sports Exercise </a:t>
            </a:r>
          </a:p>
          <a:p>
            <a:pPr marL="0" indent="0">
              <a:buNone/>
            </a:pPr>
            <a:r>
              <a:rPr lang="en-US" dirty="0"/>
              <a:t>Any type of exercise involving physical games and competition.</a:t>
            </a:r>
          </a:p>
          <a:p>
            <a:pPr marL="0" indent="0">
              <a:buNone/>
            </a:pPr>
            <a:r>
              <a:rPr lang="en-US" b="1" dirty="0"/>
              <a:t>       Benefits </a:t>
            </a:r>
          </a:p>
          <a:p>
            <a:r>
              <a:rPr lang="en-US" dirty="0"/>
              <a:t>Physical activity and playing sports are among best preventive medicine</a:t>
            </a:r>
          </a:p>
          <a:p>
            <a:r>
              <a:rPr lang="en-US" dirty="0"/>
              <a:t>Combating obesity and osteoporosis</a:t>
            </a:r>
          </a:p>
          <a:p>
            <a:r>
              <a:rPr lang="en-US" dirty="0"/>
              <a:t>Enhancing cardiovascular fitness</a:t>
            </a:r>
          </a:p>
          <a:p>
            <a:r>
              <a:rPr lang="en-US" dirty="0"/>
              <a:t>Psychological benefits</a:t>
            </a:r>
          </a:p>
          <a:p>
            <a:endParaRPr lang="en-US" dirty="0"/>
          </a:p>
          <a:p>
            <a:endParaRPr lang="en-US" dirty="0"/>
          </a:p>
          <a:p>
            <a:pPr marL="0" indent="0">
              <a:buNone/>
            </a:pPr>
            <a:endParaRPr lang="en-US" dirty="0"/>
          </a:p>
          <a:p>
            <a:pPr marL="0" indent="0">
              <a:buNone/>
            </a:pPr>
            <a:endParaRPr lang="en-US" dirty="0"/>
          </a:p>
          <a:p>
            <a:endParaRPr lang="en-US" b="1" dirty="0"/>
          </a:p>
          <a:p>
            <a:pPr marL="0" indent="0">
              <a:buNone/>
            </a:pPr>
            <a:endParaRPr lang="en-US" dirty="0"/>
          </a:p>
          <a:p>
            <a:pPr marL="0" indent="0">
              <a:buNone/>
            </a:pPr>
            <a:endParaRPr lang="en-US" dirty="0"/>
          </a:p>
        </p:txBody>
      </p:sp>
      <p:pic>
        <p:nvPicPr>
          <p:cNvPr id="1027" name="Picture 3" descr="E:\ash laptop\ash laptop\health wellness pictures\MEmM8i (1).gif"/>
          <p:cNvPicPr>
            <a:picLocks noChangeAspect="1" noChangeArrowheads="1" noCrop="1"/>
          </p:cNvPicPr>
          <p:nvPr/>
        </p:nvPicPr>
        <p:blipFill>
          <a:blip r:embed="rId2"/>
          <a:srcRect/>
          <a:stretch>
            <a:fillRect/>
          </a:stretch>
        </p:blipFill>
        <p:spPr bwMode="auto">
          <a:xfrm>
            <a:off x="5715000" y="1828800"/>
            <a:ext cx="3048000" cy="3124200"/>
          </a:xfrm>
          <a:prstGeom prst="rect">
            <a:avLst/>
          </a:prstGeom>
          <a:noFill/>
        </p:spPr>
      </p:pic>
    </p:spTree>
    <p:extLst>
      <p:ext uri="{BB962C8B-B14F-4D97-AF65-F5344CB8AC3E}">
        <p14:creationId xmlns:p14="http://schemas.microsoft.com/office/powerpoint/2010/main" xmlns="" val="3292506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76200" y="381000"/>
            <a:ext cx="6746631" cy="6248400"/>
          </a:xfrm>
        </p:spPr>
        <p:txBody>
          <a:bodyPr>
            <a:normAutofit fontScale="77500" lnSpcReduction="20000"/>
          </a:bodyPr>
          <a:lstStyle/>
          <a:p>
            <a:pPr marL="0" indent="0">
              <a:buNone/>
            </a:pPr>
            <a:r>
              <a:rPr lang="en-US" b="1" dirty="0"/>
              <a:t>Therapeutic Exercise</a:t>
            </a:r>
          </a:p>
          <a:p>
            <a:pPr marL="0" indent="0">
              <a:buNone/>
            </a:pPr>
            <a:r>
              <a:rPr lang="en-US" dirty="0"/>
              <a:t>Corrective exercise, used bodily movements to restore normal function in diseased or injured tissue to maintain well being.</a:t>
            </a:r>
          </a:p>
          <a:p>
            <a:pPr marL="0" indent="0">
              <a:buNone/>
            </a:pPr>
            <a:r>
              <a:rPr lang="en-US" b="1" dirty="0"/>
              <a:t>      Goals </a:t>
            </a:r>
          </a:p>
          <a:p>
            <a:r>
              <a:rPr lang="en-US" dirty="0"/>
              <a:t>Improve ambulation</a:t>
            </a:r>
          </a:p>
          <a:p>
            <a:r>
              <a:rPr lang="en-US" dirty="0"/>
              <a:t>Releasing contracted muscle, tendons, fascias.</a:t>
            </a:r>
          </a:p>
          <a:p>
            <a:r>
              <a:rPr lang="en-US" dirty="0"/>
              <a:t>Mobilizing joints</a:t>
            </a:r>
          </a:p>
          <a:p>
            <a:r>
              <a:rPr lang="en-US" dirty="0"/>
              <a:t>Improving circulation, respiratory capacity, coordination</a:t>
            </a:r>
          </a:p>
          <a:p>
            <a:r>
              <a:rPr lang="en-US" dirty="0"/>
              <a:t>Reducing rigidity</a:t>
            </a:r>
          </a:p>
          <a:p>
            <a:r>
              <a:rPr lang="en-US" dirty="0"/>
              <a:t>Increasing balance and muscle strength</a:t>
            </a:r>
          </a:p>
          <a:p>
            <a:r>
              <a:rPr lang="en-US" dirty="0"/>
              <a:t>Promoting relaxation etc    </a:t>
            </a:r>
            <a:r>
              <a:rPr lang="en-US" dirty="0" err="1"/>
              <a:t>etc</a:t>
            </a:r>
            <a:r>
              <a:rPr lang="en-US" dirty="0"/>
              <a:t>  </a:t>
            </a:r>
            <a:r>
              <a:rPr lang="en-US" dirty="0" err="1"/>
              <a:t>etc</a:t>
            </a:r>
            <a:endParaRPr lang="en-US" dirty="0"/>
          </a:p>
          <a:p>
            <a:pPr marL="0" indent="0">
              <a:buNone/>
            </a:pPr>
            <a:r>
              <a:rPr lang="en-US" b="1" dirty="0"/>
              <a:t> exercise </a:t>
            </a:r>
          </a:p>
          <a:p>
            <a:r>
              <a:rPr lang="en-US" dirty="0"/>
              <a:t>Active assisted ex.             </a:t>
            </a:r>
          </a:p>
          <a:p>
            <a:r>
              <a:rPr lang="en-US" dirty="0"/>
              <a:t>AROM        AAROM     PROM     </a:t>
            </a:r>
          </a:p>
          <a:p>
            <a:endParaRPr lang="en-US" dirty="0"/>
          </a:p>
        </p:txBody>
      </p:sp>
      <p:pic>
        <p:nvPicPr>
          <p:cNvPr id="5123" name="Picture 3" descr="E:\ash laptop\ash laptop\health wellness pictures\HeartDisease_690x388.gif"/>
          <p:cNvPicPr>
            <a:picLocks noChangeAspect="1" noChangeArrowheads="1" noCrop="1"/>
          </p:cNvPicPr>
          <p:nvPr/>
        </p:nvPicPr>
        <p:blipFill>
          <a:blip r:embed="rId2"/>
          <a:srcRect/>
          <a:stretch>
            <a:fillRect/>
          </a:stretch>
        </p:blipFill>
        <p:spPr bwMode="auto">
          <a:xfrm>
            <a:off x="7848600" y="4114800"/>
            <a:ext cx="1076325" cy="2667000"/>
          </a:xfrm>
          <a:prstGeom prst="rect">
            <a:avLst/>
          </a:prstGeom>
          <a:noFill/>
        </p:spPr>
      </p:pic>
      <p:pic>
        <p:nvPicPr>
          <p:cNvPr id="6" name="Picture 2" descr="E:\ash laptop\ash laptop\health wellness pictures\animated-medicineball-crunches.gif"/>
          <p:cNvPicPr>
            <a:picLocks noChangeAspect="1" noChangeArrowheads="1" noCrop="1"/>
          </p:cNvPicPr>
          <p:nvPr/>
        </p:nvPicPr>
        <p:blipFill>
          <a:blip r:embed="rId3"/>
          <a:srcRect/>
          <a:stretch>
            <a:fillRect/>
          </a:stretch>
        </p:blipFill>
        <p:spPr bwMode="auto">
          <a:xfrm>
            <a:off x="6705600" y="685800"/>
            <a:ext cx="2133600"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blinds(horizontal)">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blinds(horizontal)">
                                      <p:cBhvr>
                                        <p:cTn id="35" dur="500"/>
                                        <p:tgtEl>
                                          <p:spTgt spid="3">
                                            <p:txEl>
                                              <p:pRg st="11" end="11"/>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blinds(horizontal)">
                                      <p:cBhvr>
                                        <p:cTn id="3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1051</TotalTime>
  <Words>1769</Words>
  <Application>Microsoft Office PowerPoint</Application>
  <PresentationFormat>On-screen Show (4:3)</PresentationFormat>
  <Paragraphs>257</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Fitness Training</vt:lpstr>
      <vt:lpstr>Improving physical fittness</vt:lpstr>
      <vt:lpstr>Improving Physical Fitness Types of Exercise </vt:lpstr>
      <vt:lpstr>Benefits of aerobic exercises</vt:lpstr>
      <vt:lpstr>Benefits of aerobic exercises</vt:lpstr>
      <vt:lpstr> </vt:lpstr>
      <vt:lpstr>Comparison of isometric, isotonic, isokinetic</vt:lpstr>
      <vt:lpstr>Slide 8</vt:lpstr>
      <vt:lpstr>Slide 9</vt:lpstr>
      <vt:lpstr>Benefits of physical activity</vt:lpstr>
      <vt:lpstr>Cont……</vt:lpstr>
      <vt:lpstr>Therapeutic activities for special populations</vt:lpstr>
      <vt:lpstr>TAI CHI</vt:lpstr>
      <vt:lpstr>Slide 14</vt:lpstr>
      <vt:lpstr>Consideration for exercise and physical activity</vt:lpstr>
      <vt:lpstr>Slide 16</vt:lpstr>
      <vt:lpstr>Slide 17</vt:lpstr>
      <vt:lpstr>Preparation for ex/exercise prescription</vt:lpstr>
      <vt:lpstr>Exercises that can cause injury</vt:lpstr>
      <vt:lpstr>Hyperkinetic conditions</vt:lpstr>
      <vt:lpstr>Factors influence maintenance of physical activity</vt:lpstr>
      <vt:lpstr>Slide 22</vt:lpstr>
      <vt:lpstr>2: Trans-theoretical model(TTM_</vt:lpstr>
      <vt:lpstr>Slide 24</vt:lpstr>
      <vt:lpstr>TABLE 4-6 BARRIERS TO EXERCISE ADHERENCE (MILL-RAPE-CASID </vt:lpstr>
      <vt:lpstr>Slide 26</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Fitness Training</dc:title>
  <dc:creator>Mohsana</dc:creator>
  <cp:lastModifiedBy>DELL</cp:lastModifiedBy>
  <cp:revision>91</cp:revision>
  <dcterms:created xsi:type="dcterms:W3CDTF">2012-06-13T04:36:26Z</dcterms:created>
  <dcterms:modified xsi:type="dcterms:W3CDTF">2020-04-19T16:13:20Z</dcterms:modified>
</cp:coreProperties>
</file>