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59" r:id="rId8"/>
    <p:sldId id="264"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05C795-2428-4337-9026-765CC742ED54}"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945A45-49B4-40FE-9A7B-16279C5D8B48}" type="slidenum">
              <a:rPr lang="en-US" smtClean="0"/>
              <a:t>‹#›</a:t>
            </a:fld>
            <a:endParaRPr lang="en-US"/>
          </a:p>
        </p:txBody>
      </p:sp>
    </p:spTree>
    <p:extLst>
      <p:ext uri="{BB962C8B-B14F-4D97-AF65-F5344CB8AC3E}">
        <p14:creationId xmlns:p14="http://schemas.microsoft.com/office/powerpoint/2010/main" val="289852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5C795-2428-4337-9026-765CC742ED54}"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945A45-49B4-40FE-9A7B-16279C5D8B48}" type="slidenum">
              <a:rPr lang="en-US" smtClean="0"/>
              <a:t>‹#›</a:t>
            </a:fld>
            <a:endParaRPr lang="en-US"/>
          </a:p>
        </p:txBody>
      </p:sp>
    </p:spTree>
    <p:extLst>
      <p:ext uri="{BB962C8B-B14F-4D97-AF65-F5344CB8AC3E}">
        <p14:creationId xmlns:p14="http://schemas.microsoft.com/office/powerpoint/2010/main" val="2297621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5C795-2428-4337-9026-765CC742ED54}"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945A45-49B4-40FE-9A7B-16279C5D8B48}" type="slidenum">
              <a:rPr lang="en-US" smtClean="0"/>
              <a:t>‹#›</a:t>
            </a:fld>
            <a:endParaRPr lang="en-US"/>
          </a:p>
        </p:txBody>
      </p:sp>
    </p:spTree>
    <p:extLst>
      <p:ext uri="{BB962C8B-B14F-4D97-AF65-F5344CB8AC3E}">
        <p14:creationId xmlns:p14="http://schemas.microsoft.com/office/powerpoint/2010/main" val="501454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5C795-2428-4337-9026-765CC742ED54}"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945A45-49B4-40FE-9A7B-16279C5D8B48}" type="slidenum">
              <a:rPr lang="en-US" smtClean="0"/>
              <a:t>‹#›</a:t>
            </a:fld>
            <a:endParaRPr lang="en-US"/>
          </a:p>
        </p:txBody>
      </p:sp>
    </p:spTree>
    <p:extLst>
      <p:ext uri="{BB962C8B-B14F-4D97-AF65-F5344CB8AC3E}">
        <p14:creationId xmlns:p14="http://schemas.microsoft.com/office/powerpoint/2010/main" val="2408970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05C795-2428-4337-9026-765CC742ED54}"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945A45-49B4-40FE-9A7B-16279C5D8B48}" type="slidenum">
              <a:rPr lang="en-US" smtClean="0"/>
              <a:t>‹#›</a:t>
            </a:fld>
            <a:endParaRPr lang="en-US"/>
          </a:p>
        </p:txBody>
      </p:sp>
    </p:spTree>
    <p:extLst>
      <p:ext uri="{BB962C8B-B14F-4D97-AF65-F5344CB8AC3E}">
        <p14:creationId xmlns:p14="http://schemas.microsoft.com/office/powerpoint/2010/main" val="384027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05C795-2428-4337-9026-765CC742ED54}"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945A45-49B4-40FE-9A7B-16279C5D8B48}" type="slidenum">
              <a:rPr lang="en-US" smtClean="0"/>
              <a:t>‹#›</a:t>
            </a:fld>
            <a:endParaRPr lang="en-US"/>
          </a:p>
        </p:txBody>
      </p:sp>
    </p:spTree>
    <p:extLst>
      <p:ext uri="{BB962C8B-B14F-4D97-AF65-F5344CB8AC3E}">
        <p14:creationId xmlns:p14="http://schemas.microsoft.com/office/powerpoint/2010/main" val="2026843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05C795-2428-4337-9026-765CC742ED54}" type="datetimeFigureOut">
              <a:rPr lang="en-US" smtClean="0"/>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945A45-49B4-40FE-9A7B-16279C5D8B48}" type="slidenum">
              <a:rPr lang="en-US" smtClean="0"/>
              <a:t>‹#›</a:t>
            </a:fld>
            <a:endParaRPr lang="en-US"/>
          </a:p>
        </p:txBody>
      </p:sp>
    </p:spTree>
    <p:extLst>
      <p:ext uri="{BB962C8B-B14F-4D97-AF65-F5344CB8AC3E}">
        <p14:creationId xmlns:p14="http://schemas.microsoft.com/office/powerpoint/2010/main" val="341695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05C795-2428-4337-9026-765CC742ED54}" type="datetimeFigureOut">
              <a:rPr lang="en-US" smtClean="0"/>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945A45-49B4-40FE-9A7B-16279C5D8B48}" type="slidenum">
              <a:rPr lang="en-US" smtClean="0"/>
              <a:t>‹#›</a:t>
            </a:fld>
            <a:endParaRPr lang="en-US"/>
          </a:p>
        </p:txBody>
      </p:sp>
    </p:spTree>
    <p:extLst>
      <p:ext uri="{BB962C8B-B14F-4D97-AF65-F5344CB8AC3E}">
        <p14:creationId xmlns:p14="http://schemas.microsoft.com/office/powerpoint/2010/main" val="2024665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05C795-2428-4337-9026-765CC742ED54}" type="datetimeFigureOut">
              <a:rPr lang="en-US" smtClean="0"/>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945A45-49B4-40FE-9A7B-16279C5D8B48}" type="slidenum">
              <a:rPr lang="en-US" smtClean="0"/>
              <a:t>‹#›</a:t>
            </a:fld>
            <a:endParaRPr lang="en-US"/>
          </a:p>
        </p:txBody>
      </p:sp>
    </p:spTree>
    <p:extLst>
      <p:ext uri="{BB962C8B-B14F-4D97-AF65-F5344CB8AC3E}">
        <p14:creationId xmlns:p14="http://schemas.microsoft.com/office/powerpoint/2010/main" val="2765808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05C795-2428-4337-9026-765CC742ED54}"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945A45-49B4-40FE-9A7B-16279C5D8B48}" type="slidenum">
              <a:rPr lang="en-US" smtClean="0"/>
              <a:t>‹#›</a:t>
            </a:fld>
            <a:endParaRPr lang="en-US"/>
          </a:p>
        </p:txBody>
      </p:sp>
    </p:spTree>
    <p:extLst>
      <p:ext uri="{BB962C8B-B14F-4D97-AF65-F5344CB8AC3E}">
        <p14:creationId xmlns:p14="http://schemas.microsoft.com/office/powerpoint/2010/main" val="2284291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05C795-2428-4337-9026-765CC742ED54}"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945A45-49B4-40FE-9A7B-16279C5D8B48}" type="slidenum">
              <a:rPr lang="en-US" smtClean="0"/>
              <a:t>‹#›</a:t>
            </a:fld>
            <a:endParaRPr lang="en-US"/>
          </a:p>
        </p:txBody>
      </p:sp>
    </p:spTree>
    <p:extLst>
      <p:ext uri="{BB962C8B-B14F-4D97-AF65-F5344CB8AC3E}">
        <p14:creationId xmlns:p14="http://schemas.microsoft.com/office/powerpoint/2010/main" val="2628049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05C795-2428-4337-9026-765CC742ED54}" type="datetimeFigureOut">
              <a:rPr lang="en-US" smtClean="0"/>
              <a:t>5/1/2020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945A45-49B4-40FE-9A7B-16279C5D8B48}" type="slidenum">
              <a:rPr lang="en-US" smtClean="0"/>
              <a:t>‹#›</a:t>
            </a:fld>
            <a:endParaRPr lang="en-US"/>
          </a:p>
        </p:txBody>
      </p:sp>
    </p:spTree>
    <p:extLst>
      <p:ext uri="{BB962C8B-B14F-4D97-AF65-F5344CB8AC3E}">
        <p14:creationId xmlns:p14="http://schemas.microsoft.com/office/powerpoint/2010/main" val="1143457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TextBox 3"/>
              <p:cNvSpPr txBox="1"/>
              <p:nvPr/>
            </p:nvSpPr>
            <p:spPr>
              <a:xfrm>
                <a:off x="115910" y="218941"/>
                <a:ext cx="11938716" cy="3164392"/>
              </a:xfrm>
              <a:prstGeom prst="rect">
                <a:avLst/>
              </a:prstGeom>
              <a:noFill/>
            </p:spPr>
            <p:txBody>
              <a:bodyPr wrap="square" rtlCol="0">
                <a:spAutoFit/>
              </a:bodyPr>
              <a:lstStyle/>
              <a:p>
                <a:pPr algn="ctr"/>
                <a:r>
                  <a:rPr lang="en-US" b="1" dirty="0" smtClean="0"/>
                  <a:t>CHAPTER #09</a:t>
                </a:r>
              </a:p>
              <a:p>
                <a:pPr algn="ctr"/>
                <a:r>
                  <a:rPr lang="en-US" b="1" dirty="0" smtClean="0"/>
                  <a:t>Dynamics of System of Particles:</a:t>
                </a:r>
              </a:p>
              <a:p>
                <a:pPr algn="just"/>
                <a:r>
                  <a:rPr lang="en-US" dirty="0" smtClean="0"/>
                  <a:t>	In previous chapters, we discussed the dynamics of a single particle. Even though we have studied the motion extended objects  like planets, projectiles, but we have treated them as single particle. Next we are going to discuss the dynamics of </a:t>
                </a:r>
                <a:r>
                  <a:rPr lang="en-US" b="1" dirty="0" smtClean="0"/>
                  <a:t>n</a:t>
                </a:r>
                <a:r>
                  <a:rPr lang="en-US" dirty="0" smtClean="0"/>
                  <a:t> particles. These particles may form a solid, liquid or  gas. In the later part of this chapter we will discuss the dynamics of </a:t>
                </a:r>
                <a:r>
                  <a:rPr lang="en-US" b="1" dirty="0" smtClean="0"/>
                  <a:t>n=2</a:t>
                </a:r>
                <a:r>
                  <a:rPr lang="en-US" dirty="0" smtClean="0"/>
                  <a:t> particles. For </a:t>
                </a:r>
                <a:r>
                  <a:rPr lang="en-US" b="1" dirty="0" smtClean="0"/>
                  <a:t>n=3</a:t>
                </a:r>
                <a:r>
                  <a:rPr lang="en-US" dirty="0" smtClean="0"/>
                  <a:t>, the situation is much more </a:t>
                </a:r>
                <a:r>
                  <a:rPr lang="en-US" dirty="0" smtClean="0"/>
                  <a:t>complicated. Newton’s </a:t>
                </a:r>
                <a:r>
                  <a:rPr lang="en-US" dirty="0" smtClean="0"/>
                  <a:t>laws paly an important role in the dynamics of system of particles. An we will assume the following</a:t>
                </a:r>
                <a:r>
                  <a:rPr lang="en-US" dirty="0"/>
                  <a:t>; </a:t>
                </a:r>
                <a:endParaRPr lang="en-US" dirty="0" smtClean="0"/>
              </a:p>
              <a:p>
                <a:pPr algn="just"/>
                <a:r>
                  <a:rPr lang="en-US" b="1" dirty="0" smtClean="0"/>
                  <a:t>(</a:t>
                </a:r>
                <a:r>
                  <a:rPr lang="en-US" b="1" dirty="0" err="1" smtClean="0"/>
                  <a:t>i</a:t>
                </a:r>
                <a:r>
                  <a:rPr lang="en-US" b="1" dirty="0" smtClean="0"/>
                  <a:t>)</a:t>
                </a:r>
                <a:r>
                  <a:rPr lang="en-US" dirty="0" smtClean="0"/>
                  <a:t>	The forces exerted by the two particles </a:t>
                </a:r>
                <a:r>
                  <a:rPr lang="el-GR" b="1" dirty="0" smtClean="0"/>
                  <a:t>α</a:t>
                </a:r>
                <a:r>
                  <a:rPr lang="en-US" dirty="0" smtClean="0"/>
                  <a:t> and </a:t>
                </a:r>
                <a:r>
                  <a:rPr lang="el-GR" b="1" dirty="0" smtClean="0"/>
                  <a:t>β</a:t>
                </a:r>
                <a:r>
                  <a:rPr lang="en-US" dirty="0" smtClean="0"/>
                  <a:t> on each other, are equal in magnitude but opposite in direction . Let </a:t>
                </a:r>
                <a14:m>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𝒇</m:t>
                        </m:r>
                      </m:e>
                      <m:sub>
                        <m:r>
                          <a:rPr lang="el-GR" b="1" i="1" smtClean="0">
                            <a:latin typeface="Cambria Math" panose="02040503050406030204" pitchFamily="18" charset="0"/>
                          </a:rPr>
                          <m:t>𝜶𝜷</m:t>
                        </m:r>
                      </m:sub>
                    </m:sSub>
                  </m:oMath>
                </a14:m>
                <a:r>
                  <a:rPr lang="en-US" dirty="0" smtClean="0"/>
                  <a:t> represents the force in </a:t>
                </a:r>
                <a:r>
                  <a:rPr lang="el-GR" b="1" dirty="0" smtClean="0"/>
                  <a:t>α</a:t>
                </a:r>
                <a:r>
                  <a:rPr lang="en-US" b="1" dirty="0" err="1" smtClean="0"/>
                  <a:t>th</a:t>
                </a:r>
                <a:r>
                  <a:rPr lang="en-US" dirty="0" smtClean="0"/>
                  <a:t> particle due to </a:t>
                </a:r>
                <a:r>
                  <a:rPr lang="el-GR" b="1" dirty="0" smtClean="0"/>
                  <a:t>β</a:t>
                </a:r>
                <a:r>
                  <a:rPr lang="en-US" b="1" dirty="0" err="1" smtClean="0"/>
                  <a:t>th</a:t>
                </a:r>
                <a:r>
                  <a:rPr lang="en-US" b="1" dirty="0" smtClean="0"/>
                  <a:t> </a:t>
                </a:r>
                <a:r>
                  <a:rPr lang="en-US" dirty="0" smtClean="0"/>
                  <a:t>particle. This is called the weak form of newton’s law.</a:t>
                </a:r>
                <a:endParaRPr lang="en-US" b="1" dirty="0" smtClean="0"/>
              </a:p>
              <a:p>
                <a:pPr algn="just"/>
                <a:r>
                  <a:rPr lang="en-US" b="1" dirty="0" smtClean="0"/>
                  <a:t>(ii)</a:t>
                </a:r>
                <a:r>
                  <a:rPr lang="en-US" dirty="0" smtClean="0"/>
                  <a:t>	The force exerted by </a:t>
                </a:r>
                <a:r>
                  <a:rPr lang="el-GR" dirty="0" smtClean="0"/>
                  <a:t>α</a:t>
                </a:r>
                <a:r>
                  <a:rPr lang="en-US" dirty="0" smtClean="0"/>
                  <a:t> and </a:t>
                </a:r>
                <a:r>
                  <a:rPr lang="el-GR" dirty="0" smtClean="0"/>
                  <a:t>β</a:t>
                </a:r>
                <a:r>
                  <a:rPr lang="en-US" dirty="0" smtClean="0"/>
                  <a:t> on each other, in addition to equal and opposite in direction, must lie on the same lie joining the particles. This is call “</a:t>
                </a:r>
                <a:r>
                  <a:rPr lang="en-US" b="1" dirty="0" smtClean="0"/>
                  <a:t>strong form</a:t>
                </a:r>
                <a:r>
                  <a:rPr lang="en-US" dirty="0" smtClean="0"/>
                  <a:t>” of newton’s third law. </a:t>
                </a:r>
                <a:endParaRPr lang="en-US" dirty="0"/>
              </a:p>
            </p:txBody>
          </p:sp>
        </mc:Choice>
        <mc:Fallback>
          <p:sp>
            <p:nvSpPr>
              <p:cNvPr id="4" name="TextBox 3"/>
              <p:cNvSpPr txBox="1">
                <a:spLocks noRot="1" noChangeAspect="1" noMove="1" noResize="1" noEditPoints="1" noAdjustHandles="1" noChangeArrowheads="1" noChangeShapeType="1" noTextEdit="1"/>
              </p:cNvSpPr>
              <p:nvPr/>
            </p:nvSpPr>
            <p:spPr>
              <a:xfrm>
                <a:off x="115910" y="218941"/>
                <a:ext cx="11938716" cy="3164392"/>
              </a:xfrm>
              <a:prstGeom prst="rect">
                <a:avLst/>
              </a:prstGeom>
              <a:blipFill rotWithShape="0">
                <a:blip r:embed="rId2"/>
                <a:stretch>
                  <a:fillRect l="-409" t="-1156" r="-460" b="-2119"/>
                </a:stretch>
              </a:blipFill>
            </p:spPr>
            <p:txBody>
              <a:bodyPr/>
              <a:lstStyle/>
              <a:p>
                <a:r>
                  <a:rPr lang="en-US">
                    <a:noFill/>
                  </a:rPr>
                  <a:t> </a:t>
                </a:r>
              </a:p>
            </p:txBody>
          </p:sp>
        </mc:Fallback>
      </mc:AlternateContent>
      <p:pic>
        <p:nvPicPr>
          <p:cNvPr id="2" name="Picture 1"/>
          <p:cNvPicPr>
            <a:picLocks noChangeAspect="1"/>
          </p:cNvPicPr>
          <p:nvPr/>
        </p:nvPicPr>
        <p:blipFill>
          <a:blip r:embed="rId3"/>
          <a:stretch>
            <a:fillRect/>
          </a:stretch>
        </p:blipFill>
        <p:spPr>
          <a:xfrm>
            <a:off x="3412901" y="3490175"/>
            <a:ext cx="4636395" cy="3032974"/>
          </a:xfrm>
          <a:prstGeom prst="rect">
            <a:avLst/>
          </a:prstGeom>
        </p:spPr>
      </p:pic>
    </p:spTree>
    <p:extLst>
      <p:ext uri="{BB962C8B-B14F-4D97-AF65-F5344CB8AC3E}">
        <p14:creationId xmlns:p14="http://schemas.microsoft.com/office/powerpoint/2010/main" val="3519000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5910" y="90152"/>
            <a:ext cx="11938715" cy="3232597"/>
          </a:xfrm>
          <a:prstGeom prst="rect">
            <a:avLst/>
          </a:prstGeom>
        </p:spPr>
      </p:pic>
      <p:pic>
        <p:nvPicPr>
          <p:cNvPr id="4" name="Picture 3"/>
          <p:cNvPicPr>
            <a:picLocks noChangeAspect="1"/>
          </p:cNvPicPr>
          <p:nvPr/>
        </p:nvPicPr>
        <p:blipFill>
          <a:blip r:embed="rId3"/>
          <a:stretch>
            <a:fillRect/>
          </a:stretch>
        </p:blipFill>
        <p:spPr>
          <a:xfrm>
            <a:off x="3058733" y="3464417"/>
            <a:ext cx="5743977" cy="3284113"/>
          </a:xfrm>
          <a:prstGeom prst="rect">
            <a:avLst/>
          </a:prstGeom>
        </p:spPr>
      </p:pic>
      <p:sp>
        <p:nvSpPr>
          <p:cNvPr id="3" name="TextBox 2"/>
          <p:cNvSpPr txBox="1"/>
          <p:nvPr/>
        </p:nvSpPr>
        <p:spPr>
          <a:xfrm>
            <a:off x="4816699" y="6194738"/>
            <a:ext cx="1944709" cy="369332"/>
          </a:xfrm>
          <a:prstGeom prst="rect">
            <a:avLst/>
          </a:prstGeom>
          <a:noFill/>
        </p:spPr>
        <p:txBody>
          <a:bodyPr wrap="square" rtlCol="0">
            <a:spAutoFit/>
          </a:bodyPr>
          <a:lstStyle/>
          <a:p>
            <a:r>
              <a:rPr lang="en-US" b="1" dirty="0" smtClean="0"/>
              <a:t>Figure (A)</a:t>
            </a:r>
            <a:endParaRPr lang="en-US" b="1" dirty="0"/>
          </a:p>
        </p:txBody>
      </p:sp>
      <p:sp>
        <p:nvSpPr>
          <p:cNvPr id="5" name="TextBox 4"/>
          <p:cNvSpPr txBox="1"/>
          <p:nvPr/>
        </p:nvSpPr>
        <p:spPr>
          <a:xfrm>
            <a:off x="8549193" y="2839585"/>
            <a:ext cx="468398" cy="369332"/>
          </a:xfrm>
          <a:prstGeom prst="rect">
            <a:avLst/>
          </a:prstGeom>
          <a:noFill/>
        </p:spPr>
        <p:txBody>
          <a:bodyPr wrap="none" rtlCol="0">
            <a:spAutoFit/>
          </a:bodyPr>
          <a:lstStyle/>
          <a:p>
            <a:r>
              <a:rPr lang="en-US" b="1" dirty="0" smtClean="0"/>
              <a:t>(A)</a:t>
            </a:r>
            <a:endParaRPr lang="en-US" b="1" dirty="0"/>
          </a:p>
        </p:txBody>
      </p:sp>
    </p:spTree>
    <p:extLst>
      <p:ext uri="{BB962C8B-B14F-4D97-AF65-F5344CB8AC3E}">
        <p14:creationId xmlns:p14="http://schemas.microsoft.com/office/powerpoint/2010/main" val="43450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502276" y="141668"/>
            <a:ext cx="11011437" cy="3606084"/>
          </a:xfrm>
          <a:prstGeom prst="rect">
            <a:avLst/>
          </a:prstGeom>
        </p:spPr>
      </p:pic>
      <p:pic>
        <p:nvPicPr>
          <p:cNvPr id="8" name="Picture 7"/>
          <p:cNvPicPr>
            <a:picLocks noChangeAspect="1"/>
          </p:cNvPicPr>
          <p:nvPr/>
        </p:nvPicPr>
        <p:blipFill>
          <a:blip r:embed="rId3"/>
          <a:stretch>
            <a:fillRect/>
          </a:stretch>
        </p:blipFill>
        <p:spPr>
          <a:xfrm>
            <a:off x="965915" y="3850784"/>
            <a:ext cx="10277341" cy="2717442"/>
          </a:xfrm>
          <a:prstGeom prst="rect">
            <a:avLst/>
          </a:prstGeom>
        </p:spPr>
      </p:pic>
    </p:spTree>
    <p:extLst>
      <p:ext uri="{BB962C8B-B14F-4D97-AF65-F5344CB8AC3E}">
        <p14:creationId xmlns:p14="http://schemas.microsoft.com/office/powerpoint/2010/main" val="2506703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21216" y="128788"/>
            <a:ext cx="10985679" cy="4928896"/>
          </a:xfrm>
          <a:prstGeom prst="rect">
            <a:avLst/>
          </a:prstGeom>
        </p:spPr>
      </p:pic>
      <p:sp>
        <p:nvSpPr>
          <p:cNvPr id="3" name="TextBox 2"/>
          <p:cNvSpPr txBox="1"/>
          <p:nvPr/>
        </p:nvSpPr>
        <p:spPr>
          <a:xfrm>
            <a:off x="9427335" y="2593236"/>
            <a:ext cx="458780" cy="369332"/>
          </a:xfrm>
          <a:prstGeom prst="rect">
            <a:avLst/>
          </a:prstGeom>
          <a:noFill/>
        </p:spPr>
        <p:txBody>
          <a:bodyPr wrap="none" rtlCol="0">
            <a:spAutoFit/>
          </a:bodyPr>
          <a:lstStyle/>
          <a:p>
            <a:r>
              <a:rPr lang="en-US" b="1" dirty="0" smtClean="0"/>
              <a:t>(B)</a:t>
            </a:r>
            <a:endParaRPr lang="en-US" b="1" dirty="0"/>
          </a:p>
        </p:txBody>
      </p:sp>
    </p:spTree>
    <p:extLst>
      <p:ext uri="{BB962C8B-B14F-4D97-AF65-F5344CB8AC3E}">
        <p14:creationId xmlns:p14="http://schemas.microsoft.com/office/powerpoint/2010/main" val="4139190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03796" y="193183"/>
            <a:ext cx="9504609" cy="2488365"/>
          </a:xfrm>
          <a:prstGeom prst="rect">
            <a:avLst/>
          </a:prstGeom>
        </p:spPr>
      </p:pic>
      <p:pic>
        <p:nvPicPr>
          <p:cNvPr id="4" name="Picture 3"/>
          <p:cNvPicPr>
            <a:picLocks noChangeAspect="1"/>
          </p:cNvPicPr>
          <p:nvPr/>
        </p:nvPicPr>
        <p:blipFill>
          <a:blip r:embed="rId3"/>
          <a:stretch>
            <a:fillRect/>
          </a:stretch>
        </p:blipFill>
        <p:spPr>
          <a:xfrm>
            <a:off x="1545465" y="2681548"/>
            <a:ext cx="9594759" cy="4002587"/>
          </a:xfrm>
          <a:prstGeom prst="rect">
            <a:avLst/>
          </a:prstGeom>
        </p:spPr>
      </p:pic>
    </p:spTree>
    <p:extLst>
      <p:ext uri="{BB962C8B-B14F-4D97-AF65-F5344CB8AC3E}">
        <p14:creationId xmlns:p14="http://schemas.microsoft.com/office/powerpoint/2010/main" val="3733570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56822" y="193183"/>
            <a:ext cx="9787943" cy="2768958"/>
          </a:xfrm>
          <a:prstGeom prst="rect">
            <a:avLst/>
          </a:prstGeom>
        </p:spPr>
      </p:pic>
      <p:pic>
        <p:nvPicPr>
          <p:cNvPr id="3" name="Picture 2"/>
          <p:cNvPicPr>
            <a:picLocks noChangeAspect="1"/>
          </p:cNvPicPr>
          <p:nvPr/>
        </p:nvPicPr>
        <p:blipFill>
          <a:blip r:embed="rId3"/>
          <a:stretch>
            <a:fillRect/>
          </a:stretch>
        </p:blipFill>
        <p:spPr>
          <a:xfrm>
            <a:off x="656822" y="3219720"/>
            <a:ext cx="9787943" cy="2524258"/>
          </a:xfrm>
          <a:prstGeom prst="rect">
            <a:avLst/>
          </a:prstGeom>
        </p:spPr>
      </p:pic>
    </p:spTree>
    <p:extLst>
      <p:ext uri="{BB962C8B-B14F-4D97-AF65-F5344CB8AC3E}">
        <p14:creationId xmlns:p14="http://schemas.microsoft.com/office/powerpoint/2010/main" val="3287562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37893" y="3020437"/>
            <a:ext cx="7018986" cy="3676577"/>
          </a:xfrm>
          <a:prstGeom prst="rect">
            <a:avLst/>
          </a:prstGeom>
        </p:spPr>
      </p:pic>
      <p:sp>
        <p:nvSpPr>
          <p:cNvPr id="4" name="TextBox 3"/>
          <p:cNvSpPr txBox="1"/>
          <p:nvPr/>
        </p:nvSpPr>
        <p:spPr>
          <a:xfrm>
            <a:off x="2472744" y="1622738"/>
            <a:ext cx="1085746" cy="369332"/>
          </a:xfrm>
          <a:prstGeom prst="rect">
            <a:avLst/>
          </a:prstGeom>
          <a:noFill/>
        </p:spPr>
        <p:txBody>
          <a:bodyPr wrap="none" rtlCol="0">
            <a:spAutoFit/>
          </a:bodyPr>
          <a:lstStyle/>
          <a:p>
            <a:r>
              <a:rPr lang="en-US" dirty="0" smtClean="0"/>
              <a:t>Figure </a:t>
            </a:r>
            <a:r>
              <a:rPr lang="en-US" b="1" dirty="0" smtClean="0"/>
              <a:t>(B)</a:t>
            </a:r>
            <a:endParaRPr lang="en-US" b="1" dirty="0"/>
          </a:p>
        </p:txBody>
      </p:sp>
      <p:pic>
        <p:nvPicPr>
          <p:cNvPr id="6" name="Picture 5"/>
          <p:cNvPicPr>
            <a:picLocks noChangeAspect="1"/>
          </p:cNvPicPr>
          <p:nvPr/>
        </p:nvPicPr>
        <p:blipFill>
          <a:blip r:embed="rId3"/>
          <a:stretch>
            <a:fillRect/>
          </a:stretch>
        </p:blipFill>
        <p:spPr>
          <a:xfrm>
            <a:off x="1723339" y="93428"/>
            <a:ext cx="9492295" cy="2938527"/>
          </a:xfrm>
          <a:prstGeom prst="rect">
            <a:avLst/>
          </a:prstGeom>
        </p:spPr>
      </p:pic>
      <p:sp>
        <p:nvSpPr>
          <p:cNvPr id="7" name="TextBox 6"/>
          <p:cNvSpPr txBox="1"/>
          <p:nvPr/>
        </p:nvSpPr>
        <p:spPr>
          <a:xfrm>
            <a:off x="2562896" y="4211392"/>
            <a:ext cx="1085746" cy="369332"/>
          </a:xfrm>
          <a:prstGeom prst="rect">
            <a:avLst/>
          </a:prstGeom>
          <a:noFill/>
        </p:spPr>
        <p:txBody>
          <a:bodyPr wrap="none" rtlCol="0">
            <a:spAutoFit/>
          </a:bodyPr>
          <a:lstStyle/>
          <a:p>
            <a:r>
              <a:rPr lang="en-US" dirty="0" smtClean="0"/>
              <a:t>Figure </a:t>
            </a:r>
            <a:r>
              <a:rPr lang="en-US" b="1" dirty="0" smtClean="0"/>
              <a:t>(B)</a:t>
            </a:r>
            <a:endParaRPr lang="en-US" b="1" dirty="0"/>
          </a:p>
        </p:txBody>
      </p:sp>
    </p:spTree>
    <p:extLst>
      <p:ext uri="{BB962C8B-B14F-4D97-AF65-F5344CB8AC3E}">
        <p14:creationId xmlns:p14="http://schemas.microsoft.com/office/powerpoint/2010/main" val="707547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849598" y="1700634"/>
            <a:ext cx="6492803" cy="3456732"/>
          </a:xfrm>
          <a:prstGeom prst="rect">
            <a:avLst/>
          </a:prstGeom>
        </p:spPr>
      </p:pic>
    </p:spTree>
    <p:extLst>
      <p:ext uri="{BB962C8B-B14F-4D97-AF65-F5344CB8AC3E}">
        <p14:creationId xmlns:p14="http://schemas.microsoft.com/office/powerpoint/2010/main" val="3929177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237947" y="569818"/>
            <a:ext cx="2402460" cy="463781"/>
          </a:xfrm>
          <a:prstGeom prst="rect">
            <a:avLst/>
          </a:prstGeom>
        </p:spPr>
      </p:pic>
      <p:pic>
        <p:nvPicPr>
          <p:cNvPr id="3" name="Picture 2"/>
          <p:cNvPicPr>
            <a:picLocks noChangeAspect="1"/>
          </p:cNvPicPr>
          <p:nvPr/>
        </p:nvPicPr>
        <p:blipFill>
          <a:blip r:embed="rId3"/>
          <a:stretch>
            <a:fillRect/>
          </a:stretch>
        </p:blipFill>
        <p:spPr>
          <a:xfrm>
            <a:off x="1349852" y="2349914"/>
            <a:ext cx="9492295" cy="2158171"/>
          </a:xfrm>
          <a:prstGeom prst="rect">
            <a:avLst/>
          </a:prstGeom>
        </p:spPr>
      </p:pic>
    </p:spTree>
    <p:extLst>
      <p:ext uri="{BB962C8B-B14F-4D97-AF65-F5344CB8AC3E}">
        <p14:creationId xmlns:p14="http://schemas.microsoft.com/office/powerpoint/2010/main" val="383214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TotalTime>
  <Words>27</Words>
  <Application>Microsoft Office PowerPoint</Application>
  <PresentationFormat>Widescreen</PresentationFormat>
  <Paragraphs>10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Cambria Math</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Akhtar-PC</dc:creator>
  <cp:lastModifiedBy>Akhtar-PC</cp:lastModifiedBy>
  <cp:revision>27</cp:revision>
  <dcterms:created xsi:type="dcterms:W3CDTF">2020-04-29T10:39:09Z</dcterms:created>
  <dcterms:modified xsi:type="dcterms:W3CDTF">2020-05-01T10:29:59Z</dcterms:modified>
</cp:coreProperties>
</file>