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9"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1897" autoAdjust="0"/>
  </p:normalViewPr>
  <p:slideViewPr>
    <p:cSldViewPr>
      <p:cViewPr varScale="1">
        <p:scale>
          <a:sx n="41" d="100"/>
          <a:sy n="41" d="100"/>
        </p:scale>
        <p:origin x="13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05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388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35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4213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015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854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669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091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99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407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251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124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23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822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04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17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172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4/25/2020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8953779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89844"/>
            <a:ext cx="6858000" cy="4216539"/>
          </a:xfrm>
          <a:prstGeom prst="rect">
            <a:avLst/>
          </a:prstGeom>
        </p:spPr>
        <p:txBody>
          <a:bodyPr wrap="square">
            <a:spAutoFit/>
          </a:bodyPr>
          <a:lstStyle/>
          <a:p>
            <a:r>
              <a:rPr lang="en-US" sz="2800" b="1" dirty="0">
                <a:latin typeface="Times New Roman" pitchFamily="18" charset="0"/>
                <a:cs typeface="Times New Roman" pitchFamily="18" charset="0"/>
              </a:rPr>
              <a:t>1. Introduction:</a:t>
            </a:r>
          </a:p>
          <a:p>
            <a:pPr algn="just"/>
            <a:r>
              <a:rPr lang="en-US" sz="2000" dirty="0">
                <a:latin typeface="Times New Roman" pitchFamily="18" charset="0"/>
                <a:cs typeface="Times New Roman" pitchFamily="18" charset="0"/>
              </a:rPr>
              <a:t>Inorganic minerals present in the crust of Earth’s are used by plants for nutrition by taking them from aquatic environment or soil .These mineral elements are made by the specific relation involving decay of organic matter, rock minerals weathering, microbes and animals. Among elements nutrient, except nitrogen as its primary source is atmospheric nitrogen and some present in minerals nutrients in salt form dissolved in soil water. The study in which there is absorption of inorganic mineral and their incorporation by plants is said mineral nutrition. Once the elements are taken up by roots, they are move to certain parts of the plant where they are involve in carrying out important biological functions which result in normal growth</a:t>
            </a:r>
          </a:p>
        </p:txBody>
      </p:sp>
    </p:spTree>
    <p:extLst>
      <p:ext uri="{BB962C8B-B14F-4D97-AF65-F5344CB8AC3E}">
        <p14:creationId xmlns:p14="http://schemas.microsoft.com/office/powerpoint/2010/main" val="3437139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PHOSPHORUS</a:t>
            </a:r>
          </a:p>
        </p:txBody>
      </p:sp>
      <p:sp>
        <p:nvSpPr>
          <p:cNvPr id="3" name="Content Placeholder 2"/>
          <p:cNvSpPr>
            <a:spLocks noGrp="1"/>
          </p:cNvSpPr>
          <p:nvPr>
            <p:ph sz="half" idx="1"/>
          </p:nvPr>
        </p:nvSpPr>
        <p:spPr>
          <a:xfrm>
            <a:off x="827700" y="1371600"/>
            <a:ext cx="3298113" cy="4884739"/>
          </a:xfrm>
        </p:spPr>
        <p:txBody>
          <a:bodyPr/>
          <a:lstStyle/>
          <a:p>
            <a:r>
              <a:rPr lang="en-US" b="1" dirty="0">
                <a:latin typeface="Times New Roman" pitchFamily="18" charset="0"/>
                <a:cs typeface="Times New Roman" pitchFamily="18" charset="0"/>
              </a:rPr>
              <a:t>FUNCTION:</a:t>
            </a:r>
          </a:p>
          <a:p>
            <a:pPr marL="0" indent="0">
              <a:buNone/>
            </a:pP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Involved in photosynthesis, constituent of high-energy intermediaries like ATP, nucleic acids, phospholipids in membranes</a:t>
            </a:r>
            <a:endParaRPr lang="en-US" b="1" dirty="0">
              <a:latin typeface="Times New Roman" pitchFamily="18" charset="0"/>
              <a:cs typeface="Times New Roman" pitchFamily="18" charset="0"/>
            </a:endParaRPr>
          </a:p>
        </p:txBody>
      </p:sp>
      <p:sp>
        <p:nvSpPr>
          <p:cNvPr id="4" name="Content Placeholder 3"/>
          <p:cNvSpPr>
            <a:spLocks noGrp="1"/>
          </p:cNvSpPr>
          <p:nvPr>
            <p:ph sz="half" idx="2"/>
          </p:nvPr>
        </p:nvSpPr>
        <p:spPr>
          <a:xfrm>
            <a:off x="4241975" y="1371601"/>
            <a:ext cx="3298115" cy="4884738"/>
          </a:xfrm>
        </p:spPr>
        <p:txBody>
          <a:bodyPr/>
          <a:lstStyle/>
          <a:p>
            <a:r>
              <a:rPr lang="en-US" b="1" dirty="0">
                <a:latin typeface="Times New Roman" pitchFamily="18" charset="0"/>
                <a:cs typeface="Times New Roman" pitchFamily="18" charset="0"/>
              </a:rPr>
              <a:t>DEFICIENCY:</a:t>
            </a:r>
          </a:p>
          <a:p>
            <a:pPr marL="0" indent="0">
              <a:buNone/>
            </a:pP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Stunted growth, foliage turns dark green, high root/shoot ratio, delayed maturity of plants</a:t>
            </a:r>
            <a:r>
              <a:rPr lang="en-US" dirty="0"/>
              <a:t>.</a:t>
            </a:r>
          </a:p>
          <a:p>
            <a:pPr marL="0" indent="0">
              <a:buNone/>
            </a:pP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51356" y="4357053"/>
            <a:ext cx="3644900" cy="1295400"/>
          </a:xfrm>
          <a:prstGeom prst="rect">
            <a:avLst/>
          </a:prstGeom>
          <a:noFill/>
          <a:ln>
            <a:noFill/>
          </a:ln>
        </p:spPr>
      </p:pic>
    </p:spTree>
    <p:extLst>
      <p:ext uri="{BB962C8B-B14F-4D97-AF65-F5344CB8AC3E}">
        <p14:creationId xmlns:p14="http://schemas.microsoft.com/office/powerpoint/2010/main" val="130704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MAGNESIUM</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Central element of chlorophyll molecule and an activator of several enzymes.</a:t>
            </a:r>
            <a:endParaRPr lang="en-US" b="1"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Interveinal chlorosis of older leaves, purple coloration with necrotic spots, leaves become stiff and intercostal veins twist.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3052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SULPHUR</a:t>
            </a:r>
          </a:p>
        </p:txBody>
      </p:sp>
      <p:sp>
        <p:nvSpPr>
          <p:cNvPr id="3" name="Content Placeholder 2"/>
          <p:cNvSpPr>
            <a:spLocks noGrp="1"/>
          </p:cNvSpPr>
          <p:nvPr>
            <p:ph sz="half" idx="1"/>
          </p:nvPr>
        </p:nvSpPr>
        <p:spPr>
          <a:xfrm>
            <a:off x="827700" y="1219200"/>
            <a:ext cx="3298113" cy="5037139"/>
          </a:xfrm>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Component of some amino acids (cysteine and methionine) and coenzymes.</a:t>
            </a:r>
          </a:p>
          <a:p>
            <a:pPr marL="0" indent="0">
              <a:buNone/>
            </a:pPr>
            <a:endParaRPr lang="en-US" b="1" dirty="0"/>
          </a:p>
          <a:p>
            <a:endParaRPr lang="en-US" b="1" dirty="0"/>
          </a:p>
        </p:txBody>
      </p:sp>
      <p:sp>
        <p:nvSpPr>
          <p:cNvPr id="4" name="Content Placeholder 3"/>
          <p:cNvSpPr>
            <a:spLocks noGrp="1"/>
          </p:cNvSpPr>
          <p:nvPr>
            <p:ph sz="half" idx="2"/>
          </p:nvPr>
        </p:nvSpPr>
        <p:spPr>
          <a:xfrm>
            <a:off x="4241975" y="1219201"/>
            <a:ext cx="3298115" cy="5037138"/>
          </a:xfrm>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Symptoms appear in younger most formed leaves, a general chlorosis of entire leaf</a:t>
            </a:r>
          </a:p>
          <a:p>
            <a:pPr marL="0" indent="0">
              <a:buNone/>
            </a:pPr>
            <a:r>
              <a:rPr lang="en-US" dirty="0">
                <a:latin typeface="Times New Roman" pitchFamily="18" charset="0"/>
                <a:cs typeface="Times New Roman" pitchFamily="18" charset="0"/>
              </a:rPr>
              <a:t>including vascular bundles</a:t>
            </a:r>
          </a:p>
          <a:p>
            <a:pPr marL="0" indent="0">
              <a:buNone/>
            </a:pP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45400" y="3737769"/>
            <a:ext cx="5334000" cy="1752600"/>
          </a:xfrm>
          <a:prstGeom prst="rect">
            <a:avLst/>
          </a:prstGeom>
          <a:noFill/>
          <a:ln>
            <a:noFill/>
          </a:ln>
        </p:spPr>
      </p:pic>
    </p:spTree>
    <p:extLst>
      <p:ext uri="{BB962C8B-B14F-4D97-AF65-F5344CB8AC3E}">
        <p14:creationId xmlns:p14="http://schemas.microsoft.com/office/powerpoint/2010/main" val="106830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IRON</a:t>
            </a:r>
          </a:p>
        </p:txBody>
      </p:sp>
      <p:sp>
        <p:nvSpPr>
          <p:cNvPr id="3" name="Content Placeholder 2"/>
          <p:cNvSpPr>
            <a:spLocks noGrp="1"/>
          </p:cNvSpPr>
          <p:nvPr>
            <p:ph sz="half" idx="1"/>
          </p:nvPr>
        </p:nvSpPr>
        <p:spPr>
          <a:xfrm>
            <a:off x="714286" y="1676401"/>
            <a:ext cx="3298113" cy="4195763"/>
          </a:xfrm>
        </p:spPr>
        <p:txBody>
          <a:bodyPr/>
          <a:lstStyle/>
          <a:p>
            <a:r>
              <a:rPr lang="en-US" b="1" dirty="0">
                <a:latin typeface="Times New Roman" pitchFamily="18" charset="0"/>
                <a:cs typeface="Times New Roman" pitchFamily="18" charset="0"/>
              </a:rPr>
              <a:t>FUNCTION:</a:t>
            </a:r>
          </a:p>
          <a:p>
            <a:pPr marL="0" indent="0">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Involved in chlorophyll biosynthesis, structural component of cytochromes and ferredoxin.</a:t>
            </a:r>
          </a:p>
          <a:p>
            <a:pPr marL="0" indent="0">
              <a:buNone/>
            </a:pPr>
            <a:endParaRPr lang="en-US" b="1" dirty="0"/>
          </a:p>
        </p:txBody>
      </p:sp>
      <p:sp>
        <p:nvSpPr>
          <p:cNvPr id="4" name="Content Placeholder 3"/>
          <p:cNvSpPr>
            <a:spLocks noGrp="1"/>
          </p:cNvSpPr>
          <p:nvPr>
            <p:ph sz="half" idx="2"/>
          </p:nvPr>
        </p:nvSpPr>
        <p:spPr>
          <a:xfrm>
            <a:off x="4241975" y="1676401"/>
            <a:ext cx="3298115" cy="4579938"/>
          </a:xfrm>
        </p:spPr>
        <p:txBody>
          <a:bodyPr/>
          <a:lstStyle/>
          <a:p>
            <a:r>
              <a:rPr lang="en-US" b="1" dirty="0">
                <a:latin typeface="Times New Roman" pitchFamily="18" charset="0"/>
                <a:cs typeface="Times New Roman" pitchFamily="18" charset="0"/>
              </a:rPr>
              <a:t>DEFICIENCY:</a:t>
            </a:r>
          </a:p>
          <a:p>
            <a:pPr marL="0" indent="0">
              <a:buNone/>
            </a:pPr>
            <a:r>
              <a:rPr lang="en-US" dirty="0">
                <a:latin typeface="Times New Roman" pitchFamily="18" charset="0"/>
                <a:cs typeface="Times New Roman" pitchFamily="18" charset="0"/>
              </a:rPr>
              <a:t>Symptoms appear first in younger growing organs, interveinal chlorosis; in severe cases, leaves become white which later dries out</a:t>
            </a:r>
            <a:endParaRPr lang="en-US" b="1" dirty="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41575" y="3966370"/>
            <a:ext cx="6400800" cy="1409700"/>
          </a:xfrm>
          <a:prstGeom prst="rect">
            <a:avLst/>
          </a:prstGeom>
          <a:noFill/>
          <a:ln>
            <a:noFill/>
          </a:ln>
        </p:spPr>
      </p:pic>
    </p:spTree>
    <p:extLst>
      <p:ext uri="{BB962C8B-B14F-4D97-AF65-F5344CB8AC3E}">
        <p14:creationId xmlns:p14="http://schemas.microsoft.com/office/powerpoint/2010/main" val="58368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CHLORINE</a:t>
            </a:r>
          </a:p>
        </p:txBody>
      </p:sp>
      <p:sp>
        <p:nvSpPr>
          <p:cNvPr id="3" name="Content Placeholder 2"/>
          <p:cNvSpPr>
            <a:spLocks noGrp="1"/>
          </p:cNvSpPr>
          <p:nvPr>
            <p:ph sz="half" idx="1"/>
          </p:nvPr>
        </p:nvSpPr>
        <p:spPr>
          <a:xfrm>
            <a:off x="802300" y="1541324"/>
            <a:ext cx="3298113" cy="4195763"/>
          </a:xfrm>
        </p:spPr>
        <p:txBody>
          <a:bodyPr>
            <a:normAutofit/>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Symptoms appear first in younger growing organs, interveinal chlorosis; in severe cases, leaves become white which later dries out</a:t>
            </a:r>
            <a:endParaRPr lang="en-US" b="1" dirty="0">
              <a:latin typeface="Times New Roman" pitchFamily="18" charset="0"/>
              <a:cs typeface="Times New Roman" pitchFamily="18" charset="0"/>
            </a:endParaRPr>
          </a:p>
        </p:txBody>
      </p:sp>
      <p:sp>
        <p:nvSpPr>
          <p:cNvPr id="4" name="Content Placeholder 3"/>
          <p:cNvSpPr>
            <a:spLocks noGrp="1"/>
          </p:cNvSpPr>
          <p:nvPr>
            <p:ph sz="half" idx="2"/>
          </p:nvPr>
        </p:nvSpPr>
        <p:spPr>
          <a:xfrm>
            <a:off x="4125813" y="1520966"/>
            <a:ext cx="3298115" cy="4200245"/>
          </a:xfrm>
        </p:spPr>
        <p:txBody>
          <a:bodyPr>
            <a:normAutofit/>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Symptoms appear first in younger leaf, reduction in leaf surface area, wilting of leaf margins, interveinal chlorosis of mature leaves, highly branched root system</a:t>
            </a:r>
            <a:endParaRPr lang="en-US" b="1" dirty="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91000"/>
            <a:ext cx="7315200" cy="1371600"/>
          </a:xfrm>
          <a:prstGeom prst="rect">
            <a:avLst/>
          </a:prstGeom>
          <a:noFill/>
          <a:ln>
            <a:noFill/>
          </a:ln>
        </p:spPr>
      </p:pic>
    </p:spTree>
    <p:extLst>
      <p:ext uri="{BB962C8B-B14F-4D97-AF65-F5344CB8AC3E}">
        <p14:creationId xmlns:p14="http://schemas.microsoft.com/office/powerpoint/2010/main" val="389864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COPPER</a:t>
            </a:r>
          </a:p>
        </p:txBody>
      </p:sp>
      <p:sp>
        <p:nvSpPr>
          <p:cNvPr id="3" name="Content Placeholder 2"/>
          <p:cNvSpPr>
            <a:spLocks noGrp="1"/>
          </p:cNvSpPr>
          <p:nvPr>
            <p:ph sz="half" idx="1"/>
          </p:nvPr>
        </p:nvSpPr>
        <p:spPr>
          <a:xfrm>
            <a:off x="827700" y="1219202"/>
            <a:ext cx="3298113" cy="5037138"/>
          </a:xfrm>
        </p:spPr>
        <p:txBody>
          <a:bodyPr>
            <a:normAutofit/>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Activator of some enzymes like Cu-Zn.</a:t>
            </a:r>
          </a:p>
          <a:p>
            <a:pPr marL="0" indent="0">
              <a:buNone/>
            </a:pPr>
            <a:endParaRPr lang="en-US" dirty="0"/>
          </a:p>
        </p:txBody>
      </p:sp>
      <p:sp>
        <p:nvSpPr>
          <p:cNvPr id="4" name="Content Placeholder 3"/>
          <p:cNvSpPr>
            <a:spLocks noGrp="1"/>
          </p:cNvSpPr>
          <p:nvPr>
            <p:ph sz="half" idx="2"/>
          </p:nvPr>
        </p:nvSpPr>
        <p:spPr>
          <a:xfrm>
            <a:off x="4241975" y="1219201"/>
            <a:ext cx="3298115" cy="5037138"/>
          </a:xfrm>
        </p:spPr>
        <p:txBody>
          <a:bodyPr>
            <a:normAutofit/>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Young leaves turn dark-green color, twisted with necrotic spots, depressed internode growth, bushy appearance, stunted growth, reduction in panicle formation.</a:t>
            </a:r>
            <a:endParaRPr lang="en-US" b="1" dirty="0">
              <a:latin typeface="Times New Roman" pitchFamily="18" charset="0"/>
              <a:cs typeface="Times New Roman" pitchFamily="18" charset="0"/>
            </a:endParaRPr>
          </a:p>
          <a:p>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75994" y="3712370"/>
            <a:ext cx="5741200" cy="1990725"/>
          </a:xfrm>
          <a:prstGeom prst="rect">
            <a:avLst/>
          </a:prstGeom>
          <a:noFill/>
          <a:ln>
            <a:noFill/>
          </a:ln>
        </p:spPr>
      </p:pic>
    </p:spTree>
    <p:extLst>
      <p:ext uri="{BB962C8B-B14F-4D97-AF65-F5344CB8AC3E}">
        <p14:creationId xmlns:p14="http://schemas.microsoft.com/office/powerpoint/2010/main" val="103244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MAGENESIUM</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Activator of some enzymes (Mn),</a:t>
            </a:r>
          </a:p>
          <a:p>
            <a:pPr marL="0" indent="0">
              <a:buNone/>
            </a:pPr>
            <a:r>
              <a:rPr lang="en-US" dirty="0">
                <a:latin typeface="Times New Roman" pitchFamily="18" charset="0"/>
                <a:cs typeface="Times New Roman" pitchFamily="18" charset="0"/>
              </a:rPr>
              <a:t>involved in PS I as water splitting. </a:t>
            </a:r>
            <a:endParaRPr lang="en-US" b="1"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Small yellow spots and interveinal chlorosis on younger leaves.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80564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ZINC</a:t>
            </a:r>
          </a:p>
        </p:txBody>
      </p:sp>
      <p:sp>
        <p:nvSpPr>
          <p:cNvPr id="3" name="Content Placeholder 2"/>
          <p:cNvSpPr>
            <a:spLocks noGrp="1"/>
          </p:cNvSpPr>
          <p:nvPr>
            <p:ph sz="half" idx="1"/>
          </p:nvPr>
        </p:nvSpPr>
        <p:spPr>
          <a:xfrm>
            <a:off x="726987" y="1347647"/>
            <a:ext cx="3298113" cy="4195763"/>
          </a:xfrm>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Activator of some enzymes, involved in synthesis of auxin</a:t>
            </a:r>
            <a:r>
              <a:rPr lang="en-US" dirty="0"/>
              <a:t>.</a:t>
            </a:r>
          </a:p>
          <a:p>
            <a:pPr marL="0" indent="0">
              <a:buNone/>
            </a:pPr>
            <a:endParaRPr lang="en-US" b="1" dirty="0"/>
          </a:p>
          <a:p>
            <a:endParaRPr lang="en-US" b="1" dirty="0"/>
          </a:p>
        </p:txBody>
      </p:sp>
      <p:sp>
        <p:nvSpPr>
          <p:cNvPr id="4" name="Content Placeholder 3"/>
          <p:cNvSpPr>
            <a:spLocks noGrp="1"/>
          </p:cNvSpPr>
          <p:nvPr>
            <p:ph sz="half" idx="2"/>
          </p:nvPr>
        </p:nvSpPr>
        <p:spPr>
          <a:xfrm>
            <a:off x="4025100" y="1230593"/>
            <a:ext cx="3298115" cy="4200245"/>
          </a:xfrm>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Stunted growth due to shortening of internode called ‘rosette’, drastic decrease in leaf size.</a:t>
            </a:r>
            <a:endParaRPr lang="en-US" b="1" dirty="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59432" y="3657600"/>
            <a:ext cx="4415890" cy="1600200"/>
          </a:xfrm>
          <a:prstGeom prst="rect">
            <a:avLst/>
          </a:prstGeom>
          <a:noFill/>
          <a:ln>
            <a:noFill/>
          </a:ln>
        </p:spPr>
      </p:pic>
    </p:spTree>
    <p:extLst>
      <p:ext uri="{BB962C8B-B14F-4D97-AF65-F5344CB8AC3E}">
        <p14:creationId xmlns:p14="http://schemas.microsoft.com/office/powerpoint/2010/main" val="391154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MOLYBEDNUM</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Cofactor of enzymes involved in nitrogen metabolism.</a:t>
            </a:r>
            <a:endParaRPr lang="en-US" b="1" dirty="0">
              <a:latin typeface="Times New Roman" pitchFamily="18" charset="0"/>
              <a:cs typeface="Times New Roman" pitchFamily="18" charset="0"/>
            </a:endParaRPr>
          </a:p>
          <a:p>
            <a:endParaRPr lang="en-US" b="1" dirty="0"/>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Chlorosis and stunted growth in younger leaves, drastic reduction in size and whiptail appearance of leaf blade.</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5200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a:solidFill>
                  <a:schemeClr val="tx1"/>
                </a:solidFill>
              </a:rPr>
              <a:t>Plant Nutrition:</a:t>
            </a:r>
            <a:endParaRPr lang="en-US" dirty="0">
              <a:solidFill>
                <a:schemeClr val="tx1"/>
              </a:solidFill>
            </a:endParaRPr>
          </a:p>
        </p:txBody>
      </p:sp>
      <p:sp>
        <p:nvSpPr>
          <p:cNvPr id="3" name="Content Placeholder 2"/>
          <p:cNvSpPr>
            <a:spLocks noGrp="1"/>
          </p:cNvSpPr>
          <p:nvPr>
            <p:ph idx="1"/>
          </p:nvPr>
        </p:nvSpPr>
        <p:spPr>
          <a:xfrm>
            <a:off x="609600" y="1219201"/>
            <a:ext cx="6929754" cy="5029206"/>
          </a:xfrm>
        </p:spPr>
        <p:txBody>
          <a:bodyPr>
            <a:normAutofit/>
          </a:bodyPr>
          <a:lstStyle/>
          <a:p>
            <a:pPr marL="0" indent="0">
              <a:buNone/>
            </a:pPr>
            <a:r>
              <a:rPr lang="en-US" dirty="0">
                <a:latin typeface="Times New Roman" pitchFamily="18" charset="0"/>
                <a:cs typeface="Times New Roman" pitchFamily="18" charset="0"/>
              </a:rPr>
              <a:t>Plant nutrition is the study of compound chemicals which are necessary for growth of plant, their external supply and plant metabolism. In their deficiency the plant is not able to lead a normal life cycle, and also these elements are needed for metabolism. </a:t>
            </a:r>
          </a:p>
          <a:p>
            <a:pPr marL="0" indent="0">
              <a:buNone/>
            </a:pPr>
            <a:r>
              <a:rPr lang="en-US" dirty="0">
                <a:latin typeface="Times New Roman" pitchFamily="18" charset="0"/>
                <a:cs typeface="Times New Roman" pitchFamily="18" charset="0"/>
              </a:rPr>
              <a:t>This is according with </a:t>
            </a:r>
            <a:r>
              <a:rPr lang="en-US" b="1" dirty="0">
                <a:latin typeface="Times New Roman" pitchFamily="18" charset="0"/>
                <a:cs typeface="Times New Roman" pitchFamily="18" charset="0"/>
              </a:rPr>
              <a:t>Justus von Liebig's law </a:t>
            </a:r>
            <a:r>
              <a:rPr lang="en-US" dirty="0">
                <a:latin typeface="Times New Roman" pitchFamily="18" charset="0"/>
                <a:cs typeface="Times New Roman" pitchFamily="18" charset="0"/>
              </a:rPr>
              <a:t>of the minimum. The plant nutrients that are essential  include seventeen different element such as hydrogen oxygen, carbon and  which are come from the air, whereas other nutrients including nitrogen are typically obtained from the soil and also from air .</a:t>
            </a:r>
          </a:p>
        </p:txBody>
      </p:sp>
    </p:spTree>
    <p:extLst>
      <p:ext uri="{BB962C8B-B14F-4D97-AF65-F5344CB8AC3E}">
        <p14:creationId xmlns:p14="http://schemas.microsoft.com/office/powerpoint/2010/main" val="428401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696200" cy="838200"/>
          </a:xfrm>
        </p:spPr>
        <p:txBody>
          <a:bodyPr>
            <a:noAutofit/>
          </a:bodyPr>
          <a:lstStyle/>
          <a:p>
            <a:r>
              <a:rPr lang="en-US" sz="2400" b="1" dirty="0">
                <a:latin typeface="Times New Roman" pitchFamily="18" charset="0"/>
                <a:cs typeface="Times New Roman" pitchFamily="18" charset="0"/>
              </a:rPr>
              <a:t>Plants acquire the following mineral nutrients from their soil:-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827700" y="1295400"/>
            <a:ext cx="6711654" cy="4953007"/>
          </a:xfrm>
        </p:spPr>
        <p:txBody>
          <a:bodyPr>
            <a:normAutofit/>
          </a:bodyPr>
          <a:lstStyle/>
          <a:p>
            <a:pPr lvl="0"/>
            <a:r>
              <a:rPr lang="en-US" dirty="0">
                <a:latin typeface="Times New Roman" pitchFamily="18" charset="0"/>
                <a:cs typeface="Times New Roman" pitchFamily="18" charset="0"/>
              </a:rPr>
              <a:t>Macronutrients: phosphorous (P), potassium (K), calcium (Ca),  nitrogen (N),Sulphur (S), hydrogen (H), magnesium (Mg), carbon (C), oxygen (O)</a:t>
            </a:r>
          </a:p>
          <a:p>
            <a:pPr lvl="0"/>
            <a:r>
              <a:rPr lang="en-US" dirty="0">
                <a:latin typeface="Times New Roman" pitchFamily="18" charset="0"/>
                <a:cs typeface="Times New Roman" pitchFamily="18" charset="0"/>
              </a:rPr>
              <a:t>Micronutrients: boron (B), chlorine (Cl iron (Fe), ), manganese (Mn), zinc (Zn), copper (Cu), Nickle (Ni) molybdenum (Mo).  These elements are present  below in form of salt, so plants use as ions these elements. The macronutrients are used in larger quantities; oxygen, hydrogen, nitrogen and carbon and form over 95% of a plant's total biomass . Micronutrients are measured in parts per million, , less than </a:t>
            </a:r>
            <a:r>
              <a:rPr lang="en-US" b="1" dirty="0">
                <a:latin typeface="Times New Roman" pitchFamily="18" charset="0"/>
                <a:cs typeface="Times New Roman" pitchFamily="18" charset="0"/>
              </a:rPr>
              <a:t>0.02% </a:t>
            </a:r>
            <a:r>
              <a:rPr lang="en-US" dirty="0">
                <a:latin typeface="Times New Roman" pitchFamily="18" charset="0"/>
                <a:cs typeface="Times New Roman" pitchFamily="18" charset="0"/>
              </a:rPr>
              <a:t>dry weight and ranging from </a:t>
            </a:r>
            <a:r>
              <a:rPr lang="en-US" b="1" dirty="0">
                <a:latin typeface="Times New Roman" pitchFamily="18" charset="0"/>
                <a:cs typeface="Times New Roman" pitchFamily="18" charset="0"/>
              </a:rPr>
              <a:t>0.1 to 200 ppm.</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4057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OXYGEN</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Final electron acceptor in aerobic respiration; element in carbohydrates, nucleic acids and many other organic compounds</a:t>
            </a:r>
            <a:r>
              <a:rPr lang="en-US" dirty="0"/>
              <a:t>.</a:t>
            </a:r>
            <a:endParaRPr lang="en-US" b="1" dirty="0"/>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Plants roots are brown and mushy rather then white and firm leaves droop and are pail green to yellow.</a:t>
            </a:r>
          </a:p>
          <a:p>
            <a:pPr marL="0" indent="0">
              <a:buNone/>
            </a:pPr>
            <a:endParaRPr lang="en-US" b="1" dirty="0"/>
          </a:p>
        </p:txBody>
      </p:sp>
    </p:spTree>
    <p:extLst>
      <p:ext uri="{BB962C8B-B14F-4D97-AF65-F5344CB8AC3E}">
        <p14:creationId xmlns:p14="http://schemas.microsoft.com/office/powerpoint/2010/main" val="385724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CARBON</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r>
              <a:rPr lang="en-US" dirty="0">
                <a:latin typeface="Times New Roman" pitchFamily="18" charset="0"/>
                <a:cs typeface="Times New Roman" pitchFamily="18" charset="0"/>
              </a:rPr>
              <a:t>Building block of all organic compounds in the plants’ body.</a:t>
            </a:r>
          </a:p>
          <a:p>
            <a:pPr marL="0" indent="0">
              <a:buNone/>
            </a:pPr>
            <a:endParaRPr lang="en-US" b="1" dirty="0">
              <a:latin typeface="Times New Roman" pitchFamily="18" charset="0"/>
              <a:cs typeface="Times New Roman" pitchFamily="18" charset="0"/>
            </a:endParaRPr>
          </a:p>
          <a:p>
            <a:pPr marL="0" indent="0">
              <a:buNone/>
            </a:pPr>
            <a:r>
              <a:rPr lang="en-US" sz="1600" dirty="0">
                <a:latin typeface="Arial" panose="020B0604020202020204" pitchFamily="34" charset="0"/>
                <a:cs typeface="Arial" panose="020B0604020202020204" pitchFamily="34" charset="0"/>
              </a:rPr>
              <a:t>Carbon is required to from carbohydrates, proteins and many other compounds</a:t>
            </a:r>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r>
              <a:rPr lang="en-US" dirty="0">
                <a:latin typeface="Times New Roman" pitchFamily="18" charset="0"/>
                <a:cs typeface="Times New Roman" pitchFamily="18" charset="0"/>
              </a:rPr>
              <a:t>Stunted growth when carbon dioxide levels are low, plant are not able to photosynthesis efficiently and growth slows.</a:t>
            </a:r>
          </a:p>
        </p:txBody>
      </p:sp>
    </p:spTree>
    <p:extLst>
      <p:ext uri="{BB962C8B-B14F-4D97-AF65-F5344CB8AC3E}">
        <p14:creationId xmlns:p14="http://schemas.microsoft.com/office/powerpoint/2010/main" val="73845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HYDROGEN</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Component of water and all organic compounds.</a:t>
            </a:r>
          </a:p>
          <a:p>
            <a:pPr marL="0" indent="0">
              <a:buNone/>
            </a:pPr>
            <a:r>
              <a:rPr lang="en-US" dirty="0">
                <a:latin typeface="Times New Roman" pitchFamily="18" charset="0"/>
                <a:cs typeface="Times New Roman" pitchFamily="18" charset="0"/>
              </a:rPr>
              <a:t>Involves in formation of water.</a:t>
            </a:r>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Any thing unusual from yellowing of leaves to brown necrotic spots or reduced growth</a:t>
            </a:r>
            <a:r>
              <a:rPr lang="en-US" b="1" dirty="0"/>
              <a:t>.</a:t>
            </a:r>
          </a:p>
          <a:p>
            <a:pPr marL="0" indent="0">
              <a:buNone/>
            </a:pPr>
            <a:endParaRPr lang="en-US" b="1" dirty="0"/>
          </a:p>
        </p:txBody>
      </p:sp>
    </p:spTree>
    <p:extLst>
      <p:ext uri="{BB962C8B-B14F-4D97-AF65-F5344CB8AC3E}">
        <p14:creationId xmlns:p14="http://schemas.microsoft.com/office/powerpoint/2010/main" val="83756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NITROGEN</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Constituent of amino acids, proteins, chlorophyll, nucleic acid and some coenzymes.</a:t>
            </a:r>
          </a:p>
          <a:p>
            <a:pPr marL="0" indent="0">
              <a:buNone/>
            </a:pPr>
            <a:endParaRPr lang="en-US" b="1" dirty="0"/>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V’ shape chlorosis starting from the tip in lower leaves, plant becomes pale green, poor growth,</a:t>
            </a:r>
            <a:endParaRPr lang="en-US" b="1" dirty="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53100" y="4156215"/>
            <a:ext cx="6781800" cy="1295400"/>
          </a:xfrm>
          <a:prstGeom prst="rect">
            <a:avLst/>
          </a:prstGeom>
          <a:noFill/>
          <a:ln>
            <a:noFill/>
          </a:ln>
        </p:spPr>
      </p:pic>
    </p:spTree>
    <p:extLst>
      <p:ext uri="{BB962C8B-B14F-4D97-AF65-F5344CB8AC3E}">
        <p14:creationId xmlns:p14="http://schemas.microsoft.com/office/powerpoint/2010/main" val="344660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POTASSIUM</a:t>
            </a:r>
          </a:p>
        </p:txBody>
      </p:sp>
      <p:sp>
        <p:nvSpPr>
          <p:cNvPr id="3" name="Content Placeholder 2"/>
          <p:cNvSpPr>
            <a:spLocks noGrp="1"/>
          </p:cNvSpPr>
          <p:nvPr>
            <p:ph sz="half" idx="1"/>
          </p:nvPr>
        </p:nvSpPr>
        <p:spPr>
          <a:xfrm>
            <a:off x="827700" y="1676400"/>
            <a:ext cx="3298113" cy="4579939"/>
          </a:xfrm>
        </p:spPr>
        <p:txBody>
          <a:bodyPr/>
          <a:lstStyle/>
          <a:p>
            <a:r>
              <a:rPr lang="en-US" b="1" dirty="0">
                <a:latin typeface="Times New Roman" pitchFamily="18" charset="0"/>
                <a:cs typeface="Times New Roman" pitchFamily="18" charset="0"/>
              </a:rPr>
              <a:t>FUNCTION:</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Involved in enzyme activation, protein metabolism, cell membranes, ionic balance, cell extension growth, opening and closing of stomata, cell turgor.</a:t>
            </a:r>
            <a:endParaRPr lang="en-US" b="1" dirty="0">
              <a:latin typeface="Times New Roman" pitchFamily="18" charset="0"/>
              <a:cs typeface="Times New Roman" pitchFamily="18" charset="0"/>
            </a:endParaRPr>
          </a:p>
          <a:p>
            <a:pPr marL="0" indent="0">
              <a:buNone/>
            </a:pPr>
            <a:endParaRPr lang="en-US" b="1" dirty="0"/>
          </a:p>
        </p:txBody>
      </p:sp>
      <p:sp>
        <p:nvSpPr>
          <p:cNvPr id="4" name="Content Placeholder 3"/>
          <p:cNvSpPr>
            <a:spLocks noGrp="1"/>
          </p:cNvSpPr>
          <p:nvPr>
            <p:ph sz="half" idx="2"/>
          </p:nvPr>
        </p:nvSpPr>
        <p:spPr>
          <a:xfrm>
            <a:off x="4241975" y="1676400"/>
            <a:ext cx="3298115" cy="4579939"/>
          </a:xfrm>
        </p:spPr>
        <p:txBody>
          <a:bodyPr/>
          <a:lstStyle/>
          <a:p>
            <a:r>
              <a:rPr lang="en-US" b="1" dirty="0">
                <a:latin typeface="Times New Roman" pitchFamily="18" charset="0"/>
                <a:cs typeface="Times New Roman" pitchFamily="18" charset="0"/>
              </a:rPr>
              <a:t>DEFICIENCY:</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Chlorosis of older leaves later turns into necrotic lesions on leaf tip, rolling of leaves, shortening of internodes leading to stunted growth</a:t>
            </a:r>
            <a:r>
              <a:rPr lang="en-US" dirty="0"/>
              <a:t>.</a:t>
            </a:r>
          </a:p>
          <a:p>
            <a:pPr marL="0" indent="0">
              <a:buNone/>
            </a:pP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08375" y="4130815"/>
            <a:ext cx="4267200" cy="1371600"/>
          </a:xfrm>
          <a:prstGeom prst="rect">
            <a:avLst/>
          </a:prstGeom>
          <a:noFill/>
          <a:ln>
            <a:noFill/>
          </a:ln>
        </p:spPr>
      </p:pic>
    </p:spTree>
    <p:extLst>
      <p:ext uri="{BB962C8B-B14F-4D97-AF65-F5344CB8AC3E}">
        <p14:creationId xmlns:p14="http://schemas.microsoft.com/office/powerpoint/2010/main" val="96805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CALCIUM</a:t>
            </a:r>
          </a:p>
        </p:txBody>
      </p:sp>
      <p:sp>
        <p:nvSpPr>
          <p:cNvPr id="3" name="Content Placeholder 2"/>
          <p:cNvSpPr>
            <a:spLocks noGrp="1"/>
          </p:cNvSpPr>
          <p:nvPr>
            <p:ph sz="half" idx="1"/>
          </p:nvPr>
        </p:nvSpPr>
        <p:spPr/>
        <p:txBody>
          <a:bodyPr/>
          <a:lstStyle/>
          <a:p>
            <a:r>
              <a:rPr lang="en-US" b="1" dirty="0">
                <a:latin typeface="Times New Roman" pitchFamily="18" charset="0"/>
                <a:cs typeface="Times New Roman" pitchFamily="18" charset="0"/>
              </a:rPr>
              <a:t>FUNCTION:</a:t>
            </a:r>
          </a:p>
          <a:p>
            <a:pPr marL="0" indent="0">
              <a:buNone/>
            </a:pP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Constituent of cell wall, middle lamella, enzyme cofactor, controls cell</a:t>
            </a:r>
          </a:p>
          <a:p>
            <a:pPr marL="0" indent="0">
              <a:buNone/>
            </a:pPr>
            <a:r>
              <a:rPr lang="en-US" dirty="0">
                <a:latin typeface="Times New Roman" pitchFamily="18" charset="0"/>
                <a:cs typeface="Times New Roman" pitchFamily="18" charset="0"/>
              </a:rPr>
              <a:t> permeability and cell wall configuration, involved in cell signaling</a:t>
            </a:r>
            <a:r>
              <a:rPr lang="en-US" dirty="0"/>
              <a:t>.</a:t>
            </a:r>
            <a:endParaRPr lang="en-US" b="1" dirty="0"/>
          </a:p>
        </p:txBody>
      </p:sp>
      <p:sp>
        <p:nvSpPr>
          <p:cNvPr id="4" name="Content Placeholder 3"/>
          <p:cNvSpPr>
            <a:spLocks noGrp="1"/>
          </p:cNvSpPr>
          <p:nvPr>
            <p:ph sz="half" idx="2"/>
          </p:nvPr>
        </p:nvSpPr>
        <p:spPr/>
        <p:txBody>
          <a:bodyPr/>
          <a:lstStyle/>
          <a:p>
            <a:r>
              <a:rPr lang="en-US" b="1" dirty="0">
                <a:latin typeface="Times New Roman" pitchFamily="18" charset="0"/>
                <a:cs typeface="Times New Roman" pitchFamily="18" charset="0"/>
              </a:rPr>
              <a:t>DEFICIENCY:</a:t>
            </a:r>
          </a:p>
          <a:p>
            <a:pPr marL="0" indent="0">
              <a:buNone/>
            </a:pPr>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Twisting and deformation of growing tips and youngest leaves, later necrosis occurs at the leaf Margin.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822822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181</TotalTime>
  <Words>996</Words>
  <Application>Microsoft Office PowerPoint</Application>
  <PresentationFormat>On-screen Show (4:3)</PresentationFormat>
  <Paragraphs>115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Times New Roman</vt:lpstr>
      <vt:lpstr>Wingdings 3</vt:lpstr>
      <vt:lpstr>Ion</vt:lpstr>
      <vt:lpstr>PowerPoint Presentation</vt:lpstr>
      <vt:lpstr>. Plant Nutrition:</vt:lpstr>
      <vt:lpstr>Plants acquire the following mineral nutrients from their soil:-  </vt:lpstr>
      <vt:lpstr>OXYGEN</vt:lpstr>
      <vt:lpstr>CARBON</vt:lpstr>
      <vt:lpstr>HYDROGEN</vt:lpstr>
      <vt:lpstr>NITROGEN</vt:lpstr>
      <vt:lpstr>POTASSIUM</vt:lpstr>
      <vt:lpstr>CALCIUM</vt:lpstr>
      <vt:lpstr>PHOSPHORUS</vt:lpstr>
      <vt:lpstr>MAGNESIUM</vt:lpstr>
      <vt:lpstr>SULPHUR</vt:lpstr>
      <vt:lpstr>IRON</vt:lpstr>
      <vt:lpstr>CHLORINE</vt:lpstr>
      <vt:lpstr>COPPER</vt:lpstr>
      <vt:lpstr>MAGENESIUM</vt:lpstr>
      <vt:lpstr>ZINC</vt:lpstr>
      <vt:lpstr>MOLYBEDNUM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Zaryab Ali</cp:lastModifiedBy>
  <cp:revision>24</cp:revision>
  <dcterms:created xsi:type="dcterms:W3CDTF">2006-08-16T00:00:00Z</dcterms:created>
  <dcterms:modified xsi:type="dcterms:W3CDTF">2020-04-25T10:16:59Z</dcterms:modified>
</cp:coreProperties>
</file>