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</p:sldMasterIdLst>
  <p:notesMasterIdLst>
    <p:notesMasterId r:id="rId14"/>
  </p:notes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3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3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3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57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0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9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7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02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6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48658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59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3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6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6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7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48649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50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1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3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7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7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16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1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7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2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00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82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2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538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60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4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14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24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72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89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4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7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7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05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06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7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0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0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1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3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8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3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8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19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7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23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62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6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5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048576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7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8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9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0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1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2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4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5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6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7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3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048588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89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0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1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2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3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4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5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6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7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8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9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48600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01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2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5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Tests For Diagnosis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12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048611"/>
          <p:cNvSpPr>
            <a:spLocks noGrp="1"/>
          </p:cNvSpPr>
          <p:nvPr>
            <p:ph type="ctrTitle"/>
          </p:nvPr>
        </p:nvSpPr>
        <p:spPr>
          <a:xfrm rot="8100000">
            <a:off x="4350351" y="13165298"/>
            <a:ext cx="8915399" cy="655855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1048613" name="Subtitle 1048612"/>
          <p:cNvSpPr>
            <a:spLocks noGrp="1"/>
          </p:cNvSpPr>
          <p:nvPr>
            <p:ph type="subTitle" idx="1"/>
          </p:nvPr>
        </p:nvSpPr>
        <p:spPr>
          <a:xfrm>
            <a:off x="2589213" y="8369853"/>
            <a:ext cx="8915399" cy="1739422"/>
          </a:xfrm>
        </p:spPr>
        <p:txBody>
          <a:bodyPr/>
          <a:lstStyle/>
          <a:p>
            <a:endParaRPr lang="en-GB"/>
          </a:p>
        </p:txBody>
      </p:sp>
      <p:sp>
        <p:nvSpPr>
          <p:cNvPr id="1048737" name="TextBox 1048736"/>
          <p:cNvSpPr txBox="1"/>
          <p:nvPr/>
        </p:nvSpPr>
        <p:spPr>
          <a:xfrm>
            <a:off x="3424100" y="1060510"/>
            <a:ext cx="4000000" cy="5740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References:</a:t>
            </a:r>
            <a:endParaRPr lang="en-GB" sz="3200">
              <a:solidFill>
                <a:srgbClr val="000000"/>
              </a:solidFill>
            </a:endParaRPr>
          </a:p>
        </p:txBody>
      </p:sp>
      <p:sp>
        <p:nvSpPr>
          <p:cNvPr id="1048738" name="TextBox 1048737"/>
          <p:cNvSpPr txBox="1"/>
          <p:nvPr/>
        </p:nvSpPr>
        <p:spPr>
          <a:xfrm>
            <a:off x="2874459" y="2148615"/>
            <a:ext cx="6700127" cy="14249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000">
                <a:solidFill>
                  <a:srgbClr val="00B0F0"/>
                </a:solidFill>
              </a:rPr>
              <a:t>Www.slideshare.net/</a:t>
            </a:r>
            <a:endParaRPr lang="en-GB" sz="2800">
              <a:solidFill>
                <a:srgbClr val="00B0F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000">
                <a:solidFill>
                  <a:srgbClr val="00B0F0"/>
                </a:solidFill>
              </a:rPr>
              <a:t>https://images.app.gl/gGWEHgDsaiY2F82u5</a:t>
            </a:r>
            <a:endParaRPr lang="en-GB" sz="2800">
              <a:solidFill>
                <a:srgbClr val="00B0F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000">
                <a:solidFill>
                  <a:srgbClr val="00B0F0"/>
                </a:solidFill>
              </a:rPr>
              <a:t>Www.Google.com/</a:t>
            </a:r>
            <a:endParaRPr lang="en-GB" sz="2800">
              <a:solidFill>
                <a:srgbClr val="00B0F0"/>
              </a:solidFill>
            </a:endParaRPr>
          </a:p>
          <a:p>
            <a:endParaRPr lang="en-GB" sz="280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Title 1048738"/>
          <p:cNvSpPr>
            <a:spLocks noGrp="1"/>
          </p:cNvSpPr>
          <p:nvPr>
            <p:ph type="ctrTitle"/>
          </p:nvPr>
        </p:nvSpPr>
        <p:spPr>
          <a:xfrm flipV="1">
            <a:off x="2589213" y="11945672"/>
            <a:ext cx="8915399" cy="690647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1048740" name="Subtitle 1048739"/>
          <p:cNvSpPr>
            <a:spLocks noGrp="1"/>
          </p:cNvSpPr>
          <p:nvPr>
            <p:ph type="subTitle" idx="1"/>
          </p:nvPr>
        </p:nvSpPr>
        <p:spPr>
          <a:xfrm flipV="1">
            <a:off x="2589213" y="12510012"/>
            <a:ext cx="8915399" cy="548273"/>
          </a:xfrm>
        </p:spPr>
        <p:txBody>
          <a:bodyPr/>
          <a:lstStyle/>
          <a:p>
            <a:endParaRPr lang="en-GB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3" y="741000"/>
            <a:ext cx="8412889" cy="5375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ctrTitle"/>
          </p:nvPr>
        </p:nvSpPr>
        <p:spPr>
          <a:xfrm rot="10800000" flipV="1">
            <a:off x="2115290" y="734089"/>
            <a:ext cx="8219952" cy="796766"/>
          </a:xfrm>
        </p:spPr>
        <p:txBody>
          <a:bodyPr>
            <a:noAutofit/>
          </a:bodyPr>
          <a:lstStyle/>
          <a:p>
            <a:r>
              <a:rPr lang="en-US" sz="3600" b="1" dirty="0"/>
              <a:t>     Using Tests For Diagnosis Purpose</a:t>
            </a:r>
          </a:p>
        </p:txBody>
      </p:sp>
      <p:sp>
        <p:nvSpPr>
          <p:cNvPr id="1048627" name="Subtitle 2"/>
          <p:cNvSpPr>
            <a:spLocks noGrp="1"/>
          </p:cNvSpPr>
          <p:nvPr>
            <p:ph type="subTitle" idx="1"/>
          </p:nvPr>
        </p:nvSpPr>
        <p:spPr>
          <a:xfrm>
            <a:off x="3219327" y="1913663"/>
            <a:ext cx="6549984" cy="3936811"/>
          </a:xfrm>
        </p:spPr>
        <p:txBody>
          <a:bodyPr>
            <a:normAutofit/>
          </a:bodyPr>
          <a:lstStyle/>
          <a:p>
            <a:r>
              <a:rPr lang="en-US" sz="2000"/>
              <a:t>   </a:t>
            </a:r>
          </a:p>
          <a:p>
            <a:endParaRPr lang="en-US" sz="2000"/>
          </a:p>
          <a:p>
            <a:r>
              <a:rPr lang="en-US" sz="2000"/>
              <a:t>                     </a:t>
            </a:r>
          </a:p>
        </p:txBody>
      </p:sp>
      <p:sp>
        <p:nvSpPr>
          <p:cNvPr id="1048628" name="TextBox 4"/>
          <p:cNvSpPr txBox="1"/>
          <p:nvPr/>
        </p:nvSpPr>
        <p:spPr>
          <a:xfrm rot="10800000" flipV="1">
            <a:off x="2819400" y="2167171"/>
            <a:ext cx="8534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/>
              <a:t>Mehroz</a:t>
            </a:r>
            <a:r>
              <a:rPr lang="en-US" sz="2400" dirty="0" smtClean="0"/>
              <a:t> </a:t>
            </a:r>
            <a:r>
              <a:rPr lang="en-US" sz="2400" dirty="0"/>
              <a:t>Aziz (Roll No: BEUF18M020 )</a:t>
            </a:r>
            <a:endParaRPr lang="zh-CN" altLang="en-US" sz="2400" dirty="0"/>
          </a:p>
          <a:p>
            <a:pPr algn="ctr"/>
            <a:r>
              <a:rPr lang="en-US" sz="2400" dirty="0" smtClean="0"/>
              <a:t>Teaching </a:t>
            </a:r>
            <a:r>
              <a:rPr lang="en-US" sz="2400" dirty="0"/>
              <a:t>of Mathematics (EDU-511)</a:t>
            </a:r>
            <a:endParaRPr lang="zh-CN" altLang="en-US" sz="2400" dirty="0"/>
          </a:p>
          <a:p>
            <a:pPr algn="ctr"/>
            <a:r>
              <a:rPr lang="en-US" sz="2400" dirty="0" smtClean="0"/>
              <a:t>BS </a:t>
            </a:r>
            <a:r>
              <a:rPr lang="en-US" sz="2400" dirty="0"/>
              <a:t>Education (Semester 5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  <a:endParaRPr lang="zh-CN" alt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Department </a:t>
            </a:r>
            <a:r>
              <a:rPr lang="en-US" sz="2400" dirty="0"/>
              <a:t>of Education </a:t>
            </a:r>
            <a:endParaRPr lang="zh-CN" altLang="en-US" sz="2400" dirty="0"/>
          </a:p>
          <a:p>
            <a:pPr algn="ctr"/>
            <a:r>
              <a:rPr lang="en-US" sz="2400" dirty="0" smtClean="0"/>
              <a:t>University </a:t>
            </a:r>
            <a:r>
              <a:rPr lang="en-US" sz="2400" dirty="0"/>
              <a:t>of Sargodha, 40100 Sargodha, Pakistan.   </a:t>
            </a:r>
            <a:endParaRPr lang="zh-CN" altLang="en-US" sz="2400" dirty="0"/>
          </a:p>
          <a:p>
            <a:pPr algn="ctr"/>
            <a:r>
              <a:rPr lang="en-US" sz="2400" dirty="0" smtClean="0"/>
              <a:t>October </a:t>
            </a:r>
            <a:r>
              <a:rPr lang="en-US" sz="2400" dirty="0"/>
              <a:t>2020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3466400" y="1243924"/>
            <a:ext cx="7513299" cy="713183"/>
          </a:xfrm>
        </p:spPr>
        <p:txBody>
          <a:bodyPr>
            <a:normAutofit/>
          </a:bodyPr>
          <a:lstStyle/>
          <a:p>
            <a:r>
              <a:rPr lang="en-US" sz="3200" b="1"/>
              <a:t>            </a:t>
            </a:r>
            <a:r>
              <a:rPr lang="en-US" sz="3200" b="1">
                <a:solidFill>
                  <a:schemeClr val="tx1"/>
                </a:solidFill>
              </a:rPr>
              <a:t>Diagnostic Test:</a:t>
            </a:r>
            <a:endParaRPr lang="en-US" sz="3200" b="1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>
          <a:xfrm>
            <a:off x="3141100" y="2216528"/>
            <a:ext cx="5909799" cy="3032166"/>
          </a:xfrm>
        </p:spPr>
        <p:txBody>
          <a:bodyPr/>
          <a:lstStyle/>
          <a:p>
            <a:pPr marL="0" indent="0">
              <a:buNone/>
            </a:pPr>
            <a:r>
              <a:rPr lang="en-US" sz="2000">
                <a:solidFill>
                  <a:schemeClr val="tx1"/>
                </a:solidFill>
              </a:rPr>
              <a:t>Diagnose is a verb that means to:</a:t>
            </a:r>
          </a:p>
          <a:p>
            <a:r>
              <a:rPr lang="en-US" sz="2000">
                <a:solidFill>
                  <a:schemeClr val="tx1"/>
                </a:solidFill>
              </a:rPr>
              <a:t>Identify </a:t>
            </a:r>
          </a:p>
          <a:p>
            <a:r>
              <a:rPr lang="en-US" sz="2000">
                <a:solidFill>
                  <a:schemeClr val="tx1"/>
                </a:solidFill>
              </a:rPr>
              <a:t>Determine </a:t>
            </a:r>
          </a:p>
          <a:p>
            <a:r>
              <a:rPr lang="en-US" sz="2000">
                <a:solidFill>
                  <a:schemeClr val="tx1"/>
                </a:solidFill>
              </a:rPr>
              <a:t>Distinguish </a:t>
            </a:r>
          </a:p>
          <a:p>
            <a:r>
              <a:rPr lang="en-US" sz="2000">
                <a:solidFill>
                  <a:schemeClr val="tx1"/>
                </a:solidFill>
              </a:rPr>
              <a:t>Pinpoint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rmAutofit/>
          </a:bodyPr>
          <a:lstStyle/>
          <a:p>
            <a:r>
              <a:rPr lang="en-US" sz="3200" b="1"/>
              <a:t>              Define Diagnostic Test:</a:t>
            </a:r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>
          <a:xfrm>
            <a:off x="2801834" y="2133600"/>
            <a:ext cx="7013864" cy="3695884"/>
          </a:xfrm>
        </p:spPr>
        <p:txBody>
          <a:bodyPr>
            <a:normAutofit lnSpcReduction="10000"/>
          </a:bodyPr>
          <a:lstStyle/>
          <a:p>
            <a:r>
              <a:rPr lang="en-US" sz="2000"/>
              <a:t>It is type of assessment given at the beginning of the instruction. It aims to identify the strengths and weaknesses of the students regarding the topic to be discussed.</a:t>
            </a:r>
          </a:p>
          <a:p>
            <a:r>
              <a:rPr lang="en-US" sz="2000"/>
              <a:t>Basically two types use in Diagnostic test. Educational Diagnostic test and physical and clinical diagnostic test. </a:t>
            </a:r>
          </a:p>
          <a:p>
            <a:r>
              <a:rPr lang="en-US" sz="2000"/>
              <a:t>A diagnostic test is a test designed to locate specific learning deficiencies in case of specific individuals at a specific stage of learning. So that specific effort could be made to overcome those deficiencies.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Autofit/>
          </a:bodyPr>
          <a:lstStyle/>
          <a:p>
            <a:r>
              <a:rPr lang="en-US" sz="3200"/>
              <a:t>         </a:t>
            </a:r>
            <a:r>
              <a:rPr lang="en-US" sz="3200" b="1"/>
              <a:t>Functions of Diagnostic Test:</a:t>
            </a:r>
            <a:br>
              <a:rPr lang="en-US" sz="3200" b="1"/>
            </a:br>
            <a:endParaRPr lang="en-US" sz="3200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>
          <a:xfrm>
            <a:off x="2968831" y="2152404"/>
            <a:ext cx="7982447" cy="3043052"/>
          </a:xfrm>
        </p:spPr>
        <p:txBody>
          <a:bodyPr/>
          <a:lstStyle/>
          <a:p>
            <a:r>
              <a:rPr lang="en-US" sz="2000"/>
              <a:t>To direct curriculum emphasis.</a:t>
            </a:r>
          </a:p>
          <a:p>
            <a:r>
              <a:rPr lang="en-US" sz="2000"/>
              <a:t>To provide for educational guidance of pupils. </a:t>
            </a:r>
          </a:p>
          <a:p>
            <a:r>
              <a:rPr lang="en-US" sz="2000"/>
              <a:t>To simulate the learning activities of pupils.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 rot="10800000" flipV="1">
            <a:off x="3024497" y="946778"/>
            <a:ext cx="7830292" cy="704634"/>
          </a:xfrm>
        </p:spPr>
        <p:txBody>
          <a:bodyPr>
            <a:noAutofit/>
          </a:bodyPr>
          <a:lstStyle/>
          <a:p>
            <a:r>
              <a:rPr lang="en-US" sz="3200" b="1"/>
              <a:t>Types Of Diagnostic Test: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2653393" y="2189266"/>
            <a:ext cx="8201396" cy="1837212"/>
          </a:xfrm>
        </p:spPr>
        <p:txBody>
          <a:bodyPr/>
          <a:lstStyle/>
          <a:p>
            <a:r>
              <a:rPr lang="en-US" sz="2000"/>
              <a:t>Pre-test (on content and abilities)</a:t>
            </a:r>
          </a:p>
          <a:p>
            <a:r>
              <a:rPr lang="en-US" sz="2000"/>
              <a:t>Self-assessments (Identify skills and competencies)</a:t>
            </a:r>
          </a:p>
          <a:p>
            <a:r>
              <a:rPr lang="en-US" sz="2000"/>
              <a:t>Discussion board responses (on content specific prompts).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2592925" y="1175378"/>
            <a:ext cx="8911687" cy="958222"/>
          </a:xfrm>
        </p:spPr>
        <p:txBody>
          <a:bodyPr/>
          <a:lstStyle/>
          <a:p>
            <a:r>
              <a:rPr lang="en-US" sz="3200"/>
              <a:t>       </a:t>
            </a:r>
            <a:r>
              <a:rPr lang="en-US" sz="3200" b="1"/>
              <a:t>Construction Of Diagnostics Test:</a:t>
            </a:r>
            <a:endParaRPr lang="en-US" sz="3200"/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>
          <a:xfrm>
            <a:off x="2894610" y="2133600"/>
            <a:ext cx="6253101" cy="3344014"/>
          </a:xfrm>
        </p:spPr>
        <p:txBody>
          <a:bodyPr>
            <a:noAutofit/>
          </a:bodyPr>
          <a:lstStyle/>
          <a:p>
            <a:r>
              <a:rPr lang="en-US" sz="2000"/>
              <a:t> Find out weaknesses and deficiencies child in learning. </a:t>
            </a:r>
          </a:p>
          <a:p>
            <a:r>
              <a:rPr lang="en-US" sz="2000"/>
              <a:t>Detailed content analysis. </a:t>
            </a:r>
          </a:p>
          <a:p>
            <a:r>
              <a:rPr lang="en-US" sz="2000"/>
              <a:t>Listing all the learning points. </a:t>
            </a:r>
          </a:p>
          <a:p>
            <a:r>
              <a:rPr lang="en-US" sz="2000"/>
              <a:t>Arranging the learning points in the logical sequence. </a:t>
            </a:r>
          </a:p>
          <a:p>
            <a:r>
              <a:rPr lang="en-US" sz="2000"/>
              <a:t>Writing test item for each learning point.</a:t>
            </a:r>
          </a:p>
          <a:p>
            <a:r>
              <a:rPr lang="en-US" sz="2000"/>
              <a:t>Providing clear instructions.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048615"/>
          <p:cNvSpPr>
            <a:spLocks noGrp="1"/>
          </p:cNvSpPr>
          <p:nvPr>
            <p:ph type="ctrTitle"/>
          </p:nvPr>
        </p:nvSpPr>
        <p:spPr>
          <a:xfrm>
            <a:off x="2305816" y="504085"/>
            <a:ext cx="8915399" cy="898285"/>
          </a:xfrm>
        </p:spPr>
        <p:txBody>
          <a:bodyPr/>
          <a:lstStyle/>
          <a:p>
            <a:r>
              <a:rPr lang="en-US" sz="3200" b="1"/>
              <a:t>                         MCQS </a:t>
            </a:r>
            <a:endParaRPr lang="en-GB"/>
          </a:p>
        </p:txBody>
      </p:sp>
      <p:sp>
        <p:nvSpPr>
          <p:cNvPr id="1048617" name="Subtitle 1048616"/>
          <p:cNvSpPr>
            <a:spLocks noGrp="1"/>
          </p:cNvSpPr>
          <p:nvPr>
            <p:ph type="subTitle" idx="1"/>
          </p:nvPr>
        </p:nvSpPr>
        <p:spPr>
          <a:xfrm>
            <a:off x="2464765" y="1856214"/>
            <a:ext cx="8473053" cy="439119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/>
              <a:t>Diagnostic test is basically identify----------------------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Diagnostic test helps us to check learning of-------------------.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How many types of diagnostic test are there---------------.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what kind of tests do we give students in Diagnostic-----------------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Main aims of Diagnostic test---------------------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048613"/>
          <p:cNvSpPr>
            <a:spLocks noGrp="1"/>
          </p:cNvSpPr>
          <p:nvPr>
            <p:ph type="ctrTitle"/>
          </p:nvPr>
        </p:nvSpPr>
        <p:spPr>
          <a:xfrm>
            <a:off x="3512209" y="733938"/>
            <a:ext cx="8915399" cy="900734"/>
          </a:xfrm>
        </p:spPr>
        <p:txBody>
          <a:bodyPr/>
          <a:lstStyle/>
          <a:p>
            <a:r>
              <a:rPr lang="en-US" sz="3200" b="1"/>
              <a:t>Keys:</a:t>
            </a:r>
            <a:endParaRPr lang="en-GB"/>
          </a:p>
        </p:txBody>
      </p:sp>
      <p:sp>
        <p:nvSpPr>
          <p:cNvPr id="1048615" name="Subtitle 1048614"/>
          <p:cNvSpPr>
            <a:spLocks noGrp="1"/>
          </p:cNvSpPr>
          <p:nvPr>
            <p:ph type="subTitle" idx="1"/>
          </p:nvPr>
        </p:nvSpPr>
        <p:spPr>
          <a:xfrm>
            <a:off x="2589213" y="2249170"/>
            <a:ext cx="8915399" cy="365449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2000"/>
              <a:t>Strengths and weaknesses 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Students 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Two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Objective type</a:t>
            </a:r>
            <a:endParaRPr lang="en-GB"/>
          </a:p>
          <a:p>
            <a:pPr marL="342900" indent="-342900">
              <a:buFont typeface="+mj-lt"/>
              <a:buAutoNum type="arabicPeriod"/>
            </a:pPr>
            <a:r>
              <a:rPr lang="en-US"/>
              <a:t>Analyze 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320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Wingdings 3</vt:lpstr>
      <vt:lpstr>幼圆</vt:lpstr>
      <vt:lpstr>Wisp</vt:lpstr>
      <vt:lpstr>Office Theme</vt:lpstr>
      <vt:lpstr>Using Tests For Diagnosis Purpose  BS Education-V Teaching Mathematics (EDU-511)</vt:lpstr>
      <vt:lpstr>     Using Tests For Diagnosis Purpose</vt:lpstr>
      <vt:lpstr>            Diagnostic Test:</vt:lpstr>
      <vt:lpstr>              Define Diagnostic Test:</vt:lpstr>
      <vt:lpstr>         Functions of Diagnostic Test: </vt:lpstr>
      <vt:lpstr>Types Of Diagnostic Test: </vt:lpstr>
      <vt:lpstr>       Construction Of Diagnostics Test:</vt:lpstr>
      <vt:lpstr>                         MCQS </vt:lpstr>
      <vt:lpstr>Keys: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TEACHING OF MATHEMATICS </dc:title>
  <dc:creator>923461833165</dc:creator>
  <cp:lastModifiedBy>ABC</cp:lastModifiedBy>
  <cp:revision>3</cp:revision>
  <dcterms:created xsi:type="dcterms:W3CDTF">2020-10-21T10:36:08Z</dcterms:created>
  <dcterms:modified xsi:type="dcterms:W3CDTF">2020-12-11T17:30:19Z</dcterms:modified>
</cp:coreProperties>
</file>