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595F24-2B9B-4455-A430-40C252DA0C87}"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BF9344-D9AB-4485-9612-7EF84B8B0F21}" type="slidenum">
              <a:rPr lang="en-US" smtClean="0"/>
              <a:t>‹#›</a:t>
            </a:fld>
            <a:endParaRPr lang="en-US"/>
          </a:p>
        </p:txBody>
      </p:sp>
    </p:spTree>
    <p:extLst>
      <p:ext uri="{BB962C8B-B14F-4D97-AF65-F5344CB8AC3E}">
        <p14:creationId xmlns:p14="http://schemas.microsoft.com/office/powerpoint/2010/main" val="1319487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595F24-2B9B-4455-A430-40C252DA0C87}"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BF9344-D9AB-4485-9612-7EF84B8B0F21}" type="slidenum">
              <a:rPr lang="en-US" smtClean="0"/>
              <a:t>‹#›</a:t>
            </a:fld>
            <a:endParaRPr lang="en-US"/>
          </a:p>
        </p:txBody>
      </p:sp>
    </p:spTree>
    <p:extLst>
      <p:ext uri="{BB962C8B-B14F-4D97-AF65-F5344CB8AC3E}">
        <p14:creationId xmlns:p14="http://schemas.microsoft.com/office/powerpoint/2010/main" val="2002526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595F24-2B9B-4455-A430-40C252DA0C87}"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BF9344-D9AB-4485-9612-7EF84B8B0F21}" type="slidenum">
              <a:rPr lang="en-US" smtClean="0"/>
              <a:t>‹#›</a:t>
            </a:fld>
            <a:endParaRPr lang="en-US"/>
          </a:p>
        </p:txBody>
      </p:sp>
    </p:spTree>
    <p:extLst>
      <p:ext uri="{BB962C8B-B14F-4D97-AF65-F5344CB8AC3E}">
        <p14:creationId xmlns:p14="http://schemas.microsoft.com/office/powerpoint/2010/main" val="2443952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595F24-2B9B-4455-A430-40C252DA0C87}"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BF9344-D9AB-4485-9612-7EF84B8B0F21}" type="slidenum">
              <a:rPr lang="en-US" smtClean="0"/>
              <a:t>‹#›</a:t>
            </a:fld>
            <a:endParaRPr lang="en-US"/>
          </a:p>
        </p:txBody>
      </p:sp>
    </p:spTree>
    <p:extLst>
      <p:ext uri="{BB962C8B-B14F-4D97-AF65-F5344CB8AC3E}">
        <p14:creationId xmlns:p14="http://schemas.microsoft.com/office/powerpoint/2010/main" val="1773409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1595F24-2B9B-4455-A430-40C252DA0C87}"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BF9344-D9AB-4485-9612-7EF84B8B0F21}" type="slidenum">
              <a:rPr lang="en-US" smtClean="0"/>
              <a:t>‹#›</a:t>
            </a:fld>
            <a:endParaRPr lang="en-US"/>
          </a:p>
        </p:txBody>
      </p:sp>
    </p:spTree>
    <p:extLst>
      <p:ext uri="{BB962C8B-B14F-4D97-AF65-F5344CB8AC3E}">
        <p14:creationId xmlns:p14="http://schemas.microsoft.com/office/powerpoint/2010/main" val="506114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595F24-2B9B-4455-A430-40C252DA0C87}"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BF9344-D9AB-4485-9612-7EF84B8B0F21}" type="slidenum">
              <a:rPr lang="en-US" smtClean="0"/>
              <a:t>‹#›</a:t>
            </a:fld>
            <a:endParaRPr lang="en-US"/>
          </a:p>
        </p:txBody>
      </p:sp>
    </p:spTree>
    <p:extLst>
      <p:ext uri="{BB962C8B-B14F-4D97-AF65-F5344CB8AC3E}">
        <p14:creationId xmlns:p14="http://schemas.microsoft.com/office/powerpoint/2010/main" val="2640030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595F24-2B9B-4455-A430-40C252DA0C87}" type="datetimeFigureOut">
              <a:rPr lang="en-US" smtClean="0"/>
              <a:t>11/11/2020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BF9344-D9AB-4485-9612-7EF84B8B0F21}" type="slidenum">
              <a:rPr lang="en-US" smtClean="0"/>
              <a:t>‹#›</a:t>
            </a:fld>
            <a:endParaRPr lang="en-US"/>
          </a:p>
        </p:txBody>
      </p:sp>
    </p:spTree>
    <p:extLst>
      <p:ext uri="{BB962C8B-B14F-4D97-AF65-F5344CB8AC3E}">
        <p14:creationId xmlns:p14="http://schemas.microsoft.com/office/powerpoint/2010/main" val="3601777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595F24-2B9B-4455-A430-40C252DA0C87}" type="datetimeFigureOut">
              <a:rPr lang="en-US" smtClean="0"/>
              <a:t>11/11/2020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BF9344-D9AB-4485-9612-7EF84B8B0F21}" type="slidenum">
              <a:rPr lang="en-US" smtClean="0"/>
              <a:t>‹#›</a:t>
            </a:fld>
            <a:endParaRPr lang="en-US"/>
          </a:p>
        </p:txBody>
      </p:sp>
    </p:spTree>
    <p:extLst>
      <p:ext uri="{BB962C8B-B14F-4D97-AF65-F5344CB8AC3E}">
        <p14:creationId xmlns:p14="http://schemas.microsoft.com/office/powerpoint/2010/main" val="59257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95F24-2B9B-4455-A430-40C252DA0C87}" type="datetimeFigureOut">
              <a:rPr lang="en-US" smtClean="0"/>
              <a:t>11/11/2020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BF9344-D9AB-4485-9612-7EF84B8B0F21}" type="slidenum">
              <a:rPr lang="en-US" smtClean="0"/>
              <a:t>‹#›</a:t>
            </a:fld>
            <a:endParaRPr lang="en-US"/>
          </a:p>
        </p:txBody>
      </p:sp>
    </p:spTree>
    <p:extLst>
      <p:ext uri="{BB962C8B-B14F-4D97-AF65-F5344CB8AC3E}">
        <p14:creationId xmlns:p14="http://schemas.microsoft.com/office/powerpoint/2010/main" val="2636663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1595F24-2B9B-4455-A430-40C252DA0C87}"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BF9344-D9AB-4485-9612-7EF84B8B0F21}" type="slidenum">
              <a:rPr lang="en-US" smtClean="0"/>
              <a:t>‹#›</a:t>
            </a:fld>
            <a:endParaRPr lang="en-US"/>
          </a:p>
        </p:txBody>
      </p:sp>
    </p:spTree>
    <p:extLst>
      <p:ext uri="{BB962C8B-B14F-4D97-AF65-F5344CB8AC3E}">
        <p14:creationId xmlns:p14="http://schemas.microsoft.com/office/powerpoint/2010/main" val="9885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1595F24-2B9B-4455-A430-40C252DA0C87}"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BF9344-D9AB-4485-9612-7EF84B8B0F21}" type="slidenum">
              <a:rPr lang="en-US" smtClean="0"/>
              <a:t>‹#›</a:t>
            </a:fld>
            <a:endParaRPr lang="en-US"/>
          </a:p>
        </p:txBody>
      </p:sp>
    </p:spTree>
    <p:extLst>
      <p:ext uri="{BB962C8B-B14F-4D97-AF65-F5344CB8AC3E}">
        <p14:creationId xmlns:p14="http://schemas.microsoft.com/office/powerpoint/2010/main" val="911507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595F24-2B9B-4455-A430-40C252DA0C87}" type="datetimeFigureOut">
              <a:rPr lang="en-US" smtClean="0"/>
              <a:t>11/11/2020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BF9344-D9AB-4485-9612-7EF84B8B0F21}" type="slidenum">
              <a:rPr lang="en-US" smtClean="0"/>
              <a:t>‹#›</a:t>
            </a:fld>
            <a:endParaRPr lang="en-US"/>
          </a:p>
        </p:txBody>
      </p:sp>
    </p:spTree>
    <p:extLst>
      <p:ext uri="{BB962C8B-B14F-4D97-AF65-F5344CB8AC3E}">
        <p14:creationId xmlns:p14="http://schemas.microsoft.com/office/powerpoint/2010/main" val="1550164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Gender Role Attitude</a:t>
            </a:r>
            <a:endParaRPr lang="en-US" dirty="0"/>
          </a:p>
        </p:txBody>
      </p:sp>
      <p:sp>
        <p:nvSpPr>
          <p:cNvPr id="3" name="Subtitle 2"/>
          <p:cNvSpPr>
            <a:spLocks noGrp="1"/>
          </p:cNvSpPr>
          <p:nvPr>
            <p:ph type="subTitle" idx="1"/>
          </p:nvPr>
        </p:nvSpPr>
        <p:spPr/>
        <p:txBody>
          <a:bodyPr>
            <a:normAutofit/>
          </a:bodyPr>
          <a:lstStyle/>
          <a:p>
            <a:r>
              <a:rPr lang="en-US" sz="4400" dirty="0" smtClean="0"/>
              <a:t>Chapter # 3</a:t>
            </a:r>
            <a:endParaRPr lang="en-US" sz="4400" dirty="0"/>
          </a:p>
        </p:txBody>
      </p:sp>
    </p:spTree>
    <p:extLst>
      <p:ext uri="{BB962C8B-B14F-4D97-AF65-F5344CB8AC3E}">
        <p14:creationId xmlns:p14="http://schemas.microsoft.com/office/powerpoint/2010/main" val="3209800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62000"/>
            <a:ext cx="10515600" cy="5414963"/>
          </a:xfrm>
        </p:spPr>
        <p:txBody>
          <a:bodyPr/>
          <a:lstStyle/>
          <a:p>
            <a:r>
              <a:rPr lang="en-US" b="1" dirty="0" smtClean="0"/>
              <a:t>Traditional Versus Modern Sexism</a:t>
            </a:r>
          </a:p>
          <a:p>
            <a:r>
              <a:rPr lang="en-US" dirty="0" smtClean="0"/>
              <a:t> You might expect that sexism has declined over the past several decades, and perhaps it has. But today, there is a more subtle version of sexism. Swim and colleagues (1995) distinguished between traditional and modern sexism. Traditional sexism includes endorsement of traditional roles for women and men, differential treatment of women and men, and the belief that women are less competent than men. Traditional sexism reflects an open disregard for the value of women.</a:t>
            </a:r>
            <a:endParaRPr lang="en-US" dirty="0"/>
          </a:p>
        </p:txBody>
      </p:sp>
    </p:spTree>
    <p:extLst>
      <p:ext uri="{BB962C8B-B14F-4D97-AF65-F5344CB8AC3E}">
        <p14:creationId xmlns:p14="http://schemas.microsoft.com/office/powerpoint/2010/main" val="1139488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54181"/>
            <a:ext cx="10515600" cy="5622781"/>
          </a:xfrm>
        </p:spPr>
        <p:txBody>
          <a:bodyPr>
            <a:normAutofit/>
          </a:bodyPr>
          <a:lstStyle/>
          <a:p>
            <a:r>
              <a:rPr lang="en-US" sz="3200" dirty="0" smtClean="0"/>
              <a:t>Few people today would publicly express such feelings. Modern sexism, by contrast, includes the denial of any existing discrimination toward women, an antagonism to women’s demands, and a resentment of any preferential treatment for women. In short, modern sexism implies that one is not sympathetic to women’s issues and indirectly endorses the unequal treatment of men and women. The two sexism scales are positively correlated, meaning that people who score high on one scale are likely to score high on the other scale.</a:t>
            </a:r>
            <a:endParaRPr lang="en-US" sz="3200" dirty="0"/>
          </a:p>
        </p:txBody>
      </p:sp>
    </p:spTree>
    <p:extLst>
      <p:ext uri="{BB962C8B-B14F-4D97-AF65-F5344CB8AC3E}">
        <p14:creationId xmlns:p14="http://schemas.microsoft.com/office/powerpoint/2010/main" val="3987043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51164"/>
            <a:ext cx="10515600" cy="5525799"/>
          </a:xfrm>
        </p:spPr>
        <p:txBody>
          <a:bodyPr/>
          <a:lstStyle/>
          <a:p>
            <a:r>
              <a:rPr lang="en-US" dirty="0" smtClean="0"/>
              <a:t>Modern sexism is associated with underestimating women’s difficulties in obtaining jobs traditionally held by men. Swim and colleagues (1995) found that modern sexism was correlated with overestimating the percentage of women who hold male-dominated jobs. Modern sexism is also associated with the use of sexist language and with the inability (or unwillingness) to detect sexist language when asked to do so (Swim, </a:t>
            </a:r>
            <a:r>
              <a:rPr lang="en-US" dirty="0" err="1" smtClean="0"/>
              <a:t>Mallett</a:t>
            </a:r>
            <a:r>
              <a:rPr lang="en-US" dirty="0" smtClean="0"/>
              <a:t>, &amp; </a:t>
            </a:r>
            <a:r>
              <a:rPr lang="en-US" dirty="0" err="1" smtClean="0"/>
              <a:t>Stangor</a:t>
            </a:r>
            <a:r>
              <a:rPr lang="en-US" dirty="0" smtClean="0"/>
              <a:t>, 2004). As shown in Figure 3.2, when people were divided into three groups on the modern sexism scale, those who scored highest used the most sexist language and the least nonsexist language when writing a response to a moral dilemma.</a:t>
            </a:r>
            <a:endParaRPr lang="en-US" dirty="0"/>
          </a:p>
        </p:txBody>
      </p:sp>
    </p:spTree>
    <p:extLst>
      <p:ext uri="{BB962C8B-B14F-4D97-AF65-F5344CB8AC3E}">
        <p14:creationId xmlns:p14="http://schemas.microsoft.com/office/powerpoint/2010/main" val="142518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10515600" cy="5719763"/>
          </a:xfrm>
        </p:spPr>
        <p:txBody>
          <a:bodyPr>
            <a:normAutofit fontScale="92500"/>
          </a:bodyPr>
          <a:lstStyle/>
          <a:p>
            <a:r>
              <a:rPr lang="en-US" dirty="0" smtClean="0"/>
              <a:t>Hostile Versus Benevolent Sexism You are probably thinking of sexism as a negative feeling toward women. But sexism, like any other affective attitude, can consist of negative or positive feelings. This is reflected in the distinction that Glick and Fiske (1996) made between hostile sexism and benevolent sexism in their Ambivalent Sexism Inventory. </a:t>
            </a:r>
          </a:p>
          <a:p>
            <a:r>
              <a:rPr lang="en-US" b="1" dirty="0" smtClean="0"/>
              <a:t>Hostile sexism </a:t>
            </a:r>
            <a:r>
              <a:rPr lang="en-US" dirty="0" smtClean="0"/>
              <a:t>is just as it sounds: feelings of hostility toward women. It is a negative attitude toward women, in particular those who challenge the traditional female role. </a:t>
            </a:r>
          </a:p>
          <a:p>
            <a:r>
              <a:rPr lang="en-US" b="1" dirty="0" smtClean="0"/>
              <a:t>Benevolent sexism, </a:t>
            </a:r>
            <a:r>
              <a:rPr lang="en-US" dirty="0" smtClean="0"/>
              <a:t>by contrast, reflects positive feelings toward women, including a prosocial orientation toward women (e.g., the desire to help women). Both hostile sexism and benevolent sexism are rooted in patriarchy (i.e., justifying the superiority of the dominant group), gender differentiation (i.e., exaggerating the differences between men and women), and sexual reproduction, as indicated by the items shown in Table 3.1 (Glick &amp; Fiske, 2001).</a:t>
            </a:r>
            <a:endParaRPr lang="en-US" dirty="0"/>
          </a:p>
        </p:txBody>
      </p:sp>
    </p:spTree>
    <p:extLst>
      <p:ext uri="{BB962C8B-B14F-4D97-AF65-F5344CB8AC3E}">
        <p14:creationId xmlns:p14="http://schemas.microsoft.com/office/powerpoint/2010/main" val="18023164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58982"/>
            <a:ext cx="10515600" cy="5317981"/>
          </a:xfrm>
        </p:spPr>
        <p:txBody>
          <a:bodyPr>
            <a:normAutofit fontScale="92500" lnSpcReduction="20000"/>
          </a:bodyPr>
          <a:lstStyle/>
          <a:p>
            <a:r>
              <a:rPr lang="en-US" dirty="0" smtClean="0"/>
              <a:t>TABLE 3.1 SAMPLE ITEMS FROM AMBIVALENT SEXISM INVENTORY</a:t>
            </a:r>
          </a:p>
          <a:p>
            <a:r>
              <a:rPr lang="en-US" dirty="0" smtClean="0"/>
              <a:t>Hostile Sexism</a:t>
            </a:r>
          </a:p>
          <a:p>
            <a:r>
              <a:rPr lang="en-US" dirty="0" smtClean="0"/>
              <a:t>Patriarchy</a:t>
            </a:r>
          </a:p>
          <a:p>
            <a:r>
              <a:rPr lang="en-US" dirty="0" smtClean="0"/>
              <a:t>Women seek to gain power by getting control over men.</a:t>
            </a:r>
          </a:p>
          <a:p>
            <a:r>
              <a:rPr lang="en-US" dirty="0" smtClean="0"/>
              <a:t>Many women are actually seeking special favors, such as hiring policies that favor them over</a:t>
            </a:r>
          </a:p>
          <a:p>
            <a:r>
              <a:rPr lang="en-US" dirty="0" smtClean="0"/>
              <a:t>men, under the guise of asking for “equality.”</a:t>
            </a:r>
          </a:p>
          <a:p>
            <a:r>
              <a:rPr lang="en-US" dirty="0" smtClean="0"/>
              <a:t>Gender Differentiation</a:t>
            </a:r>
          </a:p>
          <a:p>
            <a:r>
              <a:rPr lang="en-US" dirty="0" smtClean="0"/>
              <a:t>Women are too easily offended.</a:t>
            </a:r>
          </a:p>
          <a:p>
            <a:r>
              <a:rPr lang="en-US" dirty="0" smtClean="0"/>
              <a:t>Sexual Reproduction</a:t>
            </a:r>
          </a:p>
          <a:p>
            <a:r>
              <a:rPr lang="en-US" dirty="0" smtClean="0"/>
              <a:t>Many women get a kick out of teasing men by seeming sexually available and then refusing</a:t>
            </a:r>
          </a:p>
          <a:p>
            <a:r>
              <a:rPr lang="en-US" dirty="0" smtClean="0"/>
              <a:t>male advances.</a:t>
            </a:r>
          </a:p>
        </p:txBody>
      </p:sp>
    </p:spTree>
    <p:extLst>
      <p:ext uri="{BB962C8B-B14F-4D97-AF65-F5344CB8AC3E}">
        <p14:creationId xmlns:p14="http://schemas.microsoft.com/office/powerpoint/2010/main" val="288705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01782"/>
            <a:ext cx="10515600" cy="6192982"/>
          </a:xfrm>
        </p:spPr>
        <p:txBody>
          <a:bodyPr>
            <a:normAutofit/>
          </a:bodyPr>
          <a:lstStyle/>
          <a:p>
            <a:pPr lvl="0"/>
            <a:r>
              <a:rPr lang="en-US" sz="2400" dirty="0">
                <a:solidFill>
                  <a:prstClr val="black"/>
                </a:solidFill>
              </a:rPr>
              <a:t>Benevolent Sexism</a:t>
            </a:r>
          </a:p>
          <a:p>
            <a:pPr lvl="0"/>
            <a:r>
              <a:rPr lang="en-US" sz="2400" dirty="0">
                <a:solidFill>
                  <a:prstClr val="black"/>
                </a:solidFill>
              </a:rPr>
              <a:t>Patriarchy</a:t>
            </a:r>
          </a:p>
          <a:p>
            <a:pPr lvl="0"/>
            <a:r>
              <a:rPr lang="en-US" sz="2400" dirty="0">
                <a:solidFill>
                  <a:prstClr val="black"/>
                </a:solidFill>
              </a:rPr>
              <a:t>In a disaster, women ought to be rescued before men.</a:t>
            </a:r>
          </a:p>
          <a:p>
            <a:pPr lvl="0"/>
            <a:r>
              <a:rPr lang="en-US" sz="2400" dirty="0">
                <a:solidFill>
                  <a:prstClr val="black"/>
                </a:solidFill>
              </a:rPr>
              <a:t>Women should be cherished and protected by men.</a:t>
            </a:r>
          </a:p>
          <a:p>
            <a:pPr lvl="0"/>
            <a:r>
              <a:rPr lang="en-US" sz="2400" dirty="0">
                <a:solidFill>
                  <a:prstClr val="black"/>
                </a:solidFill>
              </a:rPr>
              <a:t>Gender Differentiation</a:t>
            </a:r>
          </a:p>
          <a:p>
            <a:pPr lvl="0"/>
            <a:r>
              <a:rPr lang="en-US" sz="2400" dirty="0">
                <a:solidFill>
                  <a:prstClr val="black"/>
                </a:solidFill>
              </a:rPr>
              <a:t>Many women have a quality of purity that few men possess.</a:t>
            </a:r>
          </a:p>
          <a:p>
            <a:pPr lvl="0"/>
            <a:r>
              <a:rPr lang="en-US" sz="2400" dirty="0">
                <a:solidFill>
                  <a:prstClr val="black"/>
                </a:solidFill>
              </a:rPr>
              <a:t>Women, as compared to men, tend to have a more refined sense of culture and good taste.</a:t>
            </a:r>
          </a:p>
          <a:p>
            <a:pPr lvl="0"/>
            <a:r>
              <a:rPr lang="en-US" sz="2400" dirty="0">
                <a:solidFill>
                  <a:prstClr val="black"/>
                </a:solidFill>
              </a:rPr>
              <a:t>Sexual Reproduction</a:t>
            </a:r>
          </a:p>
          <a:p>
            <a:pPr lvl="0"/>
            <a:r>
              <a:rPr lang="en-US" sz="2400" dirty="0">
                <a:solidFill>
                  <a:prstClr val="black"/>
                </a:solidFill>
              </a:rPr>
              <a:t>Every man ought to have a woman he adores.</a:t>
            </a:r>
          </a:p>
          <a:p>
            <a:pPr lvl="0"/>
            <a:r>
              <a:rPr lang="en-US" sz="2400" dirty="0">
                <a:solidFill>
                  <a:prstClr val="black"/>
                </a:solidFill>
              </a:rPr>
              <a:t>No matter how accomplished he is, a man is not truly complete as a person unless he has the</a:t>
            </a:r>
          </a:p>
          <a:p>
            <a:pPr lvl="0"/>
            <a:r>
              <a:rPr lang="en-US" sz="2400" dirty="0">
                <a:solidFill>
                  <a:prstClr val="black"/>
                </a:solidFill>
              </a:rPr>
              <a:t>love of a woman.</a:t>
            </a:r>
          </a:p>
          <a:p>
            <a:pPr lvl="0"/>
            <a:r>
              <a:rPr lang="en-US" sz="2400" dirty="0">
                <a:solidFill>
                  <a:prstClr val="black"/>
                </a:solidFill>
              </a:rPr>
              <a:t>Source: Glick and Fiske (1996, 2001). </a:t>
            </a:r>
          </a:p>
          <a:p>
            <a:endParaRPr lang="en-US" dirty="0"/>
          </a:p>
        </p:txBody>
      </p:sp>
    </p:spTree>
    <p:extLst>
      <p:ext uri="{BB962C8B-B14F-4D97-AF65-F5344CB8AC3E}">
        <p14:creationId xmlns:p14="http://schemas.microsoft.com/office/powerpoint/2010/main" val="1699783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06582"/>
            <a:ext cx="10515600" cy="5694218"/>
          </a:xfrm>
        </p:spPr>
        <p:txBody>
          <a:bodyPr/>
          <a:lstStyle/>
          <a:p>
            <a:pPr marL="0" indent="0">
              <a:buNone/>
            </a:pPr>
            <a:r>
              <a:rPr lang="en-US" b="1" dirty="0"/>
              <a:t>B</a:t>
            </a:r>
            <a:r>
              <a:rPr lang="en-US" b="1" dirty="0" smtClean="0"/>
              <a:t>enevolent discrimination</a:t>
            </a:r>
          </a:p>
          <a:p>
            <a:pPr marL="0" indent="0">
              <a:buNone/>
            </a:pPr>
            <a:r>
              <a:rPr lang="en-US" dirty="0" smtClean="0"/>
              <a:t>A related construct is benevolent discrimination, or men providing more help to women than men (Glick &amp; Fiske, 1999b). What is the harm in men holding a door open for a woman? Paying for dinner at a restaurant? Again, the implicit message is that women need help and protection. The behavior appears prosocial but really legitimizes women’s inferior position. It is difficult to reject benevolent discrimination because (1) the behavior provides a direct benefit to the recipient, (2) the help provider will be insulted, (3) social norms dictate that one should accept help graciously, and (4) it is difficult to explain why help is being rejected. If you are male on a date with a female, try offering benevolent discrimination as a reason for splitting the bill.</a:t>
            </a:r>
            <a:endParaRPr lang="en-US" dirty="0"/>
          </a:p>
        </p:txBody>
      </p:sp>
    </p:spTree>
    <p:extLst>
      <p:ext uri="{BB962C8B-B14F-4D97-AF65-F5344CB8AC3E}">
        <p14:creationId xmlns:p14="http://schemas.microsoft.com/office/powerpoint/2010/main" val="33610559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83672"/>
            <a:ext cx="10515600" cy="5472545"/>
          </a:xfrm>
        </p:spPr>
        <p:txBody>
          <a:bodyPr>
            <a:normAutofit/>
          </a:bodyPr>
          <a:lstStyle/>
          <a:p>
            <a:r>
              <a:rPr lang="en-US" b="1" dirty="0" smtClean="0"/>
              <a:t>Sexism Toward Men </a:t>
            </a:r>
          </a:p>
          <a:p>
            <a:r>
              <a:rPr lang="en-US" dirty="0" smtClean="0"/>
              <a:t>Although sexism can be exhibited toward both women and men, it is typically studied and measured as feelings toward women. Jokes about female drivers and “dumb blondes” are regularly perceived as examples of sexism. </a:t>
            </a:r>
          </a:p>
          <a:p>
            <a:r>
              <a:rPr lang="en-US" dirty="0" smtClean="0"/>
              <a:t>Feelings toward the male sex have been explored in the Ambivalence Toward Men Inventory, which was developed to distinguish feelings of hostility and benevolence toward men (Glick &amp; Fiske, 1999a). This ambivalence also is rooted in patriarchy, gender differentiation, and sexual reproduction. Sample items are shown in Table 3.2. The hostility toward men scale consists of negative attitudes surrounding the resentment of patriarchy, a perception of negative attributes in men, and beliefs that men are sexually aggressive. </a:t>
            </a:r>
            <a:endParaRPr lang="en-US" dirty="0"/>
          </a:p>
        </p:txBody>
      </p:sp>
    </p:spTree>
    <p:extLst>
      <p:ext uri="{BB962C8B-B14F-4D97-AF65-F5344CB8AC3E}">
        <p14:creationId xmlns:p14="http://schemas.microsoft.com/office/powerpoint/2010/main" val="2323296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92727"/>
            <a:ext cx="10515600" cy="5484236"/>
          </a:xfrm>
        </p:spPr>
        <p:txBody>
          <a:bodyPr/>
          <a:lstStyle/>
          <a:p>
            <a:r>
              <a:rPr lang="en-US" b="1" dirty="0" smtClean="0"/>
              <a:t>Attitudes Toward Lesbians, Gay, Bisexual, and Transgendered Persons </a:t>
            </a:r>
          </a:p>
          <a:p>
            <a:r>
              <a:rPr lang="en-US" b="1" dirty="0" smtClean="0"/>
              <a:t>Homophobia</a:t>
            </a:r>
            <a:r>
              <a:rPr lang="en-US" dirty="0" smtClean="0"/>
              <a:t> is not an attitude toward someone based on sex (i.e., sexism); it is an attitude toward someone based on sexual orientation. Homophobia is a fear of homosexuals or a fear of associating with homosexuals. In terms of demographic variables, males and non-Whites score higher on homophobia than females and Whites (Osborne &amp; Wagner, 2007). Men are prejudiced against homosexuals because homosexuality is a threat to the norm of heterosexual relationships in which men are dominant over women (Hamilton, 2007). Homophobia is most prominent among men during the teen years.</a:t>
            </a:r>
            <a:endParaRPr lang="en-US" dirty="0"/>
          </a:p>
        </p:txBody>
      </p:sp>
    </p:spTree>
    <p:extLst>
      <p:ext uri="{BB962C8B-B14F-4D97-AF65-F5344CB8AC3E}">
        <p14:creationId xmlns:p14="http://schemas.microsoft.com/office/powerpoint/2010/main" val="15641226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28255"/>
            <a:ext cx="10515600" cy="5248708"/>
          </a:xfrm>
        </p:spPr>
        <p:txBody>
          <a:bodyPr/>
          <a:lstStyle/>
          <a:p>
            <a:r>
              <a:rPr lang="en-US" sz="3200" dirty="0" smtClean="0"/>
              <a:t>Gender-related traits and gender-role attitudes are associated with attitudes toward homosexuality. People who score high on instrumental traits have more favorable attitudes toward homosexuality, whereas people who scored high on </a:t>
            </a:r>
            <a:r>
              <a:rPr lang="en-US" sz="3200" dirty="0" err="1" smtClean="0"/>
              <a:t>hypermasculinity</a:t>
            </a:r>
            <a:r>
              <a:rPr lang="en-US" sz="3200" dirty="0" smtClean="0"/>
              <a:t> (extreme masculinity) have more negative attitudes toward homosexuality (Whitley, 2001). People who have traditional gender-role attitudes and score high on modern sexism and benevolent sexism possess the most negative attitudes toward homosexuality. </a:t>
            </a:r>
          </a:p>
          <a:p>
            <a:endParaRPr lang="en-US" dirty="0"/>
          </a:p>
        </p:txBody>
      </p:sp>
    </p:spTree>
    <p:extLst>
      <p:ext uri="{BB962C8B-B14F-4D97-AF65-F5344CB8AC3E}">
        <p14:creationId xmlns:p14="http://schemas.microsoft.com/office/powerpoint/2010/main" val="955300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48145"/>
            <a:ext cx="10515600" cy="5428818"/>
          </a:xfrm>
        </p:spPr>
        <p:txBody>
          <a:bodyPr>
            <a:normAutofit/>
          </a:bodyPr>
          <a:lstStyle/>
          <a:p>
            <a:r>
              <a:rPr lang="en-US" sz="3200" dirty="0" smtClean="0"/>
              <a:t>First, examine research on attitudes toward women’s and men’s roles, that is, whether you believe women and men should have distinct and separate roles or whether you believe they should have similar and equal roles. Then I review the literature on the three components of attitudes toward the category gender: affect (feelings), cognition (beliefs), and behavior. People’s feelings toward gender are described by the term sexism; people’s beliefs about gender are referred to as sex-role or gender-role stereotypes; and people’s behavior toward others based on gender is known as sex discrimination.</a:t>
            </a:r>
            <a:endParaRPr lang="en-US" sz="3200" dirty="0"/>
          </a:p>
        </p:txBody>
      </p:sp>
    </p:spTree>
    <p:extLst>
      <p:ext uri="{BB962C8B-B14F-4D97-AF65-F5344CB8AC3E}">
        <p14:creationId xmlns:p14="http://schemas.microsoft.com/office/powerpoint/2010/main" val="20934318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09600"/>
            <a:ext cx="10515600" cy="5567363"/>
          </a:xfrm>
        </p:spPr>
        <p:txBody>
          <a:bodyPr>
            <a:normAutofit/>
          </a:bodyPr>
          <a:lstStyle/>
          <a:p>
            <a:r>
              <a:rPr lang="en-US" sz="3600" dirty="0" smtClean="0"/>
              <a:t>Again, this is not surprising because homosexual behavior is a threat to traditional beliefs about women’s and men’s roles. Men also are less tolerant of homosexuality compared to women because the male gender role is more narrowly defined than the female gender role. Violation of the male gender role has more negative consequences because it has a higher status in our society, so there is more to lose by violating it (Kite &amp; Whitley, 2003).</a:t>
            </a:r>
            <a:endParaRPr lang="en-US" sz="3600" dirty="0"/>
          </a:p>
        </p:txBody>
      </p:sp>
    </p:spTree>
    <p:extLst>
      <p:ext uri="{BB962C8B-B14F-4D97-AF65-F5344CB8AC3E}">
        <p14:creationId xmlns:p14="http://schemas.microsoft.com/office/powerpoint/2010/main" val="141530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81891"/>
            <a:ext cx="10515600" cy="5595072"/>
          </a:xfrm>
        </p:spPr>
        <p:txBody>
          <a:bodyPr/>
          <a:lstStyle/>
          <a:p>
            <a:r>
              <a:rPr lang="en-US" dirty="0" smtClean="0"/>
              <a:t>Social dominance orientation is also linked to negative attitudes toward homosexuals (Whitley &amp; </a:t>
            </a:r>
            <a:r>
              <a:rPr lang="en-US" dirty="0" err="1" smtClean="0"/>
              <a:t>Egisdottir</a:t>
            </a:r>
            <a:r>
              <a:rPr lang="en-US" dirty="0" smtClean="0"/>
              <a:t>, 2000). Social dominance orientation reflects the desire for the in-group to dominate and be superior to the out-group (e.g., It’s okay if some groups have more of a chance in life than others). As shown in Figure 3.4, men are higher than women in social dominance orientation; social dominance orientation is related to having more traditional </a:t>
            </a:r>
            <a:r>
              <a:rPr lang="en-US" dirty="0" err="1" smtClean="0"/>
              <a:t>genderrole</a:t>
            </a:r>
            <a:r>
              <a:rPr lang="en-US" dirty="0" smtClean="0"/>
              <a:t> beliefs; and traditional gender-role beliefs are associated with negative attitudes toward homosexuals.</a:t>
            </a:r>
            <a:endParaRPr lang="en-US" dirty="0"/>
          </a:p>
        </p:txBody>
      </p:sp>
    </p:spTree>
    <p:extLst>
      <p:ext uri="{BB962C8B-B14F-4D97-AF65-F5344CB8AC3E}">
        <p14:creationId xmlns:p14="http://schemas.microsoft.com/office/powerpoint/2010/main" val="20906983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00545"/>
            <a:ext cx="10515600" cy="5276418"/>
          </a:xfrm>
        </p:spPr>
        <p:txBody>
          <a:bodyPr/>
          <a:lstStyle/>
          <a:p>
            <a:r>
              <a:rPr lang="en-US" dirty="0" smtClean="0"/>
              <a:t>Male Sex               Social Dominance Orientation            Traditional Gender-Role Beliefs               Negative Attitudes Toward</a:t>
            </a:r>
          </a:p>
          <a:p>
            <a:r>
              <a:rPr lang="en-US" dirty="0" smtClean="0"/>
              <a:t> A pathway by which male sex leads to negative attitudes toward homosexuality.</a:t>
            </a:r>
          </a:p>
          <a:p>
            <a:r>
              <a:rPr lang="en-US" b="1" dirty="0" smtClean="0"/>
              <a:t>Transphobia</a:t>
            </a:r>
            <a:r>
              <a:rPr lang="en-US" dirty="0" smtClean="0"/>
              <a:t> is defined as a revulsion and irrational fear of transgendered and transsexual persons, cross-dressers, and feminine men and masculine women. Although transphobia is positively correlated with homophobia (</a:t>
            </a:r>
            <a:r>
              <a:rPr lang="en-US" dirty="0" err="1" smtClean="0"/>
              <a:t>Nagoshi</a:t>
            </a:r>
            <a:r>
              <a:rPr lang="en-US" dirty="0" smtClean="0"/>
              <a:t> et al., 2008), it is a negative attitude toward a broader group of people based on gender concerns rather than only sexual orientation. </a:t>
            </a:r>
            <a:endParaRPr lang="en-US" dirty="0"/>
          </a:p>
        </p:txBody>
      </p:sp>
      <p:sp>
        <p:nvSpPr>
          <p:cNvPr id="4" name="Down Arrow 3"/>
          <p:cNvSpPr/>
          <p:nvPr/>
        </p:nvSpPr>
        <p:spPr>
          <a:xfrm rot="16200000">
            <a:off x="2840181" y="653657"/>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5" name="Down Arrow 4"/>
          <p:cNvSpPr/>
          <p:nvPr/>
        </p:nvSpPr>
        <p:spPr>
          <a:xfrm rot="16200000">
            <a:off x="4364182" y="1068739"/>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rot="16200000">
            <a:off x="8229600" y="632459"/>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45114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26473"/>
            <a:ext cx="10515600" cy="5650490"/>
          </a:xfrm>
        </p:spPr>
        <p:txBody>
          <a:bodyPr>
            <a:normAutofit/>
          </a:bodyPr>
          <a:lstStyle/>
          <a:p>
            <a:r>
              <a:rPr lang="en-US" sz="3200" dirty="0" smtClean="0"/>
              <a:t>Negative attitudes toward transgender people are higher than negative attitudes toward gay men, lesbians, and bisexuals (</a:t>
            </a:r>
            <a:r>
              <a:rPr lang="en-US" sz="3200" dirty="0" err="1" smtClean="0"/>
              <a:t>Kosciw</a:t>
            </a:r>
            <a:r>
              <a:rPr lang="en-US" sz="3200" dirty="0" smtClean="0"/>
              <a:t> et al., 2009). Thus, not surprisingly, transgender people face high rates of physical assault, sexual assault, and harassment—and not only from strangers but from people they know (</a:t>
            </a:r>
            <a:r>
              <a:rPr lang="en-US" sz="3200" dirty="0" err="1" smtClean="0"/>
              <a:t>Stotzer</a:t>
            </a:r>
            <a:r>
              <a:rPr lang="en-US" sz="3200" dirty="0" smtClean="0"/>
              <a:t>, 2009). Male-to-female transgendered persons are much more likely to be victims of crime than female-to-male transgendered persons. The psychological and physical abuse received by transgendered persons is associated with depression and suicide, the relation being stronger during adolescence and young adulthood than later years (</a:t>
            </a:r>
            <a:r>
              <a:rPr lang="en-US" sz="3200" dirty="0" err="1" smtClean="0"/>
              <a:t>Nuttbrock</a:t>
            </a:r>
            <a:r>
              <a:rPr lang="en-US" sz="3200" dirty="0" smtClean="0"/>
              <a:t> et al., 2010).</a:t>
            </a:r>
            <a:endParaRPr lang="en-US" sz="3200" dirty="0"/>
          </a:p>
        </p:txBody>
      </p:sp>
    </p:spTree>
    <p:extLst>
      <p:ext uri="{BB962C8B-B14F-4D97-AF65-F5344CB8AC3E}">
        <p14:creationId xmlns:p14="http://schemas.microsoft.com/office/powerpoint/2010/main" val="18449543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65018"/>
            <a:ext cx="10515600" cy="5511945"/>
          </a:xfrm>
        </p:spPr>
        <p:txBody>
          <a:bodyPr/>
          <a:lstStyle/>
          <a:p>
            <a:r>
              <a:rPr lang="en-US" b="1" dirty="0" smtClean="0"/>
              <a:t>COGNITIVE COMPONENT: </a:t>
            </a:r>
          </a:p>
          <a:p>
            <a:r>
              <a:rPr lang="en-US" b="1" dirty="0" smtClean="0"/>
              <a:t>GENDER-ROLE STEREOTYPING</a:t>
            </a:r>
          </a:p>
          <a:p>
            <a:r>
              <a:rPr lang="en-US" dirty="0" smtClean="0"/>
              <a:t>A stereotype is a schema or a set of beliefs about a certain group of people. </a:t>
            </a:r>
            <a:r>
              <a:rPr lang="en-US" dirty="0" err="1" smtClean="0"/>
              <a:t>Genderrole</a:t>
            </a:r>
            <a:r>
              <a:rPr lang="en-US" dirty="0" smtClean="0"/>
              <a:t> stereotypes are the features we assign to women and men in our society, features not assigned due to biological sex but due to the social roles that men and women hold. Thus I refer to these stereotypes as gender-role stereotypes rather than sex stereotypes. One reason that it may not have occurred to you that the descriptions in the previous paragraph were of the same person is that the first description fits our male gender-role stereotype and the second fits our female gender-role stereotype. </a:t>
            </a:r>
            <a:endParaRPr lang="en-US" b="1" dirty="0"/>
          </a:p>
        </p:txBody>
      </p:sp>
    </p:spTree>
    <p:extLst>
      <p:ext uri="{BB962C8B-B14F-4D97-AF65-F5344CB8AC3E}">
        <p14:creationId xmlns:p14="http://schemas.microsoft.com/office/powerpoint/2010/main" val="4019338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37309"/>
            <a:ext cx="10515600" cy="5539654"/>
          </a:xfrm>
        </p:spPr>
        <p:txBody>
          <a:bodyPr>
            <a:normAutofit fontScale="92500"/>
          </a:bodyPr>
          <a:lstStyle/>
          <a:p>
            <a:r>
              <a:rPr lang="en-US" b="1" dirty="0" smtClean="0"/>
              <a:t>Components of Gender-Role Stereotypes </a:t>
            </a:r>
          </a:p>
          <a:p>
            <a:r>
              <a:rPr lang="en-US" dirty="0" smtClean="0"/>
              <a:t>What are the features of the male and female gender-role stereotypes? In 1972, </a:t>
            </a:r>
            <a:r>
              <a:rPr lang="en-US" dirty="0" err="1" smtClean="0"/>
              <a:t>Broverman</a:t>
            </a:r>
            <a:r>
              <a:rPr lang="en-US" dirty="0" smtClean="0"/>
              <a:t> and colleagues developed a questionnaire to assess people’s perceptions of masculine and feminine behavior. They administered this questionnaire to over 1,000 people, and concluded there was a strong consensus as to the characteristics of women and men across age, sex, religion, marital status, and education. </a:t>
            </a:r>
            <a:r>
              <a:rPr lang="en-US" dirty="0" err="1" smtClean="0"/>
              <a:t>Broverman</a:t>
            </a:r>
            <a:r>
              <a:rPr lang="en-US" dirty="0" smtClean="0"/>
              <a:t> and colleagues defined a stereotypical feature as one in which 75% of both females and males agreed the trait described one sex more than the other. This definition rule led to the 41 items shown in Table 3.4. The male characteristics (listed in the right column) focused on competence, rationality, and assertion. The female characteristics (listed in the left column) focused on warmth and expressiveness. These traits are similar to the ones found on conventional M/F (masculinity–femininity) inventories</a:t>
            </a:r>
            <a:endParaRPr lang="en-US" dirty="0"/>
          </a:p>
        </p:txBody>
      </p:sp>
    </p:spTree>
    <p:extLst>
      <p:ext uri="{BB962C8B-B14F-4D97-AF65-F5344CB8AC3E}">
        <p14:creationId xmlns:p14="http://schemas.microsoft.com/office/powerpoint/2010/main" val="8363888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12618"/>
            <a:ext cx="10515600" cy="6068291"/>
          </a:xfrm>
        </p:spPr>
        <p:txBody>
          <a:bodyPr>
            <a:normAutofit/>
          </a:bodyPr>
          <a:lstStyle/>
          <a:p>
            <a:r>
              <a:rPr lang="en-US" b="1" dirty="0" smtClean="0"/>
              <a:t>Gender-role Stereotypes of Older People.</a:t>
            </a:r>
          </a:p>
          <a:p>
            <a:r>
              <a:rPr lang="en-US" dirty="0" smtClean="0"/>
              <a:t> Gender stereotype research often focuses on younger adults, typically college students. Stereotypes of older women and men may differ. Depiction of men and women in the media suggests that we have more negative views of older women than older men, at least when it comes to physical appearance. A meta-analysis of the relation of age to gender stereotypes showed that younger adults are rated more favorably than older adults but that the effect of age differs for men and women (Kite et al., 2005). Increased age was more strongly associated with negative evaluations of women than men. However, age was also related to the perception of a decline in competence, and this relation was stronger for men than women. Because competence is such an integral part of the male gender role, it is interesting that people perceive men to decline more than women on this dimension. </a:t>
            </a:r>
            <a:endParaRPr lang="en-US" dirty="0"/>
          </a:p>
        </p:txBody>
      </p:sp>
    </p:spTree>
    <p:extLst>
      <p:ext uri="{BB962C8B-B14F-4D97-AF65-F5344CB8AC3E}">
        <p14:creationId xmlns:p14="http://schemas.microsoft.com/office/powerpoint/2010/main" val="7573227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10515600" cy="5719763"/>
          </a:xfrm>
        </p:spPr>
        <p:txBody>
          <a:bodyPr/>
          <a:lstStyle/>
          <a:p>
            <a:r>
              <a:rPr lang="en-US" b="1" dirty="0" smtClean="0"/>
              <a:t>Gender-role Stereotypes of People Who Vary in Ethnicity or Culture</a:t>
            </a:r>
            <a:r>
              <a:rPr lang="en-US" dirty="0" smtClean="0"/>
              <a:t>.</a:t>
            </a:r>
          </a:p>
          <a:p>
            <a:r>
              <a:rPr lang="en-US" dirty="0" smtClean="0"/>
              <a:t>Gender stereotypes of men and women in Eastern cultures, such as China, differ from those in Western cultures in a number of ways. Communal traits that are typically viewed as feminine traits in Western cultures are part of both male and female stereotypes in China (Yu &amp; </a:t>
            </a:r>
            <a:r>
              <a:rPr lang="en-US" dirty="0" err="1" smtClean="0"/>
              <a:t>Xie</a:t>
            </a:r>
            <a:r>
              <a:rPr lang="en-US" dirty="0" smtClean="0"/>
              <a:t>, 2008). Whereas the traditional male in the United States is viewed as independent and athletic, the traditional male in China is viewed as valuing poetry, rituals, music, interdependence, and cooperation (Chia et al., 1994)</a:t>
            </a:r>
            <a:endParaRPr lang="en-US" dirty="0"/>
          </a:p>
        </p:txBody>
      </p:sp>
    </p:spTree>
    <p:extLst>
      <p:ext uri="{BB962C8B-B14F-4D97-AF65-F5344CB8AC3E}">
        <p14:creationId xmlns:p14="http://schemas.microsoft.com/office/powerpoint/2010/main" val="24245746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78873"/>
            <a:ext cx="10515600" cy="5498090"/>
          </a:xfrm>
        </p:spPr>
        <p:txBody>
          <a:bodyPr/>
          <a:lstStyle/>
          <a:p>
            <a:r>
              <a:rPr lang="en-US" b="1" dirty="0" smtClean="0"/>
              <a:t>Stereotypes of Homosexuals.</a:t>
            </a:r>
          </a:p>
          <a:p>
            <a:r>
              <a:rPr lang="en-US" b="1" dirty="0" smtClean="0"/>
              <a:t> </a:t>
            </a:r>
            <a:r>
              <a:rPr lang="en-US" dirty="0" smtClean="0"/>
              <a:t>The primary stereotype of homosexuals is that they possess gender-role characteristics associated with the other sex. This stereotype has not changed over the past 20 years (</a:t>
            </a:r>
            <a:r>
              <a:rPr lang="en-US" dirty="0" err="1" smtClean="0"/>
              <a:t>Blashill</a:t>
            </a:r>
            <a:r>
              <a:rPr lang="en-US" dirty="0" smtClean="0"/>
              <a:t> &amp; </a:t>
            </a:r>
            <a:r>
              <a:rPr lang="en-US" dirty="0" err="1" smtClean="0"/>
              <a:t>Powlishta</a:t>
            </a:r>
            <a:r>
              <a:rPr lang="en-US" dirty="0" smtClean="0"/>
              <a:t>, 2009). As shown in Figure 3.7, gay men and heterosexual women are perceived to be more feminine than lesbians and heterosexual men; and heterosexual men and lesbians are perceived to be more masculine than gay men and heterosexual women. People associate homosexuality with a variety of emotional difficulties and gender identity problems—especially in the case of men (</a:t>
            </a:r>
            <a:r>
              <a:rPr lang="en-US" dirty="0" err="1" smtClean="0"/>
              <a:t>Boysen</a:t>
            </a:r>
            <a:r>
              <a:rPr lang="en-US" dirty="0" smtClean="0"/>
              <a:t> et al., 2006). Those who have more negative attitudes toward homosexuality are most likely to endorse these stereotypes.</a:t>
            </a:r>
            <a:endParaRPr lang="en-US" dirty="0"/>
          </a:p>
        </p:txBody>
      </p:sp>
    </p:spTree>
    <p:extLst>
      <p:ext uri="{BB962C8B-B14F-4D97-AF65-F5344CB8AC3E}">
        <p14:creationId xmlns:p14="http://schemas.microsoft.com/office/powerpoint/2010/main" val="16932688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86691"/>
            <a:ext cx="10515600" cy="5290272"/>
          </a:xfrm>
        </p:spPr>
        <p:txBody>
          <a:bodyPr>
            <a:normAutofit lnSpcReduction="10000"/>
          </a:bodyPr>
          <a:lstStyle/>
          <a:p>
            <a:r>
              <a:rPr lang="en-US" dirty="0" smtClean="0"/>
              <a:t>Subcategories of Gender-Role Stereotypes As women’s and men’s roles have changed, we have created multiple categories for women and men. That is, there are subcategories of </a:t>
            </a:r>
            <a:r>
              <a:rPr lang="en-US" dirty="0" err="1" smtClean="0"/>
              <a:t>genderrole</a:t>
            </a:r>
            <a:r>
              <a:rPr lang="en-US" dirty="0" smtClean="0"/>
              <a:t> stereotypes. For example, our stereotype of a male businessman is not the same as our stereotype of a male construction worker; likewise, our stereotype of a female homemaker is not the same as our stereotype of a female doctor</a:t>
            </a:r>
          </a:p>
          <a:p>
            <a:r>
              <a:rPr lang="en-US" dirty="0" smtClean="0"/>
              <a:t>One subtype of the female stereotype is that of feminist. One of the reasons that few women identify themselves as feminists is that there are a number of negative stereotypes surrounding this group of women. One such stereotype is that feminists hate men. This stereotype was refuted in a study of college </a:t>
            </a:r>
            <a:r>
              <a:rPr lang="en-US" dirty="0" err="1" smtClean="0"/>
              <a:t>womenwho</a:t>
            </a:r>
            <a:r>
              <a:rPr lang="en-US" dirty="0" smtClean="0"/>
              <a:t> completed the Ambivalence Toward Men Inventory previously described (Anderson, </a:t>
            </a:r>
            <a:r>
              <a:rPr lang="en-US" dirty="0" err="1" smtClean="0"/>
              <a:t>Sankis</a:t>
            </a:r>
            <a:r>
              <a:rPr lang="en-US" dirty="0" smtClean="0"/>
              <a:t>, &amp; </a:t>
            </a:r>
            <a:r>
              <a:rPr lang="en-US" dirty="0" err="1" smtClean="0"/>
              <a:t>Widiger</a:t>
            </a:r>
            <a:r>
              <a:rPr lang="en-US" dirty="0" smtClean="0"/>
              <a:t>, 2009).</a:t>
            </a:r>
            <a:endParaRPr lang="en-US" dirty="0"/>
          </a:p>
        </p:txBody>
      </p:sp>
    </p:spTree>
    <p:extLst>
      <p:ext uri="{BB962C8B-B14F-4D97-AF65-F5344CB8AC3E}">
        <p14:creationId xmlns:p14="http://schemas.microsoft.com/office/powerpoint/2010/main" val="1799768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09600"/>
            <a:ext cx="10515600" cy="5567363"/>
          </a:xfrm>
        </p:spPr>
        <p:txBody>
          <a:bodyPr/>
          <a:lstStyle/>
          <a:p>
            <a:r>
              <a:rPr lang="en-US" dirty="0" smtClean="0"/>
              <a:t>ATTITUDES TOWARD MEN’S AND WOMEN’S ROLES</a:t>
            </a:r>
          </a:p>
          <a:p>
            <a:r>
              <a:rPr lang="en-US" dirty="0" smtClean="0"/>
              <a:t> Do you find it acceptable for women to work outside the home? To be construction workers .To serve in the military? Is it acceptable for men to take the same amount of time off from work as women when a child is born? To stay home and take care of children? If you find all these ideas acceptable, then you have an egalitarian view of gender roles. </a:t>
            </a:r>
          </a:p>
          <a:p>
            <a:r>
              <a:rPr lang="en-US" dirty="0" smtClean="0"/>
              <a:t>Most people find they agree with some of these ideas, but not all, or they only agree in part with each of the ideas. For example, most people find it acceptable for women to work outside the home—which is a good thing, because most women do. Fewer people find it acceptable for a woman to work outside the home when she has a 3-month-old child and there is no financial need for her to work. </a:t>
            </a:r>
            <a:endParaRPr lang="en-US" dirty="0"/>
          </a:p>
        </p:txBody>
      </p:sp>
    </p:spTree>
    <p:extLst>
      <p:ext uri="{BB962C8B-B14F-4D97-AF65-F5344CB8AC3E}">
        <p14:creationId xmlns:p14="http://schemas.microsoft.com/office/powerpoint/2010/main" val="35845443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92727"/>
            <a:ext cx="10515600" cy="5484236"/>
          </a:xfrm>
        </p:spPr>
        <p:txBody>
          <a:bodyPr/>
          <a:lstStyle/>
          <a:p>
            <a:r>
              <a:rPr lang="en-US" b="1" dirty="0" smtClean="0"/>
              <a:t>BEHAVIORAL COMPONENT: </a:t>
            </a:r>
          </a:p>
          <a:p>
            <a:r>
              <a:rPr lang="en-US" b="1" dirty="0" smtClean="0"/>
              <a:t>SEX DISCRIMINATION </a:t>
            </a:r>
          </a:p>
          <a:p>
            <a:pPr marL="0" indent="0">
              <a:buNone/>
            </a:pPr>
            <a:r>
              <a:rPr lang="en-US" dirty="0" smtClean="0"/>
              <a:t>Discrimination is the differential treatment of individuals based on their membership in a category. Sex discrimination, the subject of the case just cited, is the differential treatment of persons based on their sex. In this case, the question the court faced was if sex discrimination applied to transsexuals.</a:t>
            </a:r>
          </a:p>
          <a:p>
            <a:pPr marL="0" indent="0">
              <a:buNone/>
            </a:pPr>
            <a:r>
              <a:rPr lang="en-US" dirty="0" smtClean="0"/>
              <a:t>Both women and men can be victims of sex discrimination. In an archival analysis of new hires in U.S. law firms during the 1990s, Gorman (2005) found that job criteria that were more masculine (e.g., ambitious, independent, logical) were associated with hiring fewer women, and job criteria that were more feminine (e.g., cooperative, friendly, verbally oriented) were associated with hiring fewer men.</a:t>
            </a:r>
            <a:endParaRPr lang="en-US" dirty="0"/>
          </a:p>
        </p:txBody>
      </p:sp>
    </p:spTree>
    <p:extLst>
      <p:ext uri="{BB962C8B-B14F-4D97-AF65-F5344CB8AC3E}">
        <p14:creationId xmlns:p14="http://schemas.microsoft.com/office/powerpoint/2010/main" val="4213797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ender | The SunFlower Pos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01091" y="983673"/>
            <a:ext cx="7329054" cy="49599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4344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17418"/>
            <a:ext cx="10515600" cy="5359545"/>
          </a:xfrm>
        </p:spPr>
        <p:txBody>
          <a:bodyPr>
            <a:normAutofit/>
          </a:bodyPr>
          <a:lstStyle/>
          <a:p>
            <a:r>
              <a:rPr lang="en-US" b="1" dirty="0">
                <a:solidFill>
                  <a:srgbClr val="FF0000"/>
                </a:solidFill>
              </a:rPr>
              <a:t>G</a:t>
            </a:r>
            <a:r>
              <a:rPr lang="en-US" b="1" dirty="0" smtClean="0">
                <a:solidFill>
                  <a:srgbClr val="FF0000"/>
                </a:solidFill>
              </a:rPr>
              <a:t>ender ideologies</a:t>
            </a:r>
          </a:p>
          <a:p>
            <a:r>
              <a:rPr lang="en-US" dirty="0" smtClean="0"/>
              <a:t>Attitudes toward men’s and women’s roles have been referred to as gender ideologies (</a:t>
            </a:r>
            <a:r>
              <a:rPr lang="en-US" dirty="0" err="1" smtClean="0"/>
              <a:t>Hochschild</a:t>
            </a:r>
            <a:r>
              <a:rPr lang="en-US" dirty="0" smtClean="0"/>
              <a:t>, 1989). </a:t>
            </a:r>
          </a:p>
          <a:p>
            <a:r>
              <a:rPr lang="en-US" b="1" dirty="0"/>
              <a:t>T</a:t>
            </a:r>
            <a:r>
              <a:rPr lang="en-US" b="1" dirty="0" smtClean="0"/>
              <a:t>raditional gender ideology</a:t>
            </a:r>
          </a:p>
          <a:p>
            <a:r>
              <a:rPr lang="en-US" dirty="0" smtClean="0"/>
              <a:t>A traditional gender ideology maintains that men’s sphere is work and women’s sphere is the home. The implicit assumption is that men have greater power than women.</a:t>
            </a:r>
          </a:p>
          <a:p>
            <a:pPr marL="0" indent="0">
              <a:buNone/>
            </a:pPr>
            <a:r>
              <a:rPr lang="en-US" dirty="0" smtClean="0"/>
              <a:t>. </a:t>
            </a:r>
            <a:endParaRPr lang="en-US" b="1" dirty="0">
              <a:solidFill>
                <a:srgbClr val="FF0000"/>
              </a:solidFill>
            </a:endParaRPr>
          </a:p>
        </p:txBody>
      </p:sp>
    </p:spTree>
    <p:extLst>
      <p:ext uri="{BB962C8B-B14F-4D97-AF65-F5344CB8AC3E}">
        <p14:creationId xmlns:p14="http://schemas.microsoft.com/office/powerpoint/2010/main" val="253194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7091"/>
            <a:ext cx="10515600" cy="5899872"/>
          </a:xfrm>
        </p:spPr>
        <p:txBody>
          <a:bodyPr>
            <a:normAutofit/>
          </a:bodyPr>
          <a:lstStyle/>
          <a:p>
            <a:pPr lvl="0"/>
            <a:r>
              <a:rPr lang="en-US" sz="2600" b="1" dirty="0">
                <a:solidFill>
                  <a:prstClr val="black"/>
                </a:solidFill>
              </a:rPr>
              <a:t>Egalitarian gender ideology</a:t>
            </a:r>
          </a:p>
          <a:p>
            <a:pPr lvl="0"/>
            <a:r>
              <a:rPr lang="en-US" sz="2600" dirty="0">
                <a:solidFill>
                  <a:prstClr val="black"/>
                </a:solidFill>
              </a:rPr>
              <a:t>An egalitarian gender ideology maintains that power is distributed equally between women and men, and women and men identify equally with the same spheres. There could be an equal emphasis on home, on work, or on some combination of the two. Most people’s attitudes toward men’s and women’s roles lie somewhere between traditional and </a:t>
            </a:r>
            <a:r>
              <a:rPr lang="en-US" sz="2600" dirty="0" smtClean="0">
                <a:solidFill>
                  <a:prstClr val="black"/>
                </a:solidFill>
              </a:rPr>
              <a:t>egalitarian.</a:t>
            </a:r>
          </a:p>
          <a:p>
            <a:pPr lvl="0"/>
            <a:r>
              <a:rPr lang="en-US" b="1" dirty="0" smtClean="0"/>
              <a:t>Transitional gender ideology</a:t>
            </a:r>
          </a:p>
          <a:p>
            <a:pPr lvl="0"/>
            <a:r>
              <a:rPr lang="en-US" dirty="0" smtClean="0"/>
              <a:t>Thus, </a:t>
            </a:r>
            <a:r>
              <a:rPr lang="en-US" dirty="0" err="1" smtClean="0"/>
              <a:t>Hochschild</a:t>
            </a:r>
            <a:r>
              <a:rPr lang="en-US" dirty="0" smtClean="0"/>
              <a:t> identified a third gender ideology, transitional. A typical transitional attitude toward gender roles is that it is acceptable for women to devote energy to both work and family domains, but women should hold proportionally more responsibility for the home, and men should focus proportionally more of their energy on work. </a:t>
            </a:r>
            <a:endParaRPr lang="en-US" b="1" dirty="0"/>
          </a:p>
        </p:txBody>
      </p:sp>
    </p:spTree>
    <p:extLst>
      <p:ext uri="{BB962C8B-B14F-4D97-AF65-F5344CB8AC3E}">
        <p14:creationId xmlns:p14="http://schemas.microsoft.com/office/powerpoint/2010/main" val="2795672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01782"/>
            <a:ext cx="10515600" cy="5775181"/>
          </a:xfrm>
        </p:spPr>
        <p:txBody>
          <a:bodyPr/>
          <a:lstStyle/>
          <a:p>
            <a:pPr lvl="0"/>
            <a:r>
              <a:rPr lang="en-US" sz="3200" dirty="0">
                <a:solidFill>
                  <a:prstClr val="black"/>
                </a:solidFill>
              </a:rPr>
              <a:t>The most widely used instrument to measure attitudes toward gender roles is the Attitudes Toward Women Scale (ATWS; Spence &amp; </a:t>
            </a:r>
            <a:r>
              <a:rPr lang="en-US" sz="3200" dirty="0" err="1">
                <a:solidFill>
                  <a:prstClr val="black"/>
                </a:solidFill>
              </a:rPr>
              <a:t>Helmreich</a:t>
            </a:r>
            <a:r>
              <a:rPr lang="en-US" sz="3200" dirty="0">
                <a:solidFill>
                  <a:prstClr val="black"/>
                </a:solidFill>
              </a:rPr>
              <a:t>, 1972). The ATWS was developed during the women’s movement of the 1960s and assessed beliefs about the behavior of women and men in domains that have traditionally been divided between them, such as raising children, education</a:t>
            </a:r>
            <a:r>
              <a:rPr lang="en-US" sz="3200" dirty="0" smtClean="0">
                <a:solidFill>
                  <a:prstClr val="black"/>
                </a:solidFill>
              </a:rPr>
              <a:t>,</a:t>
            </a:r>
            <a:r>
              <a:rPr lang="en-US" sz="3200" dirty="0" smtClean="0"/>
              <a:t> and paid employment. Although the scale’s title specifies attitudes toward women, many of the items really measure attitudes toward both women’s and men’s roles. Here are some sample items from the 15-item scale (Spence &amp; </a:t>
            </a:r>
            <a:r>
              <a:rPr lang="en-US" sz="3200" dirty="0" err="1" smtClean="0"/>
              <a:t>Helmreich</a:t>
            </a:r>
            <a:r>
              <a:rPr lang="en-US" sz="3200" dirty="0" smtClean="0"/>
              <a:t>, 1972): </a:t>
            </a:r>
            <a:endParaRPr lang="en-US" sz="3200" b="1" dirty="0">
              <a:solidFill>
                <a:prstClr val="black"/>
              </a:solidFill>
            </a:endParaRPr>
          </a:p>
          <a:p>
            <a:endParaRPr lang="en-US" dirty="0"/>
          </a:p>
        </p:txBody>
      </p:sp>
    </p:spTree>
    <p:extLst>
      <p:ext uri="{BB962C8B-B14F-4D97-AF65-F5344CB8AC3E}">
        <p14:creationId xmlns:p14="http://schemas.microsoft.com/office/powerpoint/2010/main" val="585697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62000"/>
            <a:ext cx="10515600" cy="5414963"/>
          </a:xfrm>
        </p:spPr>
        <p:txBody>
          <a:bodyPr/>
          <a:lstStyle/>
          <a:p>
            <a:r>
              <a:rPr lang="en-US" dirty="0" smtClean="0"/>
              <a:t>Attitudes toward gender roles are more traditional in other cultures compared to the United States. For example, historically, women and men in China have held very traditional roles. The Confucian doctrine of the Chinese culture emphasizes the lower status of women compared to men; one doctrine is “The virtue of a woman lies in three </a:t>
            </a:r>
            <a:r>
              <a:rPr lang="en-US" dirty="0" err="1" smtClean="0"/>
              <a:t>obediences</a:t>
            </a:r>
            <a:r>
              <a:rPr lang="en-US" dirty="0" smtClean="0"/>
              <a:t>: obedience to the father, husband, and son” (cited in Chia, Allred, &amp; </a:t>
            </a:r>
            <a:r>
              <a:rPr lang="en-US" dirty="0" err="1" smtClean="0"/>
              <a:t>Jerzak</a:t>
            </a:r>
            <a:r>
              <a:rPr lang="en-US" dirty="0" smtClean="0"/>
              <a:t>, 1997, p. 138). In a study comparing students from Taipei, Taiwan, to students in North Carolina, it was found that Chinese students had more conservative attitudes toward marital roles in terms of who should make the decisions within the family (Chia et al., 1994).</a:t>
            </a:r>
            <a:endParaRPr lang="en-US" dirty="0"/>
          </a:p>
        </p:txBody>
      </p:sp>
    </p:spTree>
    <p:extLst>
      <p:ext uri="{BB962C8B-B14F-4D97-AF65-F5344CB8AC3E}">
        <p14:creationId xmlns:p14="http://schemas.microsoft.com/office/powerpoint/2010/main" val="2626842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03564"/>
            <a:ext cx="10515600" cy="5373399"/>
          </a:xfrm>
        </p:spPr>
        <p:txBody>
          <a:bodyPr/>
          <a:lstStyle/>
          <a:p>
            <a:r>
              <a:rPr lang="en-US" b="1" dirty="0" smtClean="0"/>
              <a:t>AFFECTIVE COMPONENT: </a:t>
            </a:r>
          </a:p>
          <a:p>
            <a:r>
              <a:rPr lang="en-US" b="1" dirty="0" smtClean="0"/>
              <a:t>SEXISM </a:t>
            </a:r>
          </a:p>
          <a:p>
            <a:r>
              <a:rPr lang="en-US" dirty="0" smtClean="0"/>
              <a:t>Sexism is one’s attitude or feeling toward people based on their sex alone. Disliking a doctor because she is female or a nurse because he is male are examples of sexism. Instruments that measure sexism often consist of people’s beliefs about men and women but contain an affective component to these beliefs. That is, the beliefs reflect either a high or low regard for someone because of his or her sex.</a:t>
            </a:r>
          </a:p>
          <a:p>
            <a:endParaRPr lang="en-US" dirty="0"/>
          </a:p>
        </p:txBody>
      </p:sp>
    </p:spTree>
    <p:extLst>
      <p:ext uri="{BB962C8B-B14F-4D97-AF65-F5344CB8AC3E}">
        <p14:creationId xmlns:p14="http://schemas.microsoft.com/office/powerpoint/2010/main" val="5646529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TotalTime>
  <Words>3224</Words>
  <Application>Microsoft Office PowerPoint</Application>
  <PresentationFormat>Widescreen</PresentationFormat>
  <Paragraphs>82</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Calibri Light</vt:lpstr>
      <vt:lpstr>Office Theme</vt:lpstr>
      <vt:lpstr>Gender Role Attitude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Gender Role Attitude</dc:title>
  <dc:creator>u</dc:creator>
  <cp:lastModifiedBy>u</cp:lastModifiedBy>
  <cp:revision>12</cp:revision>
  <dcterms:created xsi:type="dcterms:W3CDTF">2020-11-11T16:25:02Z</dcterms:created>
  <dcterms:modified xsi:type="dcterms:W3CDTF">2020-11-11T18:56:30Z</dcterms:modified>
</cp:coreProperties>
</file>