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DCC3B-6BE0-4FAE-95D0-3443A339A7A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397231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DCC3B-6BE0-4FAE-95D0-3443A339A7A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1783154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DCC3B-6BE0-4FAE-95D0-3443A339A7A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125908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DCC3B-6BE0-4FAE-95D0-3443A339A7A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360039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DCC3B-6BE0-4FAE-95D0-3443A339A7AF}"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40672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DCC3B-6BE0-4FAE-95D0-3443A339A7A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32174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DCC3B-6BE0-4FAE-95D0-3443A339A7AF}"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3370247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DCC3B-6BE0-4FAE-95D0-3443A339A7AF}"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268408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DCC3B-6BE0-4FAE-95D0-3443A339A7AF}"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208004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DCC3B-6BE0-4FAE-95D0-3443A339A7A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186329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DCC3B-6BE0-4FAE-95D0-3443A339A7AF}"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E31A9-7384-4F76-BBC2-C336E4B0E1B6}" type="slidenum">
              <a:rPr lang="en-US" smtClean="0"/>
              <a:t>‹#›</a:t>
            </a:fld>
            <a:endParaRPr lang="en-US"/>
          </a:p>
        </p:txBody>
      </p:sp>
    </p:spTree>
    <p:extLst>
      <p:ext uri="{BB962C8B-B14F-4D97-AF65-F5344CB8AC3E}">
        <p14:creationId xmlns:p14="http://schemas.microsoft.com/office/powerpoint/2010/main" val="2210530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DCC3B-6BE0-4FAE-95D0-3443A339A7AF}" type="datetimeFigureOut">
              <a:rPr lang="en-US" smtClean="0"/>
              <a:t>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E31A9-7384-4F76-BBC2-C336E4B0E1B6}" type="slidenum">
              <a:rPr lang="en-US" smtClean="0"/>
              <a:t>‹#›</a:t>
            </a:fld>
            <a:endParaRPr lang="en-US"/>
          </a:p>
        </p:txBody>
      </p:sp>
    </p:spTree>
    <p:extLst>
      <p:ext uri="{BB962C8B-B14F-4D97-AF65-F5344CB8AC3E}">
        <p14:creationId xmlns:p14="http://schemas.microsoft.com/office/powerpoint/2010/main" val="2619167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
            </a:r>
            <a:r>
              <a:rPr lang="en-US" dirty="0"/>
              <a:t>o</a:t>
            </a:r>
            <a:r>
              <a:rPr lang="en-US" dirty="0" smtClean="0"/>
              <a:t>mputer Systems</a:t>
            </a:r>
            <a:endParaRPr lang="en-US" dirty="0"/>
          </a:p>
        </p:txBody>
      </p:sp>
      <p:sp>
        <p:nvSpPr>
          <p:cNvPr id="3" name="Subtitle 2"/>
          <p:cNvSpPr>
            <a:spLocks noGrp="1"/>
          </p:cNvSpPr>
          <p:nvPr>
            <p:ph type="subTitle" idx="1"/>
          </p:nvPr>
        </p:nvSpPr>
        <p:spPr/>
        <p:txBody>
          <a:bodyPr/>
          <a:lstStyle/>
          <a:p>
            <a:r>
              <a:rPr lang="en-US" b="1" i="0" dirty="0" smtClean="0">
                <a:solidFill>
                  <a:srgbClr val="333333"/>
                </a:solidFill>
                <a:effectLst/>
                <a:latin typeface="Open Sans"/>
              </a:rPr>
              <a:t>And Components</a:t>
            </a:r>
            <a:endParaRPr lang="en-US" dirty="0"/>
          </a:p>
        </p:txBody>
      </p:sp>
    </p:spTree>
    <p:extLst>
      <p:ext uri="{BB962C8B-B14F-4D97-AF65-F5344CB8AC3E}">
        <p14:creationId xmlns:p14="http://schemas.microsoft.com/office/powerpoint/2010/main" val="309545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5169" y="700035"/>
            <a:ext cx="10515600" cy="4247317"/>
          </a:xfrm>
          <a:prstGeom prst="rect">
            <a:avLst/>
          </a:prstGeom>
        </p:spPr>
        <p:txBody>
          <a:bodyPr wrap="square">
            <a:spAutoFit/>
          </a:bodyPr>
          <a:lstStyle/>
          <a:p>
            <a:r>
              <a:rPr lang="en-US" b="1" i="0" u="sng" dirty="0" smtClean="0">
                <a:solidFill>
                  <a:srgbClr val="333333"/>
                </a:solidFill>
                <a:effectLst>
                  <a:outerShdw blurRad="38100" dist="38100" dir="2700000" algn="tl">
                    <a:srgbClr val="000000">
                      <a:alpha val="43137"/>
                    </a:srgbClr>
                  </a:outerShdw>
                </a:effectLst>
                <a:latin typeface="Open Sans"/>
              </a:rPr>
              <a:t>COMPUTER SYSTEM:</a:t>
            </a:r>
          </a:p>
          <a:p>
            <a:r>
              <a:rPr lang="en-US" dirty="0" smtClean="0"/>
              <a:t/>
            </a:r>
            <a:br>
              <a:rPr lang="en-US" dirty="0" smtClean="0"/>
            </a:br>
            <a:r>
              <a:rPr lang="en-US" b="1" i="0" dirty="0" smtClean="0">
                <a:solidFill>
                  <a:srgbClr val="333333"/>
                </a:solidFill>
                <a:effectLst/>
                <a:latin typeface="Open Sans"/>
              </a:rPr>
              <a:t>Definition</a:t>
            </a:r>
            <a:r>
              <a:rPr lang="en-US" b="0" i="0" dirty="0" smtClean="0">
                <a:solidFill>
                  <a:srgbClr val="333333"/>
                </a:solidFill>
                <a:effectLst/>
                <a:latin typeface="Open Sans"/>
              </a:rPr>
              <a:t>: Is a collection of entities(hardware, software and live ware) that are designed to receive, process, manage and present information in a meaningful format.</a:t>
            </a:r>
            <a:r>
              <a:rPr lang="en-US" dirty="0" smtClean="0"/>
              <a:t/>
            </a:r>
            <a:br>
              <a:rPr lang="en-US" dirty="0" smtClean="0"/>
            </a:br>
            <a:r>
              <a:rPr lang="en-US" dirty="0" smtClean="0"/>
              <a:t/>
            </a:r>
            <a:br>
              <a:rPr lang="en-US" dirty="0" smtClean="0"/>
            </a:br>
            <a:r>
              <a:rPr lang="en-US" b="1" i="0" u="sng" dirty="0" smtClean="0">
                <a:solidFill>
                  <a:srgbClr val="333333"/>
                </a:solidFill>
                <a:effectLst>
                  <a:outerShdw blurRad="38100" dist="38100" dir="2700000" algn="tl">
                    <a:srgbClr val="000000">
                      <a:alpha val="43137"/>
                    </a:srgbClr>
                  </a:outerShdw>
                </a:effectLst>
                <a:latin typeface="Open Sans"/>
              </a:rPr>
              <a:t>COMPONENTS OF COMPUTER SYSTEM:</a:t>
            </a:r>
          </a:p>
          <a:p>
            <a:r>
              <a:rPr lang="en-US" dirty="0" smtClean="0"/>
              <a:t/>
            </a:r>
            <a:br>
              <a:rPr lang="en-US" dirty="0" smtClean="0"/>
            </a:br>
            <a:r>
              <a:rPr lang="en-US" b="1" i="0" dirty="0" smtClean="0">
                <a:solidFill>
                  <a:srgbClr val="333333"/>
                </a:solidFill>
                <a:effectLst/>
                <a:latin typeface="Open Sans"/>
              </a:rPr>
              <a:t>Computer hardware - </a:t>
            </a:r>
            <a:r>
              <a:rPr lang="en-US" b="0" i="0" dirty="0" smtClean="0">
                <a:solidFill>
                  <a:srgbClr val="333333"/>
                </a:solidFill>
                <a:effectLst/>
                <a:latin typeface="Open Sans"/>
              </a:rPr>
              <a:t>Are physical parts/ intangible parts of a computer. e.g. Input devices, output devices, central processing unit and storage devices</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Computer software</a:t>
            </a:r>
            <a:r>
              <a:rPr lang="en-US" b="0" i="0" dirty="0" smtClean="0">
                <a:solidFill>
                  <a:srgbClr val="333333"/>
                </a:solidFill>
                <a:effectLst/>
                <a:latin typeface="Open Sans"/>
              </a:rPr>
              <a:t> - also known as programs or applications. They are classified into two classes namely - system software and application software</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Live ware - </a:t>
            </a:r>
            <a:r>
              <a:rPr lang="en-US" b="0" i="0" dirty="0" smtClean="0">
                <a:solidFill>
                  <a:srgbClr val="333333"/>
                </a:solidFill>
                <a:effectLst/>
                <a:latin typeface="Open Sans"/>
              </a:rPr>
              <a:t>is the computer user. Also kwon as orgwareor the human ware. The user commands the computer system to execute on instructions.</a:t>
            </a:r>
            <a:endParaRPr lang="en-US" b="0" i="0" dirty="0">
              <a:solidFill>
                <a:srgbClr val="333333"/>
              </a:solidFill>
              <a:effectLst/>
              <a:latin typeface="Open Sans"/>
            </a:endParaRPr>
          </a:p>
        </p:txBody>
      </p:sp>
    </p:spTree>
    <p:extLst>
      <p:ext uri="{BB962C8B-B14F-4D97-AF65-F5344CB8AC3E}">
        <p14:creationId xmlns:p14="http://schemas.microsoft.com/office/powerpoint/2010/main" val="420101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1064" y="0"/>
            <a:ext cx="11423561" cy="1200329"/>
          </a:xfrm>
          <a:prstGeom prst="rect">
            <a:avLst/>
          </a:prstGeom>
        </p:spPr>
        <p:txBody>
          <a:bodyPr wrap="square">
            <a:spAutoFit/>
          </a:bodyPr>
          <a:lstStyle/>
          <a:p>
            <a:r>
              <a:rPr lang="en-US" b="1" i="0" dirty="0" smtClean="0">
                <a:solidFill>
                  <a:srgbClr val="333333"/>
                </a:solidFill>
                <a:effectLst/>
                <a:latin typeface="Open Sans"/>
              </a:rPr>
              <a:t>a) COMPUTER HARDWARE</a:t>
            </a:r>
            <a:r>
              <a:rPr lang="en-US" dirty="0" smtClean="0"/>
              <a:t/>
            </a:r>
            <a:br>
              <a:rPr lang="en-US" dirty="0" smtClean="0"/>
            </a:br>
            <a:r>
              <a:rPr lang="en-US" b="0" i="0" dirty="0" smtClean="0">
                <a:solidFill>
                  <a:srgbClr val="333333"/>
                </a:solidFill>
                <a:effectLst/>
                <a:latin typeface="Open Sans"/>
              </a:rPr>
              <a:t>Hardware</a:t>
            </a:r>
            <a:r>
              <a:rPr lang="en-US" b="0" i="0" dirty="0" smtClean="0">
                <a:solidFill>
                  <a:srgbClr val="333333"/>
                </a:solidFill>
                <a:effectLst/>
                <a:latin typeface="Open Sans"/>
              </a:rPr>
              <a:t> refers to the physical, tangible computer equipment and devices, which provide support for major functions such as input, processing (internal storage, computation and control), output, secondary storage (for data and programs), and communication.</a:t>
            </a:r>
            <a:endParaRPr lang="en-US" b="0" i="0" dirty="0">
              <a:solidFill>
                <a:srgbClr val="333333"/>
              </a:solidFill>
              <a:effectLst/>
              <a:latin typeface="Open Sans"/>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7283" y="1288512"/>
            <a:ext cx="7418231" cy="5569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585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1820" y="25360"/>
            <a:ext cx="10735614" cy="2862322"/>
          </a:xfrm>
          <a:prstGeom prst="rect">
            <a:avLst/>
          </a:prstGeom>
        </p:spPr>
        <p:txBody>
          <a:bodyPr wrap="square">
            <a:spAutoFit/>
          </a:bodyPr>
          <a:lstStyle/>
          <a:p>
            <a:r>
              <a:rPr lang="en-US" b="1" i="0" u="sng" dirty="0" smtClean="0">
                <a:solidFill>
                  <a:srgbClr val="333333"/>
                </a:solidFill>
                <a:effectLst>
                  <a:outerShdw blurRad="38100" dist="38100" dir="2700000" algn="tl">
                    <a:srgbClr val="000000">
                      <a:alpha val="43137"/>
                    </a:srgbClr>
                  </a:outerShdw>
                </a:effectLst>
                <a:latin typeface="Open Sans"/>
              </a:rPr>
              <a:t>HARDWARE CATEGORIES (Functional Parts):</a:t>
            </a:r>
          </a:p>
          <a:p>
            <a:endParaRPr lang="en-US" b="1" i="0" u="sng" dirty="0" smtClean="0">
              <a:solidFill>
                <a:srgbClr val="333333"/>
              </a:solidFill>
              <a:effectLst>
                <a:outerShdw blurRad="38100" dist="38100" dir="2700000" algn="tl">
                  <a:srgbClr val="000000">
                    <a:alpha val="43137"/>
                  </a:srgbClr>
                </a:outerShdw>
              </a:effectLst>
              <a:latin typeface="Open Sans"/>
            </a:endParaRPr>
          </a:p>
          <a:p>
            <a:r>
              <a:rPr lang="en-US" b="0" i="0" dirty="0" smtClean="0">
                <a:solidFill>
                  <a:srgbClr val="333333"/>
                </a:solidFill>
                <a:effectLst/>
                <a:latin typeface="Open Sans"/>
              </a:rPr>
              <a:t>A computer system is a set of integrated devices that input, output, process, and store data and information. Computer systems are currently built around at least one digital processing device. There are five main hardware components in a computer system: Input, Processing, Storage, Output and Communication devices.</a:t>
            </a:r>
          </a:p>
          <a:p>
            <a:endParaRPr lang="en-US" b="0" i="0" dirty="0" smtClean="0">
              <a:solidFill>
                <a:srgbClr val="333333"/>
              </a:solidFill>
              <a:effectLst/>
              <a:latin typeface="Open Sans"/>
            </a:endParaRPr>
          </a:p>
          <a:p>
            <a:pPr>
              <a:buFont typeface="+mj-lt"/>
              <a:buAutoNum type="arabicPeriod"/>
            </a:pPr>
            <a:r>
              <a:rPr lang="en-US" b="1" i="0" u="sng" dirty="0" smtClean="0">
                <a:solidFill>
                  <a:srgbClr val="333333"/>
                </a:solidFill>
                <a:effectLst/>
                <a:latin typeface="Open Sans"/>
              </a:rPr>
              <a:t>INPUT DEVICES</a:t>
            </a:r>
            <a:endParaRPr lang="en-US" b="0" i="0" u="sng" dirty="0" smtClean="0">
              <a:solidFill>
                <a:srgbClr val="333333"/>
              </a:solidFill>
              <a:effectLst/>
              <a:latin typeface="Open Sans"/>
            </a:endParaRPr>
          </a:p>
          <a:p>
            <a:r>
              <a:rPr lang="en-US" b="0" i="0" dirty="0" smtClean="0">
                <a:solidFill>
                  <a:srgbClr val="333333"/>
                </a:solidFill>
                <a:effectLst/>
                <a:latin typeface="Open Sans"/>
              </a:rPr>
              <a:t>Are devices used for entering data or instructions to the central processing unit. Are classified according to the method they use to enter data.</a:t>
            </a:r>
            <a:endParaRPr lang="en-US" b="0" i="0" dirty="0">
              <a:solidFill>
                <a:srgbClr val="333333"/>
              </a:solidFill>
              <a:effectLst/>
              <a:latin typeface="Open Sans"/>
            </a:endParaRPr>
          </a:p>
        </p:txBody>
      </p:sp>
      <p:sp>
        <p:nvSpPr>
          <p:cNvPr id="4" name="Rectangle 3"/>
          <p:cNvSpPr/>
          <p:nvPr/>
        </p:nvSpPr>
        <p:spPr>
          <a:xfrm>
            <a:off x="231820" y="2887682"/>
            <a:ext cx="10735614" cy="3970318"/>
          </a:xfrm>
          <a:prstGeom prst="rect">
            <a:avLst/>
          </a:prstGeom>
        </p:spPr>
        <p:txBody>
          <a:bodyPr wrap="square">
            <a:spAutoFit/>
          </a:bodyPr>
          <a:lstStyle/>
          <a:p>
            <a:pPr marL="342900" indent="-342900">
              <a:buAutoNum type="alphaLcParenR"/>
            </a:pPr>
            <a:r>
              <a:rPr lang="en-US" b="1" i="0" u="sng" dirty="0" smtClean="0">
                <a:solidFill>
                  <a:srgbClr val="333333"/>
                </a:solidFill>
                <a:effectLst/>
                <a:latin typeface="Open Sans"/>
              </a:rPr>
              <a:t>KEYING DEVICES</a:t>
            </a:r>
          </a:p>
          <a:p>
            <a:r>
              <a:rPr lang="en-US" b="1" i="0" dirty="0" smtClean="0">
                <a:solidFill>
                  <a:srgbClr val="333333"/>
                </a:solidFill>
                <a:effectLst/>
                <a:latin typeface="Open Sans"/>
              </a:rPr>
              <a:t/>
            </a:r>
            <a:br>
              <a:rPr lang="en-US" b="1" i="0" dirty="0" smtClean="0">
                <a:solidFill>
                  <a:srgbClr val="333333"/>
                </a:solidFill>
                <a:effectLst/>
                <a:latin typeface="Open Sans"/>
              </a:rPr>
            </a:br>
            <a:r>
              <a:rPr lang="en-US" b="1" i="0" u="sng" dirty="0" smtClean="0">
                <a:solidFill>
                  <a:srgbClr val="333333"/>
                </a:solidFill>
                <a:effectLst/>
                <a:latin typeface="Open Sans"/>
              </a:rPr>
              <a:t>Are devices used to enter data into the computer using a set of Keys </a:t>
            </a:r>
            <a:r>
              <a:rPr lang="en-US" b="1" i="0" u="sng" dirty="0" err="1" smtClean="0">
                <a:solidFill>
                  <a:srgbClr val="333333"/>
                </a:solidFill>
                <a:effectLst/>
                <a:latin typeface="Open Sans"/>
              </a:rPr>
              <a:t>eg</a:t>
            </a:r>
            <a:r>
              <a:rPr lang="en-US" b="1" i="0" u="sng" dirty="0" smtClean="0">
                <a:solidFill>
                  <a:srgbClr val="333333"/>
                </a:solidFill>
                <a:effectLst/>
                <a:latin typeface="Open Sans"/>
              </a:rPr>
              <a:t> Keyboard.</a:t>
            </a:r>
            <a:br>
              <a:rPr lang="en-US" b="1" i="0" u="sng" dirty="0" smtClean="0">
                <a:solidFill>
                  <a:srgbClr val="333333"/>
                </a:solidFill>
                <a:effectLst/>
                <a:latin typeface="Open Sans"/>
              </a:rPr>
            </a:br>
            <a:r>
              <a:rPr lang="en-US" b="1" i="0" dirty="0" smtClean="0">
                <a:solidFill>
                  <a:srgbClr val="333333"/>
                </a:solidFill>
                <a:effectLst/>
                <a:latin typeface="Open Sans"/>
              </a:rPr>
              <a:t/>
            </a:r>
            <a:br>
              <a:rPr lang="en-US" b="1" i="0" dirty="0" smtClean="0">
                <a:solidFill>
                  <a:srgbClr val="333333"/>
                </a:solidFill>
                <a:effectLst/>
                <a:latin typeface="Open Sans"/>
              </a:rPr>
            </a:br>
            <a:r>
              <a:rPr lang="en-US" b="1" i="0" dirty="0" err="1" smtClean="0">
                <a:solidFill>
                  <a:srgbClr val="333333"/>
                </a:solidFill>
                <a:effectLst/>
                <a:latin typeface="Open Sans"/>
              </a:rPr>
              <a:t>i</a:t>
            </a:r>
            <a:r>
              <a:rPr lang="en-US" b="1" i="0" dirty="0" smtClean="0">
                <a:solidFill>
                  <a:srgbClr val="333333"/>
                </a:solidFill>
                <a:effectLst/>
                <a:latin typeface="Open Sans"/>
              </a:rPr>
              <a:t>) The keyboard</a:t>
            </a:r>
            <a:br>
              <a:rPr lang="en-US" b="1" i="0" dirty="0" smtClean="0">
                <a:solidFill>
                  <a:srgbClr val="333333"/>
                </a:solidFill>
                <a:effectLst/>
                <a:latin typeface="Open Sans"/>
              </a:rPr>
            </a:br>
            <a:endParaRPr lang="en-US" b="0" i="0" dirty="0" smtClean="0">
              <a:solidFill>
                <a:srgbClr val="333333"/>
              </a:solidFill>
              <a:effectLst/>
              <a:latin typeface="Open Sans"/>
            </a:endParaRPr>
          </a:p>
          <a:p>
            <a:r>
              <a:rPr lang="en-US" b="0" i="0" dirty="0" smtClean="0">
                <a:solidFill>
                  <a:srgbClr val="333333"/>
                </a:solidFill>
                <a:effectLst/>
                <a:latin typeface="Open Sans"/>
              </a:rPr>
              <a:t>Keyboard (similar to a typewriter) is the main input device of a computer . It contains three types of keys-- alphanumeric keys, special keys and function keys. </a:t>
            </a:r>
            <a:r>
              <a:rPr lang="en-US" b="1" i="0" dirty="0" smtClean="0">
                <a:solidFill>
                  <a:srgbClr val="333333"/>
                </a:solidFill>
                <a:effectLst/>
                <a:latin typeface="Open Sans"/>
              </a:rPr>
              <a:t>Alphanumeric keys</a:t>
            </a:r>
            <a:r>
              <a:rPr lang="en-US" b="0" i="0" dirty="0" smtClean="0">
                <a:solidFill>
                  <a:srgbClr val="333333"/>
                </a:solidFill>
                <a:effectLst/>
                <a:latin typeface="Open Sans"/>
              </a:rPr>
              <a:t> are used to type all alphabets, numbers and special symbols like $, %, @, A etc. </a:t>
            </a:r>
            <a:r>
              <a:rPr lang="en-US" b="1" i="0" dirty="0" smtClean="0">
                <a:solidFill>
                  <a:srgbClr val="333333"/>
                </a:solidFill>
                <a:effectLst/>
                <a:latin typeface="Open Sans"/>
              </a:rPr>
              <a:t>Special keys</a:t>
            </a:r>
            <a:r>
              <a:rPr lang="en-US" b="0" i="0" dirty="0" smtClean="0">
                <a:solidFill>
                  <a:srgbClr val="333333"/>
                </a:solidFill>
                <a:effectLst/>
                <a:latin typeface="Open Sans"/>
              </a:rPr>
              <a:t> such as &lt;Shift&gt;, &lt;Ctrl&gt;, &lt;Alt&gt;, &lt;Home&gt;, &lt;Scroll Lock&gt; etc. are used for special functions. </a:t>
            </a:r>
            <a:r>
              <a:rPr lang="en-US" b="1" i="0" dirty="0" smtClean="0">
                <a:solidFill>
                  <a:srgbClr val="333333"/>
                </a:solidFill>
                <a:effectLst/>
                <a:latin typeface="Open Sans"/>
              </a:rPr>
              <a:t>Function keys</a:t>
            </a:r>
            <a:r>
              <a:rPr lang="en-US" b="0" i="0" dirty="0" smtClean="0">
                <a:solidFill>
                  <a:srgbClr val="333333"/>
                </a:solidFill>
                <a:effectLst/>
                <a:latin typeface="Open Sans"/>
              </a:rPr>
              <a:t> such as &lt;</a:t>
            </a:r>
            <a:r>
              <a:rPr lang="en-US" b="0" i="0" dirty="0" err="1" smtClean="0">
                <a:solidFill>
                  <a:srgbClr val="333333"/>
                </a:solidFill>
                <a:effectLst/>
                <a:latin typeface="Open Sans"/>
              </a:rPr>
              <a:t>Fl</a:t>
            </a:r>
            <a:r>
              <a:rPr lang="en-US" b="0" i="0" dirty="0" smtClean="0">
                <a:solidFill>
                  <a:srgbClr val="333333"/>
                </a:solidFill>
                <a:effectLst/>
                <a:latin typeface="Open Sans"/>
              </a:rPr>
              <a:t>&gt;, &lt;F2&gt;, &lt;F3&gt; etc. are used to give special commands depending upon the software used e.g.F5 reloads a page of an internet browser. The function of each and every key can be well understood only after working on a PC. When any key is pressed, an electronic signal is produced. This signal is detected by a keyboard encoder that sends a binary code corresponding to the key pressed to the CPU.</a:t>
            </a:r>
            <a:endParaRPr lang="en-US" b="0" i="0" dirty="0">
              <a:solidFill>
                <a:srgbClr val="333333"/>
              </a:solidFill>
              <a:effectLst/>
              <a:latin typeface="Open Sans"/>
            </a:endParaRPr>
          </a:p>
        </p:txBody>
      </p:sp>
    </p:spTree>
    <p:extLst>
      <p:ext uri="{BB962C8B-B14F-4D97-AF65-F5344CB8AC3E}">
        <p14:creationId xmlns:p14="http://schemas.microsoft.com/office/powerpoint/2010/main" val="96248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4" y="931596"/>
            <a:ext cx="11694017" cy="5632311"/>
          </a:xfrm>
          <a:prstGeom prst="rect">
            <a:avLst/>
          </a:prstGeom>
        </p:spPr>
        <p:txBody>
          <a:bodyPr wrap="square">
            <a:spAutoFit/>
          </a:bodyPr>
          <a:lstStyle/>
          <a:p>
            <a:r>
              <a:rPr lang="en-US" b="1" i="0" u="sng" dirty="0" smtClean="0">
                <a:solidFill>
                  <a:srgbClr val="333333"/>
                </a:solidFill>
                <a:effectLst/>
                <a:latin typeface="Open Sans"/>
              </a:rPr>
              <a:t>How the keys are organized</a:t>
            </a:r>
          </a:p>
          <a:p>
            <a:endParaRPr lang="en-US" b="0" i="0" u="sng" dirty="0" smtClean="0">
              <a:solidFill>
                <a:srgbClr val="333333"/>
              </a:solidFill>
              <a:effectLst/>
              <a:latin typeface="Open Sans"/>
            </a:endParaRPr>
          </a:p>
          <a:p>
            <a:r>
              <a:rPr lang="en-US" b="0" i="0" u="sng" dirty="0" smtClean="0">
                <a:solidFill>
                  <a:srgbClr val="333333"/>
                </a:solidFill>
                <a:effectLst/>
                <a:latin typeface="Open Sans"/>
              </a:rPr>
              <a:t>The keys on your keyboard can be divided into several </a:t>
            </a:r>
          </a:p>
          <a:p>
            <a:r>
              <a:rPr lang="en-US" b="0" i="0" u="sng" dirty="0" smtClean="0">
                <a:solidFill>
                  <a:srgbClr val="333333"/>
                </a:solidFill>
                <a:effectLst/>
                <a:latin typeface="Open Sans"/>
              </a:rPr>
              <a:t>groups based on function:</a:t>
            </a:r>
          </a:p>
          <a:p>
            <a:pPr algn="ctr"/>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Typing (alphanumeric) keys.</a:t>
            </a:r>
            <a:r>
              <a:rPr lang="en-US" b="0" i="0" dirty="0" smtClean="0">
                <a:solidFill>
                  <a:srgbClr val="333333"/>
                </a:solidFill>
                <a:effectLst/>
                <a:latin typeface="Open Sans"/>
              </a:rPr>
              <a:t> These keys include the </a:t>
            </a:r>
          </a:p>
          <a:p>
            <a:pPr>
              <a:buFont typeface="Arial" panose="020B0604020202020204" pitchFamily="34" charset="0"/>
              <a:buChar char="•"/>
            </a:pPr>
            <a:r>
              <a:rPr lang="en-US" b="0" i="0" dirty="0" smtClean="0">
                <a:solidFill>
                  <a:srgbClr val="333333"/>
                </a:solidFill>
                <a:effectLst/>
                <a:latin typeface="Open Sans"/>
              </a:rPr>
              <a:t>same letter, number, punctuation, and symbol keys found on a traditional typewriter.</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Special (Control) keys.</a:t>
            </a:r>
            <a:r>
              <a:rPr lang="en-US" b="0" i="0" dirty="0" smtClean="0">
                <a:solidFill>
                  <a:srgbClr val="333333"/>
                </a:solidFill>
                <a:effectLst/>
                <a:latin typeface="Open Sans"/>
              </a:rPr>
              <a:t> These keys are used alone or in combination with other keys to perform certain actions. The most frequently used control keys are CTRL, ALT, the Windows key, and ESC.</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Function keys.</a:t>
            </a:r>
            <a:r>
              <a:rPr lang="en-US" b="0" i="0" dirty="0" smtClean="0">
                <a:solidFill>
                  <a:srgbClr val="333333"/>
                </a:solidFill>
                <a:effectLst/>
                <a:latin typeface="Open Sans"/>
              </a:rPr>
              <a:t> The function keys are used to perform specific tasks. They are labelled as F1, F2, F3, and so on, up to F12. The functionality of these keys differs from program to program.</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Cursor Movement (Navigation) keys.</a:t>
            </a:r>
            <a:r>
              <a:rPr lang="en-US" b="0" i="0" dirty="0" smtClean="0">
                <a:solidFill>
                  <a:srgbClr val="333333"/>
                </a:solidFill>
                <a:effectLst/>
                <a:latin typeface="Open Sans"/>
              </a:rPr>
              <a:t> These keys are used for moving around in documents or </a:t>
            </a:r>
            <a:r>
              <a:rPr lang="en-US" b="0" i="0" dirty="0" err="1" smtClean="0">
                <a:solidFill>
                  <a:srgbClr val="333333"/>
                </a:solidFill>
                <a:effectLst/>
                <a:latin typeface="Open Sans"/>
              </a:rPr>
              <a:t>WebPages</a:t>
            </a:r>
            <a:r>
              <a:rPr lang="en-US" b="0" i="0" dirty="0" smtClean="0">
                <a:solidFill>
                  <a:srgbClr val="333333"/>
                </a:solidFill>
                <a:effectLst/>
                <a:latin typeface="Open Sans"/>
              </a:rPr>
              <a:t> and editing text. They include the arrow keys, HOME, END, PAGE UP, PAGE DOWN, DELETE, and INSERT and ARROW KEYS.</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Numeric keypad.</a:t>
            </a:r>
            <a:r>
              <a:rPr lang="en-US" b="0" i="0" dirty="0" smtClean="0">
                <a:solidFill>
                  <a:srgbClr val="333333"/>
                </a:solidFill>
                <a:effectLst/>
                <a:latin typeface="Open Sans"/>
              </a:rPr>
              <a:t> The numeric keypad is handy for entering numbers quickly. The keys are grouped together in a block like a conventional calculator or adding machine.</a:t>
            </a:r>
            <a:endParaRPr lang="en-US" b="0" i="0" dirty="0">
              <a:solidFill>
                <a:srgbClr val="333333"/>
              </a:solidFill>
              <a:effectLst/>
              <a:latin typeface="Open Sans"/>
            </a:endParaRPr>
          </a:p>
        </p:txBody>
      </p:sp>
      <p:pic>
        <p:nvPicPr>
          <p:cNvPr id="4" name="Picture 2" descr="Laptop keyboard letters and buttons Royalty Free Vecto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3600" r="98600"/>
                    </a14:imgEffect>
                  </a14:imgLayer>
                </a14:imgProps>
              </a:ext>
              <a:ext uri="{28A0092B-C50C-407E-A947-70E740481C1C}">
                <a14:useLocalDpi xmlns:a14="http://schemas.microsoft.com/office/drawing/2010/main" val="0"/>
              </a:ext>
            </a:extLst>
          </a:blip>
          <a:srcRect/>
          <a:stretch>
            <a:fillRect/>
          </a:stretch>
        </p:blipFill>
        <p:spPr bwMode="auto">
          <a:xfrm>
            <a:off x="6183997" y="-680655"/>
            <a:ext cx="5677444" cy="4428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15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575" y="1961753"/>
            <a:ext cx="8319752" cy="4524315"/>
          </a:xfrm>
          <a:prstGeom prst="rect">
            <a:avLst/>
          </a:prstGeom>
        </p:spPr>
        <p:txBody>
          <a:bodyPr wrap="square">
            <a:spAutoFit/>
          </a:bodyPr>
          <a:lstStyle/>
          <a:p>
            <a:r>
              <a:rPr lang="en-US" b="1" i="0" dirty="0" err="1" smtClean="0">
                <a:solidFill>
                  <a:srgbClr val="333333"/>
                </a:solidFill>
                <a:effectLst/>
                <a:latin typeface="Open Sans"/>
              </a:rPr>
              <a:t>i</a:t>
            </a:r>
            <a:r>
              <a:rPr lang="en-US" b="1" i="0" dirty="0" smtClean="0">
                <a:solidFill>
                  <a:srgbClr val="333333"/>
                </a:solidFill>
                <a:effectLst/>
                <a:latin typeface="Open Sans"/>
              </a:rPr>
              <a:t>) THE MOUSE</a:t>
            </a:r>
            <a:r>
              <a:rPr lang="en-US" b="0" i="0" dirty="0" smtClean="0">
                <a:solidFill>
                  <a:srgbClr val="333333"/>
                </a:solidFill>
                <a:effectLst/>
                <a:latin typeface="Open Sans"/>
              </a:rPr>
              <a:t/>
            </a:r>
            <a:br>
              <a:rPr lang="en-US" b="0" i="0" dirty="0" smtClean="0">
                <a:solidFill>
                  <a:srgbClr val="333333"/>
                </a:solidFill>
                <a:effectLst/>
                <a:latin typeface="Open Sans"/>
              </a:rPr>
            </a:br>
            <a:r>
              <a:rPr lang="en-US" b="0" i="0" dirty="0" smtClean="0">
                <a:solidFill>
                  <a:srgbClr val="333333"/>
                </a:solidFill>
                <a:effectLst/>
                <a:latin typeface="Open Sans"/>
              </a:rPr>
              <a:t>A mouse is a small device used to point to and select items on your computer screen. Although mice come in many shapes, the typical mouse does look a bit like an actual mouse. It's small and connected to the system unit by a long wire that resembles a tail and the connector which can either be PS/2 or USB. Some newer mice are wireless.</a:t>
            </a:r>
          </a:p>
          <a:p>
            <a:r>
              <a:rPr lang="en-US" b="0" i="0" dirty="0" smtClean="0">
                <a:solidFill>
                  <a:srgbClr val="333333"/>
                </a:solidFill>
                <a:effectLst/>
                <a:latin typeface="Open Sans"/>
              </a:rPr>
              <a:t>A mouse usually </a:t>
            </a:r>
            <a:r>
              <a:rPr lang="en-US" b="1" i="0" dirty="0" smtClean="0">
                <a:solidFill>
                  <a:srgbClr val="333333"/>
                </a:solidFill>
                <a:effectLst/>
                <a:latin typeface="Open Sans"/>
              </a:rPr>
              <a:t>has two buttons:</a:t>
            </a:r>
            <a:r>
              <a:rPr lang="en-US" b="0" i="0" dirty="0" smtClean="0">
                <a:solidFill>
                  <a:srgbClr val="333333"/>
                </a:solidFill>
                <a:effectLst/>
                <a:latin typeface="Open Sans"/>
              </a:rPr>
              <a:t> a primary button (usually the left button) and a secondary button. Many mice also have a wheel between the two buttons, which allows you to scroll smoothly through screens of information.</a:t>
            </a:r>
          </a:p>
          <a:p>
            <a:r>
              <a:rPr lang="en-US" b="0" i="0" dirty="0" smtClean="0">
                <a:solidFill>
                  <a:srgbClr val="333333"/>
                </a:solidFill>
                <a:effectLst/>
                <a:latin typeface="Open Sans"/>
              </a:rPr>
              <a:t>When you move the mouse with your hand, a pointer on your screen moves in the same direction. (The pointer's appearance might change depending on where it's positioned on your screen.) When you want to select an item, you point to the item and then click (press and release) the primary button. Pointing and clicking with your mouse is the main way to interact with your computer. There are several types of mice: Mechanical mouse, optical mouse, optical-mechanical mouse and laser mouse.</a:t>
            </a:r>
            <a:endParaRPr lang="en-US" b="0" i="0" dirty="0">
              <a:solidFill>
                <a:srgbClr val="333333"/>
              </a:solidFill>
              <a:effectLst/>
              <a:latin typeface="Open Sans"/>
            </a:endParaRPr>
          </a:p>
        </p:txBody>
      </p:sp>
      <p:sp>
        <p:nvSpPr>
          <p:cNvPr id="3" name="Rectangle 2"/>
          <p:cNvSpPr/>
          <p:nvPr/>
        </p:nvSpPr>
        <p:spPr>
          <a:xfrm>
            <a:off x="231820" y="318530"/>
            <a:ext cx="11642502" cy="2585323"/>
          </a:xfrm>
          <a:prstGeom prst="rect">
            <a:avLst/>
          </a:prstGeom>
        </p:spPr>
        <p:txBody>
          <a:bodyPr wrap="square">
            <a:spAutoFit/>
          </a:bodyPr>
          <a:lstStyle/>
          <a:p>
            <a:r>
              <a:rPr lang="en-US" b="1" i="0" u="sng" dirty="0" smtClean="0">
                <a:solidFill>
                  <a:srgbClr val="333333"/>
                </a:solidFill>
                <a:effectLst>
                  <a:outerShdw blurRad="38100" dist="38100" dir="2700000" algn="tl">
                    <a:srgbClr val="000000">
                      <a:alpha val="43137"/>
                    </a:srgbClr>
                  </a:outerShdw>
                </a:effectLst>
                <a:latin typeface="Open Sans"/>
              </a:rPr>
              <a:t>B. POINTING DEVICES:</a:t>
            </a:r>
          </a:p>
          <a:p>
            <a:r>
              <a:rPr lang="en-US" b="1" i="0" dirty="0" smtClean="0">
                <a:solidFill>
                  <a:srgbClr val="333333"/>
                </a:solidFill>
                <a:effectLst/>
                <a:latin typeface="Open Sans"/>
              </a:rPr>
              <a:t/>
            </a:r>
            <a:br>
              <a:rPr lang="en-US" b="1" i="0" dirty="0" smtClean="0">
                <a:solidFill>
                  <a:srgbClr val="333333"/>
                </a:solidFill>
                <a:effectLst/>
                <a:latin typeface="Open Sans"/>
              </a:rPr>
            </a:br>
            <a:r>
              <a:rPr lang="en-US" b="1" i="0" dirty="0" smtClean="0">
                <a:solidFill>
                  <a:srgbClr val="333333"/>
                </a:solidFill>
                <a:effectLst/>
                <a:latin typeface="Open Sans"/>
              </a:rPr>
              <a:t>Are devices that enter data and instructions into the computer using a pointer that appears on the screen. The items to be entered are selected by either pointing to or clicking on </a:t>
            </a:r>
            <a:r>
              <a:rPr lang="en-US" b="1" i="0" dirty="0" err="1" smtClean="0">
                <a:solidFill>
                  <a:srgbClr val="333333"/>
                </a:solidFill>
                <a:effectLst/>
                <a:latin typeface="Open Sans"/>
              </a:rPr>
              <a:t>them.e.g</a:t>
            </a:r>
            <a:r>
              <a:rPr lang="en-US" b="1" i="0" dirty="0" smtClean="0">
                <a:solidFill>
                  <a:srgbClr val="333333"/>
                </a:solidFill>
                <a:effectLst/>
                <a:latin typeface="Open Sans"/>
              </a:rPr>
              <a:t> mice, joystick, touch sensitive screen, trackballs.</a:t>
            </a:r>
            <a:br>
              <a:rPr lang="en-US" b="1" i="0" dirty="0" smtClean="0">
                <a:solidFill>
                  <a:srgbClr val="333333"/>
                </a:solidFill>
                <a:effectLst/>
                <a:latin typeface="Open Sans"/>
              </a:rPr>
            </a:br>
            <a:endParaRPr lang="en-US" b="1" i="0" dirty="0" smtClean="0">
              <a:solidFill>
                <a:srgbClr val="333333"/>
              </a:solidFill>
              <a:effectLst/>
              <a:latin typeface="Open Sans"/>
            </a:endParaRPr>
          </a:p>
          <a:p>
            <a:endParaRPr lang="en-US" b="1" i="0" dirty="0" smtClean="0">
              <a:solidFill>
                <a:srgbClr val="333333"/>
              </a:solidFill>
              <a:effectLst/>
              <a:latin typeface="Open Sans"/>
            </a:endParaRPr>
          </a:p>
          <a:p>
            <a:r>
              <a:rPr lang="en-US" b="1" i="0" dirty="0" smtClean="0">
                <a:solidFill>
                  <a:srgbClr val="333333"/>
                </a:solidFill>
                <a:effectLst/>
                <a:latin typeface="Open Sans"/>
              </a:rPr>
              <a:t/>
            </a:r>
            <a:br>
              <a:rPr lang="en-US" b="1" i="0" dirty="0" smtClean="0">
                <a:solidFill>
                  <a:srgbClr val="333333"/>
                </a:solidFill>
                <a:effectLst/>
                <a:latin typeface="Open Sans"/>
              </a:rPr>
            </a:br>
            <a:endParaRPr lang="en-US" b="0" i="0" dirty="0">
              <a:solidFill>
                <a:srgbClr val="333333"/>
              </a:solidFill>
              <a:effectLst/>
              <a:latin typeface="Open Sans"/>
            </a:endParaRPr>
          </a:p>
        </p:txBody>
      </p:sp>
      <p:sp>
        <p:nvSpPr>
          <p:cNvPr id="4" name="AutoShape 2" descr="Logitech Pro Gaming Mouse for Esport Pr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Logitech Pro Gaming Mouse for Esport Pr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descr="Logitech Pro Hero Gaming Mouse (910-005439): Amazon.ca: Computers &amp; Tablet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17166" y="1606536"/>
            <a:ext cx="1305833" cy="2594633"/>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Optical mouse - Wikipedia"/>
          <p:cNvSpPr>
            <a:spLocks noChangeAspect="1" noChangeArrowheads="1"/>
          </p:cNvSpPr>
          <p:nvPr/>
        </p:nvSpPr>
        <p:spPr bwMode="auto">
          <a:xfrm>
            <a:off x="691615" y="260667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2" name="Picture 10" descr="Black Microsoft Wireless Mouse, Rs 900 /piece Omega Computronix | ID:  2004057284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92420" y="4462701"/>
            <a:ext cx="1581902" cy="1581902"/>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2" descr="Trackball - Wikipedia"/>
          <p:cNvSpPr>
            <a:spLocks noChangeAspect="1" noChangeArrowheads="1"/>
          </p:cNvSpPr>
          <p:nvPr/>
        </p:nvSpPr>
        <p:spPr bwMode="auto">
          <a:xfrm>
            <a:off x="-2865637" y="-65633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4" descr="Trackball - Wikipedia"/>
          <p:cNvSpPr>
            <a:spLocks noChangeAspect="1" noChangeArrowheads="1"/>
          </p:cNvSpPr>
          <p:nvPr/>
        </p:nvSpPr>
        <p:spPr bwMode="auto">
          <a:xfrm>
            <a:off x="6046482" y="5457988"/>
            <a:ext cx="56681" cy="5668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8" name="Picture 16" descr="What is the functionality of Track Ball? - Find 20 Answers &amp; Solutions |  LearnPick Resourc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39755" y="1775100"/>
            <a:ext cx="1777411" cy="1777411"/>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8" descr="PC Gaming USB Arcade Joysticks Controller Gamepad with Double Vibration  Single Joystick: Buy Online at Best Prices in Pakistan | Daraz.pk"/>
          <p:cNvSpPr>
            <a:spLocks noChangeAspect="1" noChangeArrowheads="1"/>
          </p:cNvSpPr>
          <p:nvPr/>
        </p:nvSpPr>
        <p:spPr bwMode="auto">
          <a:xfrm>
            <a:off x="1424169" y="20955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92" name="Picture 20" descr="FidgetFidget NYGACN Game Arcade Controller USB Rocker: Amazon.co.uk:  Electronic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42825" y="3552511"/>
            <a:ext cx="1606842" cy="1129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664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139</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Computer Systems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6</cp:revision>
  <dcterms:created xsi:type="dcterms:W3CDTF">2020-11-03T05:46:31Z</dcterms:created>
  <dcterms:modified xsi:type="dcterms:W3CDTF">2020-11-03T07:11:40Z</dcterms:modified>
</cp:coreProperties>
</file>