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23"/>
  </p:notesMasterIdLst>
  <p:handoutMasterIdLst>
    <p:handoutMasterId r:id="rId24"/>
  </p:handoutMasterIdLst>
  <p:sldIdLst>
    <p:sldId id="256" r:id="rId2"/>
    <p:sldId id="323" r:id="rId3"/>
    <p:sldId id="309" r:id="rId4"/>
    <p:sldId id="268" r:id="rId5"/>
    <p:sldId id="296" r:id="rId6"/>
    <p:sldId id="305" r:id="rId7"/>
    <p:sldId id="328" r:id="rId8"/>
    <p:sldId id="307" r:id="rId9"/>
    <p:sldId id="306" r:id="rId10"/>
    <p:sldId id="321" r:id="rId11"/>
    <p:sldId id="322" r:id="rId12"/>
    <p:sldId id="329" r:id="rId13"/>
    <p:sldId id="273" r:id="rId14"/>
    <p:sldId id="262" r:id="rId15"/>
    <p:sldId id="260" r:id="rId16"/>
    <p:sldId id="264" r:id="rId17"/>
    <p:sldId id="265" r:id="rId18"/>
    <p:sldId id="293" r:id="rId19"/>
    <p:sldId id="292" r:id="rId20"/>
    <p:sldId id="304" r:id="rId21"/>
    <p:sldId id="330"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81" d="100"/>
          <a:sy n="81" d="100"/>
        </p:scale>
        <p:origin x="-1554" y="-198"/>
      </p:cViewPr>
      <p:guideLst>
        <p:guide orient="horz" pos="2160"/>
        <p:guide pos="2880"/>
      </p:guideLst>
    </p:cSldViewPr>
  </p:slideViewPr>
  <p:outlineViewPr>
    <p:cViewPr>
      <p:scale>
        <a:sx n="33" d="100"/>
        <a:sy n="33" d="100"/>
      </p:scale>
      <p:origin x="0" y="1071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337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337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337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37EBA0F-1463-46BF-8563-40BD4CFAF91B}" type="slidenum">
              <a:rPr lang="en-GB"/>
              <a:pPr/>
              <a:t>‹#›</a:t>
            </a:fld>
            <a:endParaRPr lang="en-GB"/>
          </a:p>
        </p:txBody>
      </p:sp>
    </p:spTree>
    <p:extLst>
      <p:ext uri="{BB962C8B-B14F-4D97-AF65-F5344CB8AC3E}">
        <p14:creationId xmlns:p14="http://schemas.microsoft.com/office/powerpoint/2010/main" val="204109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7B724AA-C30A-4B89-8CB0-ABE3F22642A0}" type="slidenum">
              <a:rPr lang="en-GB"/>
              <a:pPr/>
              <a:t>‹#›</a:t>
            </a:fld>
            <a:endParaRPr lang="en-GB"/>
          </a:p>
        </p:txBody>
      </p:sp>
    </p:spTree>
    <p:extLst>
      <p:ext uri="{BB962C8B-B14F-4D97-AF65-F5344CB8AC3E}">
        <p14:creationId xmlns:p14="http://schemas.microsoft.com/office/powerpoint/2010/main" val="2896548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DF74F-2729-4567-B2CA-7A5F11AE221D}" type="slidenum">
              <a:rPr lang="en-GB"/>
              <a:pPr/>
              <a:t>1</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2C5FD-F9D2-4A93-8DD9-4849BDE46D8B}" type="slidenum">
              <a:rPr lang="en-GB"/>
              <a:pPr/>
              <a:t>10</a:t>
            </a:fld>
            <a:endParaRPr lang="en-GB"/>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E077F-3D09-4755-92F9-911266257A27}" type="slidenum">
              <a:rPr lang="en-GB"/>
              <a:pPr/>
              <a:t>11</a:t>
            </a:fld>
            <a:endParaRPr lang="en-GB"/>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504D2-B884-4633-A4C2-F1C38C7B8224}" type="slidenum">
              <a:rPr lang="en-GB"/>
              <a:pPr/>
              <a:t>12</a:t>
            </a:fld>
            <a:endParaRPr lang="en-GB"/>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3C87D-6D6A-4B71-87D6-77C8F8B4C2A4}" type="slidenum">
              <a:rPr lang="en-GB"/>
              <a:pPr/>
              <a:t>13</a:t>
            </a:fld>
            <a:endParaRPr lang="en-GB"/>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F247A-0C4D-470B-8FD3-7BB07B8484D0}" type="slidenum">
              <a:rPr lang="en-GB"/>
              <a:pPr/>
              <a:t>14</a:t>
            </a:fld>
            <a:endParaRPr lang="en-GB"/>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625E9-FD8D-45D4-9FD9-98F761FCBECB}" type="slidenum">
              <a:rPr lang="en-GB"/>
              <a:pPr/>
              <a:t>15</a:t>
            </a:fld>
            <a:endParaRPr lang="en-GB"/>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4CD3E-2627-4794-95E9-9B8F958633E3}" type="slidenum">
              <a:rPr lang="en-GB"/>
              <a:pPr/>
              <a:t>16</a:t>
            </a:fld>
            <a:endParaRPr lang="en-GB"/>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426B0-2F28-4DCB-9293-02F34D083A91}" type="slidenum">
              <a:rPr lang="en-GB"/>
              <a:pPr/>
              <a:t>17</a:t>
            </a:fld>
            <a:endParaRPr lang="en-GB"/>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E9C7F-4022-4E28-8368-BC192C6EBCAB}" type="slidenum">
              <a:rPr lang="en-GB"/>
              <a:pPr/>
              <a:t>18</a:t>
            </a:fld>
            <a:endParaRPr lang="en-GB"/>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F91E8-EFCE-4245-B34F-B05C532977FB}" type="slidenum">
              <a:rPr lang="en-GB"/>
              <a:pPr/>
              <a:t>19</a:t>
            </a:fld>
            <a:endParaRPr lang="en-GB"/>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B870C-F59E-4123-80DD-69B9F1A4054B}" type="slidenum">
              <a:rPr lang="en-GB"/>
              <a:pPr/>
              <a:t>2</a:t>
            </a:fld>
            <a:endParaRPr lang="en-GB"/>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16A6A-B933-4088-86B4-38792D1604E8}" type="slidenum">
              <a:rPr lang="en-GB"/>
              <a:pPr/>
              <a:t>20</a:t>
            </a:fld>
            <a:endParaRPr lang="en-GB"/>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7B724AA-C30A-4B89-8CB0-ABE3F22642A0}" type="slidenum">
              <a:rPr lang="en-GB" smtClean="0"/>
              <a:pPr/>
              <a:t>21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B13C9-0D57-4198-AF7F-64E7B1884CA1}" type="slidenum">
              <a:rPr lang="en-GB"/>
              <a:pPr/>
              <a:t>3</a:t>
            </a:fld>
            <a:endParaRPr lang="en-GB"/>
          </a:p>
        </p:txBody>
      </p:sp>
      <p:sp>
        <p:nvSpPr>
          <p:cNvPr id="81922" name="Rectangle 2"/>
          <p:cNvSpPr>
            <a:spLocks noGrp="1" noRot="1" noChangeAspect="1" noChangeArrowheads="1" noTextEdit="1"/>
          </p:cNvSpPr>
          <p:nvPr>
            <p:ph type="sldImg"/>
          </p:nvPr>
        </p:nvSpPr>
        <p:spPr>
          <a:xfrm>
            <a:off x="1144588" y="685800"/>
            <a:ext cx="4572000" cy="3429000"/>
          </a:xfrm>
          <a:ln/>
        </p:spPr>
      </p:sp>
      <p:sp>
        <p:nvSpPr>
          <p:cNvPr id="81923" name="Rectangle 3"/>
          <p:cNvSpPr>
            <a:spLocks noGrp="1" noChangeArrowheads="1"/>
          </p:cNvSpPr>
          <p:nvPr>
            <p:ph type="body" idx="1"/>
          </p:nvPr>
        </p:nvSpPr>
        <p:spPr>
          <a:xfrm>
            <a:off x="915988" y="4343400"/>
            <a:ext cx="5026025" cy="4114800"/>
          </a:xfrm>
        </p:spPr>
        <p:txBody>
          <a:bodyPr lIns="86493" tIns="43247" rIns="86493" bIns="43247"/>
          <a:lstStyle/>
          <a:p>
            <a:pPr algn="just"/>
            <a:r>
              <a:rPr lang="en-GB" b="1">
                <a:latin typeface="Arial" charset="0"/>
              </a:rPr>
              <a:t>Slide 2: Number of new diagnoses of selected STIs, GUM clinics, United Kingdom: 2004</a:t>
            </a:r>
          </a:p>
          <a:p>
            <a:pPr algn="just"/>
            <a:r>
              <a:rPr lang="en-GB">
                <a:latin typeface="Arial" charset="0"/>
              </a:rPr>
              <a:t>Large increases in many STIs have contributed to the overall increase in all new episodes.  Diagnoses of chlamydia, gonorrhoea and infectious syphilis have more than doubled since 1995.  Chlamydia is the most commonly diagnosed STI in the UK.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CF5D7-D576-4C61-9230-571366E26F66}" type="slidenum">
              <a:rPr lang="en-GB"/>
              <a:pPr/>
              <a:t>4</a:t>
            </a:fld>
            <a:endParaRPr lang="en-GB"/>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A0C11-FCC4-4EB8-97F7-A956FD1F5C39}" type="slidenum">
              <a:rPr lang="en-GB"/>
              <a:pPr/>
              <a:t>5</a:t>
            </a:fld>
            <a:endParaRPr lang="en-GB"/>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EF9FC-CBC5-480B-BE8B-7386AD827CAE}" type="slidenum">
              <a:rPr lang="en-GB"/>
              <a:pPr/>
              <a:t>6</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292EE-6C1E-417A-8E5A-2DA111AED162}" type="slidenum">
              <a:rPr lang="en-GB"/>
              <a:pPr/>
              <a:t>7</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4FB25-014B-4B51-BD1A-603202FE876B}" type="slidenum">
              <a:rPr lang="en-GB"/>
              <a:pPr/>
              <a:t>8</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18FCF-9757-4030-B669-94978A5A26F5}" type="slidenum">
              <a:rPr lang="en-GB"/>
              <a:pPr/>
              <a:t>9</a:t>
            </a:fld>
            <a:endParaRPr lang="en-GB"/>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51E0B1F9-3E2B-44DA-B04B-6FD04BBBF64D}" type="slidenum">
              <a:rPr lang="en-GB" altLang="en-US" smtClean="0"/>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BC59B6CD-5B1B-4439-AAA3-3CD4F2D41FC5}" type="slidenum">
              <a:rPr lang="en-GB" altLang="en-US" smtClean="0"/>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FBA977A4-2467-4759-9081-32DDA86D2212}" type="slidenum">
              <a:rPr lang="en-GB" altLang="en-US" smtClean="0"/>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1C0636E9-22AB-4CB4-8161-95894E5E32D9}" type="slidenum">
              <a:rPr lang="en-GB" altLang="en-US" smtClean="0"/>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FE7A12D7-FB90-413F-ADEF-24A143B03C68}" type="slidenum">
              <a:rPr lang="en-GB" altLang="en-US" smtClean="0"/>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567936CA-F662-47AB-A543-EE9E35CA0642}" type="slidenum">
              <a:rPr lang="en-GB" altLang="en-US" smtClean="0"/>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GB" altLang="en-US"/>
          </a:p>
        </p:txBody>
      </p:sp>
      <p:sp>
        <p:nvSpPr>
          <p:cNvPr id="6" name="Rectangle 5"/>
          <p:cNvSpPr>
            <a:spLocks noGrp="1" noChangeArrowheads="1"/>
          </p:cNvSpPr>
          <p:nvPr>
            <p:ph type="ftr" sz="quarter" idx="11"/>
          </p:nvPr>
        </p:nvSpPr>
        <p:spPr>
          <a:ln/>
        </p:spPr>
        <p:txBody>
          <a:bodyPr/>
          <a:lstStyle>
            <a:lvl1pPr>
              <a:defRPr/>
            </a:lvl1pPr>
          </a:lstStyle>
          <a:p>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2BCFC52F-437D-4349-B18D-53863C9C4908}" type="slidenum">
              <a:rPr lang="en-GB" altLang="en-US" smtClean="0"/>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GB" altLang="en-US"/>
          </a:p>
        </p:txBody>
      </p:sp>
      <p:sp>
        <p:nvSpPr>
          <p:cNvPr id="8" name="Rectangle 5"/>
          <p:cNvSpPr>
            <a:spLocks noGrp="1" noChangeArrowheads="1"/>
          </p:cNvSpPr>
          <p:nvPr>
            <p:ph type="ftr" sz="quarter" idx="11"/>
          </p:nvPr>
        </p:nvSpPr>
        <p:spPr>
          <a:ln/>
        </p:spPr>
        <p:txBody>
          <a:bodyPr/>
          <a:lstStyle>
            <a:lvl1pPr>
              <a:defRPr/>
            </a:lvl1pPr>
          </a:lstStyle>
          <a:p>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7530EAEE-519D-461A-A01D-E6E3591E9539}" type="slidenum">
              <a:rPr lang="en-GB" altLang="en-US" smtClean="0"/>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GB" altLang="en-US"/>
          </a:p>
        </p:txBody>
      </p:sp>
      <p:sp>
        <p:nvSpPr>
          <p:cNvPr id="4" name="Rectangle 5"/>
          <p:cNvSpPr>
            <a:spLocks noGrp="1" noChangeArrowheads="1"/>
          </p:cNvSpPr>
          <p:nvPr>
            <p:ph type="ftr" sz="quarter" idx="11"/>
          </p:nvPr>
        </p:nvSpPr>
        <p:spPr>
          <a:ln/>
        </p:spPr>
        <p:txBody>
          <a:bodyPr/>
          <a:lstStyle>
            <a:lvl1pPr>
              <a:defRPr/>
            </a:lvl1pPr>
          </a:lstStyle>
          <a:p>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6996B298-8C7E-4980-A93C-8774BCC5E251}" type="slidenum">
              <a:rPr lang="en-GB" altLang="en-US" smtClean="0"/>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ltLang="en-US"/>
          </a:p>
        </p:txBody>
      </p:sp>
      <p:sp>
        <p:nvSpPr>
          <p:cNvPr id="3" name="Rectangle 5"/>
          <p:cNvSpPr>
            <a:spLocks noGrp="1" noChangeArrowheads="1"/>
          </p:cNvSpPr>
          <p:nvPr>
            <p:ph type="ftr" sz="quarter" idx="11"/>
          </p:nvPr>
        </p:nvSpPr>
        <p:spPr>
          <a:ln/>
        </p:spPr>
        <p:txBody>
          <a:bodyPr/>
          <a:lstStyle>
            <a:lvl1pPr>
              <a:defRPr/>
            </a:lvl1pPr>
          </a:lstStyle>
          <a:p>
            <a:endParaRPr lang="en-GB" altLang="en-US"/>
          </a:p>
        </p:txBody>
      </p:sp>
      <p:sp>
        <p:nvSpPr>
          <p:cNvPr id="4" name="Rectangle 6"/>
          <p:cNvSpPr>
            <a:spLocks noGrp="1" noChangeArrowheads="1"/>
          </p:cNvSpPr>
          <p:nvPr>
            <p:ph type="sldNum" sz="quarter" idx="12"/>
          </p:nvPr>
        </p:nvSpPr>
        <p:spPr>
          <a:ln/>
        </p:spPr>
        <p:txBody>
          <a:bodyPr/>
          <a:lstStyle>
            <a:lvl1pPr>
              <a:defRPr/>
            </a:lvl1pPr>
          </a:lstStyle>
          <a:p>
            <a:fld id="{D53B4502-2622-4473-8D02-56B80E550835}" type="slidenum">
              <a:rPr lang="en-GB" altLang="en-US" smtClean="0"/>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ltLang="en-US"/>
          </a:p>
        </p:txBody>
      </p:sp>
      <p:sp>
        <p:nvSpPr>
          <p:cNvPr id="6" name="Rectangle 5"/>
          <p:cNvSpPr>
            <a:spLocks noGrp="1" noChangeArrowheads="1"/>
          </p:cNvSpPr>
          <p:nvPr>
            <p:ph type="ftr" sz="quarter" idx="11"/>
          </p:nvPr>
        </p:nvSpPr>
        <p:spPr>
          <a:ln/>
        </p:spPr>
        <p:txBody>
          <a:bodyPr/>
          <a:lstStyle>
            <a:lvl1pPr>
              <a:defRPr/>
            </a:lvl1pPr>
          </a:lstStyle>
          <a:p>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22ABE0A4-7C02-47C5-8782-3565588DE2B9}" type="slidenum">
              <a:rPr lang="en-GB" altLang="en-US" smtClean="0"/>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GB" altLang="en-US"/>
          </a:p>
        </p:txBody>
      </p:sp>
      <p:sp>
        <p:nvSpPr>
          <p:cNvPr id="6" name="Rectangle 5"/>
          <p:cNvSpPr>
            <a:spLocks noGrp="1" noChangeArrowheads="1"/>
          </p:cNvSpPr>
          <p:nvPr>
            <p:ph type="ftr" sz="quarter" idx="11"/>
          </p:nvPr>
        </p:nvSpPr>
        <p:spPr>
          <a:ln/>
        </p:spPr>
        <p:txBody>
          <a:bodyPr/>
          <a:lstStyle>
            <a:lvl1pPr>
              <a:defRPr/>
            </a:lvl1pPr>
          </a:lstStyle>
          <a:p>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FAA30A16-FC69-45F2-8422-484189582B2B}" type="slidenum">
              <a:rPr lang="en-GB" altLang="en-US" smtClean="0"/>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oleObject" Target="../embeddings/oleObject3.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F80DFD-566F-44A8-A6EE-7B207EA0DDA3}" type="slidenum">
              <a:rPr lang="en-GB" altLang="en-US" smtClean="0"/>
              <a:pPr/>
              <a:t>‹#›</a:t>
            </a:fld>
            <a:endParaRPr lang="en-GB" altLang="en-US"/>
          </a:p>
        </p:txBody>
      </p:sp>
      <p:graphicFrame>
        <p:nvGraphicFramePr>
          <p:cNvPr id="1026" name="Object 9"/>
          <p:cNvGraphicFramePr>
            <a:graphicFrameLocks noChangeAspect="1"/>
          </p:cNvGraphicFramePr>
          <p:nvPr/>
        </p:nvGraphicFramePr>
        <p:xfrm>
          <a:off x="8567738" y="6126163"/>
          <a:ext cx="371475" cy="522287"/>
        </p:xfrm>
        <a:graphic>
          <a:graphicData uri="http://schemas.openxmlformats.org/presentationml/2006/ole">
            <mc:AlternateContent xmlns:mc="http://schemas.openxmlformats.org/markup-compatibility/2006">
              <mc:Choice xmlns:v="urn:schemas-microsoft-com:vml" Requires="v">
                <p:oleObj spid="_x0000_s177175" name="Photo Editor Photo" r:id="rId15" imgW="676369" imgH="952633" progId="">
                  <p:embed/>
                </p:oleObj>
              </mc:Choice>
              <mc:Fallback>
                <p:oleObj name="Photo Editor Photo" r:id="rId15" imgW="676369" imgH="952633" progId="">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67738" y="6126163"/>
                        <a:ext cx="371475" cy="52228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oleObj>
              </mc:Fallback>
            </mc:AlternateContent>
          </a:graphicData>
        </a:graphic>
      </p:graphicFrame>
      <p:graphicFrame>
        <p:nvGraphicFramePr>
          <p:cNvPr id="1027" name="Object 10"/>
          <p:cNvGraphicFramePr>
            <a:graphicFrameLocks noChangeAspect="1"/>
          </p:cNvGraphicFramePr>
          <p:nvPr/>
        </p:nvGraphicFramePr>
        <p:xfrm>
          <a:off x="7392988" y="6218238"/>
          <a:ext cx="1144587" cy="446087"/>
        </p:xfrm>
        <a:graphic>
          <a:graphicData uri="http://schemas.openxmlformats.org/presentationml/2006/ole">
            <mc:AlternateContent xmlns:mc="http://schemas.openxmlformats.org/markup-compatibility/2006">
              <mc:Choice xmlns:v="urn:schemas-microsoft-com:vml" Requires="v">
                <p:oleObj spid="_x0000_s177176" name="Photo Editor Photo" r:id="rId17" imgW="2448267" imgH="952633" progId="">
                  <p:embed/>
                </p:oleObj>
              </mc:Choice>
              <mc:Fallback>
                <p:oleObj name="Photo Editor Photo" r:id="rId17" imgW="2448267" imgH="952633" progId="">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92988" y="6218238"/>
                        <a:ext cx="1144587" cy="44608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oleObj>
              </mc:Fallback>
            </mc:AlternateContent>
          </a:graphicData>
        </a:graphic>
      </p:graphicFrame>
      <p:pic>
        <p:nvPicPr>
          <p:cNvPr id="1035" name="Picture 11"/>
          <p:cNvPicPr>
            <a:picLocks noChangeAspect="1" noChangeArrowheads="1"/>
          </p:cNvPicPr>
          <p:nvPr/>
        </p:nvPicPr>
        <p:blipFill>
          <a:blip r:embed="rId19" cstate="print"/>
          <a:srcRect/>
          <a:stretch>
            <a:fillRect/>
          </a:stretch>
        </p:blipFill>
        <p:spPr bwMode="auto">
          <a:xfrm>
            <a:off x="0" y="6094413"/>
            <a:ext cx="9144000" cy="763587"/>
          </a:xfrm>
          <a:prstGeom prst="rect">
            <a:avLst/>
          </a:prstGeom>
          <a:noFill/>
          <a:ln w="9525">
            <a:noFill/>
            <a:miter lim="800000"/>
            <a:headEnd/>
            <a:tailEnd/>
          </a:ln>
        </p:spPr>
      </p:pic>
      <p:pic>
        <p:nvPicPr>
          <p:cNvPr id="1036" name="Picture 12" descr="WMSrev"/>
          <p:cNvPicPr>
            <a:picLocks noChangeAspect="1" noChangeArrowheads="1"/>
          </p:cNvPicPr>
          <p:nvPr/>
        </p:nvPicPr>
        <p:blipFill>
          <a:blip r:embed="rId20" cstate="print"/>
          <a:srcRect/>
          <a:stretch>
            <a:fillRect/>
          </a:stretch>
        </p:blipFill>
        <p:spPr bwMode="auto">
          <a:xfrm>
            <a:off x="7772400" y="6094413"/>
            <a:ext cx="1371600" cy="763587"/>
          </a:xfrm>
          <a:prstGeom prst="rect">
            <a:avLst/>
          </a:prstGeom>
          <a:noFill/>
          <a:ln w="9525">
            <a:noFill/>
            <a:miter lim="800000"/>
            <a:headEnd/>
            <a:tailEnd/>
          </a:ln>
        </p:spPr>
      </p:pic>
      <p:graphicFrame>
        <p:nvGraphicFramePr>
          <p:cNvPr id="3" name="Object 13"/>
          <p:cNvGraphicFramePr>
            <a:graphicFrameLocks noChangeAspect="1"/>
          </p:cNvGraphicFramePr>
          <p:nvPr/>
        </p:nvGraphicFramePr>
        <p:xfrm>
          <a:off x="7237413" y="6108700"/>
          <a:ext cx="531812" cy="749300"/>
        </p:xfrm>
        <a:graphic>
          <a:graphicData uri="http://schemas.openxmlformats.org/presentationml/2006/ole">
            <mc:AlternateContent xmlns:mc="http://schemas.openxmlformats.org/markup-compatibility/2006">
              <mc:Choice xmlns:v="urn:schemas-microsoft-com:vml" Requires="v">
                <p:oleObj spid="_x0000_s177177" name="Photo Editor Photo" r:id="rId21" imgW="676369" imgH="952633" progId="">
                  <p:embed/>
                </p:oleObj>
              </mc:Choice>
              <mc:Fallback>
                <p:oleObj name="Photo Editor Photo" r:id="rId21" imgW="676369" imgH="952633" progId="">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7413" y="6108700"/>
                        <a:ext cx="531812" cy="7493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eaLnBrk="1" fontAlgn="base" hangingPunct="1">
        <a:spcBef>
          <a:spcPct val="0"/>
        </a:spcBef>
        <a:spcAft>
          <a:spcPct val="0"/>
        </a:spcAft>
        <a:defRPr sz="4400" b="1">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Times New Roman" pitchFamily="18" charset="0"/>
        </a:defRPr>
      </a:lvl2pPr>
      <a:lvl3pPr algn="ctr" rtl="0" eaLnBrk="1" fontAlgn="base" hangingPunct="1">
        <a:spcBef>
          <a:spcPct val="0"/>
        </a:spcBef>
        <a:spcAft>
          <a:spcPct val="0"/>
        </a:spcAft>
        <a:defRPr sz="4400" b="1">
          <a:solidFill>
            <a:schemeClr val="tx1"/>
          </a:solidFill>
          <a:latin typeface="Times New Roman" pitchFamily="18" charset="0"/>
        </a:defRPr>
      </a:lvl3pPr>
      <a:lvl4pPr algn="ctr" rtl="0" eaLnBrk="1" fontAlgn="base" hangingPunct="1">
        <a:spcBef>
          <a:spcPct val="0"/>
        </a:spcBef>
        <a:spcAft>
          <a:spcPct val="0"/>
        </a:spcAft>
        <a:defRPr sz="4400" b="1">
          <a:solidFill>
            <a:schemeClr val="tx1"/>
          </a:solidFill>
          <a:latin typeface="Times New Roman" pitchFamily="18" charset="0"/>
        </a:defRPr>
      </a:lvl4pPr>
      <a:lvl5pPr algn="ctr" rtl="0" eaLnBrk="1" fontAlgn="base" hangingPunct="1">
        <a:spcBef>
          <a:spcPct val="0"/>
        </a:spcBef>
        <a:spcAft>
          <a:spcPct val="0"/>
        </a:spcAft>
        <a:defRPr sz="4400" b="1">
          <a:solidFill>
            <a:schemeClr val="tx1"/>
          </a:solidFill>
          <a:latin typeface="Times New Roman" pitchFamily="18" charset="0"/>
        </a:defRPr>
      </a:lvl5pPr>
      <a:lvl6pPr marL="457200" algn="ctr" rtl="0" eaLnBrk="1" fontAlgn="base" hangingPunct="1">
        <a:spcBef>
          <a:spcPct val="0"/>
        </a:spcBef>
        <a:spcAft>
          <a:spcPct val="0"/>
        </a:spcAft>
        <a:defRPr sz="4400" b="1">
          <a:solidFill>
            <a:schemeClr val="tx1"/>
          </a:solidFill>
          <a:latin typeface="Times New Roman" pitchFamily="18" charset="0"/>
        </a:defRPr>
      </a:lvl6pPr>
      <a:lvl7pPr marL="914400" algn="ctr" rtl="0" eaLnBrk="1" fontAlgn="base" hangingPunct="1">
        <a:spcBef>
          <a:spcPct val="0"/>
        </a:spcBef>
        <a:spcAft>
          <a:spcPct val="0"/>
        </a:spcAft>
        <a:defRPr sz="4400" b="1">
          <a:solidFill>
            <a:schemeClr val="tx1"/>
          </a:solidFill>
          <a:latin typeface="Times New Roman" pitchFamily="18" charset="0"/>
        </a:defRPr>
      </a:lvl7pPr>
      <a:lvl8pPr marL="1371600" algn="ctr" rtl="0" eaLnBrk="1" fontAlgn="base" hangingPunct="1">
        <a:spcBef>
          <a:spcPct val="0"/>
        </a:spcBef>
        <a:spcAft>
          <a:spcPct val="0"/>
        </a:spcAft>
        <a:defRPr sz="4400" b="1">
          <a:solidFill>
            <a:schemeClr val="tx1"/>
          </a:solidFill>
          <a:latin typeface="Times New Roman" pitchFamily="18" charset="0"/>
        </a:defRPr>
      </a:lvl8pPr>
      <a:lvl9pPr marL="1828800" algn="ctr" rtl="0" eaLnBrk="1" fontAlgn="base" hangingPunct="1">
        <a:spcBef>
          <a:spcPct val="0"/>
        </a:spcBef>
        <a:spcAft>
          <a:spcPct val="0"/>
        </a:spcAft>
        <a:defRPr sz="4400" b="1">
          <a:solidFill>
            <a:schemeClr val="tx1"/>
          </a:solidFill>
          <a:latin typeface="Times New Roman" pitchFamily="18" charset="0"/>
        </a:defRPr>
      </a:lvl9pPr>
    </p:titleStyle>
    <p:bodyStyle>
      <a:lvl1pPr marL="342900" indent="-342900" algn="l" rtl="0" eaLnBrk="1" fontAlgn="base" hangingPunct="1">
        <a:spcBef>
          <a:spcPct val="20000"/>
        </a:spcBef>
        <a:spcAft>
          <a:spcPct val="0"/>
        </a:spcAft>
        <a:buFont typeface="Wingdings" pitchFamily="2" charset="2"/>
        <a:buChar char="["/>
        <a:defRPr sz="3600" b="1">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3200" b="1">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W"/>
        <a:defRPr sz="28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268760"/>
            <a:ext cx="7772400" cy="1470025"/>
          </a:xfrm>
        </p:spPr>
        <p:txBody>
          <a:bodyPr/>
          <a:lstStyle/>
          <a:p>
            <a:r>
              <a:rPr lang="en-GB" sz="7200" dirty="0" smtClean="0"/>
              <a:t>Syphilis </a:t>
            </a:r>
            <a:endParaRPr lang="en-GB" sz="7200" dirty="0"/>
          </a:p>
        </p:txBody>
      </p:sp>
      <p:sp>
        <p:nvSpPr>
          <p:cNvPr id="2051" name="Rectangle 3"/>
          <p:cNvSpPr>
            <a:spLocks noGrp="1" noChangeArrowheads="1"/>
          </p:cNvSpPr>
          <p:nvPr>
            <p:ph type="subTitle" idx="1"/>
          </p:nvPr>
        </p:nvSpPr>
        <p:spPr>
          <a:xfrm>
            <a:off x="1403648" y="3501008"/>
            <a:ext cx="6400800" cy="1752600"/>
          </a:xfrm>
        </p:spPr>
        <p:txBody>
          <a:bodyPr/>
          <a:lstStyle/>
          <a:p>
            <a:r>
              <a:rPr lang="en-GB" dirty="0" smtClean="0"/>
              <a:t>Dr </a:t>
            </a:r>
            <a:r>
              <a:rPr lang="en-GB" dirty="0" err="1"/>
              <a:t>S</a:t>
            </a:r>
            <a:r>
              <a:rPr lang="en-GB" dirty="0" err="1" smtClean="0"/>
              <a:t>heraz</a:t>
            </a:r>
            <a:r>
              <a:rPr lang="en-GB" dirty="0" smtClean="0"/>
              <a:t> </a:t>
            </a:r>
            <a:r>
              <a:rPr lang="en-GB" dirty="0" err="1"/>
              <a:t>S</a:t>
            </a:r>
            <a:r>
              <a:rPr lang="en-GB" dirty="0" err="1" smtClean="0"/>
              <a:t>aleem</a:t>
            </a:r>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2ry syphilis"/>
          <p:cNvPicPr>
            <a:picLocks noChangeAspect="1" noChangeArrowheads="1"/>
          </p:cNvPicPr>
          <p:nvPr/>
        </p:nvPicPr>
        <p:blipFill>
          <a:blip r:embed="rId3" cstate="print"/>
          <a:srcRect/>
          <a:stretch>
            <a:fillRect/>
          </a:stretch>
        </p:blipFill>
        <p:spPr bwMode="auto">
          <a:xfrm>
            <a:off x="0" y="266700"/>
            <a:ext cx="9144000" cy="632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endParaRPr lang="en-US"/>
          </a:p>
        </p:txBody>
      </p:sp>
      <p:sp>
        <p:nvSpPr>
          <p:cNvPr id="114691" name="Rectangle 3"/>
          <p:cNvSpPr>
            <a:spLocks noGrp="1" noChangeArrowheads="1"/>
          </p:cNvSpPr>
          <p:nvPr>
            <p:ph idx="1"/>
          </p:nvPr>
        </p:nvSpPr>
        <p:spPr/>
        <p:txBody>
          <a:bodyPr/>
          <a:lstStyle/>
          <a:p>
            <a:endParaRPr lang="en-US"/>
          </a:p>
        </p:txBody>
      </p:sp>
      <p:pic>
        <p:nvPicPr>
          <p:cNvPr id="114692" name="Picture 4" descr="palmar syphlilis"/>
          <p:cNvPicPr>
            <a:picLocks noChangeAspect="1" noChangeArrowheads="1"/>
          </p:cNvPicPr>
          <p:nvPr/>
        </p:nvPicPr>
        <p:blipFill>
          <a:blip r:embed="rId3" cstate="print"/>
          <a:srcRect/>
          <a:stretch>
            <a:fillRect/>
          </a:stretch>
        </p:blipFill>
        <p:spPr bwMode="auto">
          <a:xfrm>
            <a:off x="0" y="188640"/>
            <a:ext cx="9144000" cy="58326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ondyloma lata"/>
          <p:cNvPicPr>
            <a:picLocks noChangeAspect="1" noChangeArrowheads="1"/>
          </p:cNvPicPr>
          <p:nvPr/>
        </p:nvPicPr>
        <p:blipFill>
          <a:blip r:embed="rId3" cstate="print"/>
          <a:srcRect/>
          <a:stretch>
            <a:fillRect/>
          </a:stretch>
        </p:blipFill>
        <p:spPr bwMode="auto">
          <a:xfrm rot="16200000">
            <a:off x="1619674" y="116632"/>
            <a:ext cx="5832647" cy="5976662"/>
          </a:xfrm>
          <a:prstGeom prst="rect">
            <a:avLst/>
          </a:prstGeom>
          <a:noFill/>
          <a:scene3d>
            <a:camera prst="orthographicFront">
              <a:rot lat="21594000" lon="0" rev="0"/>
            </a:camera>
            <a:lightRig rig="threePt" dir="t"/>
          </a:scene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83568" y="188640"/>
            <a:ext cx="7772400" cy="1143000"/>
          </a:xfrm>
        </p:spPr>
        <p:txBody>
          <a:bodyPr/>
          <a:lstStyle/>
          <a:p>
            <a:r>
              <a:rPr lang="en-GB" dirty="0"/>
              <a:t>Latent &amp; late Syphilis</a:t>
            </a:r>
          </a:p>
        </p:txBody>
      </p:sp>
      <p:sp>
        <p:nvSpPr>
          <p:cNvPr id="28677" name="Rectangle 5"/>
          <p:cNvSpPr>
            <a:spLocks noGrp="1" noChangeArrowheads="1"/>
          </p:cNvSpPr>
          <p:nvPr>
            <p:ph idx="1"/>
          </p:nvPr>
        </p:nvSpPr>
        <p:spPr>
          <a:xfrm>
            <a:off x="323528" y="1196752"/>
            <a:ext cx="8568952" cy="4824536"/>
          </a:xfrm>
        </p:spPr>
        <p:txBody>
          <a:bodyPr/>
          <a:lstStyle/>
          <a:p>
            <a:pPr>
              <a:lnSpc>
                <a:spcPct val="90000"/>
              </a:lnSpc>
              <a:buNone/>
            </a:pPr>
            <a:r>
              <a:rPr lang="en-GB" sz="2600" b="0" dirty="0" smtClean="0"/>
              <a:t>-   Diagnosis </a:t>
            </a:r>
            <a:r>
              <a:rPr lang="en-GB" sz="2600" b="0" dirty="0"/>
              <a:t>of late syphilis is based on a combination of positive </a:t>
            </a:r>
            <a:r>
              <a:rPr lang="en-GB" sz="2600" b="0" dirty="0" err="1"/>
              <a:t>T.pallidum</a:t>
            </a:r>
            <a:r>
              <a:rPr lang="en-GB" sz="2600" b="0" dirty="0"/>
              <a:t> serology    </a:t>
            </a:r>
          </a:p>
          <a:p>
            <a:pPr lvl="1">
              <a:lnSpc>
                <a:spcPct val="90000"/>
              </a:lnSpc>
              <a:buFontTx/>
              <a:buChar char="-"/>
            </a:pPr>
            <a:r>
              <a:rPr lang="en-GB" sz="2200" b="0" dirty="0" smtClean="0"/>
              <a:t>FTA </a:t>
            </a:r>
            <a:r>
              <a:rPr lang="en-GB" sz="2200" b="0" dirty="0"/>
              <a:t>and </a:t>
            </a:r>
            <a:r>
              <a:rPr lang="en-GB" sz="2200" b="0" dirty="0" smtClean="0"/>
              <a:t>TPHA</a:t>
            </a:r>
          </a:p>
          <a:p>
            <a:pPr lvl="1">
              <a:lnSpc>
                <a:spcPct val="90000"/>
              </a:lnSpc>
              <a:buFontTx/>
              <a:buChar char="-"/>
            </a:pPr>
            <a:endParaRPr lang="en-GB" sz="2200" b="0" dirty="0"/>
          </a:p>
          <a:p>
            <a:pPr>
              <a:lnSpc>
                <a:spcPct val="90000"/>
              </a:lnSpc>
              <a:buFontTx/>
              <a:buChar char="-"/>
            </a:pPr>
            <a:r>
              <a:rPr lang="en-GB" sz="2600" b="0" dirty="0" smtClean="0"/>
              <a:t>With </a:t>
            </a:r>
            <a:r>
              <a:rPr lang="en-GB" sz="2600" b="0" dirty="0"/>
              <a:t>or without positive non-</a:t>
            </a:r>
            <a:r>
              <a:rPr lang="en-GB" sz="2600" b="0" dirty="0" err="1"/>
              <a:t>treponemal</a:t>
            </a:r>
            <a:r>
              <a:rPr lang="en-GB" sz="2600" b="0" dirty="0"/>
              <a:t> tests </a:t>
            </a:r>
            <a:endParaRPr lang="en-GB" sz="2600" b="0" dirty="0" smtClean="0"/>
          </a:p>
          <a:p>
            <a:pPr lvl="1">
              <a:lnSpc>
                <a:spcPct val="90000"/>
              </a:lnSpc>
              <a:buFontTx/>
              <a:buChar char="-"/>
            </a:pPr>
            <a:r>
              <a:rPr lang="en-GB" sz="2200" b="0" dirty="0" smtClean="0"/>
              <a:t>Venereal Disease Research Laboratory – VDRL</a:t>
            </a:r>
          </a:p>
          <a:p>
            <a:pPr lvl="1">
              <a:lnSpc>
                <a:spcPct val="90000"/>
              </a:lnSpc>
              <a:buFontTx/>
              <a:buChar char="-"/>
            </a:pPr>
            <a:r>
              <a:rPr lang="en-GB" sz="2200" b="0" dirty="0" smtClean="0"/>
              <a:t>Rapid Plasma </a:t>
            </a:r>
            <a:r>
              <a:rPr lang="en-GB" sz="2200" b="0" dirty="0" err="1" smtClean="0"/>
              <a:t>Reagin</a:t>
            </a:r>
            <a:r>
              <a:rPr lang="en-GB" sz="2200" b="0" dirty="0" smtClean="0"/>
              <a:t> – RPR</a:t>
            </a:r>
          </a:p>
          <a:p>
            <a:pPr lvl="1">
              <a:lnSpc>
                <a:spcPct val="90000"/>
              </a:lnSpc>
              <a:buNone/>
            </a:pPr>
            <a:endParaRPr lang="en-GB" sz="2200" b="0" dirty="0"/>
          </a:p>
          <a:p>
            <a:pPr>
              <a:lnSpc>
                <a:spcPct val="90000"/>
              </a:lnSpc>
              <a:buFontTx/>
              <a:buChar char="-"/>
            </a:pPr>
            <a:r>
              <a:rPr lang="en-GB" sz="2600" b="0" dirty="0" smtClean="0"/>
              <a:t>And </a:t>
            </a:r>
            <a:r>
              <a:rPr lang="en-GB" sz="2600" b="0" dirty="0"/>
              <a:t>clinical assessment focusing on </a:t>
            </a:r>
            <a:endParaRPr lang="en-GB" sz="2600" b="0" dirty="0" smtClean="0"/>
          </a:p>
          <a:p>
            <a:pPr lvl="1">
              <a:lnSpc>
                <a:spcPct val="90000"/>
              </a:lnSpc>
              <a:buFontTx/>
              <a:buChar char="-"/>
            </a:pPr>
            <a:r>
              <a:rPr lang="en-GB" sz="2200" b="0" dirty="0" smtClean="0"/>
              <a:t>previous syphilis treatment, </a:t>
            </a:r>
          </a:p>
          <a:p>
            <a:pPr lvl="1">
              <a:lnSpc>
                <a:spcPct val="90000"/>
              </a:lnSpc>
              <a:buFontTx/>
              <a:buChar char="-"/>
            </a:pPr>
            <a:r>
              <a:rPr lang="en-GB" sz="2200" b="0" dirty="0" smtClean="0"/>
              <a:t>Possible symptoms of early </a:t>
            </a:r>
            <a:r>
              <a:rPr lang="en-GB" sz="2200" b="0" dirty="0"/>
              <a:t>and late manifestations of syphilis </a:t>
            </a:r>
            <a:endParaRPr lang="en-GB" sz="2200" b="0" dirty="0" smtClean="0"/>
          </a:p>
          <a:p>
            <a:pPr lvl="1">
              <a:lnSpc>
                <a:spcPct val="90000"/>
              </a:lnSpc>
              <a:buFontTx/>
              <a:buChar char="-"/>
            </a:pPr>
            <a:r>
              <a:rPr lang="en-GB" sz="2200" b="0" dirty="0" smtClean="0"/>
              <a:t>Clinical </a:t>
            </a:r>
            <a:r>
              <a:rPr lang="en-GB" sz="2200" b="0" dirty="0"/>
              <a:t>examination to exclude both early syphilis, clinical manifestations of late or congenital infection. </a:t>
            </a:r>
          </a:p>
          <a:p>
            <a:pPr>
              <a:lnSpc>
                <a:spcPct val="90000"/>
              </a:lnSpc>
            </a:pPr>
            <a:endParaRPr lang="en-GB" sz="26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a:t>Vertical transmission</a:t>
            </a:r>
          </a:p>
        </p:txBody>
      </p:sp>
      <p:sp>
        <p:nvSpPr>
          <p:cNvPr id="13315" name="Rectangle 3"/>
          <p:cNvSpPr>
            <a:spLocks noGrp="1" noChangeArrowheads="1"/>
          </p:cNvSpPr>
          <p:nvPr>
            <p:ph idx="1"/>
          </p:nvPr>
        </p:nvSpPr>
        <p:spPr/>
        <p:txBody>
          <a:bodyPr/>
          <a:lstStyle/>
          <a:p>
            <a:pPr>
              <a:buNone/>
            </a:pPr>
            <a:r>
              <a:rPr lang="en-GB" dirty="0" smtClean="0"/>
              <a:t>Most </a:t>
            </a:r>
            <a:r>
              <a:rPr lang="en-GB" dirty="0"/>
              <a:t>often occurs in first 2 years </a:t>
            </a:r>
            <a:r>
              <a:rPr lang="en-GB" dirty="0" smtClean="0"/>
              <a:t>after infection </a:t>
            </a:r>
            <a:r>
              <a:rPr lang="en-GB" dirty="0"/>
              <a:t>but may occur at any time within 10 years of initial infection.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683568" y="260648"/>
            <a:ext cx="7772400" cy="864096"/>
          </a:xfrm>
        </p:spPr>
        <p:txBody>
          <a:bodyPr/>
          <a:lstStyle/>
          <a:p>
            <a:r>
              <a:rPr lang="en-GB" dirty="0"/>
              <a:t>Management of </a:t>
            </a:r>
            <a:r>
              <a:rPr lang="en-GB" dirty="0" smtClean="0"/>
              <a:t>syphilis in </a:t>
            </a:r>
            <a:r>
              <a:rPr lang="en-GB" dirty="0"/>
              <a:t>pregnancy </a:t>
            </a:r>
            <a:endParaRPr lang="en-GB" sz="2200" b="0" dirty="0"/>
          </a:p>
        </p:txBody>
      </p:sp>
      <p:sp>
        <p:nvSpPr>
          <p:cNvPr id="10246" name="Rectangle 6"/>
          <p:cNvSpPr>
            <a:spLocks noGrp="1" noChangeArrowheads="1"/>
          </p:cNvSpPr>
          <p:nvPr>
            <p:ph idx="1"/>
          </p:nvPr>
        </p:nvSpPr>
        <p:spPr>
          <a:xfrm>
            <a:off x="323528" y="1412776"/>
            <a:ext cx="8568952" cy="4114800"/>
          </a:xfrm>
        </p:spPr>
        <p:txBody>
          <a:bodyPr/>
          <a:lstStyle/>
          <a:p>
            <a:pPr>
              <a:buFontTx/>
              <a:buChar char="-"/>
            </a:pPr>
            <a:r>
              <a:rPr lang="en-GB" b="0" dirty="0" smtClean="0"/>
              <a:t>All </a:t>
            </a:r>
            <a:r>
              <a:rPr lang="en-GB" b="0" dirty="0"/>
              <a:t>women should be screened for syphilis at the initial antenatal </a:t>
            </a:r>
            <a:r>
              <a:rPr lang="en-GB" b="0" dirty="0" smtClean="0"/>
              <a:t>visit</a:t>
            </a:r>
          </a:p>
          <a:p>
            <a:pPr>
              <a:buFontTx/>
              <a:buChar char="-"/>
            </a:pPr>
            <a:r>
              <a:rPr lang="en-GB" b="0" dirty="0" smtClean="0"/>
              <a:t>All </a:t>
            </a:r>
            <a:r>
              <a:rPr lang="en-GB" b="0" dirty="0"/>
              <a:t>pregnant women with positive </a:t>
            </a:r>
            <a:r>
              <a:rPr lang="en-GB" b="0" dirty="0" err="1"/>
              <a:t>treponemal</a:t>
            </a:r>
            <a:r>
              <a:rPr lang="en-GB" b="0" dirty="0"/>
              <a:t> serology should be evaluated for clinical evidence of </a:t>
            </a:r>
            <a:r>
              <a:rPr lang="en-GB" b="0" dirty="0" smtClean="0"/>
              <a:t>syphilis.</a:t>
            </a:r>
          </a:p>
          <a:p>
            <a:pPr>
              <a:buFontTx/>
              <a:buChar char="-"/>
            </a:pPr>
            <a:r>
              <a:rPr lang="en-GB" b="0" dirty="0" smtClean="0"/>
              <a:t>All </a:t>
            </a:r>
            <a:r>
              <a:rPr lang="en-GB" b="0" dirty="0"/>
              <a:t>women with +</a:t>
            </a:r>
            <a:r>
              <a:rPr lang="en-GB" b="0" dirty="0" err="1"/>
              <a:t>ve</a:t>
            </a:r>
            <a:r>
              <a:rPr lang="en-GB" b="0" dirty="0"/>
              <a:t> FTA require treatment unless clear documentation of previous adequate treatment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188640"/>
            <a:ext cx="7772400" cy="1143000"/>
          </a:xfrm>
        </p:spPr>
        <p:txBody>
          <a:bodyPr/>
          <a:lstStyle/>
          <a:p>
            <a:r>
              <a:rPr lang="en-GB" dirty="0" err="1"/>
              <a:t>Perinatal</a:t>
            </a:r>
            <a:r>
              <a:rPr lang="en-GB" dirty="0"/>
              <a:t> transmission</a:t>
            </a:r>
          </a:p>
        </p:txBody>
      </p:sp>
      <p:sp>
        <p:nvSpPr>
          <p:cNvPr id="18435" name="Rectangle 3"/>
          <p:cNvSpPr>
            <a:spLocks noGrp="1" noChangeArrowheads="1"/>
          </p:cNvSpPr>
          <p:nvPr>
            <p:ph idx="1"/>
          </p:nvPr>
        </p:nvSpPr>
        <p:spPr>
          <a:xfrm>
            <a:off x="683568" y="1484784"/>
            <a:ext cx="7772400" cy="4114800"/>
          </a:xfrm>
        </p:spPr>
        <p:txBody>
          <a:bodyPr/>
          <a:lstStyle/>
          <a:p>
            <a:pPr>
              <a:buFontTx/>
              <a:buChar char="-"/>
            </a:pPr>
            <a:r>
              <a:rPr lang="en-GB" sz="2600" dirty="0" smtClean="0"/>
              <a:t>Occurs </a:t>
            </a:r>
            <a:r>
              <a:rPr lang="en-GB" sz="2600" dirty="0"/>
              <a:t>in 2</a:t>
            </a:r>
            <a:r>
              <a:rPr lang="en-GB" sz="2600" baseline="30000" dirty="0"/>
              <a:t>nd</a:t>
            </a:r>
            <a:r>
              <a:rPr lang="en-GB" sz="2600" dirty="0"/>
              <a:t> and 3</a:t>
            </a:r>
            <a:r>
              <a:rPr lang="en-GB" sz="2600" baseline="30000" dirty="0"/>
              <a:t>rd</a:t>
            </a:r>
            <a:r>
              <a:rPr lang="en-GB" sz="2600" dirty="0"/>
              <a:t> </a:t>
            </a:r>
            <a:r>
              <a:rPr lang="en-GB" sz="2600" dirty="0" smtClean="0"/>
              <a:t>trimesters</a:t>
            </a:r>
          </a:p>
          <a:p>
            <a:pPr>
              <a:buFontTx/>
              <a:buChar char="-"/>
            </a:pPr>
            <a:r>
              <a:rPr lang="en-GB" sz="2600" dirty="0" smtClean="0"/>
              <a:t>10</a:t>
            </a:r>
            <a:r>
              <a:rPr lang="en-GB" sz="2600" dirty="0"/>
              <a:t>% 18 – 22 </a:t>
            </a:r>
            <a:r>
              <a:rPr lang="en-GB" sz="2600" dirty="0" smtClean="0"/>
              <a:t>weeks</a:t>
            </a:r>
          </a:p>
          <a:p>
            <a:pPr>
              <a:buFontTx/>
              <a:buChar char="-"/>
            </a:pPr>
            <a:r>
              <a:rPr lang="en-GB" sz="2600" dirty="0" smtClean="0"/>
              <a:t>50</a:t>
            </a:r>
            <a:r>
              <a:rPr lang="en-GB" sz="2600" dirty="0"/>
              <a:t>% &gt;23 </a:t>
            </a:r>
            <a:r>
              <a:rPr lang="en-GB" sz="2600" dirty="0" smtClean="0"/>
              <a:t>weeks</a:t>
            </a:r>
          </a:p>
          <a:p>
            <a:pPr>
              <a:buFontTx/>
              <a:buChar char="-"/>
            </a:pPr>
            <a:r>
              <a:rPr lang="en-GB" sz="2600" dirty="0" smtClean="0"/>
              <a:t>Untreated </a:t>
            </a:r>
            <a:r>
              <a:rPr lang="en-GB" sz="2600" dirty="0"/>
              <a:t>1</a:t>
            </a:r>
            <a:r>
              <a:rPr lang="en-GB" sz="2600" baseline="30000" dirty="0"/>
              <a:t>o</a:t>
            </a:r>
            <a:r>
              <a:rPr lang="en-GB" sz="2600" dirty="0"/>
              <a:t> and 2</a:t>
            </a:r>
            <a:r>
              <a:rPr lang="en-GB" sz="2600" baseline="30000" dirty="0"/>
              <a:t>o</a:t>
            </a:r>
            <a:r>
              <a:rPr lang="en-GB" sz="2600" dirty="0"/>
              <a:t> syphilis in pregnancy affects almost 100% </a:t>
            </a:r>
            <a:r>
              <a:rPr lang="en-GB" sz="2600" dirty="0" err="1"/>
              <a:t>fetuses</a:t>
            </a:r>
            <a:r>
              <a:rPr lang="en-GB" sz="2600" dirty="0"/>
              <a:t> with 50% premature delivery or </a:t>
            </a:r>
            <a:r>
              <a:rPr lang="en-GB" sz="2600" dirty="0" err="1"/>
              <a:t>fetal</a:t>
            </a:r>
            <a:r>
              <a:rPr lang="en-GB" sz="2600" dirty="0"/>
              <a:t> </a:t>
            </a:r>
            <a:r>
              <a:rPr lang="en-GB" sz="2600" dirty="0" smtClean="0"/>
              <a:t>death</a:t>
            </a:r>
          </a:p>
          <a:p>
            <a:pPr>
              <a:buFontTx/>
              <a:buChar char="-"/>
            </a:pPr>
            <a:r>
              <a:rPr lang="en-GB" sz="2600" dirty="0" smtClean="0"/>
              <a:t>Early </a:t>
            </a:r>
            <a:r>
              <a:rPr lang="en-GB" sz="2600" dirty="0"/>
              <a:t>latent </a:t>
            </a:r>
            <a:r>
              <a:rPr lang="en-GB" sz="2600" dirty="0" smtClean="0"/>
              <a:t>syphilis -  </a:t>
            </a:r>
            <a:r>
              <a:rPr lang="en-GB" sz="2600" dirty="0"/>
              <a:t>40% </a:t>
            </a:r>
            <a:r>
              <a:rPr lang="en-GB" sz="2600" dirty="0" err="1"/>
              <a:t>prem</a:t>
            </a:r>
            <a:r>
              <a:rPr lang="en-GB" sz="2600" dirty="0"/>
              <a:t> delivery or </a:t>
            </a:r>
            <a:r>
              <a:rPr lang="en-GB" sz="2600" dirty="0" err="1"/>
              <a:t>fetal</a:t>
            </a:r>
            <a:r>
              <a:rPr lang="en-GB" sz="2600" dirty="0"/>
              <a:t> </a:t>
            </a:r>
            <a:r>
              <a:rPr lang="en-GB" sz="2600" dirty="0" smtClean="0"/>
              <a:t>death</a:t>
            </a:r>
          </a:p>
          <a:p>
            <a:pPr>
              <a:buFontTx/>
              <a:buChar char="-"/>
            </a:pPr>
            <a:r>
              <a:rPr lang="en-GB" sz="2600" dirty="0" smtClean="0"/>
              <a:t>May </a:t>
            </a:r>
            <a:r>
              <a:rPr lang="en-GB" sz="2600" dirty="0"/>
              <a:t>remain infectious to </a:t>
            </a:r>
            <a:r>
              <a:rPr lang="en-GB" sz="2600" dirty="0" err="1"/>
              <a:t>fetuses</a:t>
            </a:r>
            <a:r>
              <a:rPr lang="en-GB" sz="2600" dirty="0"/>
              <a:t> for many years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188640"/>
            <a:ext cx="7772400" cy="1143000"/>
          </a:xfrm>
        </p:spPr>
        <p:txBody>
          <a:bodyPr/>
          <a:lstStyle/>
          <a:p>
            <a:r>
              <a:rPr lang="en-GB" dirty="0"/>
              <a:t>Treatment - complications</a:t>
            </a:r>
          </a:p>
        </p:txBody>
      </p:sp>
      <p:sp>
        <p:nvSpPr>
          <p:cNvPr id="19459" name="Rectangle 3"/>
          <p:cNvSpPr>
            <a:spLocks noGrp="1" noChangeArrowheads="1"/>
          </p:cNvSpPr>
          <p:nvPr>
            <p:ph idx="1"/>
          </p:nvPr>
        </p:nvSpPr>
        <p:spPr>
          <a:xfrm>
            <a:off x="685800" y="1196752"/>
            <a:ext cx="7772400" cy="4899248"/>
          </a:xfrm>
        </p:spPr>
        <p:txBody>
          <a:bodyPr/>
          <a:lstStyle/>
          <a:p>
            <a:pPr>
              <a:buFontTx/>
              <a:buChar char="-"/>
            </a:pPr>
            <a:r>
              <a:rPr lang="en-GB" sz="2600" b="0" dirty="0" smtClean="0"/>
              <a:t>Pregnant women who have a </a:t>
            </a:r>
            <a:r>
              <a:rPr lang="en-GB" sz="2600" b="0" dirty="0" err="1" smtClean="0"/>
              <a:t>Jarisch</a:t>
            </a:r>
            <a:r>
              <a:rPr lang="en-GB" sz="2600" b="0" dirty="0" smtClean="0"/>
              <a:t> </a:t>
            </a:r>
            <a:r>
              <a:rPr lang="en-GB" sz="2600" b="0" dirty="0" err="1" smtClean="0"/>
              <a:t>Herxheimer</a:t>
            </a:r>
            <a:r>
              <a:rPr lang="en-GB" sz="2600" b="0" dirty="0" smtClean="0"/>
              <a:t> reaction after initiation of treatment for early syphilis have may have precipitous onset of labour.</a:t>
            </a:r>
          </a:p>
          <a:p>
            <a:pPr lvl="1">
              <a:buFontTx/>
              <a:buChar char="-"/>
            </a:pPr>
            <a:r>
              <a:rPr lang="en-GB" sz="2200" b="0" dirty="0" smtClean="0"/>
              <a:t>affected 65% women with 1 or 2 syphilis with 67% having signs of </a:t>
            </a:r>
            <a:r>
              <a:rPr lang="en-GB" sz="2200" b="0" dirty="0" err="1" smtClean="0"/>
              <a:t>fetal</a:t>
            </a:r>
            <a:r>
              <a:rPr lang="en-GB" sz="2200" b="0" dirty="0" smtClean="0"/>
              <a:t> distress and uterine contractions. Onset symptoms 2- 8 hours – resolved at 24 hours</a:t>
            </a:r>
          </a:p>
          <a:p>
            <a:pPr lvl="1">
              <a:buFontTx/>
              <a:buChar char="-"/>
            </a:pPr>
            <a:r>
              <a:rPr lang="en-GB" sz="2200" b="0" dirty="0" smtClean="0"/>
              <a:t>none with early latent</a:t>
            </a:r>
          </a:p>
          <a:p>
            <a:pPr>
              <a:buNone/>
            </a:pPr>
            <a:r>
              <a:rPr lang="en-GB" sz="2600" b="0" dirty="0" smtClean="0"/>
              <a:t>- US recommendations recommend hospitalisation of women with primary of secondary syphilis being treated &gt;20 weeks for </a:t>
            </a:r>
            <a:r>
              <a:rPr lang="en-GB" sz="2600" b="0" dirty="0" err="1" smtClean="0"/>
              <a:t>fetal</a:t>
            </a:r>
            <a:r>
              <a:rPr lang="en-GB" sz="2600" b="0" dirty="0" smtClean="0"/>
              <a:t> monitoring</a:t>
            </a:r>
            <a:endParaRPr lang="en-GB" sz="26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3568" y="188640"/>
            <a:ext cx="7772400" cy="1143000"/>
          </a:xfrm>
        </p:spPr>
        <p:txBody>
          <a:bodyPr/>
          <a:lstStyle/>
          <a:p>
            <a:r>
              <a:rPr lang="en-GB" dirty="0"/>
              <a:t>Previous syphilis</a:t>
            </a:r>
          </a:p>
        </p:txBody>
      </p:sp>
      <p:sp>
        <p:nvSpPr>
          <p:cNvPr id="54275" name="Rectangle 3"/>
          <p:cNvSpPr>
            <a:spLocks noGrp="1" noChangeArrowheads="1"/>
          </p:cNvSpPr>
          <p:nvPr>
            <p:ph idx="1"/>
          </p:nvPr>
        </p:nvSpPr>
        <p:spPr>
          <a:xfrm>
            <a:off x="395536" y="1124744"/>
            <a:ext cx="8496944" cy="4114800"/>
          </a:xfrm>
        </p:spPr>
        <p:txBody>
          <a:bodyPr/>
          <a:lstStyle/>
          <a:p>
            <a:pPr lvl="1">
              <a:buFont typeface="Wingdings" pitchFamily="2" charset="2"/>
              <a:buNone/>
            </a:pPr>
            <a:r>
              <a:rPr lang="en-GB" b="0" dirty="0" smtClean="0"/>
              <a:t>- Women </a:t>
            </a:r>
            <a:r>
              <a:rPr lang="en-GB" b="0" dirty="0"/>
              <a:t>who have documented treatment for syphilis in the past do not need retreatment during current or subsequent pregnancies if </a:t>
            </a:r>
          </a:p>
          <a:p>
            <a:pPr lvl="2">
              <a:buNone/>
            </a:pPr>
            <a:r>
              <a:rPr lang="en-GB" b="0" dirty="0" smtClean="0"/>
              <a:t>- There </a:t>
            </a:r>
            <a:r>
              <a:rPr lang="en-GB" b="0" dirty="0"/>
              <a:t>is no clinical evidence of </a:t>
            </a:r>
            <a:r>
              <a:rPr lang="en-GB" b="0" dirty="0" smtClean="0"/>
              <a:t>syphilis </a:t>
            </a:r>
          </a:p>
          <a:p>
            <a:pPr lvl="2">
              <a:buNone/>
            </a:pPr>
            <a:r>
              <a:rPr lang="en-GB" b="0" dirty="0" smtClean="0"/>
              <a:t>- VDRL </a:t>
            </a:r>
            <a:r>
              <a:rPr lang="en-GB" b="0" dirty="0"/>
              <a:t>or RPR titre is negative or </a:t>
            </a:r>
            <a:r>
              <a:rPr lang="en-GB" b="0" dirty="0" smtClean="0"/>
              <a:t>in </a:t>
            </a:r>
            <a:r>
              <a:rPr lang="en-GB" b="0" dirty="0"/>
              <a:t>low titre compared to previous results</a:t>
            </a:r>
          </a:p>
          <a:p>
            <a:pPr lvl="1">
              <a:buFont typeface="Wingdings" pitchFamily="2" charset="2"/>
              <a:buNone/>
            </a:pPr>
            <a:r>
              <a:rPr lang="en-GB" b="0" dirty="0" smtClean="0"/>
              <a:t>- However </a:t>
            </a:r>
            <a:r>
              <a:rPr lang="en-GB" b="0" dirty="0"/>
              <a:t>it is important to exclude </a:t>
            </a:r>
            <a:r>
              <a:rPr lang="en-GB" b="0" dirty="0" err="1"/>
              <a:t>reinfection</a:t>
            </a:r>
            <a:r>
              <a:rPr lang="en-GB" b="0" dirty="0"/>
              <a:t> </a:t>
            </a:r>
            <a:r>
              <a:rPr lang="en-GB" b="0" dirty="0" smtClean="0"/>
              <a:t>	- Partner </a:t>
            </a:r>
            <a:r>
              <a:rPr lang="en-GB" b="0" dirty="0"/>
              <a:t>and babies should be followed up </a:t>
            </a:r>
            <a:r>
              <a:rPr lang="en-GB" b="0" dirty="0" smtClean="0"/>
              <a:t>by </a:t>
            </a:r>
            <a:r>
              <a:rPr lang="en-GB" b="0" dirty="0"/>
              <a:t>a paediatrician to exclude congenital syphilis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Monitoring treatment</a:t>
            </a:r>
          </a:p>
        </p:txBody>
      </p:sp>
      <p:sp>
        <p:nvSpPr>
          <p:cNvPr id="53251" name="Rectangle 3"/>
          <p:cNvSpPr>
            <a:spLocks noGrp="1" noChangeArrowheads="1"/>
          </p:cNvSpPr>
          <p:nvPr>
            <p:ph idx="1"/>
          </p:nvPr>
        </p:nvSpPr>
        <p:spPr/>
        <p:txBody>
          <a:bodyPr/>
          <a:lstStyle/>
          <a:p>
            <a:pPr>
              <a:buFontTx/>
              <a:buChar char="-"/>
            </a:pPr>
            <a:r>
              <a:rPr lang="en-GB" dirty="0" smtClean="0"/>
              <a:t>Successful </a:t>
            </a:r>
            <a:r>
              <a:rPr lang="en-GB" dirty="0"/>
              <a:t>treatment of </a:t>
            </a:r>
            <a:r>
              <a:rPr lang="en-GB" u="sng" dirty="0"/>
              <a:t>early </a:t>
            </a:r>
            <a:r>
              <a:rPr lang="en-GB" dirty="0"/>
              <a:t>syphilis should show four fold drop in titres at 3 months </a:t>
            </a:r>
            <a:endParaRPr lang="en-GB" dirty="0" smtClean="0"/>
          </a:p>
          <a:p>
            <a:pPr>
              <a:buFontTx/>
              <a:buChar char="-"/>
            </a:pPr>
            <a:r>
              <a:rPr lang="en-GB" dirty="0" smtClean="0"/>
              <a:t>Partner </a:t>
            </a:r>
            <a:r>
              <a:rPr lang="en-GB" dirty="0"/>
              <a:t>notification is mandatory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55576" y="0"/>
            <a:ext cx="7772400" cy="1143000"/>
          </a:xfrm>
        </p:spPr>
        <p:txBody>
          <a:bodyPr/>
          <a:lstStyle/>
          <a:p>
            <a:r>
              <a:rPr lang="en-GB" dirty="0">
                <a:latin typeface="Tahoma" pitchFamily="34" charset="0"/>
              </a:rPr>
              <a:t>Mr X</a:t>
            </a:r>
          </a:p>
        </p:txBody>
      </p:sp>
      <p:sp>
        <p:nvSpPr>
          <p:cNvPr id="115715" name="Rectangle 3"/>
          <p:cNvSpPr>
            <a:spLocks noGrp="1" noChangeArrowheads="1"/>
          </p:cNvSpPr>
          <p:nvPr>
            <p:ph idx="1"/>
          </p:nvPr>
        </p:nvSpPr>
        <p:spPr>
          <a:xfrm>
            <a:off x="683568" y="1268760"/>
            <a:ext cx="8208912" cy="4114800"/>
          </a:xfrm>
        </p:spPr>
        <p:txBody>
          <a:bodyPr/>
          <a:lstStyle/>
          <a:p>
            <a:pPr>
              <a:buFontTx/>
              <a:buChar char="-"/>
            </a:pPr>
            <a:r>
              <a:rPr lang="en-GB" b="0" dirty="0" smtClean="0">
                <a:latin typeface="+mj-lt"/>
              </a:rPr>
              <a:t>32 </a:t>
            </a:r>
            <a:r>
              <a:rPr lang="en-GB" b="0" dirty="0">
                <a:latin typeface="+mj-lt"/>
              </a:rPr>
              <a:t>year old white </a:t>
            </a:r>
            <a:r>
              <a:rPr lang="en-GB" b="0" dirty="0" smtClean="0">
                <a:latin typeface="+mj-lt"/>
              </a:rPr>
              <a:t>male</a:t>
            </a:r>
          </a:p>
          <a:p>
            <a:pPr>
              <a:buFontTx/>
              <a:buChar char="-"/>
            </a:pPr>
            <a:r>
              <a:rPr lang="en-GB" b="0" dirty="0" smtClean="0">
                <a:latin typeface="+mj-lt"/>
              </a:rPr>
              <a:t>Oct </a:t>
            </a:r>
            <a:r>
              <a:rPr lang="en-GB" b="0" dirty="0">
                <a:latin typeface="+mj-lt"/>
              </a:rPr>
              <a:t>2004 develops fevers, hair loss, </a:t>
            </a:r>
            <a:r>
              <a:rPr lang="en-GB" b="0" dirty="0" smtClean="0">
                <a:latin typeface="+mj-lt"/>
              </a:rPr>
              <a:t>rash</a:t>
            </a:r>
          </a:p>
          <a:p>
            <a:pPr>
              <a:buFontTx/>
              <a:buChar char="-"/>
            </a:pPr>
            <a:r>
              <a:rPr lang="en-GB" b="0" dirty="0" smtClean="0">
                <a:latin typeface="+mj-lt"/>
              </a:rPr>
              <a:t>HIV </a:t>
            </a:r>
            <a:r>
              <a:rPr lang="en-GB" b="0" dirty="0">
                <a:latin typeface="+mj-lt"/>
              </a:rPr>
              <a:t>test </a:t>
            </a:r>
            <a:r>
              <a:rPr lang="en-GB" b="0" dirty="0" smtClean="0">
                <a:latin typeface="+mj-lt"/>
              </a:rPr>
              <a:t>negative</a:t>
            </a:r>
          </a:p>
          <a:p>
            <a:pPr>
              <a:buFontTx/>
              <a:buChar char="-"/>
            </a:pPr>
            <a:r>
              <a:rPr lang="en-GB" b="0" dirty="0" smtClean="0">
                <a:latin typeface="+mj-lt"/>
              </a:rPr>
              <a:t>Jan </a:t>
            </a:r>
            <a:r>
              <a:rPr lang="en-GB" b="0" dirty="0">
                <a:latin typeface="+mj-lt"/>
              </a:rPr>
              <a:t>2005 develops deafness and eye </a:t>
            </a:r>
            <a:r>
              <a:rPr lang="en-GB" b="0" dirty="0" smtClean="0">
                <a:latin typeface="+mj-lt"/>
              </a:rPr>
              <a:t>pain</a:t>
            </a:r>
          </a:p>
          <a:p>
            <a:pPr>
              <a:buFontTx/>
              <a:buChar char="-"/>
            </a:pPr>
            <a:r>
              <a:rPr lang="en-GB" b="0" dirty="0" smtClean="0">
                <a:latin typeface="+mj-lt"/>
              </a:rPr>
              <a:t>March </a:t>
            </a:r>
            <a:r>
              <a:rPr lang="en-GB" b="0" dirty="0">
                <a:latin typeface="+mj-lt"/>
              </a:rPr>
              <a:t>2005 optic neuritis diagnosed in Eye clinic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dirty="0" smtClean="0"/>
              <a:t>Treatment </a:t>
            </a:r>
            <a:endParaRPr lang="en-GB" dirty="0"/>
          </a:p>
        </p:txBody>
      </p:sp>
      <p:sp>
        <p:nvSpPr>
          <p:cNvPr id="66563" name="Rectangle 3"/>
          <p:cNvSpPr>
            <a:spLocks noGrp="1" noChangeArrowheads="1"/>
          </p:cNvSpPr>
          <p:nvPr>
            <p:ph idx="1"/>
          </p:nvPr>
        </p:nvSpPr>
        <p:spPr/>
        <p:txBody>
          <a:bodyPr/>
          <a:lstStyle/>
          <a:p>
            <a:pPr>
              <a:buFontTx/>
              <a:buChar char="-"/>
            </a:pPr>
            <a:r>
              <a:rPr lang="en-GB" dirty="0" smtClean="0"/>
              <a:t>Penicillin or </a:t>
            </a:r>
            <a:r>
              <a:rPr lang="en-GB" dirty="0" err="1" smtClean="0"/>
              <a:t>Erythromycine</a:t>
            </a:r>
            <a:endParaRPr lang="en-GB" dirty="0" smtClean="0"/>
          </a:p>
          <a:p>
            <a:pPr>
              <a:buFontTx/>
              <a:buChar char="-"/>
            </a:pPr>
            <a:r>
              <a:rPr lang="en-GB" dirty="0" smtClean="0"/>
              <a:t>All patients diagnosed by serology should have repeat serology and full history before further investigation and treatment.</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48" name="Group 52"/>
          <p:cNvGraphicFramePr>
            <a:graphicFrameLocks noGrp="1"/>
          </p:cNvGraphicFramePr>
          <p:nvPr>
            <p:ph type="tbl" idx="1"/>
            <p:extLst>
              <p:ext uri="{D42A27DB-BD31-4B8C-83A1-F6EECF244321}">
                <p14:modId xmlns:p14="http://schemas.microsoft.com/office/powerpoint/2010/main" val="1852407208"/>
              </p:ext>
            </p:extLst>
          </p:nvPr>
        </p:nvGraphicFramePr>
        <p:xfrm>
          <a:off x="685800" y="1981200"/>
          <a:ext cx="8001000" cy="3246120"/>
        </p:xfrm>
        <a:graphic>
          <a:graphicData uri="http://schemas.openxmlformats.org/drawingml/2006/table">
            <a:tbl>
              <a:tblPr/>
              <a:tblGrid>
                <a:gridCol w="2749550"/>
                <a:gridCol w="1493838"/>
                <a:gridCol w="1814512"/>
                <a:gridCol w="1943100"/>
              </a:tblGrid>
              <a:tr h="3905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Comic Sans MS" pitchFamily="66" charset="0"/>
                          <a:cs typeface="Arial" charset="0"/>
                        </a:rPr>
                        <a:t> </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Comic Sans MS" pitchFamily="66" charset="0"/>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cap="flat">
                      <a:noFill/>
                    </a:lnR>
                    <a:lnT cap="flat">
                      <a:noFill/>
                    </a:lnT>
                    <a:lnB>
                      <a:noFill/>
                    </a:lnB>
                    <a:lnTlToBr>
                      <a:noFill/>
                    </a:lnTlToBr>
                    <a:lnBlToTr>
                      <a:noFill/>
                    </a:lnBlToTr>
                    <a:noFill/>
                  </a:tcPr>
                </a:tc>
                <a:tc hMerge="1">
                  <a:txBody>
                    <a:bodyPr/>
                    <a:lstStyle/>
                    <a:p>
                      <a:endParaRPr lang="en-GB"/>
                    </a:p>
                  </a:txBody>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Comic Sans MS" pitchFamily="66"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cap="flat">
                      <a:noFill/>
                    </a:lnR>
                    <a:lnT>
                      <a:noFill/>
                    </a:lnT>
                    <a:lnB>
                      <a:noFill/>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cap="flat">
                      <a:noFill/>
                    </a:lnR>
                    <a:lnT>
                      <a:noFill/>
                    </a:lnT>
                    <a:lnB>
                      <a:noFill/>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cap="flat">
                      <a:noFill/>
                    </a:lnR>
                    <a:lnT>
                      <a:noFill/>
                    </a:lnT>
                    <a:lnB>
                      <a:noFill/>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cap="flat">
                      <a:noFill/>
                    </a:lnR>
                    <a:lnT>
                      <a:noFill/>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chemeClr val="tx1"/>
                        </a:solidFill>
                        <a:effectLst/>
                        <a:latin typeface="Comic Sans MS" pitchFamily="66" charset="0"/>
                        <a:cs typeface="Arial" charset="0"/>
                      </a:endParaRP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rgbClr val="FF0000"/>
                        </a:solidFill>
                        <a:effectLst/>
                        <a:latin typeface="Comic Sans MS" pitchFamily="66"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GB" sz="2200" b="0" i="0" u="none" strike="noStrike" cap="none" normalizeH="0" baseline="0" dirty="0" smtClean="0">
                        <a:ln>
                          <a:noFill/>
                        </a:ln>
                        <a:solidFill>
                          <a:srgbClr val="FF0000"/>
                        </a:solidFill>
                        <a:effectLst/>
                        <a:latin typeface="Comic Sans MS" pitchFamily="66"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188640"/>
            <a:ext cx="7772400" cy="1143000"/>
          </a:xfrm>
        </p:spPr>
        <p:txBody>
          <a:bodyPr/>
          <a:lstStyle/>
          <a:p>
            <a:r>
              <a:rPr lang="en-GB" dirty="0"/>
              <a:t>Clinical stages</a:t>
            </a:r>
          </a:p>
        </p:txBody>
      </p:sp>
      <p:sp>
        <p:nvSpPr>
          <p:cNvPr id="22532" name="Rectangle 4"/>
          <p:cNvSpPr>
            <a:spLocks noGrp="1" noChangeArrowheads="1"/>
          </p:cNvSpPr>
          <p:nvPr>
            <p:ph idx="1"/>
          </p:nvPr>
        </p:nvSpPr>
        <p:spPr>
          <a:xfrm>
            <a:off x="683568" y="1340768"/>
            <a:ext cx="7772400" cy="4114800"/>
          </a:xfrm>
        </p:spPr>
        <p:txBody>
          <a:bodyPr/>
          <a:lstStyle/>
          <a:p>
            <a:pPr>
              <a:buFontTx/>
              <a:buChar char="-"/>
            </a:pPr>
            <a:r>
              <a:rPr lang="en-GB" dirty="0" smtClean="0"/>
              <a:t>Early </a:t>
            </a:r>
            <a:r>
              <a:rPr lang="en-GB" dirty="0"/>
              <a:t>(</a:t>
            </a:r>
            <a:r>
              <a:rPr lang="en-GB" dirty="0" smtClean="0"/>
              <a:t>infectious)</a:t>
            </a:r>
          </a:p>
          <a:p>
            <a:pPr lvl="1">
              <a:buFontTx/>
              <a:buChar char="-"/>
            </a:pPr>
            <a:r>
              <a:rPr lang="en-GB" b="0" dirty="0" smtClean="0"/>
              <a:t>Primary </a:t>
            </a:r>
          </a:p>
          <a:p>
            <a:pPr lvl="1">
              <a:buFontTx/>
              <a:buChar char="-"/>
            </a:pPr>
            <a:r>
              <a:rPr lang="en-GB" b="0" dirty="0" smtClean="0"/>
              <a:t>Secondary </a:t>
            </a:r>
          </a:p>
          <a:p>
            <a:pPr lvl="1">
              <a:buFontTx/>
              <a:buChar char="-"/>
            </a:pPr>
            <a:r>
              <a:rPr lang="en-GB" b="0" dirty="0" smtClean="0"/>
              <a:t>Early </a:t>
            </a:r>
            <a:r>
              <a:rPr lang="en-GB" b="0" dirty="0"/>
              <a:t>latent</a:t>
            </a:r>
          </a:p>
          <a:p>
            <a:pPr>
              <a:buFontTx/>
              <a:buChar char="-"/>
            </a:pPr>
            <a:r>
              <a:rPr lang="en-GB" dirty="0" smtClean="0"/>
              <a:t>Late</a:t>
            </a:r>
          </a:p>
          <a:p>
            <a:pPr lvl="1">
              <a:buFontTx/>
              <a:buChar char="-"/>
            </a:pPr>
            <a:r>
              <a:rPr lang="en-GB" b="0" dirty="0" smtClean="0"/>
              <a:t>Late latent</a:t>
            </a:r>
          </a:p>
          <a:p>
            <a:pPr lvl="1">
              <a:buFontTx/>
              <a:buChar char="-"/>
            </a:pPr>
            <a:r>
              <a:rPr lang="en-GB" b="0" dirty="0" err="1" smtClean="0"/>
              <a:t>Gummatous</a:t>
            </a:r>
            <a:endParaRPr lang="en-GB" b="0" dirty="0" smtClean="0"/>
          </a:p>
          <a:p>
            <a:pPr lvl="1">
              <a:buFontTx/>
              <a:buChar char="-"/>
            </a:pPr>
            <a:r>
              <a:rPr lang="en-GB" b="0" dirty="0" smtClean="0"/>
              <a:t>CVS </a:t>
            </a:r>
            <a:r>
              <a:rPr lang="en-GB" b="0" dirty="0"/>
              <a:t>/ CNS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3568" y="0"/>
            <a:ext cx="7772400" cy="1143000"/>
          </a:xfrm>
        </p:spPr>
        <p:txBody>
          <a:bodyPr/>
          <a:lstStyle/>
          <a:p>
            <a:r>
              <a:rPr lang="en-GB" dirty="0"/>
              <a:t>Serology</a:t>
            </a:r>
          </a:p>
        </p:txBody>
      </p:sp>
      <p:sp>
        <p:nvSpPr>
          <p:cNvPr id="58371" name="Rectangle 3"/>
          <p:cNvSpPr>
            <a:spLocks noGrp="1" noChangeArrowheads="1"/>
          </p:cNvSpPr>
          <p:nvPr>
            <p:ph idx="1"/>
          </p:nvPr>
        </p:nvSpPr>
        <p:spPr>
          <a:xfrm>
            <a:off x="683568" y="1052736"/>
            <a:ext cx="8208912" cy="4392488"/>
          </a:xfrm>
        </p:spPr>
        <p:txBody>
          <a:bodyPr/>
          <a:lstStyle/>
          <a:p>
            <a:pPr lvl="1">
              <a:buNone/>
            </a:pPr>
            <a:r>
              <a:rPr lang="en-GB" b="0" dirty="0" smtClean="0">
                <a:latin typeface="+mj-lt"/>
              </a:rPr>
              <a:t>- ELISA – </a:t>
            </a:r>
            <a:r>
              <a:rPr lang="en-GB" b="0" dirty="0">
                <a:latin typeface="+mj-lt"/>
              </a:rPr>
              <a:t>screening </a:t>
            </a:r>
            <a:r>
              <a:rPr lang="en-GB" b="0" dirty="0" smtClean="0">
                <a:latin typeface="+mj-lt"/>
              </a:rPr>
              <a:t>or diagnosis</a:t>
            </a:r>
          </a:p>
          <a:p>
            <a:pPr lvl="2">
              <a:buFontTx/>
              <a:buChar char="-"/>
            </a:pPr>
            <a:r>
              <a:rPr lang="en-GB" b="0" dirty="0" err="1" smtClean="0">
                <a:latin typeface="+mj-lt"/>
              </a:rPr>
              <a:t>IgG</a:t>
            </a:r>
            <a:r>
              <a:rPr lang="en-GB" b="0" dirty="0" smtClean="0">
                <a:latin typeface="+mj-lt"/>
              </a:rPr>
              <a:t>, </a:t>
            </a:r>
            <a:r>
              <a:rPr lang="en-GB" b="0" dirty="0" err="1" smtClean="0">
                <a:latin typeface="+mj-lt"/>
              </a:rPr>
              <a:t>IgM</a:t>
            </a:r>
            <a:endParaRPr lang="en-GB" b="0" dirty="0" smtClean="0">
              <a:latin typeface="+mj-lt"/>
            </a:endParaRPr>
          </a:p>
          <a:p>
            <a:pPr>
              <a:buFontTx/>
              <a:buChar char="-"/>
            </a:pPr>
            <a:r>
              <a:rPr lang="en-GB" b="0" dirty="0" smtClean="0">
                <a:latin typeface="+mj-lt"/>
                <a:cs typeface="Times New Roman" pitchFamily="18" charset="0"/>
              </a:rPr>
              <a:t>Non-</a:t>
            </a:r>
            <a:r>
              <a:rPr lang="en-GB" b="0" dirty="0" err="1" smtClean="0">
                <a:latin typeface="+mj-lt"/>
                <a:cs typeface="Times New Roman" pitchFamily="18" charset="0"/>
              </a:rPr>
              <a:t>treponemal</a:t>
            </a:r>
            <a:r>
              <a:rPr lang="en-GB" b="0" i="1" dirty="0" smtClean="0">
                <a:latin typeface="+mj-lt"/>
                <a:cs typeface="Times New Roman" pitchFamily="18" charset="0"/>
              </a:rPr>
              <a:t> </a:t>
            </a:r>
            <a:r>
              <a:rPr lang="en-GB" b="0" dirty="0">
                <a:latin typeface="+mj-lt"/>
                <a:cs typeface="Times New Roman" pitchFamily="18" charset="0"/>
              </a:rPr>
              <a:t>tests </a:t>
            </a:r>
            <a:endParaRPr lang="en-GB" b="0" dirty="0" smtClean="0">
              <a:latin typeface="+mj-lt"/>
              <a:cs typeface="Times New Roman" pitchFamily="18" charset="0"/>
            </a:endParaRPr>
          </a:p>
          <a:p>
            <a:pPr lvl="1">
              <a:lnSpc>
                <a:spcPct val="90000"/>
              </a:lnSpc>
              <a:buFontTx/>
              <a:buChar char="-"/>
            </a:pPr>
            <a:r>
              <a:rPr lang="en-GB" b="0" dirty="0" smtClean="0"/>
              <a:t>Venereal Disease Research Laboratory – VDRL</a:t>
            </a:r>
          </a:p>
          <a:p>
            <a:pPr lvl="1">
              <a:lnSpc>
                <a:spcPct val="90000"/>
              </a:lnSpc>
              <a:buFontTx/>
              <a:buChar char="-"/>
            </a:pPr>
            <a:r>
              <a:rPr lang="en-GB" b="0" dirty="0" smtClean="0"/>
              <a:t>Rapid Plasma </a:t>
            </a:r>
            <a:r>
              <a:rPr lang="en-GB" b="0" dirty="0" err="1" smtClean="0"/>
              <a:t>Reagin</a:t>
            </a:r>
            <a:r>
              <a:rPr lang="en-GB" b="0" dirty="0" smtClean="0"/>
              <a:t> - RPR</a:t>
            </a:r>
            <a:endParaRPr lang="en-GB" b="0" dirty="0" smtClean="0">
              <a:latin typeface="+mj-lt"/>
              <a:cs typeface="Times New Roman" pitchFamily="18" charset="0"/>
            </a:endParaRPr>
          </a:p>
          <a:p>
            <a:pPr>
              <a:buFontTx/>
              <a:buChar char="-"/>
            </a:pPr>
            <a:r>
              <a:rPr lang="en-GB" b="0" dirty="0" err="1" smtClean="0">
                <a:latin typeface="+mj-lt"/>
                <a:cs typeface="Times New Roman" pitchFamily="18" charset="0"/>
              </a:rPr>
              <a:t>Treponemal</a:t>
            </a:r>
            <a:r>
              <a:rPr lang="en-GB" b="0" i="1" dirty="0" smtClean="0">
                <a:latin typeface="+mj-lt"/>
                <a:cs typeface="Times New Roman" pitchFamily="18" charset="0"/>
              </a:rPr>
              <a:t> </a:t>
            </a:r>
            <a:r>
              <a:rPr lang="en-GB" b="0" dirty="0">
                <a:latin typeface="+mj-lt"/>
                <a:cs typeface="Times New Roman" pitchFamily="18" charset="0"/>
              </a:rPr>
              <a:t>tests </a:t>
            </a:r>
            <a:r>
              <a:rPr lang="en-GB" b="0" dirty="0" smtClean="0">
                <a:latin typeface="+mj-lt"/>
                <a:cs typeface="Times New Roman" pitchFamily="18" charset="0"/>
              </a:rPr>
              <a:t>– </a:t>
            </a:r>
          </a:p>
          <a:p>
            <a:pPr lvl="1">
              <a:buFontTx/>
              <a:buChar char="-"/>
            </a:pPr>
            <a:r>
              <a:rPr lang="en-GB" b="0" dirty="0" smtClean="0">
                <a:latin typeface="+mj-lt"/>
                <a:cs typeface="Times New Roman" pitchFamily="18" charset="0"/>
              </a:rPr>
              <a:t>fluorescent </a:t>
            </a:r>
            <a:r>
              <a:rPr lang="en-GB" b="0" dirty="0" err="1">
                <a:latin typeface="+mj-lt"/>
                <a:cs typeface="Times New Roman" pitchFamily="18" charset="0"/>
              </a:rPr>
              <a:t>treponemal</a:t>
            </a:r>
            <a:r>
              <a:rPr lang="en-GB" b="0" dirty="0">
                <a:latin typeface="+mj-lt"/>
                <a:cs typeface="Times New Roman" pitchFamily="18" charset="0"/>
              </a:rPr>
              <a:t> antibody </a:t>
            </a:r>
            <a:r>
              <a:rPr lang="en-GB" b="0" dirty="0" smtClean="0">
                <a:latin typeface="+mj-lt"/>
                <a:cs typeface="Times New Roman" pitchFamily="18" charset="0"/>
              </a:rPr>
              <a:t>– FTA</a:t>
            </a:r>
          </a:p>
          <a:p>
            <a:pPr lvl="1">
              <a:buFontTx/>
              <a:buChar char="-"/>
            </a:pPr>
            <a:r>
              <a:rPr lang="en-GB" b="0" i="1" dirty="0" err="1" smtClean="0">
                <a:latin typeface="+mj-lt"/>
                <a:cs typeface="Times New Roman" pitchFamily="18" charset="0"/>
              </a:rPr>
              <a:t>T.pallidum</a:t>
            </a:r>
            <a:r>
              <a:rPr lang="en-GB" b="0" dirty="0" smtClean="0">
                <a:latin typeface="+mj-lt"/>
                <a:cs typeface="Times New Roman" pitchFamily="18" charset="0"/>
              </a:rPr>
              <a:t> </a:t>
            </a:r>
            <a:r>
              <a:rPr lang="en-GB" b="0" dirty="0" err="1">
                <a:latin typeface="+mj-lt"/>
                <a:cs typeface="Times New Roman" pitchFamily="18" charset="0"/>
              </a:rPr>
              <a:t>haemaglutination</a:t>
            </a:r>
            <a:r>
              <a:rPr lang="en-GB" b="0" dirty="0">
                <a:latin typeface="+mj-lt"/>
                <a:cs typeface="Times New Roman" pitchFamily="18" charset="0"/>
              </a:rPr>
              <a:t> assay </a:t>
            </a:r>
            <a:r>
              <a:rPr lang="en-GB" b="0" dirty="0" smtClean="0">
                <a:latin typeface="+mj-lt"/>
                <a:cs typeface="Times New Roman" pitchFamily="18" charset="0"/>
              </a:rPr>
              <a:t>-TPHA</a:t>
            </a:r>
            <a:r>
              <a:rPr lang="en-GB" b="0" dirty="0" smtClean="0">
                <a:latin typeface="+mj-l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55576" y="0"/>
            <a:ext cx="7772400" cy="1143000"/>
          </a:xfrm>
        </p:spPr>
        <p:txBody>
          <a:bodyPr/>
          <a:lstStyle/>
          <a:p>
            <a:r>
              <a:rPr lang="en-GB" dirty="0"/>
              <a:t>Primary</a:t>
            </a:r>
          </a:p>
        </p:txBody>
      </p:sp>
      <p:sp>
        <p:nvSpPr>
          <p:cNvPr id="76803" name="Rectangle 3"/>
          <p:cNvSpPr>
            <a:spLocks noGrp="1" noChangeArrowheads="1"/>
          </p:cNvSpPr>
          <p:nvPr>
            <p:ph idx="1"/>
          </p:nvPr>
        </p:nvSpPr>
        <p:spPr>
          <a:xfrm>
            <a:off x="251520" y="1052736"/>
            <a:ext cx="8640960" cy="4114800"/>
          </a:xfrm>
        </p:spPr>
        <p:txBody>
          <a:bodyPr/>
          <a:lstStyle/>
          <a:p>
            <a:pPr>
              <a:lnSpc>
                <a:spcPct val="90000"/>
              </a:lnSpc>
              <a:buFontTx/>
              <a:buChar char="-"/>
            </a:pPr>
            <a:r>
              <a:rPr lang="en-GB" b="0" dirty="0" smtClean="0"/>
              <a:t>Duration of 9–90 days</a:t>
            </a:r>
          </a:p>
          <a:p>
            <a:pPr>
              <a:lnSpc>
                <a:spcPct val="90000"/>
              </a:lnSpc>
              <a:buFontTx/>
              <a:buChar char="-"/>
            </a:pPr>
            <a:r>
              <a:rPr lang="en-GB" b="0" dirty="0" err="1" smtClean="0"/>
              <a:t>Macule</a:t>
            </a:r>
            <a:r>
              <a:rPr lang="en-GB" b="0" dirty="0" smtClean="0"/>
              <a:t> </a:t>
            </a:r>
            <a:r>
              <a:rPr lang="en-GB" b="0" dirty="0"/>
              <a:t>– papule - painless </a:t>
            </a:r>
            <a:r>
              <a:rPr lang="en-GB" b="0" dirty="0" smtClean="0"/>
              <a:t>ulcer</a:t>
            </a:r>
          </a:p>
          <a:p>
            <a:pPr>
              <a:lnSpc>
                <a:spcPct val="90000"/>
              </a:lnSpc>
              <a:buFontTx/>
              <a:buChar char="-"/>
            </a:pPr>
            <a:r>
              <a:rPr lang="en-GB" b="0" dirty="0" err="1" smtClean="0"/>
              <a:t>Indurated</a:t>
            </a:r>
            <a:r>
              <a:rPr lang="en-GB" b="0" dirty="0" smtClean="0"/>
              <a:t> </a:t>
            </a:r>
            <a:r>
              <a:rPr lang="en-GB" b="0" dirty="0"/>
              <a:t>with clear </a:t>
            </a:r>
            <a:r>
              <a:rPr lang="en-GB" b="0" dirty="0" err="1" smtClean="0"/>
              <a:t>exudate</a:t>
            </a:r>
            <a:endParaRPr lang="en-GB" b="0" dirty="0" smtClean="0"/>
          </a:p>
          <a:p>
            <a:pPr>
              <a:lnSpc>
                <a:spcPct val="90000"/>
              </a:lnSpc>
              <a:buFontTx/>
              <a:buChar char="-"/>
            </a:pPr>
            <a:r>
              <a:rPr lang="en-GB" b="0" dirty="0" smtClean="0"/>
              <a:t>Heal </a:t>
            </a:r>
            <a:r>
              <a:rPr lang="en-GB" b="0" dirty="0"/>
              <a:t>spontaneously in </a:t>
            </a:r>
            <a:r>
              <a:rPr lang="en-GB" b="0" dirty="0" smtClean="0"/>
              <a:t>2-6 weeks</a:t>
            </a:r>
          </a:p>
          <a:p>
            <a:pPr>
              <a:lnSpc>
                <a:spcPct val="90000"/>
              </a:lnSpc>
              <a:buFontTx/>
              <a:buChar char="-"/>
            </a:pPr>
            <a:r>
              <a:rPr lang="en-GB" b="0" dirty="0" smtClean="0"/>
              <a:t>Up </a:t>
            </a:r>
            <a:r>
              <a:rPr lang="en-GB" b="0" dirty="0"/>
              <a:t>to 50% may be atypical in some way </a:t>
            </a:r>
            <a:r>
              <a:rPr lang="en-GB" b="0" dirty="0" smtClean="0"/>
              <a:t>(multiple</a:t>
            </a:r>
            <a:r>
              <a:rPr lang="en-GB" b="0" dirty="0"/>
              <a:t>, painful, purulent, or </a:t>
            </a:r>
            <a:r>
              <a:rPr lang="en-GB" b="0" dirty="0" err="1" smtClean="0"/>
              <a:t>extragenital</a:t>
            </a:r>
            <a:r>
              <a:rPr lang="en-GB" b="0" dirty="0" smtClean="0"/>
              <a:t>)</a:t>
            </a:r>
          </a:p>
          <a:p>
            <a:pPr>
              <a:lnSpc>
                <a:spcPct val="90000"/>
              </a:lnSpc>
              <a:buFontTx/>
              <a:buChar char="-"/>
            </a:pPr>
            <a:r>
              <a:rPr lang="en-GB" b="0" dirty="0" smtClean="0"/>
              <a:t>The </a:t>
            </a:r>
            <a:r>
              <a:rPr lang="en-GB" b="0" dirty="0"/>
              <a:t>most common sites are the coronal </a:t>
            </a:r>
            <a:r>
              <a:rPr lang="en-GB" b="0" dirty="0" err="1"/>
              <a:t>sulcus</a:t>
            </a:r>
            <a:r>
              <a:rPr lang="en-GB" b="0" dirty="0"/>
              <a:t> / </a:t>
            </a:r>
            <a:r>
              <a:rPr lang="en-GB" b="0" dirty="0" err="1"/>
              <a:t>glans</a:t>
            </a:r>
            <a:r>
              <a:rPr lang="en-GB" b="0" dirty="0"/>
              <a:t> penis / cervix / vulva / anus (+ rectum in homosexual men).</a:t>
            </a:r>
          </a:p>
          <a:p>
            <a:pPr>
              <a:lnSpc>
                <a:spcPct val="90000"/>
              </a:lnSpc>
            </a:pPr>
            <a:endParaRPr lang="en-GB"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1ry syphilis"/>
          <p:cNvPicPr>
            <a:picLocks noChangeAspect="1" noChangeArrowheads="1"/>
          </p:cNvPicPr>
          <p:nvPr/>
        </p:nvPicPr>
        <p:blipFill>
          <a:blip r:embed="rId3" cstate="print"/>
          <a:srcRect/>
          <a:stretch>
            <a:fillRect/>
          </a:stretch>
        </p:blipFill>
        <p:spPr bwMode="auto">
          <a:xfrm>
            <a:off x="0" y="188641"/>
            <a:ext cx="9144000" cy="58326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55576" y="188640"/>
            <a:ext cx="7772400" cy="1143000"/>
          </a:xfrm>
        </p:spPr>
        <p:txBody>
          <a:bodyPr/>
          <a:lstStyle/>
          <a:p>
            <a:r>
              <a:rPr lang="en-GB" smtClean="0"/>
              <a:t>Primary syphilis</a:t>
            </a:r>
            <a:endParaRPr lang="en-GB" dirty="0"/>
          </a:p>
        </p:txBody>
      </p:sp>
      <p:sp>
        <p:nvSpPr>
          <p:cNvPr id="78851" name="Rectangle 3"/>
          <p:cNvSpPr>
            <a:spLocks noGrp="1" noChangeArrowheads="1"/>
          </p:cNvSpPr>
          <p:nvPr>
            <p:ph idx="1"/>
          </p:nvPr>
        </p:nvSpPr>
        <p:spPr>
          <a:xfrm>
            <a:off x="251520" y="1196752"/>
            <a:ext cx="8712968" cy="4114800"/>
          </a:xfrm>
        </p:spPr>
        <p:txBody>
          <a:bodyPr/>
          <a:lstStyle/>
          <a:p>
            <a:pPr>
              <a:buFontTx/>
              <a:buChar char="-"/>
            </a:pPr>
            <a:r>
              <a:rPr lang="en-GB" sz="2600" b="0" smtClean="0"/>
              <a:t>Diagnosis of early disease the exudate from lesions should be examined by dark field microscopy for spirochaetes </a:t>
            </a:r>
          </a:p>
          <a:p>
            <a:pPr>
              <a:buFontTx/>
              <a:buChar char="-"/>
            </a:pPr>
            <a:endParaRPr lang="en-GB" sz="2600" b="0" smtClean="0"/>
          </a:p>
          <a:p>
            <a:pPr>
              <a:buFontTx/>
              <a:buChar char="-"/>
            </a:pPr>
            <a:r>
              <a:rPr lang="en-GB" sz="2600" b="0" smtClean="0"/>
              <a:t>Serological tests do not become positive for at least 10 – 14 days after the appearance of the primary lesion. </a:t>
            </a:r>
          </a:p>
          <a:p>
            <a:pPr>
              <a:buFontTx/>
              <a:buChar char="-"/>
            </a:pPr>
            <a:endParaRPr lang="en-GB" sz="2600" b="0" smtClean="0"/>
          </a:p>
          <a:p>
            <a:pPr>
              <a:buFontTx/>
              <a:buChar char="-"/>
            </a:pPr>
            <a:r>
              <a:rPr lang="en-GB" sz="2600" b="0" smtClean="0"/>
              <a:t>If strong suspicion repeat with FTA in 2 weeks. </a:t>
            </a:r>
          </a:p>
          <a:p>
            <a:pPr>
              <a:buFontTx/>
              <a:buChar char="-"/>
            </a:pPr>
            <a:endParaRPr lang="en-GB" sz="2600" b="0" smtClean="0"/>
          </a:p>
          <a:p>
            <a:pPr>
              <a:buFontTx/>
              <a:buChar char="-"/>
            </a:pPr>
            <a:r>
              <a:rPr lang="en-GB" sz="2600" b="0" smtClean="0"/>
              <a:t>Repeat serology after 3 months in any case of undiagnosed genital ulceration</a:t>
            </a:r>
            <a:endParaRPr lang="en-GB" sz="26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3568" y="188640"/>
            <a:ext cx="7772400" cy="1143000"/>
          </a:xfrm>
        </p:spPr>
        <p:txBody>
          <a:bodyPr/>
          <a:lstStyle/>
          <a:p>
            <a:r>
              <a:rPr lang="en-GB" dirty="0">
                <a:cs typeface="Times New Roman" pitchFamily="18" charset="0"/>
              </a:rPr>
              <a:t>Secondary syphilis 2–6 months</a:t>
            </a:r>
          </a:p>
        </p:txBody>
      </p:sp>
      <p:sp>
        <p:nvSpPr>
          <p:cNvPr id="77827" name="Rectangle 3"/>
          <p:cNvSpPr>
            <a:spLocks noGrp="1" noChangeArrowheads="1"/>
          </p:cNvSpPr>
          <p:nvPr>
            <p:ph idx="1"/>
          </p:nvPr>
        </p:nvSpPr>
        <p:spPr>
          <a:xfrm>
            <a:off x="611560" y="1196752"/>
            <a:ext cx="7772400" cy="4114800"/>
          </a:xfrm>
        </p:spPr>
        <p:txBody>
          <a:bodyPr/>
          <a:lstStyle/>
          <a:p>
            <a:pPr>
              <a:lnSpc>
                <a:spcPct val="90000"/>
              </a:lnSpc>
              <a:buFontTx/>
              <a:buChar char="-"/>
            </a:pPr>
            <a:r>
              <a:rPr lang="en-GB" sz="2600" b="0" dirty="0" smtClean="0">
                <a:latin typeface="+mj-lt"/>
                <a:cs typeface="Times New Roman" pitchFamily="18" charset="0"/>
              </a:rPr>
              <a:t>Clinical </a:t>
            </a:r>
            <a:r>
              <a:rPr lang="en-GB" sz="2600" b="0" dirty="0">
                <a:latin typeface="+mj-lt"/>
                <a:cs typeface="Times New Roman" pitchFamily="18" charset="0"/>
              </a:rPr>
              <a:t>features result from a systemic </a:t>
            </a:r>
            <a:r>
              <a:rPr lang="en-GB" sz="2600" b="0" dirty="0" err="1">
                <a:latin typeface="+mj-lt"/>
                <a:cs typeface="Times New Roman" pitchFamily="18" charset="0"/>
              </a:rPr>
              <a:t>vasculitis</a:t>
            </a:r>
            <a:r>
              <a:rPr lang="en-GB" sz="2600" b="0" dirty="0">
                <a:latin typeface="+mj-lt"/>
                <a:cs typeface="Times New Roman" pitchFamily="18" charset="0"/>
              </a:rPr>
              <a:t>. </a:t>
            </a:r>
            <a:endParaRPr lang="en-GB" sz="2600" b="0" dirty="0" smtClean="0">
              <a:latin typeface="+mj-lt"/>
              <a:cs typeface="Times New Roman" pitchFamily="18" charset="0"/>
            </a:endParaRPr>
          </a:p>
          <a:p>
            <a:pPr>
              <a:lnSpc>
                <a:spcPct val="90000"/>
              </a:lnSpc>
              <a:buFontTx/>
              <a:buChar char="-"/>
            </a:pPr>
            <a:r>
              <a:rPr lang="en-GB" sz="2600" b="0" dirty="0" smtClean="0">
                <a:latin typeface="+mj-lt"/>
                <a:cs typeface="Times New Roman" pitchFamily="18" charset="0"/>
              </a:rPr>
              <a:t>A </a:t>
            </a:r>
            <a:r>
              <a:rPr lang="en-GB" sz="2600" b="0" dirty="0">
                <a:latin typeface="+mj-lt"/>
                <a:cs typeface="Times New Roman" pitchFamily="18" charset="0"/>
              </a:rPr>
              <a:t>generalised polymorphic rash characteristically involves the palms and soles. </a:t>
            </a:r>
            <a:endParaRPr lang="en-GB" sz="2600" b="0" dirty="0" smtClean="0">
              <a:latin typeface="+mj-lt"/>
              <a:cs typeface="Times New Roman" pitchFamily="18" charset="0"/>
            </a:endParaRPr>
          </a:p>
          <a:p>
            <a:pPr>
              <a:lnSpc>
                <a:spcPct val="90000"/>
              </a:lnSpc>
              <a:buFontTx/>
              <a:buChar char="-"/>
            </a:pPr>
            <a:r>
              <a:rPr lang="en-GB" sz="2600" b="0" dirty="0" err="1" smtClean="0">
                <a:latin typeface="+mj-lt"/>
                <a:cs typeface="Times New Roman" pitchFamily="18" charset="0"/>
              </a:rPr>
              <a:t>Condylomata</a:t>
            </a:r>
            <a:r>
              <a:rPr lang="en-GB" sz="2600" b="0" dirty="0" smtClean="0">
                <a:latin typeface="+mj-lt"/>
                <a:cs typeface="Times New Roman" pitchFamily="18" charset="0"/>
              </a:rPr>
              <a:t> </a:t>
            </a:r>
            <a:r>
              <a:rPr lang="en-GB" sz="2600" b="0" dirty="0" err="1" smtClean="0">
                <a:latin typeface="+mj-lt"/>
                <a:cs typeface="Times New Roman" pitchFamily="18" charset="0"/>
              </a:rPr>
              <a:t>lata</a:t>
            </a:r>
            <a:r>
              <a:rPr lang="en-GB" sz="2600" b="0" dirty="0" smtClean="0">
                <a:latin typeface="+mj-lt"/>
                <a:cs typeface="Times New Roman" pitchFamily="18" charset="0"/>
              </a:rPr>
              <a:t> - warty </a:t>
            </a:r>
            <a:r>
              <a:rPr lang="en-GB" sz="2600" b="0" dirty="0">
                <a:latin typeface="+mj-lt"/>
                <a:cs typeface="Times New Roman" pitchFamily="18" charset="0"/>
              </a:rPr>
              <a:t>type lesions of the </a:t>
            </a:r>
            <a:r>
              <a:rPr lang="en-GB" sz="2600" b="0" dirty="0" smtClean="0">
                <a:latin typeface="+mj-lt"/>
                <a:cs typeface="Times New Roman" pitchFamily="18" charset="0"/>
              </a:rPr>
              <a:t>genitals</a:t>
            </a:r>
          </a:p>
          <a:p>
            <a:pPr>
              <a:lnSpc>
                <a:spcPct val="90000"/>
              </a:lnSpc>
              <a:buFontTx/>
              <a:buChar char="-"/>
            </a:pPr>
            <a:r>
              <a:rPr lang="en-GB" sz="2600" b="0" dirty="0" smtClean="0">
                <a:latin typeface="+mj-lt"/>
                <a:cs typeface="Times New Roman" pitchFamily="18" charset="0"/>
              </a:rPr>
              <a:t>Mucosal ulceration</a:t>
            </a:r>
          </a:p>
          <a:p>
            <a:pPr>
              <a:lnSpc>
                <a:spcPct val="90000"/>
              </a:lnSpc>
              <a:buFontTx/>
              <a:buChar char="-"/>
            </a:pPr>
            <a:r>
              <a:rPr lang="en-GB" sz="2600" b="0" dirty="0" smtClean="0">
                <a:latin typeface="+mj-lt"/>
                <a:cs typeface="Times New Roman" pitchFamily="18" charset="0"/>
              </a:rPr>
              <a:t>Alopecia </a:t>
            </a:r>
          </a:p>
          <a:p>
            <a:pPr>
              <a:lnSpc>
                <a:spcPct val="90000"/>
              </a:lnSpc>
              <a:buFontTx/>
              <a:buChar char="-"/>
            </a:pPr>
            <a:r>
              <a:rPr lang="en-GB" sz="2600" b="0" dirty="0" smtClean="0">
                <a:latin typeface="+mj-lt"/>
                <a:cs typeface="Times New Roman" pitchFamily="18" charset="0"/>
              </a:rPr>
              <a:t>Generalised </a:t>
            </a:r>
            <a:r>
              <a:rPr lang="en-GB" sz="2600" b="0" dirty="0" err="1">
                <a:latin typeface="+mj-lt"/>
                <a:cs typeface="Times New Roman" pitchFamily="18" charset="0"/>
              </a:rPr>
              <a:t>lymphadenopathy</a:t>
            </a:r>
            <a:r>
              <a:rPr lang="en-GB" sz="2600" b="0" dirty="0">
                <a:latin typeface="+mj-lt"/>
                <a:cs typeface="Times New Roman" pitchFamily="18" charset="0"/>
              </a:rPr>
              <a:t> </a:t>
            </a:r>
            <a:endParaRPr lang="en-GB" sz="2600" b="0" dirty="0" smtClean="0">
              <a:latin typeface="+mj-lt"/>
              <a:cs typeface="Times New Roman" pitchFamily="18" charset="0"/>
            </a:endParaRPr>
          </a:p>
          <a:p>
            <a:pPr>
              <a:lnSpc>
                <a:spcPct val="90000"/>
              </a:lnSpc>
              <a:buFontTx/>
              <a:buChar char="-"/>
            </a:pPr>
            <a:r>
              <a:rPr lang="en-GB" sz="2600" b="0" dirty="0" smtClean="0">
                <a:latin typeface="+mj-lt"/>
                <a:cs typeface="Times New Roman" pitchFamily="18" charset="0"/>
              </a:rPr>
              <a:t>Rarely </a:t>
            </a:r>
            <a:r>
              <a:rPr lang="en-GB" sz="2600" b="0" dirty="0">
                <a:latin typeface="+mj-lt"/>
                <a:cs typeface="Times New Roman" pitchFamily="18" charset="0"/>
              </a:rPr>
              <a:t>visceral involvement which can include </a:t>
            </a:r>
            <a:r>
              <a:rPr lang="en-GB" sz="2600" b="0" dirty="0" err="1">
                <a:latin typeface="+mj-lt"/>
                <a:cs typeface="Times New Roman" pitchFamily="18" charset="0"/>
              </a:rPr>
              <a:t>granulomatous</a:t>
            </a:r>
            <a:r>
              <a:rPr lang="en-GB" sz="2600" b="0" dirty="0">
                <a:latin typeface="+mj-lt"/>
                <a:cs typeface="Times New Roman" pitchFamily="18" charset="0"/>
              </a:rPr>
              <a:t> hepatitis, </a:t>
            </a:r>
            <a:r>
              <a:rPr lang="en-GB" sz="2600" b="0" dirty="0" err="1">
                <a:latin typeface="+mj-lt"/>
                <a:cs typeface="Times New Roman" pitchFamily="18" charset="0"/>
              </a:rPr>
              <a:t>nephrotic</a:t>
            </a:r>
            <a:r>
              <a:rPr lang="en-GB" sz="2600" b="0" dirty="0">
                <a:latin typeface="+mj-lt"/>
                <a:cs typeface="Times New Roman" pitchFamily="18" charset="0"/>
              </a:rPr>
              <a:t> syndrome, optic neuritis and </a:t>
            </a:r>
            <a:r>
              <a:rPr lang="en-GB" sz="2600" b="0" dirty="0" err="1">
                <a:latin typeface="+mj-lt"/>
                <a:cs typeface="Times New Roman" pitchFamily="18" charset="0"/>
              </a:rPr>
              <a:t>meningovascular</a:t>
            </a:r>
            <a:r>
              <a:rPr lang="en-GB" sz="2600" b="0" dirty="0">
                <a:latin typeface="+mj-lt"/>
                <a:cs typeface="Times New Roman" pitchFamily="18" charset="0"/>
              </a:rPr>
              <a:t> syphilis. </a:t>
            </a:r>
            <a:endParaRPr lang="en-GB" sz="2600" b="0" dirty="0" smtClean="0">
              <a:latin typeface="+mj-lt"/>
              <a:cs typeface="Times New Roman" pitchFamily="18" charset="0"/>
            </a:endParaRPr>
          </a:p>
          <a:p>
            <a:pPr>
              <a:lnSpc>
                <a:spcPct val="90000"/>
              </a:lnSpc>
              <a:buFontTx/>
              <a:buChar char="-"/>
            </a:pPr>
            <a:r>
              <a:rPr lang="en-GB" sz="2600" b="0" dirty="0" smtClean="0">
                <a:latin typeface="+mj-lt"/>
                <a:cs typeface="Times New Roman" pitchFamily="18" charset="0"/>
              </a:rPr>
              <a:t>Left </a:t>
            </a:r>
            <a:r>
              <a:rPr lang="en-GB" sz="2600" b="0" dirty="0">
                <a:latin typeface="+mj-lt"/>
                <a:cs typeface="Times New Roman" pitchFamily="18" charset="0"/>
              </a:rPr>
              <a:t>untreated, the secondary syphilis will resolve spontaneously within one to two months of onset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b_lecture_2012">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tb_lecture_2012</Template>
  <TotalTime>0</TotalTime>
  <Words>752</Words>
  <Application>Microsoft Office PowerPoint</Application>
  <PresentationFormat>On-screen Show (4:3)</PresentationFormat>
  <Paragraphs>116</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tb_lecture_2012</vt:lpstr>
      <vt:lpstr>Photo Editor Photo</vt:lpstr>
      <vt:lpstr>Syphilis </vt:lpstr>
      <vt:lpstr>Mr X</vt:lpstr>
      <vt:lpstr>PowerPoint Presentation</vt:lpstr>
      <vt:lpstr>Clinical stages</vt:lpstr>
      <vt:lpstr>Serology</vt:lpstr>
      <vt:lpstr>Primary</vt:lpstr>
      <vt:lpstr>PowerPoint Presentation</vt:lpstr>
      <vt:lpstr>Primary syphilis</vt:lpstr>
      <vt:lpstr>Secondary syphilis 2–6 months</vt:lpstr>
      <vt:lpstr>PowerPoint Presentation</vt:lpstr>
      <vt:lpstr>PowerPoint Presentation</vt:lpstr>
      <vt:lpstr>PowerPoint Presentation</vt:lpstr>
      <vt:lpstr>Latent &amp; late Syphilis</vt:lpstr>
      <vt:lpstr>Vertical transmission</vt:lpstr>
      <vt:lpstr>Management of syphilis in pregnancy </vt:lpstr>
      <vt:lpstr>Perinatal transmission</vt:lpstr>
      <vt:lpstr>Treatment - complications</vt:lpstr>
      <vt:lpstr>Previous syphilis</vt:lpstr>
      <vt:lpstr>Monitoring treatment</vt:lpstr>
      <vt:lpstr>Treatment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cp:revision>
  <dcterms:created xsi:type="dcterms:W3CDTF">2004-12-31T17:14:45Z</dcterms:created>
  <dcterms:modified xsi:type="dcterms:W3CDTF">2016-05-09T19:14:55Z</dcterms:modified>
</cp:coreProperties>
</file>