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27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u="sng" dirty="0" smtClean="0"/>
              <a:t/>
            </a:r>
            <a:br>
              <a:rPr lang="en-US" sz="5400" b="1" u="sng" dirty="0" smtClean="0"/>
            </a:br>
            <a:r>
              <a:rPr lang="en-US" sz="5400" b="1" u="sng" dirty="0"/>
              <a:t/>
            </a:r>
            <a:br>
              <a:rPr lang="en-US" sz="5400" b="1" u="sng" dirty="0"/>
            </a:br>
            <a:r>
              <a:rPr lang="en-US" sz="5400" b="1" u="sng" dirty="0" smtClean="0"/>
              <a:t>The Software-Quality Landscape</a:t>
            </a:r>
            <a:endParaRPr lang="en-US" sz="54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/>
              <a:t>Portability </a:t>
            </a:r>
            <a:r>
              <a:rPr lang="en-US" dirty="0"/>
              <a:t>The ease with which you can modify a system to operate in </a:t>
            </a:r>
            <a:r>
              <a:rPr lang="en-US" dirty="0" smtClean="0"/>
              <a:t>an environment </a:t>
            </a:r>
            <a:r>
              <a:rPr lang="en-US" dirty="0"/>
              <a:t>different from that for which it was specifically designed.</a:t>
            </a:r>
          </a:p>
          <a:p>
            <a:pPr algn="just"/>
            <a:r>
              <a:rPr lang="en-US" b="1" dirty="0" smtClean="0"/>
              <a:t>Reusability </a:t>
            </a:r>
            <a:r>
              <a:rPr lang="en-US" dirty="0"/>
              <a:t>The extent to which and the ease with which you can use parts </a:t>
            </a:r>
            <a:r>
              <a:rPr lang="en-US" dirty="0" smtClean="0"/>
              <a:t>of a </a:t>
            </a:r>
            <a:r>
              <a:rPr lang="en-US" dirty="0"/>
              <a:t>system in other systems.</a:t>
            </a:r>
          </a:p>
          <a:p>
            <a:pPr algn="just"/>
            <a:r>
              <a:rPr lang="en-US" b="1" dirty="0" smtClean="0"/>
              <a:t>Readability </a:t>
            </a:r>
            <a:r>
              <a:rPr lang="en-US" dirty="0"/>
              <a:t>The ease with which you can read and understand the </a:t>
            </a:r>
            <a:r>
              <a:rPr lang="en-US" dirty="0" smtClean="0"/>
              <a:t>source code </a:t>
            </a:r>
            <a:r>
              <a:rPr lang="en-US" dirty="0"/>
              <a:t>of a system, especially at the detailed-statement level</a:t>
            </a:r>
          </a:p>
        </p:txBody>
      </p:sp>
    </p:spTree>
    <p:extLst>
      <p:ext uri="{BB962C8B-B14F-4D97-AF65-F5344CB8AC3E}">
        <p14:creationId xmlns:p14="http://schemas.microsoft.com/office/powerpoint/2010/main" val="222802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Testability </a:t>
            </a:r>
            <a:r>
              <a:rPr lang="en-US" dirty="0"/>
              <a:t>The degree to which you can unit-test and system-test a </a:t>
            </a:r>
            <a:r>
              <a:rPr lang="en-US" dirty="0" smtClean="0"/>
              <a:t>system; the </a:t>
            </a:r>
            <a:r>
              <a:rPr lang="en-US" dirty="0"/>
              <a:t>degree to which you can verify that the system meets its requirements.</a:t>
            </a:r>
          </a:p>
          <a:p>
            <a:pPr algn="just"/>
            <a:r>
              <a:rPr lang="en-US" b="1" dirty="0" smtClean="0"/>
              <a:t>Understandability </a:t>
            </a:r>
            <a:r>
              <a:rPr lang="en-US" dirty="0"/>
              <a:t>The ease with which you can comprehend a system at </a:t>
            </a:r>
            <a:r>
              <a:rPr lang="en-US" dirty="0" smtClean="0"/>
              <a:t>both the </a:t>
            </a:r>
            <a:r>
              <a:rPr lang="en-US" dirty="0"/>
              <a:t>system-organizational and detailed-statement levels. Understandability has </a:t>
            </a:r>
            <a:r>
              <a:rPr lang="en-US" dirty="0" smtClean="0"/>
              <a:t>to do </a:t>
            </a:r>
            <a:r>
              <a:rPr lang="en-US" dirty="0"/>
              <a:t>with the coherence of the system at a more general level than readability does.</a:t>
            </a:r>
          </a:p>
        </p:txBody>
      </p:sp>
    </p:spTree>
    <p:extLst>
      <p:ext uri="{BB962C8B-B14F-4D97-AF65-F5344CB8AC3E}">
        <p14:creationId xmlns:p14="http://schemas.microsoft.com/office/powerpoint/2010/main" val="269428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difference between internal and external characteristics isn’t completely </a:t>
            </a:r>
            <a:r>
              <a:rPr lang="en-US" dirty="0" smtClean="0"/>
              <a:t>clear-cut because </a:t>
            </a:r>
            <a:r>
              <a:rPr lang="en-US" dirty="0"/>
              <a:t>at some level internal characteristics affect external ones. </a:t>
            </a:r>
            <a:endParaRPr lang="en-US" dirty="0" smtClean="0"/>
          </a:p>
          <a:p>
            <a:pPr algn="just"/>
            <a:r>
              <a:rPr lang="en-US" dirty="0" smtClean="0"/>
              <a:t>Software </a:t>
            </a:r>
            <a:r>
              <a:rPr lang="en-US" dirty="0"/>
              <a:t>that </a:t>
            </a:r>
            <a:r>
              <a:rPr lang="en-US" dirty="0" smtClean="0"/>
              <a:t>isn’t internally </a:t>
            </a:r>
            <a:r>
              <a:rPr lang="en-US" dirty="0"/>
              <a:t>understandable or maintainable impairs your ability to correct </a:t>
            </a:r>
            <a:r>
              <a:rPr lang="en-US" dirty="0" smtClean="0"/>
              <a:t>defects, which </a:t>
            </a:r>
            <a:r>
              <a:rPr lang="en-US" dirty="0"/>
              <a:t>in turn affects the external characteristics of correctness and reliability. </a:t>
            </a:r>
            <a:endParaRPr lang="en-US" dirty="0" smtClean="0"/>
          </a:p>
          <a:p>
            <a:pPr algn="just"/>
            <a:r>
              <a:rPr lang="en-US" dirty="0" smtClean="0"/>
              <a:t>Software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isn’t flexible can’t be enhanced in response to user requests, which in </a:t>
            </a:r>
            <a:r>
              <a:rPr lang="en-US" dirty="0" smtClean="0"/>
              <a:t>turn affects </a:t>
            </a:r>
            <a:r>
              <a:rPr lang="en-US" dirty="0"/>
              <a:t>the external characteristic of usability.</a:t>
            </a:r>
          </a:p>
        </p:txBody>
      </p:sp>
    </p:spTree>
    <p:extLst>
      <p:ext uri="{BB962C8B-B14F-4D97-AF65-F5344CB8AC3E}">
        <p14:creationId xmlns:p14="http://schemas.microsoft.com/office/powerpoint/2010/main" val="3171922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point is that some quality </a:t>
            </a:r>
            <a:r>
              <a:rPr lang="en-US" dirty="0" smtClean="0"/>
              <a:t>characteristics are </a:t>
            </a:r>
            <a:r>
              <a:rPr lang="en-US" dirty="0"/>
              <a:t>emphasized to make life easier for the user and some are emphasized </a:t>
            </a:r>
            <a:r>
              <a:rPr lang="en-US" dirty="0" smtClean="0"/>
              <a:t>to make </a:t>
            </a:r>
            <a:r>
              <a:rPr lang="en-US" dirty="0"/>
              <a:t>life easier for the programmer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attempt to maximize certain characteristics inevitably conflicts with the attempt </a:t>
            </a:r>
            <a:r>
              <a:rPr lang="en-US" dirty="0" smtClean="0"/>
              <a:t>to maximize </a:t>
            </a:r>
            <a:r>
              <a:rPr lang="en-US" dirty="0"/>
              <a:t>others. </a:t>
            </a:r>
            <a:endParaRPr lang="en-US" dirty="0" smtClean="0"/>
          </a:p>
          <a:p>
            <a:pPr algn="just"/>
            <a:r>
              <a:rPr lang="en-US" dirty="0" smtClean="0"/>
              <a:t>Finding </a:t>
            </a:r>
            <a:r>
              <a:rPr lang="en-US" dirty="0"/>
              <a:t>an optimal solution from a set of competing objectives is </a:t>
            </a:r>
            <a:r>
              <a:rPr lang="en-US" dirty="0" smtClean="0"/>
              <a:t>one activity </a:t>
            </a:r>
            <a:r>
              <a:rPr lang="en-US" dirty="0"/>
              <a:t>that makes software development a true engineering discipline. </a:t>
            </a:r>
            <a:endParaRPr lang="en-US" dirty="0" smtClean="0"/>
          </a:p>
          <a:p>
            <a:pPr algn="just"/>
            <a:r>
              <a:rPr lang="en-US" dirty="0" smtClean="0"/>
              <a:t>Figure in next slide shows </a:t>
            </a:r>
            <a:r>
              <a:rPr lang="en-US" dirty="0"/>
              <a:t>the way in which focusing on some external quality characteristics affects others.</a:t>
            </a:r>
          </a:p>
          <a:p>
            <a:pPr algn="just"/>
            <a:r>
              <a:rPr lang="en-US" dirty="0"/>
              <a:t>The same kinds of relationships can be found among the internal characteristics of </a:t>
            </a:r>
            <a:r>
              <a:rPr lang="en-US" dirty="0" smtClean="0"/>
              <a:t>software quality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1091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0"/>
            <a:ext cx="5943599" cy="4724400"/>
          </a:xfrm>
        </p:spPr>
      </p:pic>
    </p:spTree>
    <p:extLst>
      <p:ext uri="{BB962C8B-B14F-4D97-AF65-F5344CB8AC3E}">
        <p14:creationId xmlns:p14="http://schemas.microsoft.com/office/powerpoint/2010/main" val="629551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most interesting aspect of this chart is that focusing on a specific </a:t>
            </a:r>
            <a:r>
              <a:rPr lang="en-US" dirty="0" smtClean="0"/>
              <a:t>characteristic doesn’t </a:t>
            </a:r>
            <a:r>
              <a:rPr lang="en-US" dirty="0"/>
              <a:t>always mean a tradeoff with another characteristic. </a:t>
            </a:r>
            <a:endParaRPr lang="en-US" dirty="0" smtClean="0"/>
          </a:p>
          <a:p>
            <a:pPr algn="just"/>
            <a:r>
              <a:rPr lang="en-US" dirty="0" smtClean="0"/>
              <a:t>Sometimes </a:t>
            </a:r>
            <a:r>
              <a:rPr lang="en-US" dirty="0"/>
              <a:t>one </a:t>
            </a:r>
            <a:r>
              <a:rPr lang="en-US" dirty="0" smtClean="0"/>
              <a:t>hurts another</a:t>
            </a:r>
            <a:r>
              <a:rPr lang="en-US" dirty="0"/>
              <a:t>, sometimes one helps another, and sometimes one neither hurts nor </a:t>
            </a:r>
            <a:r>
              <a:rPr lang="en-US" dirty="0" smtClean="0"/>
              <a:t>helps another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correctness is the characteristic of functioning exactly to specification.</a:t>
            </a:r>
          </a:p>
          <a:p>
            <a:pPr algn="just"/>
            <a:r>
              <a:rPr lang="en-US" dirty="0"/>
              <a:t>Robustness is the ability to continue functioning even under </a:t>
            </a:r>
            <a:r>
              <a:rPr lang="en-US" dirty="0" smtClean="0"/>
              <a:t>unanticipated conditions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Focusing </a:t>
            </a:r>
            <a:r>
              <a:rPr lang="en-US" dirty="0"/>
              <a:t>on correctness hurts robustness and vice versa. In </a:t>
            </a:r>
            <a:r>
              <a:rPr lang="en-US" dirty="0" smtClean="0"/>
              <a:t>contrast, focusing </a:t>
            </a:r>
            <a:r>
              <a:rPr lang="en-US" dirty="0"/>
              <a:t>on adaptability helps robustness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398797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Software </a:t>
            </a:r>
            <a:r>
              <a:rPr lang="en-US" b="1" u="sng" dirty="0"/>
              <a:t>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Software quality assurance is a planned and systematic program of activities </a:t>
            </a:r>
            <a:r>
              <a:rPr lang="en-US" dirty="0" smtClean="0"/>
              <a:t>designed to </a:t>
            </a:r>
            <a:r>
              <a:rPr lang="en-US" dirty="0"/>
              <a:t>ensure that a system has the desired characteristics. </a:t>
            </a:r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it might seem </a:t>
            </a:r>
            <a:r>
              <a:rPr lang="en-US" dirty="0" smtClean="0"/>
              <a:t>that the </a:t>
            </a:r>
            <a:r>
              <a:rPr lang="en-US" dirty="0"/>
              <a:t>best way to develop a high-quality product would be to focus on the product </a:t>
            </a:r>
            <a:r>
              <a:rPr lang="en-US" dirty="0" smtClean="0"/>
              <a:t>itself, in </a:t>
            </a:r>
            <a:r>
              <a:rPr lang="en-US" dirty="0"/>
              <a:t>software quality assurance you also need to focus on the software-development process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63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of the elements of a software-quality program </a:t>
            </a:r>
            <a:r>
              <a:rPr lang="en-US" dirty="0" smtClean="0"/>
              <a:t>are:</a:t>
            </a:r>
          </a:p>
          <a:p>
            <a:pPr lvl="1"/>
            <a:r>
              <a:rPr lang="en-US" b="1" i="1" dirty="0"/>
              <a:t>Software-quality </a:t>
            </a:r>
            <a:r>
              <a:rPr lang="en-US" b="1" i="1" dirty="0" smtClean="0"/>
              <a:t>objectives</a:t>
            </a:r>
          </a:p>
          <a:p>
            <a:pPr lvl="1"/>
            <a:r>
              <a:rPr lang="en-US" b="1" i="1" dirty="0"/>
              <a:t>Explicit quality-assurance </a:t>
            </a:r>
            <a:r>
              <a:rPr lang="en-US" b="1" i="1" dirty="0" smtClean="0"/>
              <a:t>activity</a:t>
            </a:r>
          </a:p>
          <a:p>
            <a:pPr lvl="1"/>
            <a:r>
              <a:rPr lang="en-US" b="1" i="1" dirty="0"/>
              <a:t>Testing </a:t>
            </a:r>
            <a:r>
              <a:rPr lang="en-US" b="1" i="1" dirty="0" smtClean="0"/>
              <a:t>strategy</a:t>
            </a:r>
          </a:p>
          <a:p>
            <a:pPr lvl="1"/>
            <a:r>
              <a:rPr lang="en-US" b="1" i="1" dirty="0"/>
              <a:t>Software-engineering </a:t>
            </a:r>
            <a:r>
              <a:rPr lang="en-US" b="1" i="1" dirty="0" smtClean="0"/>
              <a:t>guidelines</a:t>
            </a:r>
          </a:p>
          <a:p>
            <a:pPr lvl="1"/>
            <a:r>
              <a:rPr lang="en-US" b="1" i="1" dirty="0"/>
              <a:t>Informal technical </a:t>
            </a:r>
            <a:r>
              <a:rPr lang="en-US" b="1" i="1" dirty="0" smtClean="0"/>
              <a:t>reviews</a:t>
            </a:r>
          </a:p>
          <a:p>
            <a:pPr lvl="1"/>
            <a:r>
              <a:rPr lang="en-US" b="1" i="1" dirty="0"/>
              <a:t>Formal technical </a:t>
            </a:r>
            <a:r>
              <a:rPr lang="en-US" b="1" i="1" dirty="0" smtClean="0"/>
              <a:t>reviews</a:t>
            </a:r>
          </a:p>
          <a:p>
            <a:pPr lvl="1"/>
            <a:r>
              <a:rPr lang="en-US" b="1" i="1" dirty="0"/>
              <a:t>External </a:t>
            </a:r>
            <a:r>
              <a:rPr lang="en-US" b="1" i="1" dirty="0" smtClean="0"/>
              <a:t>audits</a:t>
            </a:r>
          </a:p>
          <a:p>
            <a:pPr lvl="1"/>
            <a:r>
              <a:rPr lang="en-US" b="1" i="1" dirty="0"/>
              <a:t>Change-control </a:t>
            </a:r>
            <a:r>
              <a:rPr lang="en-US" b="1" i="1" dirty="0" smtClean="0"/>
              <a:t>procedures</a:t>
            </a:r>
          </a:p>
          <a:p>
            <a:pPr lvl="1"/>
            <a:r>
              <a:rPr lang="en-US" b="1" i="1" dirty="0"/>
              <a:t>Measurement of </a:t>
            </a:r>
            <a:r>
              <a:rPr lang="en-US" b="1" i="1" dirty="0" smtClean="0"/>
              <a:t>results</a:t>
            </a:r>
          </a:p>
          <a:p>
            <a:pPr lvl="1"/>
            <a:r>
              <a:rPr lang="en-US" b="1" i="1" dirty="0"/>
              <a:t>Prototyping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69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Software-quality objectives </a:t>
            </a:r>
            <a:endParaRPr lang="en-US" b="1" i="1" dirty="0" smtClean="0"/>
          </a:p>
          <a:p>
            <a:pPr lvl="1" algn="just"/>
            <a:r>
              <a:rPr lang="en-US" dirty="0" smtClean="0"/>
              <a:t>One </a:t>
            </a:r>
            <a:r>
              <a:rPr lang="en-US" dirty="0"/>
              <a:t>powerful technique for improving software </a:t>
            </a:r>
            <a:r>
              <a:rPr lang="en-US" dirty="0" smtClean="0"/>
              <a:t>quality is </a:t>
            </a:r>
            <a:r>
              <a:rPr lang="en-US" dirty="0"/>
              <a:t>setting explicit quality objectives from among the external and internal </a:t>
            </a:r>
            <a:r>
              <a:rPr lang="en-US" dirty="0" smtClean="0"/>
              <a:t>characteristics described </a:t>
            </a:r>
            <a:r>
              <a:rPr lang="en-US" dirty="0"/>
              <a:t>in the previous section. </a:t>
            </a:r>
            <a:endParaRPr lang="en-US" dirty="0" smtClean="0"/>
          </a:p>
          <a:p>
            <a:pPr lvl="1" algn="just"/>
            <a:r>
              <a:rPr lang="en-US" dirty="0" smtClean="0"/>
              <a:t>Without </a:t>
            </a:r>
            <a:r>
              <a:rPr lang="en-US" dirty="0"/>
              <a:t>explicit goals, programmers might work </a:t>
            </a:r>
            <a:r>
              <a:rPr lang="en-US" dirty="0" smtClean="0"/>
              <a:t>to maximize </a:t>
            </a:r>
            <a:r>
              <a:rPr lang="en-US" dirty="0"/>
              <a:t>characteristics different from the ones you expect them to maximize.</a:t>
            </a:r>
          </a:p>
        </p:txBody>
      </p:sp>
    </p:spTree>
    <p:extLst>
      <p:ext uri="{BB962C8B-B14F-4D97-AF65-F5344CB8AC3E}">
        <p14:creationId xmlns:p14="http://schemas.microsoft.com/office/powerpoint/2010/main" val="3594399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i="1" dirty="0"/>
              <a:t>Explicit quality-assurance activity </a:t>
            </a:r>
            <a:endParaRPr lang="en-US" b="1" i="1" dirty="0" smtClean="0"/>
          </a:p>
          <a:p>
            <a:pPr lvl="1" algn="just"/>
            <a:r>
              <a:rPr lang="en-US" dirty="0" smtClean="0"/>
              <a:t>One </a:t>
            </a:r>
            <a:r>
              <a:rPr lang="en-US" dirty="0"/>
              <a:t>common problem in assuring quality is </a:t>
            </a:r>
            <a:r>
              <a:rPr lang="en-US" dirty="0" smtClean="0"/>
              <a:t>that quality </a:t>
            </a:r>
            <a:r>
              <a:rPr lang="en-US" dirty="0"/>
              <a:t>is perceived as a secondary </a:t>
            </a:r>
            <a:r>
              <a:rPr lang="en-US" dirty="0" smtClean="0"/>
              <a:t>goal. Indeed</a:t>
            </a:r>
            <a:r>
              <a:rPr lang="en-US" dirty="0"/>
              <a:t>, in some organizations, quick </a:t>
            </a:r>
            <a:r>
              <a:rPr lang="en-US" dirty="0" smtClean="0"/>
              <a:t>and dirty </a:t>
            </a:r>
            <a:r>
              <a:rPr lang="en-US" dirty="0"/>
              <a:t>programming is the rule rather than the exception. </a:t>
            </a:r>
            <a:endParaRPr lang="en-US" dirty="0" smtClean="0"/>
          </a:p>
          <a:p>
            <a:pPr lvl="1" algn="just"/>
            <a:r>
              <a:rPr lang="en-US" dirty="0" smtClean="0"/>
              <a:t>Programmers who </a:t>
            </a:r>
            <a:r>
              <a:rPr lang="en-US" dirty="0"/>
              <a:t>litter their code with defects and “complete” their programs quickly, </a:t>
            </a:r>
            <a:r>
              <a:rPr lang="en-US" dirty="0" smtClean="0"/>
              <a:t>are rewarded </a:t>
            </a:r>
            <a:r>
              <a:rPr lang="en-US" dirty="0"/>
              <a:t>more than programmers </a:t>
            </a:r>
            <a:r>
              <a:rPr lang="en-US" dirty="0" smtClean="0"/>
              <a:t>who </a:t>
            </a:r>
            <a:r>
              <a:rPr lang="en-US" dirty="0"/>
              <a:t>write excellent </a:t>
            </a:r>
            <a:r>
              <a:rPr lang="en-US" dirty="0" smtClean="0"/>
              <a:t>programs and </a:t>
            </a:r>
            <a:r>
              <a:rPr lang="en-US" dirty="0"/>
              <a:t>make sure that they are usable before releasing them. </a:t>
            </a:r>
            <a:endParaRPr lang="en-US" dirty="0" smtClean="0"/>
          </a:p>
          <a:p>
            <a:pPr lvl="1" algn="just"/>
            <a:r>
              <a:rPr lang="en-US" dirty="0" smtClean="0"/>
              <a:t>In </a:t>
            </a:r>
            <a:r>
              <a:rPr lang="en-US" dirty="0"/>
              <a:t>such </a:t>
            </a:r>
            <a:r>
              <a:rPr lang="en-US" dirty="0" smtClean="0"/>
              <a:t>organizations, it </a:t>
            </a:r>
            <a:r>
              <a:rPr lang="en-US" dirty="0"/>
              <a:t>shouldn’t be surprising that programmers don’t make quality their </a:t>
            </a:r>
            <a:r>
              <a:rPr lang="en-US" dirty="0" smtClean="0"/>
              <a:t>first priority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organization must show programmers that quality is a priority. </a:t>
            </a:r>
            <a:endParaRPr lang="en-US" dirty="0" smtClean="0"/>
          </a:p>
          <a:p>
            <a:pPr lvl="1" algn="just"/>
            <a:r>
              <a:rPr lang="en-US" dirty="0" smtClean="0"/>
              <a:t>Making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quality-assurance activity explicit makes the priority clear, and programmers </a:t>
            </a:r>
            <a:r>
              <a:rPr lang="en-US" dirty="0" smtClean="0"/>
              <a:t>will respond </a:t>
            </a:r>
            <a:r>
              <a:rPr lang="en-US" dirty="0"/>
              <a:t>accordingly.</a:t>
            </a:r>
          </a:p>
        </p:txBody>
      </p:sp>
    </p:spTree>
    <p:extLst>
      <p:ext uri="{BB962C8B-B14F-4D97-AF65-F5344CB8AC3E}">
        <p14:creationId xmlns:p14="http://schemas.microsoft.com/office/powerpoint/2010/main" val="46492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Characteristics </a:t>
            </a:r>
            <a:r>
              <a:rPr lang="en-US" dirty="0"/>
              <a:t>of Software </a:t>
            </a:r>
            <a:r>
              <a:rPr lang="en-US" dirty="0" smtClean="0"/>
              <a:t>Quality</a:t>
            </a:r>
          </a:p>
          <a:p>
            <a:pPr algn="just"/>
            <a:r>
              <a:rPr lang="en-US" dirty="0" smtClean="0"/>
              <a:t>Techniques </a:t>
            </a:r>
            <a:r>
              <a:rPr lang="en-US" dirty="0"/>
              <a:t>for Improving Software </a:t>
            </a:r>
            <a:r>
              <a:rPr lang="en-US" dirty="0" smtClean="0"/>
              <a:t>Quality</a:t>
            </a:r>
            <a:endParaRPr lang="en-US" dirty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to Do Quality </a:t>
            </a:r>
            <a:r>
              <a:rPr lang="en-US" dirty="0" smtClean="0"/>
              <a:t>Assurance</a:t>
            </a:r>
          </a:p>
          <a:p>
            <a:pPr algn="just"/>
            <a:r>
              <a:rPr lang="en-US" dirty="0"/>
              <a:t>CHECKLIST: A Quality-Assurance </a:t>
            </a:r>
            <a:r>
              <a:rPr lang="en-US" dirty="0" smtClean="0"/>
              <a:t>Plan</a:t>
            </a:r>
          </a:p>
          <a:p>
            <a:pPr algn="just"/>
            <a:r>
              <a:rPr lang="en-US" dirty="0" smtClean="0"/>
              <a:t>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Testing strategy </a:t>
            </a:r>
            <a:endParaRPr lang="en-US" b="1" i="1" dirty="0" smtClean="0"/>
          </a:p>
          <a:p>
            <a:pPr lvl="1" algn="just"/>
            <a:r>
              <a:rPr lang="en-US" dirty="0" smtClean="0"/>
              <a:t>Execution </a:t>
            </a:r>
            <a:r>
              <a:rPr lang="en-US" dirty="0"/>
              <a:t>testing can provide a detailed assessment of a </a:t>
            </a:r>
            <a:r>
              <a:rPr lang="en-US" dirty="0" smtClean="0"/>
              <a:t>product’s reliability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Part </a:t>
            </a:r>
            <a:r>
              <a:rPr lang="en-US" dirty="0"/>
              <a:t>of quality assurance is developing a test strategy in conjunction </a:t>
            </a:r>
            <a:r>
              <a:rPr lang="en-US" dirty="0" smtClean="0"/>
              <a:t>with the </a:t>
            </a:r>
            <a:r>
              <a:rPr lang="en-US" dirty="0"/>
              <a:t>product requirements, architecture, and design.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026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Software-engineering guidelines </a:t>
            </a:r>
            <a:endParaRPr lang="en-US" b="1" i="1" dirty="0" smtClean="0"/>
          </a:p>
          <a:p>
            <a:pPr lvl="1" algn="just"/>
            <a:r>
              <a:rPr lang="en-US" dirty="0" smtClean="0"/>
              <a:t>Guidelines </a:t>
            </a:r>
            <a:r>
              <a:rPr lang="en-US" dirty="0"/>
              <a:t>should control the technical </a:t>
            </a:r>
            <a:r>
              <a:rPr lang="en-US" dirty="0" smtClean="0"/>
              <a:t>character of </a:t>
            </a:r>
            <a:r>
              <a:rPr lang="en-US" dirty="0"/>
              <a:t>the software as it’s developed. </a:t>
            </a:r>
            <a:endParaRPr lang="en-US" dirty="0" smtClean="0"/>
          </a:p>
          <a:p>
            <a:pPr lvl="1" algn="just"/>
            <a:r>
              <a:rPr lang="en-US" dirty="0" smtClean="0"/>
              <a:t>Such </a:t>
            </a:r>
            <a:r>
              <a:rPr lang="en-US" dirty="0"/>
              <a:t>guidelines apply to all software </a:t>
            </a:r>
            <a:r>
              <a:rPr lang="en-US" dirty="0" smtClean="0"/>
              <a:t>development activities</a:t>
            </a:r>
            <a:r>
              <a:rPr lang="en-US" dirty="0"/>
              <a:t>, including problem definition, requirements development, architecture, </a:t>
            </a:r>
            <a:r>
              <a:rPr lang="en-US" dirty="0" smtClean="0"/>
              <a:t>construction, and </a:t>
            </a:r>
            <a:r>
              <a:rPr lang="en-US" dirty="0"/>
              <a:t>system testing.</a:t>
            </a:r>
          </a:p>
        </p:txBody>
      </p:sp>
    </p:spTree>
    <p:extLst>
      <p:ext uri="{BB962C8B-B14F-4D97-AF65-F5344CB8AC3E}">
        <p14:creationId xmlns:p14="http://schemas.microsoft.com/office/powerpoint/2010/main" val="306036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Informal technical reviews </a:t>
            </a:r>
            <a:endParaRPr lang="en-US" b="1" i="1" dirty="0" smtClean="0"/>
          </a:p>
          <a:p>
            <a:pPr lvl="1" algn="just"/>
            <a:r>
              <a:rPr lang="en-US" dirty="0" smtClean="0"/>
              <a:t>Many </a:t>
            </a:r>
            <a:r>
              <a:rPr lang="en-US" dirty="0"/>
              <a:t>software developers review their work before </a:t>
            </a:r>
            <a:r>
              <a:rPr lang="en-US" dirty="0" smtClean="0"/>
              <a:t>turning it </a:t>
            </a:r>
            <a:r>
              <a:rPr lang="en-US" dirty="0"/>
              <a:t>over for formal review. </a:t>
            </a:r>
            <a:endParaRPr lang="en-US" dirty="0" smtClean="0"/>
          </a:p>
          <a:p>
            <a:pPr lvl="1" algn="just"/>
            <a:r>
              <a:rPr lang="en-US" dirty="0" smtClean="0"/>
              <a:t>Informal </a:t>
            </a:r>
            <a:r>
              <a:rPr lang="en-US" dirty="0"/>
              <a:t>reviews include desk-checking the design or </a:t>
            </a:r>
            <a:r>
              <a:rPr lang="en-US" dirty="0" smtClean="0"/>
              <a:t>the code </a:t>
            </a:r>
            <a:r>
              <a:rPr lang="en-US" dirty="0"/>
              <a:t>or walking through the code with a few peers.</a:t>
            </a:r>
          </a:p>
        </p:txBody>
      </p:sp>
    </p:spTree>
    <p:extLst>
      <p:ext uri="{BB962C8B-B14F-4D97-AF65-F5344CB8AC3E}">
        <p14:creationId xmlns:p14="http://schemas.microsoft.com/office/powerpoint/2010/main" val="2198695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/>
              <a:t>Formal technical reviews </a:t>
            </a:r>
            <a:endParaRPr lang="en-US" b="1" i="1" dirty="0" smtClean="0"/>
          </a:p>
          <a:p>
            <a:pPr lvl="1" algn="just"/>
            <a:r>
              <a:rPr lang="en-US" dirty="0" smtClean="0"/>
              <a:t>One </a:t>
            </a:r>
            <a:r>
              <a:rPr lang="en-US" dirty="0"/>
              <a:t>part of managing a software-engineering process </a:t>
            </a:r>
            <a:r>
              <a:rPr lang="en-US" dirty="0" smtClean="0"/>
              <a:t>is catching </a:t>
            </a:r>
            <a:r>
              <a:rPr lang="en-US" dirty="0"/>
              <a:t>problems at the “lowest-value” stage—that is, at the time at which the </a:t>
            </a:r>
            <a:r>
              <a:rPr lang="en-US" dirty="0" smtClean="0"/>
              <a:t>least investment </a:t>
            </a:r>
            <a:r>
              <a:rPr lang="en-US" dirty="0"/>
              <a:t>has been made and at which problems cost the least to correct. </a:t>
            </a:r>
            <a:endParaRPr lang="en-US" dirty="0" smtClean="0"/>
          </a:p>
          <a:p>
            <a:pPr lvl="1" algn="just"/>
            <a:r>
              <a:rPr lang="en-US" dirty="0" smtClean="0"/>
              <a:t>To achieve such </a:t>
            </a:r>
            <a:r>
              <a:rPr lang="en-US" dirty="0"/>
              <a:t>a goal, developers use “quality gates,” periodic tests or reviews that </a:t>
            </a:r>
            <a:r>
              <a:rPr lang="en-US" dirty="0" smtClean="0"/>
              <a:t>determine whether </a:t>
            </a:r>
            <a:r>
              <a:rPr lang="en-US" dirty="0"/>
              <a:t>the quality of the product at one stage is sufficient to support moving on </a:t>
            </a:r>
            <a:r>
              <a:rPr lang="en-US" dirty="0" smtClean="0"/>
              <a:t>to the </a:t>
            </a:r>
            <a:r>
              <a:rPr lang="en-US" dirty="0"/>
              <a:t>next. </a:t>
            </a:r>
            <a:endParaRPr lang="en-US" dirty="0" smtClean="0"/>
          </a:p>
          <a:p>
            <a:pPr lvl="1" algn="just"/>
            <a:r>
              <a:rPr lang="en-US" dirty="0" smtClean="0"/>
              <a:t>Quality </a:t>
            </a:r>
            <a:r>
              <a:rPr lang="en-US" dirty="0"/>
              <a:t>gates are usually used to transition between requirements </a:t>
            </a:r>
            <a:r>
              <a:rPr lang="en-US" dirty="0" smtClean="0"/>
              <a:t>development and </a:t>
            </a:r>
            <a:r>
              <a:rPr lang="en-US" dirty="0"/>
              <a:t>architecture, architecture and construction, and construction and </a:t>
            </a:r>
            <a:r>
              <a:rPr lang="en-US" dirty="0" smtClean="0"/>
              <a:t>system testing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“gate” can be an inspection, a peer review, a customer review, or an audit.</a:t>
            </a:r>
          </a:p>
        </p:txBody>
      </p:sp>
    </p:spTree>
    <p:extLst>
      <p:ext uri="{BB962C8B-B14F-4D97-AF65-F5344CB8AC3E}">
        <p14:creationId xmlns:p14="http://schemas.microsoft.com/office/powerpoint/2010/main" val="240097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External audits </a:t>
            </a:r>
            <a:endParaRPr lang="en-US" b="1" i="1" dirty="0" smtClean="0"/>
          </a:p>
          <a:p>
            <a:pPr lvl="1" algn="just"/>
            <a:r>
              <a:rPr lang="en-US" dirty="0" smtClean="0"/>
              <a:t>An </a:t>
            </a:r>
            <a:r>
              <a:rPr lang="en-US" dirty="0"/>
              <a:t>external audit is a specific kind of technical review used to </a:t>
            </a:r>
            <a:r>
              <a:rPr lang="en-US" dirty="0" smtClean="0"/>
              <a:t>determine the </a:t>
            </a:r>
            <a:r>
              <a:rPr lang="en-US" dirty="0"/>
              <a:t>status of a project or the quality of a product being developed. </a:t>
            </a:r>
            <a:endParaRPr lang="en-US" dirty="0" smtClean="0"/>
          </a:p>
          <a:p>
            <a:pPr lvl="1" algn="just"/>
            <a:r>
              <a:rPr lang="en-US" dirty="0" smtClean="0"/>
              <a:t>An </a:t>
            </a:r>
            <a:r>
              <a:rPr lang="en-US" dirty="0"/>
              <a:t>audit </a:t>
            </a:r>
            <a:r>
              <a:rPr lang="en-US" dirty="0" smtClean="0"/>
              <a:t>team is </a:t>
            </a:r>
            <a:r>
              <a:rPr lang="en-US" dirty="0"/>
              <a:t>brought in from outside the organization and reports its findings to whoever </a:t>
            </a:r>
            <a:r>
              <a:rPr lang="en-US" dirty="0" smtClean="0"/>
              <a:t>commissioned the </a:t>
            </a:r>
            <a:r>
              <a:rPr lang="en-US" dirty="0"/>
              <a:t>audit, usually management.</a:t>
            </a:r>
          </a:p>
        </p:txBody>
      </p:sp>
    </p:spTree>
    <p:extLst>
      <p:ext uri="{BB962C8B-B14F-4D97-AF65-F5344CB8AC3E}">
        <p14:creationId xmlns:p14="http://schemas.microsoft.com/office/powerpoint/2010/main" val="88104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/>
              <a:t>Change-control procedures </a:t>
            </a:r>
            <a:endParaRPr lang="en-US" b="1" i="1" dirty="0" smtClean="0"/>
          </a:p>
          <a:p>
            <a:pPr lvl="1" algn="just"/>
            <a:r>
              <a:rPr lang="en-US" dirty="0" smtClean="0"/>
              <a:t>One </a:t>
            </a:r>
            <a:r>
              <a:rPr lang="en-US" dirty="0"/>
              <a:t>big obstacle to achieving software quality is </a:t>
            </a:r>
            <a:r>
              <a:rPr lang="en-US" dirty="0" smtClean="0"/>
              <a:t>uncontrolled changes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Uncontrolled </a:t>
            </a:r>
            <a:r>
              <a:rPr lang="en-US" dirty="0"/>
              <a:t>requirements changes can result in disruption </a:t>
            </a:r>
            <a:r>
              <a:rPr lang="en-US" dirty="0" smtClean="0"/>
              <a:t>to design </a:t>
            </a:r>
            <a:r>
              <a:rPr lang="en-US" dirty="0"/>
              <a:t>and coding. </a:t>
            </a:r>
            <a:endParaRPr lang="en-US" dirty="0" smtClean="0"/>
          </a:p>
          <a:p>
            <a:pPr lvl="1" algn="just"/>
            <a:r>
              <a:rPr lang="en-US" dirty="0" smtClean="0"/>
              <a:t>Uncontrolled </a:t>
            </a:r>
            <a:r>
              <a:rPr lang="en-US" dirty="0"/>
              <a:t>changes in design can result in code that </a:t>
            </a:r>
            <a:r>
              <a:rPr lang="en-US" dirty="0" smtClean="0"/>
              <a:t>doesn’t agree </a:t>
            </a:r>
            <a:r>
              <a:rPr lang="en-US" dirty="0"/>
              <a:t>with its requirements, inconsistencies in the code, or more time spent </a:t>
            </a:r>
            <a:r>
              <a:rPr lang="en-US" dirty="0" smtClean="0"/>
              <a:t>modifying code </a:t>
            </a:r>
            <a:r>
              <a:rPr lang="en-US" dirty="0"/>
              <a:t>to meet the changing design than spent moving the project forward.</a:t>
            </a:r>
          </a:p>
        </p:txBody>
      </p:sp>
    </p:spTree>
    <p:extLst>
      <p:ext uri="{BB962C8B-B14F-4D97-AF65-F5344CB8AC3E}">
        <p14:creationId xmlns:p14="http://schemas.microsoft.com/office/powerpoint/2010/main" val="2731356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dirty="0" smtClean="0"/>
              <a:t>Uncontrolled changes </a:t>
            </a:r>
            <a:r>
              <a:rPr lang="en-US" dirty="0"/>
              <a:t>in the code itself can result in internal inconsistencies and </a:t>
            </a:r>
            <a:r>
              <a:rPr lang="en-US" dirty="0" smtClean="0"/>
              <a:t>uncertainties about </a:t>
            </a:r>
            <a:r>
              <a:rPr lang="en-US" dirty="0"/>
              <a:t>which code has been fully reviewed and tested and which hasn’t. </a:t>
            </a:r>
            <a:endParaRPr lang="en-US" dirty="0" smtClean="0"/>
          </a:p>
          <a:p>
            <a:pPr lvl="1" algn="just"/>
            <a:r>
              <a:rPr lang="en-US" dirty="0" smtClean="0"/>
              <a:t>Handling changes effectively </a:t>
            </a:r>
            <a:r>
              <a:rPr lang="en-US" dirty="0"/>
              <a:t>is a key to achieving high quality levels.</a:t>
            </a:r>
          </a:p>
        </p:txBody>
      </p:sp>
    </p:spTree>
    <p:extLst>
      <p:ext uri="{BB962C8B-B14F-4D97-AF65-F5344CB8AC3E}">
        <p14:creationId xmlns:p14="http://schemas.microsoft.com/office/powerpoint/2010/main" val="2182328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/>
              <a:t>Measurement of results </a:t>
            </a:r>
            <a:endParaRPr lang="en-US" b="1" i="1" dirty="0" smtClean="0"/>
          </a:p>
          <a:p>
            <a:pPr lvl="1" algn="just"/>
            <a:r>
              <a:rPr lang="en-US" dirty="0" smtClean="0"/>
              <a:t>Unless </a:t>
            </a:r>
            <a:r>
              <a:rPr lang="en-US" dirty="0"/>
              <a:t>results of a quality-assurance plan are </a:t>
            </a:r>
            <a:r>
              <a:rPr lang="en-US" dirty="0" smtClean="0"/>
              <a:t>measured, you’ll </a:t>
            </a:r>
            <a:r>
              <a:rPr lang="en-US" dirty="0"/>
              <a:t>have no way to know whether the plan is working. </a:t>
            </a:r>
            <a:endParaRPr lang="en-US" dirty="0" smtClean="0"/>
          </a:p>
          <a:p>
            <a:pPr lvl="1" algn="just"/>
            <a:r>
              <a:rPr lang="en-US" dirty="0" smtClean="0"/>
              <a:t>Measurement </a:t>
            </a:r>
            <a:r>
              <a:rPr lang="en-US" dirty="0"/>
              <a:t>tells </a:t>
            </a:r>
            <a:r>
              <a:rPr lang="en-US" dirty="0" smtClean="0"/>
              <a:t>you whether </a:t>
            </a:r>
            <a:r>
              <a:rPr lang="en-US" dirty="0"/>
              <a:t>your plan is a success or a failure and also allows you to vary your process </a:t>
            </a:r>
            <a:r>
              <a:rPr lang="en-US" dirty="0" smtClean="0"/>
              <a:t>in a </a:t>
            </a:r>
            <a:r>
              <a:rPr lang="en-US" dirty="0"/>
              <a:t>controlled way to see how it can be improved.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can also measure </a:t>
            </a:r>
            <a:r>
              <a:rPr lang="en-US" dirty="0" smtClean="0"/>
              <a:t>quality attributes </a:t>
            </a:r>
            <a:r>
              <a:rPr lang="en-US" dirty="0"/>
              <a:t>themselves—correctness, usability, efficiency, and so on—and it’s useful </a:t>
            </a:r>
            <a:r>
              <a:rPr lang="en-US" dirty="0" smtClean="0"/>
              <a:t>to do 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427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Techniques for Improving </a:t>
            </a:r>
            <a:br>
              <a:rPr lang="en-US" b="1" u="sng" dirty="0"/>
            </a:br>
            <a:r>
              <a:rPr lang="en-US" b="1" u="sng" dirty="0"/>
              <a:t>Software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/>
              <a:t>Prototyping </a:t>
            </a:r>
            <a:endParaRPr lang="en-US" b="1" i="1" dirty="0" smtClean="0"/>
          </a:p>
          <a:p>
            <a:pPr lvl="1" algn="just"/>
            <a:r>
              <a:rPr lang="en-US" dirty="0" smtClean="0"/>
              <a:t>Prototyping </a:t>
            </a:r>
            <a:r>
              <a:rPr lang="en-US" dirty="0"/>
              <a:t>is the development of realistic models of a system’s </a:t>
            </a:r>
            <a:r>
              <a:rPr lang="en-US" dirty="0" smtClean="0"/>
              <a:t>key functions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developer can prototype parts of a user interface to determine </a:t>
            </a:r>
            <a:r>
              <a:rPr lang="en-US" dirty="0" smtClean="0"/>
              <a:t>usability, critical </a:t>
            </a:r>
            <a:r>
              <a:rPr lang="en-US" dirty="0"/>
              <a:t>calculations to determine execution time, or typical data sets to </a:t>
            </a:r>
            <a:r>
              <a:rPr lang="en-US" dirty="0" smtClean="0"/>
              <a:t>determine memory </a:t>
            </a:r>
            <a:r>
              <a:rPr lang="en-US" dirty="0"/>
              <a:t>requirements.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survey of 16 published and 8 unpublished case studies </a:t>
            </a:r>
            <a:r>
              <a:rPr lang="en-US" dirty="0" smtClean="0"/>
              <a:t>compared prototyping </a:t>
            </a:r>
            <a:r>
              <a:rPr lang="en-US" dirty="0"/>
              <a:t>to traditional, specification-development methods. </a:t>
            </a:r>
          </a:p>
          <a:p>
            <a:pPr lvl="1" algn="just"/>
            <a:r>
              <a:rPr lang="en-US" dirty="0" smtClean="0"/>
              <a:t>The comparison revealed </a:t>
            </a:r>
            <a:r>
              <a:rPr lang="en-US" dirty="0"/>
              <a:t>that prototyping can lead to better designs, better matches with </a:t>
            </a:r>
            <a:r>
              <a:rPr lang="en-US" dirty="0" smtClean="0"/>
              <a:t>user needs</a:t>
            </a:r>
            <a:r>
              <a:rPr lang="en-US" dirty="0"/>
              <a:t>, and improved maintainability (Gordon and </a:t>
            </a:r>
            <a:r>
              <a:rPr lang="en-US" dirty="0" err="1"/>
              <a:t>Bieman</a:t>
            </a:r>
            <a:r>
              <a:rPr lang="en-US" dirty="0"/>
              <a:t> 1991).</a:t>
            </a:r>
          </a:p>
        </p:txBody>
      </p:sp>
    </p:spTree>
    <p:extLst>
      <p:ext uri="{BB962C8B-B14F-4D97-AF65-F5344CB8AC3E}">
        <p14:creationId xmlns:p14="http://schemas.microsoft.com/office/powerpoint/2010/main" val="5078287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When to Do Quality Assurance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As Chapter 3 (“Measure Twice, Cut Once: Upstream Prerequisites”) noted, the </a:t>
            </a:r>
            <a:r>
              <a:rPr lang="en-US" dirty="0" smtClean="0"/>
              <a:t>earlier an </a:t>
            </a:r>
            <a:r>
              <a:rPr lang="en-US" dirty="0"/>
              <a:t>error is inserted into software, the more entangled it becomes in other parts of </a:t>
            </a:r>
            <a:r>
              <a:rPr lang="en-US" dirty="0" smtClean="0"/>
              <a:t>the software </a:t>
            </a:r>
            <a:r>
              <a:rPr lang="en-US" dirty="0"/>
              <a:t>and the more expensive it becomes to remove.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fault in requirements </a:t>
            </a:r>
            <a:r>
              <a:rPr lang="en-US" dirty="0" smtClean="0"/>
              <a:t>can produce </a:t>
            </a:r>
            <a:r>
              <a:rPr lang="en-US" dirty="0"/>
              <a:t>one or more corresponding faults in design, which can produce many </a:t>
            </a:r>
            <a:r>
              <a:rPr lang="en-US" dirty="0" smtClean="0"/>
              <a:t>corresponding faults </a:t>
            </a:r>
            <a:r>
              <a:rPr lang="en-US" dirty="0"/>
              <a:t>in code.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requirements error can result in extra architecture or in </a:t>
            </a:r>
            <a:r>
              <a:rPr lang="en-US" dirty="0" smtClean="0"/>
              <a:t>bad architectural </a:t>
            </a:r>
            <a:r>
              <a:rPr lang="en-US" dirty="0"/>
              <a:t>decisions.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extra architecture results in extra code, test cases, </a:t>
            </a:r>
            <a:r>
              <a:rPr lang="en-US" dirty="0" smtClean="0"/>
              <a:t>and documentation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33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Quality is the degree to which a component, system or process meets specified requirements or customer needs and expectations.</a:t>
            </a:r>
          </a:p>
          <a:p>
            <a:pPr algn="just"/>
            <a:r>
              <a:rPr lang="en-US" dirty="0" smtClean="0"/>
              <a:t>Software quality is the degree of conformance to explicit or implicit requirements and expectations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/>
              <a:t>chapter surveys software-quality techniques from a construction point of view.</a:t>
            </a:r>
          </a:p>
          <a:p>
            <a:pPr algn="just"/>
            <a:r>
              <a:rPr lang="en-US" dirty="0" smtClean="0"/>
              <a:t>It </a:t>
            </a:r>
            <a:r>
              <a:rPr lang="en-US" dirty="0"/>
              <a:t>focuses more on big-picture </a:t>
            </a:r>
            <a:r>
              <a:rPr lang="en-US" dirty="0" smtClean="0"/>
              <a:t>issues than </a:t>
            </a:r>
            <a:r>
              <a:rPr lang="en-US" dirty="0"/>
              <a:t>it does on hands-on techniques.</a:t>
            </a:r>
          </a:p>
        </p:txBody>
      </p:sp>
    </p:spTree>
    <p:extLst>
      <p:ext uri="{BB962C8B-B14F-4D97-AF65-F5344CB8AC3E}">
        <p14:creationId xmlns:p14="http://schemas.microsoft.com/office/powerpoint/2010/main" val="1642593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When to Do Quality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Or a requirements error can result in architecture, code, and </a:t>
            </a:r>
            <a:r>
              <a:rPr lang="en-US" dirty="0" smtClean="0"/>
              <a:t>test cases </a:t>
            </a:r>
            <a:r>
              <a:rPr lang="en-US" dirty="0"/>
              <a:t>that are thrown away. </a:t>
            </a:r>
            <a:endParaRPr lang="en-US" dirty="0" smtClean="0"/>
          </a:p>
          <a:p>
            <a:pPr algn="just"/>
            <a:r>
              <a:rPr lang="en-US" dirty="0" smtClean="0"/>
              <a:t>Just </a:t>
            </a:r>
            <a:r>
              <a:rPr lang="en-US" dirty="0"/>
              <a:t>as it’s a good idea to work out the defects in the </a:t>
            </a:r>
            <a:r>
              <a:rPr lang="en-US" dirty="0" smtClean="0"/>
              <a:t>blueprints for </a:t>
            </a:r>
            <a:r>
              <a:rPr lang="en-US" dirty="0"/>
              <a:t>a house before pouring the foundation in concrete, it’s a good idea to </a:t>
            </a:r>
            <a:r>
              <a:rPr lang="en-US" dirty="0" smtClean="0"/>
              <a:t>catch requirements </a:t>
            </a:r>
            <a:r>
              <a:rPr lang="en-US" dirty="0"/>
              <a:t>and architecture errors before they affect later activities.</a:t>
            </a:r>
          </a:p>
        </p:txBody>
      </p:sp>
    </p:spTree>
    <p:extLst>
      <p:ext uri="{BB962C8B-B14F-4D97-AF65-F5344CB8AC3E}">
        <p14:creationId xmlns:p14="http://schemas.microsoft.com/office/powerpoint/2010/main" val="10683988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When to Do Quality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In addition, errors in requirements or architecture tend to be more sweeping </a:t>
            </a:r>
            <a:r>
              <a:rPr lang="en-US" dirty="0" smtClean="0"/>
              <a:t>than construction </a:t>
            </a:r>
            <a:r>
              <a:rPr lang="en-US" dirty="0"/>
              <a:t>errors.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single architectural error can affect several classes and </a:t>
            </a:r>
            <a:r>
              <a:rPr lang="en-US" dirty="0" smtClean="0"/>
              <a:t>dozens of </a:t>
            </a:r>
            <a:r>
              <a:rPr lang="en-US" dirty="0"/>
              <a:t>routines, whereas a single construction error is unlikely to affect more than one </a:t>
            </a:r>
            <a:r>
              <a:rPr lang="en-US" dirty="0" smtClean="0"/>
              <a:t>routine or </a:t>
            </a:r>
            <a:r>
              <a:rPr lang="en-US" dirty="0"/>
              <a:t>class.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this reason, too, it’s cost-effective to catch errors as early as you can.</a:t>
            </a:r>
          </a:p>
        </p:txBody>
      </p:sp>
    </p:spTree>
    <p:extLst>
      <p:ext uri="{BB962C8B-B14F-4D97-AF65-F5344CB8AC3E}">
        <p14:creationId xmlns:p14="http://schemas.microsoft.com/office/powerpoint/2010/main" val="3043041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When to Do Quality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Defects creep into software at all stages. Consequently, you should emphasize </a:t>
            </a:r>
            <a:r>
              <a:rPr lang="en-US" dirty="0" smtClean="0"/>
              <a:t>quality assurance work </a:t>
            </a:r>
            <a:r>
              <a:rPr lang="en-US" dirty="0"/>
              <a:t>in the early stages and throughout the rest of the project.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should </a:t>
            </a:r>
            <a:r>
              <a:rPr lang="en-US" dirty="0" smtClean="0"/>
              <a:t>be planned </a:t>
            </a:r>
            <a:r>
              <a:rPr lang="en-US" dirty="0"/>
              <a:t>into the project as work begins; it should be part of the technical fiber of </a:t>
            </a:r>
            <a:r>
              <a:rPr lang="en-US" dirty="0" smtClean="0"/>
              <a:t>the project </a:t>
            </a:r>
            <a:r>
              <a:rPr lang="en-US" dirty="0"/>
              <a:t>as work continues; and it should punctuate the end of the project, </a:t>
            </a:r>
            <a:r>
              <a:rPr lang="en-US" dirty="0" smtClean="0"/>
              <a:t>verifying the </a:t>
            </a:r>
            <a:r>
              <a:rPr lang="en-US" dirty="0"/>
              <a:t>quality of the product as work ends.</a:t>
            </a:r>
          </a:p>
        </p:txBody>
      </p:sp>
    </p:spTree>
    <p:extLst>
      <p:ext uri="{BB962C8B-B14F-4D97-AF65-F5344CB8AC3E}">
        <p14:creationId xmlns:p14="http://schemas.microsoft.com/office/powerpoint/2010/main" val="2966295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CHECKLIST: A Quality-Assurance </a:t>
            </a:r>
            <a:r>
              <a:rPr lang="en-US" b="1" u="sng" dirty="0" smtClean="0"/>
              <a:t>Plan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Have you identified specific quality characteristics that are important </a:t>
            </a:r>
            <a:r>
              <a:rPr lang="en-US" dirty="0" smtClean="0"/>
              <a:t>to your </a:t>
            </a:r>
            <a:r>
              <a:rPr lang="en-US" dirty="0"/>
              <a:t>project?</a:t>
            </a:r>
          </a:p>
          <a:p>
            <a:pPr algn="just"/>
            <a:r>
              <a:rPr lang="en-US" dirty="0" smtClean="0"/>
              <a:t>Have </a:t>
            </a:r>
            <a:r>
              <a:rPr lang="en-US" dirty="0"/>
              <a:t>you made others aware of the project’s quality objectives?</a:t>
            </a:r>
          </a:p>
          <a:p>
            <a:pPr algn="just"/>
            <a:r>
              <a:rPr lang="en-US" dirty="0" smtClean="0"/>
              <a:t>Have </a:t>
            </a:r>
            <a:r>
              <a:rPr lang="en-US" dirty="0"/>
              <a:t>you differentiated between external and internal quality characteristics?</a:t>
            </a:r>
          </a:p>
          <a:p>
            <a:pPr algn="just"/>
            <a:r>
              <a:rPr lang="en-US" dirty="0" smtClean="0"/>
              <a:t>Have </a:t>
            </a:r>
            <a:r>
              <a:rPr lang="en-US" dirty="0"/>
              <a:t>you thought about the ways in which some characteristics </a:t>
            </a:r>
            <a:r>
              <a:rPr lang="en-US" dirty="0" smtClean="0"/>
              <a:t>might compete </a:t>
            </a:r>
            <a:r>
              <a:rPr lang="en-US" dirty="0"/>
              <a:t>with or complement others?</a:t>
            </a:r>
          </a:p>
        </p:txBody>
      </p:sp>
    </p:spTree>
    <p:extLst>
      <p:ext uri="{BB962C8B-B14F-4D97-AF65-F5344CB8AC3E}">
        <p14:creationId xmlns:p14="http://schemas.microsoft.com/office/powerpoint/2010/main" val="30192585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CHECKLIST: A Quality-Assurance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Does your project call for the use of several different error-detection </a:t>
            </a:r>
            <a:r>
              <a:rPr lang="en-US" dirty="0" smtClean="0"/>
              <a:t>techniques suited </a:t>
            </a:r>
            <a:r>
              <a:rPr lang="en-US" dirty="0"/>
              <a:t>to finding several different kinds of errors?</a:t>
            </a:r>
          </a:p>
          <a:p>
            <a:pPr algn="just"/>
            <a:r>
              <a:rPr lang="en-US" dirty="0" smtClean="0"/>
              <a:t>Does </a:t>
            </a:r>
            <a:r>
              <a:rPr lang="en-US" dirty="0"/>
              <a:t>your project include a plan to take steps to assure software </a:t>
            </a:r>
            <a:r>
              <a:rPr lang="en-US" dirty="0" smtClean="0"/>
              <a:t>quality during </a:t>
            </a:r>
            <a:r>
              <a:rPr lang="en-US" dirty="0"/>
              <a:t>each stage of software development?</a:t>
            </a:r>
          </a:p>
          <a:p>
            <a:pPr algn="just"/>
            <a:r>
              <a:rPr lang="en-US" dirty="0" smtClean="0"/>
              <a:t>Is </a:t>
            </a:r>
            <a:r>
              <a:rPr lang="en-US" dirty="0"/>
              <a:t>the quality measured in some way so that you can tell whether </a:t>
            </a:r>
            <a:r>
              <a:rPr lang="en-US" dirty="0" smtClean="0"/>
              <a:t>it’s improving </a:t>
            </a:r>
            <a:r>
              <a:rPr lang="en-US" dirty="0"/>
              <a:t>or </a:t>
            </a:r>
            <a:r>
              <a:rPr lang="en-US" dirty="0" smtClean="0"/>
              <a:t>degrading?</a:t>
            </a:r>
          </a:p>
          <a:p>
            <a:pPr algn="just"/>
            <a:r>
              <a:rPr lang="en-US" dirty="0" smtClean="0"/>
              <a:t>Does </a:t>
            </a:r>
            <a:r>
              <a:rPr lang="en-US" dirty="0"/>
              <a:t>management understand that quality assurance incurs </a:t>
            </a:r>
            <a:r>
              <a:rPr lang="en-US" dirty="0" smtClean="0"/>
              <a:t>additional costs </a:t>
            </a:r>
            <a:r>
              <a:rPr lang="en-US" dirty="0"/>
              <a:t>up front in order to save costs later?</a:t>
            </a:r>
          </a:p>
        </p:txBody>
      </p:sp>
    </p:spTree>
    <p:extLst>
      <p:ext uri="{BB962C8B-B14F-4D97-AF65-F5344CB8AC3E}">
        <p14:creationId xmlns:p14="http://schemas.microsoft.com/office/powerpoint/2010/main" val="1805000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Quality is free, in the end, but it requires a reallocation of resources so </a:t>
            </a:r>
            <a:r>
              <a:rPr lang="en-US" dirty="0" smtClean="0"/>
              <a:t>that defects </a:t>
            </a:r>
            <a:r>
              <a:rPr lang="en-US" dirty="0"/>
              <a:t>are prevented cheaply instead of fixed expensively.</a:t>
            </a:r>
          </a:p>
          <a:p>
            <a:pPr algn="just"/>
            <a:r>
              <a:rPr lang="en-US" dirty="0" smtClean="0"/>
              <a:t>Not </a:t>
            </a:r>
            <a:r>
              <a:rPr lang="en-US" dirty="0"/>
              <a:t>all quality-assurance goals are simultaneously achievable. Explicitly </a:t>
            </a:r>
            <a:r>
              <a:rPr lang="en-US" dirty="0" smtClean="0"/>
              <a:t>decide which </a:t>
            </a:r>
            <a:r>
              <a:rPr lang="en-US" dirty="0"/>
              <a:t>goals you want to achieve, and communicate the goals to other people </a:t>
            </a:r>
            <a:r>
              <a:rPr lang="en-US" dirty="0" smtClean="0"/>
              <a:t>on your </a:t>
            </a:r>
            <a:r>
              <a:rPr lang="en-US" dirty="0"/>
              <a:t>team.</a:t>
            </a:r>
          </a:p>
          <a:p>
            <a:pPr algn="just"/>
            <a:r>
              <a:rPr lang="en-US" dirty="0" smtClean="0"/>
              <a:t>No </a:t>
            </a:r>
            <a:r>
              <a:rPr lang="en-US" dirty="0"/>
              <a:t>single defect-detection technique is completely effective by itself. Testing </a:t>
            </a:r>
            <a:r>
              <a:rPr lang="en-US" dirty="0" smtClean="0"/>
              <a:t>by itself </a:t>
            </a:r>
            <a:r>
              <a:rPr lang="en-US" dirty="0"/>
              <a:t>is not optimally effective at removing errors. Successful </a:t>
            </a:r>
            <a:r>
              <a:rPr lang="en-US" dirty="0" smtClean="0"/>
              <a:t>quality-assurance programs </a:t>
            </a:r>
            <a:r>
              <a:rPr lang="en-US" dirty="0"/>
              <a:t>use several different techniques to detect different kinds of errors.</a:t>
            </a:r>
          </a:p>
        </p:txBody>
      </p:sp>
    </p:spTree>
    <p:extLst>
      <p:ext uri="{BB962C8B-B14F-4D97-AF65-F5344CB8AC3E}">
        <p14:creationId xmlns:p14="http://schemas.microsoft.com/office/powerpoint/2010/main" val="1674379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You can apply effective techniques during construction and many equally </a:t>
            </a:r>
            <a:r>
              <a:rPr lang="en-US" dirty="0" smtClean="0"/>
              <a:t>powerful techniques </a:t>
            </a:r>
            <a:r>
              <a:rPr lang="en-US" dirty="0"/>
              <a:t>before construction. The earlier you find a defect, the less </a:t>
            </a:r>
            <a:r>
              <a:rPr lang="en-US" dirty="0" smtClean="0"/>
              <a:t>intertwined it </a:t>
            </a:r>
            <a:r>
              <a:rPr lang="en-US" dirty="0"/>
              <a:t>will become with the rest of your code and the less damage it will cause.</a:t>
            </a:r>
          </a:p>
          <a:p>
            <a:pPr algn="just"/>
            <a:r>
              <a:rPr lang="en-US" dirty="0" smtClean="0"/>
              <a:t>Quality </a:t>
            </a:r>
            <a:r>
              <a:rPr lang="en-US" dirty="0"/>
              <a:t>assurance in the software arena is process-oriented. Software </a:t>
            </a:r>
            <a:r>
              <a:rPr lang="en-US" dirty="0" smtClean="0"/>
              <a:t>development doesn’t </a:t>
            </a:r>
            <a:r>
              <a:rPr lang="en-US" dirty="0"/>
              <a:t>have a repetitive phase that affects the final product like </a:t>
            </a:r>
            <a:r>
              <a:rPr lang="en-US" dirty="0" smtClean="0"/>
              <a:t>manufacturing does</a:t>
            </a:r>
            <a:r>
              <a:rPr lang="en-US" dirty="0"/>
              <a:t>, so the quality of the result is controlled by the process used </a:t>
            </a:r>
            <a:r>
              <a:rPr lang="en-US" dirty="0" smtClean="0"/>
              <a:t>to develop </a:t>
            </a:r>
            <a:r>
              <a:rPr lang="en-US" dirty="0"/>
              <a:t>the software.</a:t>
            </a:r>
          </a:p>
        </p:txBody>
      </p:sp>
    </p:spTree>
    <p:extLst>
      <p:ext uri="{BB962C8B-B14F-4D97-AF65-F5344CB8AC3E}">
        <p14:creationId xmlns:p14="http://schemas.microsoft.com/office/powerpoint/2010/main" val="118196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20]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Software has both external and internal quality characteristics. </a:t>
            </a:r>
            <a:endParaRPr lang="en-US" dirty="0" smtClean="0"/>
          </a:p>
          <a:p>
            <a:pPr algn="just"/>
            <a:r>
              <a:rPr lang="en-US" dirty="0" smtClean="0"/>
              <a:t>External characteristics are </a:t>
            </a:r>
            <a:r>
              <a:rPr lang="en-US" dirty="0"/>
              <a:t>characteristics that a user of the software product is aware </a:t>
            </a:r>
            <a:r>
              <a:rPr lang="en-US" dirty="0" smtClean="0"/>
              <a:t>of.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7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External quality characteristics include </a:t>
            </a:r>
            <a:r>
              <a:rPr lang="en-US" dirty="0"/>
              <a:t>the </a:t>
            </a:r>
            <a:r>
              <a:rPr lang="en-US" dirty="0" smtClean="0"/>
              <a:t>following</a:t>
            </a:r>
          </a:p>
          <a:p>
            <a:pPr algn="just"/>
            <a:r>
              <a:rPr lang="en-US" b="1" dirty="0"/>
              <a:t>Correctness </a:t>
            </a:r>
            <a:r>
              <a:rPr lang="en-US" dirty="0"/>
              <a:t>The degree to which a system is free from faults in its </a:t>
            </a:r>
            <a:r>
              <a:rPr lang="en-US" dirty="0" smtClean="0"/>
              <a:t>specification, design</a:t>
            </a:r>
            <a:r>
              <a:rPr lang="en-US" dirty="0"/>
              <a:t>, and implementation.</a:t>
            </a:r>
          </a:p>
          <a:p>
            <a:pPr algn="just"/>
            <a:r>
              <a:rPr lang="en-US" b="1" dirty="0" smtClean="0"/>
              <a:t>Usability </a:t>
            </a:r>
            <a:r>
              <a:rPr lang="en-US" dirty="0"/>
              <a:t>The ease with which users can learn and use a system.</a:t>
            </a:r>
          </a:p>
          <a:p>
            <a:pPr algn="just"/>
            <a:r>
              <a:rPr lang="en-US" b="1" dirty="0"/>
              <a:t>Efficiency </a:t>
            </a:r>
            <a:r>
              <a:rPr lang="en-US" dirty="0"/>
              <a:t>Minimal use of system resources, including memory and </a:t>
            </a:r>
            <a:r>
              <a:rPr lang="en-US" dirty="0" smtClean="0"/>
              <a:t>execution time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14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Reliability </a:t>
            </a:r>
            <a:r>
              <a:rPr lang="en-US" dirty="0"/>
              <a:t>The ability of a system to perform its required functions </a:t>
            </a:r>
            <a:r>
              <a:rPr lang="en-US" dirty="0" smtClean="0"/>
              <a:t>under stated </a:t>
            </a:r>
            <a:r>
              <a:rPr lang="en-US" dirty="0"/>
              <a:t>conditions whenever required—having a long mean time between failures.</a:t>
            </a:r>
          </a:p>
          <a:p>
            <a:pPr algn="just"/>
            <a:r>
              <a:rPr lang="en-US" b="1" dirty="0" smtClean="0"/>
              <a:t>Integrity </a:t>
            </a:r>
            <a:r>
              <a:rPr lang="en-US" dirty="0"/>
              <a:t>The degree to which a system prevents unauthorized or </a:t>
            </a:r>
            <a:r>
              <a:rPr lang="en-US" dirty="0" smtClean="0"/>
              <a:t>improper access </a:t>
            </a:r>
            <a:r>
              <a:rPr lang="en-US" dirty="0"/>
              <a:t>to its programs and its data. The idea of integrity includes </a:t>
            </a:r>
            <a:r>
              <a:rPr lang="en-US" dirty="0" smtClean="0"/>
              <a:t>restricting unauthorized </a:t>
            </a:r>
            <a:r>
              <a:rPr lang="en-US" dirty="0"/>
              <a:t>user accesses as well as ensuring that data is accessed </a:t>
            </a:r>
            <a:r>
              <a:rPr lang="en-US" dirty="0" smtClean="0"/>
              <a:t>properly— that </a:t>
            </a:r>
            <a:r>
              <a:rPr lang="en-US" dirty="0"/>
              <a:t>is, that tables with parallel data are modified in parallel, that date fields </a:t>
            </a:r>
            <a:r>
              <a:rPr lang="en-US" dirty="0" smtClean="0"/>
              <a:t>contain only </a:t>
            </a:r>
            <a:r>
              <a:rPr lang="en-US" dirty="0"/>
              <a:t>valid dates, and so on.</a:t>
            </a:r>
          </a:p>
        </p:txBody>
      </p:sp>
    </p:spTree>
    <p:extLst>
      <p:ext uri="{BB962C8B-B14F-4D97-AF65-F5344CB8AC3E}">
        <p14:creationId xmlns:p14="http://schemas.microsoft.com/office/powerpoint/2010/main" val="747388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Adaptability </a:t>
            </a:r>
            <a:r>
              <a:rPr lang="en-US" dirty="0"/>
              <a:t>The extent to which a system can be used, without </a:t>
            </a:r>
            <a:r>
              <a:rPr lang="en-US" dirty="0" smtClean="0"/>
              <a:t>modification, in </a:t>
            </a:r>
            <a:r>
              <a:rPr lang="en-US" dirty="0"/>
              <a:t>applications or environments other than those for which it was </a:t>
            </a:r>
            <a:r>
              <a:rPr lang="en-US" dirty="0" smtClean="0"/>
              <a:t>specifically designed</a:t>
            </a:r>
            <a:r>
              <a:rPr lang="en-US" dirty="0"/>
              <a:t>.</a:t>
            </a:r>
          </a:p>
          <a:p>
            <a:pPr algn="just"/>
            <a:r>
              <a:rPr lang="en-US" b="1" dirty="0" smtClean="0"/>
              <a:t>Robustness </a:t>
            </a:r>
            <a:r>
              <a:rPr lang="en-US" dirty="0"/>
              <a:t>The degree to which a system continues to function in the </a:t>
            </a:r>
            <a:r>
              <a:rPr lang="en-US" dirty="0" smtClean="0"/>
              <a:t>presence of </a:t>
            </a:r>
            <a:r>
              <a:rPr lang="en-US" dirty="0"/>
              <a:t>invalid inputs or stressful environmental conditions.</a:t>
            </a:r>
          </a:p>
        </p:txBody>
      </p:sp>
    </p:spTree>
    <p:extLst>
      <p:ext uri="{BB962C8B-B14F-4D97-AF65-F5344CB8AC3E}">
        <p14:creationId xmlns:p14="http://schemas.microsoft.com/office/powerpoint/2010/main" val="183972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External characteristics of quality are the only kind of software characteristics </a:t>
            </a:r>
            <a:r>
              <a:rPr lang="en-US" dirty="0" smtClean="0"/>
              <a:t>that users </a:t>
            </a:r>
            <a:r>
              <a:rPr lang="en-US" dirty="0"/>
              <a:t>care about. </a:t>
            </a:r>
            <a:endParaRPr lang="en-US" dirty="0" smtClean="0"/>
          </a:p>
          <a:p>
            <a:pPr algn="just"/>
            <a:r>
              <a:rPr lang="en-US" dirty="0" smtClean="0"/>
              <a:t>Users </a:t>
            </a:r>
            <a:r>
              <a:rPr lang="en-US" dirty="0"/>
              <a:t>care about whether the software is easy to use, not </a:t>
            </a:r>
            <a:r>
              <a:rPr lang="en-US" dirty="0" smtClean="0"/>
              <a:t>about whether </a:t>
            </a:r>
            <a:r>
              <a:rPr lang="en-US" dirty="0"/>
              <a:t>it’s easy for you to modify. </a:t>
            </a:r>
            <a:endParaRPr lang="en-US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care about whether the software works </a:t>
            </a:r>
            <a:r>
              <a:rPr lang="en-US" dirty="0" smtClean="0"/>
              <a:t>correctly, not </a:t>
            </a:r>
            <a:r>
              <a:rPr lang="en-US" dirty="0"/>
              <a:t>about whether the code is readable or well structured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5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Characteristics of Software Quality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Programmers care about the internal characteristics of the software as well as the external ones. </a:t>
            </a:r>
            <a:endParaRPr lang="en-US" dirty="0" smtClean="0"/>
          </a:p>
          <a:p>
            <a:pPr algn="just"/>
            <a:r>
              <a:rPr lang="en-US" dirty="0" smtClean="0"/>
              <a:t>Some of the internal </a:t>
            </a:r>
            <a:r>
              <a:rPr lang="en-US" dirty="0"/>
              <a:t>quality </a:t>
            </a:r>
            <a:r>
              <a:rPr lang="en-US" dirty="0" smtClean="0"/>
              <a:t>characteristics</a:t>
            </a:r>
            <a:r>
              <a:rPr lang="en-US" dirty="0"/>
              <a:t> </a:t>
            </a:r>
            <a:r>
              <a:rPr lang="en-US" dirty="0" smtClean="0"/>
              <a:t>are</a:t>
            </a:r>
          </a:p>
          <a:p>
            <a:pPr algn="just"/>
            <a:r>
              <a:rPr lang="en-US" b="1" dirty="0"/>
              <a:t>Maintainability </a:t>
            </a:r>
            <a:r>
              <a:rPr lang="en-US" dirty="0"/>
              <a:t>The ease with which you can modify a software system </a:t>
            </a:r>
            <a:r>
              <a:rPr lang="en-US" dirty="0" smtClean="0"/>
              <a:t>to change </a:t>
            </a:r>
            <a:r>
              <a:rPr lang="en-US" dirty="0"/>
              <a:t>or add capabilities, improve performance, or correct defects.</a:t>
            </a:r>
          </a:p>
          <a:p>
            <a:pPr algn="just"/>
            <a:r>
              <a:rPr lang="en-US" b="1" dirty="0" smtClean="0"/>
              <a:t>Flexibility </a:t>
            </a:r>
            <a:r>
              <a:rPr lang="en-US" dirty="0"/>
              <a:t>The extent to which you can modify a system for </a:t>
            </a:r>
            <a:r>
              <a:rPr lang="en-US" dirty="0" smtClean="0"/>
              <a:t>uses other </a:t>
            </a:r>
            <a:r>
              <a:rPr lang="en-US" dirty="0"/>
              <a:t>than those for which it was specifically designed.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2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2358</Words>
  <Application>Microsoft Office PowerPoint</Application>
  <PresentationFormat>On-screen Show (4:3)</PresentationFormat>
  <Paragraphs>161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  The Software-Quality Landscape</vt:lpstr>
      <vt:lpstr>Contents</vt:lpstr>
      <vt:lpstr>Introduction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Characteristics of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Techniques for Improving  Software Quality</vt:lpstr>
      <vt:lpstr>When to Do Quality Assurance</vt:lpstr>
      <vt:lpstr>When to Do Quality Assurance</vt:lpstr>
      <vt:lpstr>When to Do Quality Assurance</vt:lpstr>
      <vt:lpstr>When to Do Quality Assurance</vt:lpstr>
      <vt:lpstr>CHECKLIST: A Quality-Assurance Plan</vt:lpstr>
      <vt:lpstr>CHECKLIST: A Quality-Assurance Plan</vt:lpstr>
      <vt:lpstr>Key Points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aisha</cp:lastModifiedBy>
  <cp:revision>122</cp:revision>
  <dcterms:created xsi:type="dcterms:W3CDTF">2006-08-16T00:00:00Z</dcterms:created>
  <dcterms:modified xsi:type="dcterms:W3CDTF">2020-11-21T07:56:36Z</dcterms:modified>
</cp:coreProperties>
</file>