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56" r:id="rId4"/>
    <p:sldId id="258" r:id="rId5"/>
    <p:sldId id="259" r:id="rId6"/>
    <p:sldId id="260" r:id="rId7"/>
    <p:sldId id="357" r:id="rId8"/>
    <p:sldId id="266" r:id="rId9"/>
    <p:sldId id="261" r:id="rId10"/>
    <p:sldId id="262" r:id="rId11"/>
    <p:sldId id="263" r:id="rId12"/>
    <p:sldId id="264" r:id="rId13"/>
    <p:sldId id="265" r:id="rId14"/>
    <p:sldId id="277" r:id="rId15"/>
    <p:sldId id="278" r:id="rId16"/>
    <p:sldId id="279" r:id="rId17"/>
    <p:sldId id="282" r:id="rId18"/>
    <p:sldId id="280" r:id="rId19"/>
    <p:sldId id="284" r:id="rId20"/>
    <p:sldId id="285" r:id="rId21"/>
    <p:sldId id="286" r:id="rId22"/>
    <p:sldId id="288" r:id="rId23"/>
    <p:sldId id="289" r:id="rId24"/>
    <p:sldId id="290" r:id="rId25"/>
    <p:sldId id="291" r:id="rId26"/>
    <p:sldId id="293" r:id="rId27"/>
    <p:sldId id="358" r:id="rId28"/>
    <p:sldId id="298" r:id="rId29"/>
    <p:sldId id="287" r:id="rId30"/>
    <p:sldId id="294" r:id="rId31"/>
    <p:sldId id="295" r:id="rId32"/>
    <p:sldId id="297" r:id="rId33"/>
    <p:sldId id="359" r:id="rId34"/>
    <p:sldId id="360" r:id="rId35"/>
    <p:sldId id="308" r:id="rId36"/>
    <p:sldId id="299" r:id="rId37"/>
    <p:sldId id="304" r:id="rId38"/>
    <p:sldId id="305" r:id="rId39"/>
    <p:sldId id="309" r:id="rId40"/>
    <p:sldId id="361" r:id="rId41"/>
    <p:sldId id="306" r:id="rId42"/>
    <p:sldId id="300" r:id="rId43"/>
    <p:sldId id="310" r:id="rId44"/>
    <p:sldId id="311" r:id="rId45"/>
    <p:sldId id="313" r:id="rId46"/>
    <p:sldId id="314" r:id="rId47"/>
    <p:sldId id="315" r:id="rId48"/>
    <p:sldId id="316" r:id="rId49"/>
    <p:sldId id="317" r:id="rId50"/>
    <p:sldId id="318" r:id="rId51"/>
    <p:sldId id="319" r:id="rId52"/>
    <p:sldId id="320" r:id="rId53"/>
    <p:sldId id="330" r:id="rId54"/>
    <p:sldId id="335" r:id="rId55"/>
    <p:sldId id="324" r:id="rId56"/>
    <p:sldId id="325" r:id="rId57"/>
    <p:sldId id="329" r:id="rId58"/>
    <p:sldId id="331" r:id="rId59"/>
    <p:sldId id="333" r:id="rId60"/>
    <p:sldId id="332" r:id="rId61"/>
    <p:sldId id="323" r:id="rId62"/>
    <p:sldId id="336" r:id="rId63"/>
    <p:sldId id="337" r:id="rId64"/>
    <p:sldId id="338" r:id="rId65"/>
    <p:sldId id="339" r:id="rId66"/>
    <p:sldId id="340" r:id="rId67"/>
    <p:sldId id="341" r:id="rId68"/>
    <p:sldId id="344" r:id="rId69"/>
    <p:sldId id="345" r:id="rId70"/>
    <p:sldId id="346" r:id="rId71"/>
    <p:sldId id="347" r:id="rId72"/>
    <p:sldId id="349" r:id="rId73"/>
    <p:sldId id="350" r:id="rId74"/>
    <p:sldId id="348" r:id="rId75"/>
    <p:sldId id="351" r:id="rId76"/>
    <p:sldId id="34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4/24/2020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4/24/2020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4/24/2020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4/24/2020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4/24/2020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4/24/2020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4/24/2020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914400"/>
            <a:ext cx="6172200" cy="1894362"/>
          </a:xfrm>
        </p:spPr>
        <p:txBody>
          <a:bodyPr/>
          <a:lstStyle/>
          <a:p>
            <a:r>
              <a:rPr lang="en-US" sz="3200" cap="all" dirty="0" smtClean="0">
                <a:ln/>
                <a:blipFill>
                  <a:blip r:embed="rId2"/>
                  <a:stretch>
                    <a:fillRect/>
                  </a:stretch>
                </a:blipFill>
                <a:effectLst>
                  <a:outerShdw blurRad="19685" dist="12700" dir="5400000" algn="tl" rotWithShape="0">
                    <a:schemeClr val="accent1">
                      <a:satMod val="130000"/>
                      <a:alpha val="60000"/>
                    </a:schemeClr>
                  </a:outerShdw>
                  <a:reflection blurRad="10000" stA="55000" endPos="48000" dist="500" dir="5400000" sy="-100000" algn="bl" rotWithShape="0"/>
                </a:effectLst>
              </a:rPr>
              <a:t>DISTILLATION</a:t>
            </a:r>
            <a:endParaRPr lang="en-US" dirty="0">
              <a:solidFill>
                <a:srgbClr val="0070C0"/>
              </a:solidFill>
            </a:endParaRPr>
          </a:p>
        </p:txBody>
      </p:sp>
      <p:sp>
        <p:nvSpPr>
          <p:cNvPr id="3" name="Subtitle 2"/>
          <p:cNvSpPr>
            <a:spLocks noGrp="1"/>
          </p:cNvSpPr>
          <p:nvPr>
            <p:ph type="subTitle" idx="1"/>
          </p:nvPr>
        </p:nvSpPr>
        <p:spPr/>
        <p:txBody>
          <a:bodyPr>
            <a:normAutofit/>
          </a:bodyPr>
          <a:lstStyle/>
          <a:p>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sz="quarter" idx="1"/>
          </p:nvPr>
        </p:nvSpPr>
        <p:spPr>
          <a:xfrm>
            <a:off x="457200" y="1600200"/>
            <a:ext cx="8305800" cy="4873752"/>
          </a:xfrm>
        </p:spPr>
        <p:txBody>
          <a:bodyPr>
            <a:normAutofit lnSpcReduction="10000"/>
          </a:bodyPr>
          <a:lstStyle/>
          <a:p>
            <a:r>
              <a:rPr lang="en-US" b="1" u="sng" dirty="0" smtClean="0">
                <a:solidFill>
                  <a:srgbClr val="00B0F0"/>
                </a:solidFill>
              </a:rPr>
              <a:t>Ideal Solution (Perfect solution)</a:t>
            </a:r>
          </a:p>
          <a:p>
            <a:pPr algn="just">
              <a:buNone/>
            </a:pPr>
            <a:r>
              <a:rPr lang="en-US" dirty="0" smtClean="0"/>
              <a:t>	Ideal solution is defined as the one in which there is no change in the properties of components other than dilution, when they mixed to form a solution.</a:t>
            </a:r>
          </a:p>
          <a:p>
            <a:pPr>
              <a:buNone/>
            </a:pPr>
            <a:r>
              <a:rPr lang="en-US" dirty="0" smtClean="0">
                <a:solidFill>
                  <a:srgbClr val="00B0F0"/>
                </a:solidFill>
              </a:rPr>
              <a:t>	</a:t>
            </a:r>
            <a:r>
              <a:rPr lang="en-US" b="1" dirty="0" smtClean="0">
                <a:solidFill>
                  <a:srgbClr val="00B0F0"/>
                </a:solidFill>
              </a:rPr>
              <a:t>Property of ideal solution</a:t>
            </a:r>
          </a:p>
          <a:p>
            <a:pPr algn="just">
              <a:buFont typeface="Wingdings" pitchFamily="2" charset="2"/>
              <a:buChar char="§"/>
            </a:pPr>
            <a:r>
              <a:rPr lang="en-US" dirty="0" smtClean="0"/>
              <a:t>Total volume of solution is equal to sum of volumes of each component</a:t>
            </a:r>
          </a:p>
          <a:p>
            <a:pPr algn="just">
              <a:buFont typeface="Wingdings" pitchFamily="2" charset="2"/>
              <a:buChar char="§"/>
            </a:pPr>
            <a:r>
              <a:rPr lang="en-US" dirty="0" smtClean="0"/>
              <a:t>No heat absorbed and No heat evolved</a:t>
            </a:r>
          </a:p>
          <a:p>
            <a:pPr algn="just">
              <a:buFont typeface="Wingdings" pitchFamily="2" charset="2"/>
              <a:buChar char="§"/>
            </a:pPr>
            <a:r>
              <a:rPr lang="en-US" dirty="0" smtClean="0"/>
              <a:t>No Chemical reaction in-between</a:t>
            </a:r>
          </a:p>
          <a:p>
            <a:pPr marL="273050" indent="-273050" algn="just">
              <a:buFont typeface="Wingdings" pitchFamily="2" charset="2"/>
              <a:buChar char="§"/>
            </a:pPr>
            <a:r>
              <a:rPr lang="en-US" dirty="0" smtClean="0"/>
              <a:t>Final volume of solution represents additive property  of individual components</a:t>
            </a:r>
          </a:p>
          <a:p>
            <a:pPr algn="just">
              <a:buFont typeface="Wingdings" pitchFamily="2" charset="2"/>
              <a:buChar char="§"/>
            </a:pPr>
            <a:r>
              <a:rPr lang="en-US" dirty="0" smtClean="0"/>
              <a:t>Follow Raoult’s low</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Terminology</a:t>
            </a:r>
            <a:endParaRPr lang="en-US" dirty="0"/>
          </a:p>
        </p:txBody>
      </p:sp>
      <p:sp>
        <p:nvSpPr>
          <p:cNvPr id="3" name="Content Placeholder 2"/>
          <p:cNvSpPr>
            <a:spLocks noGrp="1"/>
          </p:cNvSpPr>
          <p:nvPr>
            <p:ph sz="quarter" idx="1"/>
          </p:nvPr>
        </p:nvSpPr>
        <p:spPr>
          <a:xfrm>
            <a:off x="457200" y="914400"/>
            <a:ext cx="8305800" cy="5559552"/>
          </a:xfrm>
        </p:spPr>
        <p:txBody>
          <a:bodyPr>
            <a:normAutofit lnSpcReduction="10000"/>
          </a:bodyPr>
          <a:lstStyle/>
          <a:p>
            <a:r>
              <a:rPr lang="en-US" b="1" u="sng" dirty="0" smtClean="0">
                <a:solidFill>
                  <a:srgbClr val="00B0F0"/>
                </a:solidFill>
              </a:rPr>
              <a:t>Real Solution</a:t>
            </a:r>
          </a:p>
          <a:p>
            <a:pPr algn="just">
              <a:buNone/>
            </a:pPr>
            <a:r>
              <a:rPr lang="en-US" dirty="0" smtClean="0"/>
              <a:t>	Most system shows varying degree of deviation from </a:t>
            </a:r>
            <a:r>
              <a:rPr lang="en-US" dirty="0" err="1" smtClean="0"/>
              <a:t>raoult’s</a:t>
            </a:r>
            <a:r>
              <a:rPr lang="en-US" dirty="0" smtClean="0"/>
              <a:t> law, depending on nature of liquids and temperature. These solution are known as real solution.</a:t>
            </a:r>
          </a:p>
          <a:p>
            <a:pPr>
              <a:buNone/>
            </a:pPr>
            <a:r>
              <a:rPr lang="en-US" dirty="0" smtClean="0">
                <a:solidFill>
                  <a:srgbClr val="00B0F0"/>
                </a:solidFill>
              </a:rPr>
              <a:t>	</a:t>
            </a:r>
            <a:r>
              <a:rPr lang="en-US" b="1" dirty="0" smtClean="0">
                <a:solidFill>
                  <a:srgbClr val="00B0F0"/>
                </a:solidFill>
              </a:rPr>
              <a:t>Property of Real solution</a:t>
            </a:r>
          </a:p>
          <a:p>
            <a:pPr algn="just">
              <a:buFont typeface="Wingdings" pitchFamily="2" charset="2"/>
              <a:buChar char="§"/>
            </a:pPr>
            <a:r>
              <a:rPr lang="en-US" dirty="0" smtClean="0"/>
              <a:t>Heat may absorbed or  evolved</a:t>
            </a:r>
          </a:p>
          <a:p>
            <a:pPr algn="just">
              <a:buFont typeface="Wingdings" pitchFamily="2" charset="2"/>
              <a:buChar char="§"/>
            </a:pPr>
            <a:r>
              <a:rPr lang="en-US" dirty="0" smtClean="0"/>
              <a:t>Chemical reaction occurs in-between</a:t>
            </a:r>
          </a:p>
          <a:p>
            <a:pPr marL="273050" indent="-273050" algn="just">
              <a:buFont typeface="Wingdings" pitchFamily="2" charset="2"/>
              <a:buChar char="§"/>
            </a:pPr>
            <a:r>
              <a:rPr lang="en-US" dirty="0" smtClean="0"/>
              <a:t>Final volume of solution represents additive property  of individual components</a:t>
            </a:r>
          </a:p>
          <a:p>
            <a:pPr algn="just">
              <a:buFont typeface="Wingdings" pitchFamily="2" charset="2"/>
              <a:buChar char="§"/>
            </a:pPr>
            <a:r>
              <a:rPr lang="en-US" dirty="0" smtClean="0"/>
              <a:t>Don’t Follow Raoult’s low</a:t>
            </a:r>
          </a:p>
          <a:p>
            <a:pPr>
              <a:buNone/>
            </a:pPr>
            <a:r>
              <a:rPr lang="en-US" b="1" dirty="0" smtClean="0">
                <a:solidFill>
                  <a:srgbClr val="00B0F0"/>
                </a:solidFill>
              </a:rPr>
              <a:t>	Example</a:t>
            </a:r>
          </a:p>
          <a:p>
            <a:pPr>
              <a:buFont typeface="Wingdings" pitchFamily="2" charset="2"/>
              <a:buChar char="§"/>
            </a:pPr>
            <a:r>
              <a:rPr lang="en-US" dirty="0" smtClean="0"/>
              <a:t>Carbon tetra-chloride + </a:t>
            </a:r>
            <a:r>
              <a:rPr lang="en-US" dirty="0" err="1" smtClean="0"/>
              <a:t>Cyclohexane</a:t>
            </a:r>
            <a:endParaRPr lang="en-US" dirty="0" smtClean="0"/>
          </a:p>
          <a:p>
            <a:pPr>
              <a:buFont typeface="Wingdings" pitchFamily="2" charset="2"/>
              <a:buChar char="§"/>
            </a:pPr>
            <a:r>
              <a:rPr lang="en-US" dirty="0" err="1" smtClean="0"/>
              <a:t>Choroform</a:t>
            </a:r>
            <a:r>
              <a:rPr lang="en-US" dirty="0" smtClean="0"/>
              <a:t> + Acetone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sz="quarter" idx="1"/>
          </p:nvPr>
        </p:nvSpPr>
        <p:spPr>
          <a:xfrm>
            <a:off x="457200" y="1600200"/>
            <a:ext cx="8305800" cy="4873752"/>
          </a:xfrm>
        </p:spPr>
        <p:txBody>
          <a:bodyPr>
            <a:normAutofit fontScale="70000" lnSpcReduction="20000"/>
          </a:bodyPr>
          <a:lstStyle/>
          <a:p>
            <a:r>
              <a:rPr lang="en-US" b="1" u="sng" dirty="0" smtClean="0">
                <a:solidFill>
                  <a:srgbClr val="00B0F0"/>
                </a:solidFill>
              </a:rPr>
              <a:t>Volatility</a:t>
            </a:r>
          </a:p>
          <a:p>
            <a:pPr>
              <a:buNone/>
            </a:pPr>
            <a:r>
              <a:rPr lang="en-US" dirty="0" smtClean="0"/>
              <a:t>	The volatility of any substance in solution may be defined as the equilibrium partial pressure of  substance in vapour phase divided by the mole fraction of substance in the solution.</a:t>
            </a:r>
          </a:p>
          <a:p>
            <a:pPr>
              <a:buNone/>
            </a:pPr>
            <a:endParaRPr lang="en-US" dirty="0" smtClean="0"/>
          </a:p>
          <a:p>
            <a:pPr>
              <a:buNone/>
            </a:pPr>
            <a:r>
              <a:rPr lang="en-US" dirty="0" smtClean="0"/>
              <a:t>	For example, a substance A in a liquid mixture has partial pressure PA and its concentration in the mixture is XA on mole fraction scale.</a:t>
            </a:r>
          </a:p>
          <a:p>
            <a:pPr>
              <a:buNone/>
            </a:pPr>
            <a:r>
              <a:rPr lang="en-US" dirty="0" smtClean="0"/>
              <a:t>	</a:t>
            </a:r>
          </a:p>
          <a:p>
            <a:pPr>
              <a:buNone/>
            </a:pPr>
            <a:r>
              <a:rPr lang="en-US" dirty="0" smtClean="0"/>
              <a:t>	                                                          Partial vapour pressure of A</a:t>
            </a:r>
          </a:p>
          <a:p>
            <a:pPr>
              <a:buNone/>
            </a:pPr>
            <a:r>
              <a:rPr lang="en-US" dirty="0" smtClean="0"/>
              <a:t>Volatility of component A, = _________________________________</a:t>
            </a:r>
          </a:p>
          <a:p>
            <a:pPr>
              <a:buNone/>
            </a:pPr>
            <a:r>
              <a:rPr lang="en-US" dirty="0" smtClean="0"/>
              <a:t>                                                        Mole fraction XA of A in solution</a:t>
            </a:r>
          </a:p>
          <a:p>
            <a:pPr>
              <a:buNone/>
            </a:pPr>
            <a:r>
              <a:rPr lang="en-US" dirty="0" smtClean="0"/>
              <a:t>				         </a:t>
            </a:r>
          </a:p>
          <a:p>
            <a:pPr>
              <a:buNone/>
            </a:pPr>
            <a:r>
              <a:rPr lang="en-US" dirty="0" smtClean="0"/>
              <a:t>				 </a:t>
            </a:r>
            <a:r>
              <a:rPr lang="en-US" sz="5700" dirty="0" err="1" smtClean="0"/>
              <a:t>v</a:t>
            </a:r>
            <a:r>
              <a:rPr lang="en-US" dirty="0" err="1" smtClean="0"/>
              <a:t>A</a:t>
            </a:r>
            <a:r>
              <a:rPr lang="en-US" dirty="0" smtClean="0"/>
              <a:t> = </a:t>
            </a:r>
            <a:r>
              <a:rPr lang="en-US" sz="4600" dirty="0" smtClean="0"/>
              <a:t>P</a:t>
            </a:r>
            <a:r>
              <a:rPr lang="en-US" dirty="0" smtClean="0"/>
              <a:t>A</a:t>
            </a:r>
            <a:r>
              <a:rPr lang="en-US" sz="5100" dirty="0" smtClean="0"/>
              <a:t>/</a:t>
            </a:r>
            <a:r>
              <a:rPr lang="en-US" sz="4000" dirty="0" smtClean="0"/>
              <a:t>X</a:t>
            </a:r>
            <a:r>
              <a:rPr lang="en-US" dirty="0" smtClean="0"/>
              <a:t>A</a:t>
            </a:r>
          </a:p>
          <a:p>
            <a:pPr>
              <a:buNone/>
            </a:pPr>
            <a:r>
              <a:rPr lang="en-US" dirty="0" smtClean="0"/>
              <a:t>                                                    </a:t>
            </a:r>
          </a:p>
          <a:p>
            <a:pPr>
              <a:buNone/>
            </a:pPr>
            <a:r>
              <a:rPr lang="en-US" dirty="0" smtClean="0"/>
              <a:t>The volatility of a material in the pure state is equal to the vapour</a:t>
            </a:r>
          </a:p>
          <a:p>
            <a:pPr>
              <a:buNone/>
            </a:pPr>
            <a:r>
              <a:rPr lang="en-US" dirty="0" smtClean="0"/>
              <a:t>pressure of the material.</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sz="quarter" idx="1"/>
          </p:nvPr>
        </p:nvSpPr>
        <p:spPr>
          <a:xfrm>
            <a:off x="457200" y="1600200"/>
            <a:ext cx="8305800" cy="4873752"/>
          </a:xfrm>
        </p:spPr>
        <p:txBody>
          <a:bodyPr>
            <a:normAutofit fontScale="92500" lnSpcReduction="10000"/>
          </a:bodyPr>
          <a:lstStyle/>
          <a:p>
            <a:r>
              <a:rPr lang="en-US" b="1" u="sng" dirty="0" smtClean="0">
                <a:solidFill>
                  <a:srgbClr val="00B0F0"/>
                </a:solidFill>
              </a:rPr>
              <a:t>Relative Volatility</a:t>
            </a:r>
          </a:p>
          <a:p>
            <a:pPr>
              <a:buNone/>
            </a:pPr>
            <a:r>
              <a:rPr lang="en-US" dirty="0" smtClean="0"/>
              <a:t>	Consider a liquid mixture containing two component A and B, In such case, the volatility of one component is expressed in terms of second as below,</a:t>
            </a:r>
          </a:p>
          <a:p>
            <a:pPr>
              <a:buNone/>
            </a:pPr>
            <a:endParaRPr lang="en-US" dirty="0" smtClean="0"/>
          </a:p>
          <a:p>
            <a:pPr>
              <a:buNone/>
            </a:pPr>
            <a:r>
              <a:rPr lang="en-US" dirty="0" smtClean="0"/>
              <a:t>		 			Volatility of component A (</a:t>
            </a:r>
            <a:r>
              <a:rPr lang="en-US" sz="2800" dirty="0" smtClean="0"/>
              <a:t>V</a:t>
            </a:r>
            <a:r>
              <a:rPr lang="en-US" dirty="0" smtClean="0"/>
              <a:t>A)</a:t>
            </a:r>
          </a:p>
          <a:p>
            <a:pPr>
              <a:buNone/>
            </a:pPr>
            <a:r>
              <a:rPr lang="en-US" dirty="0" smtClean="0"/>
              <a:t>Relative Volatility ()  = _________________________________</a:t>
            </a:r>
          </a:p>
          <a:p>
            <a:pPr>
              <a:buNone/>
            </a:pPr>
            <a:r>
              <a:rPr lang="en-US" dirty="0" smtClean="0"/>
              <a:t> 					Volatility of component B (</a:t>
            </a:r>
            <a:r>
              <a:rPr lang="en-US" sz="2800" dirty="0" smtClean="0"/>
              <a:t>V</a:t>
            </a:r>
            <a:r>
              <a:rPr lang="en-US" dirty="0" smtClean="0"/>
              <a:t>B)</a:t>
            </a:r>
          </a:p>
          <a:p>
            <a:pPr>
              <a:buNone/>
            </a:pPr>
            <a:r>
              <a:rPr lang="en-US" dirty="0" smtClean="0"/>
              <a:t>				         </a:t>
            </a:r>
          </a:p>
          <a:p>
            <a:pPr>
              <a:buNone/>
            </a:pPr>
            <a:r>
              <a:rPr lang="en-US" dirty="0" smtClean="0"/>
              <a:t>				   = </a:t>
            </a:r>
            <a:r>
              <a:rPr lang="en-US" sz="4600" dirty="0" smtClean="0"/>
              <a:t>V</a:t>
            </a:r>
            <a:r>
              <a:rPr lang="en-US" dirty="0" smtClean="0"/>
              <a:t>A</a:t>
            </a:r>
            <a:r>
              <a:rPr lang="en-US" sz="5100" dirty="0" smtClean="0"/>
              <a:t>/</a:t>
            </a:r>
            <a:r>
              <a:rPr lang="en-US" sz="4000" dirty="0" smtClean="0"/>
              <a:t>V</a:t>
            </a:r>
            <a:r>
              <a:rPr lang="en-US" sz="2100" dirty="0" smtClean="0"/>
              <a:t>B</a:t>
            </a: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Distillation Assembly</a:t>
            </a:r>
            <a:endParaRPr lang="en-US" dirty="0"/>
          </a:p>
        </p:txBody>
      </p:sp>
      <p:pic>
        <p:nvPicPr>
          <p:cNvPr id="4" name="Picture 5" descr="C:\Documents and Settings\Administrator\Desktop\untitled.JPG"/>
          <p:cNvPicPr>
            <a:picLocks noGrp="1" noChangeAspect="1" noChangeArrowheads="1"/>
          </p:cNvPicPr>
          <p:nvPr>
            <p:ph sz="quarter" idx="1"/>
          </p:nvPr>
        </p:nvPicPr>
        <p:blipFill>
          <a:blip r:embed="rId2"/>
          <a:srcRect/>
          <a:stretch>
            <a:fillRect/>
          </a:stretch>
        </p:blipFill>
        <p:spPr bwMode="auto">
          <a:xfrm>
            <a:off x="228601" y="1066800"/>
            <a:ext cx="8458200"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solidFill>
                  <a:srgbClr val="0070C0"/>
                </a:solidFill>
              </a:rPr>
              <a:t>General Equipment for Distillation:</a:t>
            </a:r>
            <a:endParaRPr lang="en-US" dirty="0">
              <a:solidFill>
                <a:srgbClr val="0070C0"/>
              </a:solidFill>
            </a:endParaRPr>
          </a:p>
        </p:txBody>
      </p:sp>
      <p:sp>
        <p:nvSpPr>
          <p:cNvPr id="3" name="Content Placeholder 2"/>
          <p:cNvSpPr>
            <a:spLocks noGrp="1"/>
          </p:cNvSpPr>
          <p:nvPr>
            <p:ph sz="quarter" idx="1"/>
          </p:nvPr>
        </p:nvSpPr>
        <p:spPr>
          <a:xfrm>
            <a:off x="457200" y="1600200"/>
            <a:ext cx="8305800" cy="4873752"/>
          </a:xfrm>
        </p:spPr>
        <p:txBody>
          <a:bodyPr/>
          <a:lstStyle/>
          <a:p>
            <a:pPr>
              <a:buNone/>
            </a:pPr>
            <a:r>
              <a:rPr lang="en-US" dirty="0" smtClean="0">
                <a:solidFill>
                  <a:srgbClr val="00B050"/>
                </a:solidFill>
              </a:rPr>
              <a:t>STILL :</a:t>
            </a:r>
          </a:p>
          <a:p>
            <a:r>
              <a:rPr lang="en-US" dirty="0" smtClean="0">
                <a:solidFill>
                  <a:schemeClr val="tx1">
                    <a:lumMod val="65000"/>
                    <a:lumOff val="35000"/>
                  </a:schemeClr>
                </a:solidFill>
              </a:rPr>
              <a:t>It is a vaporizing chamber and used to place the material to be distilled.</a:t>
            </a:r>
          </a:p>
          <a:p>
            <a:r>
              <a:rPr lang="en-US" dirty="0" smtClean="0">
                <a:solidFill>
                  <a:schemeClr val="tx1">
                    <a:lumMod val="65000"/>
                    <a:lumOff val="35000"/>
                  </a:schemeClr>
                </a:solidFill>
              </a:rPr>
              <a:t>The still is heated by a suitable means for vaporization of the volatile constituents.</a:t>
            </a:r>
          </a:p>
          <a:p>
            <a:r>
              <a:rPr lang="en-US" dirty="0" smtClean="0">
                <a:solidFill>
                  <a:schemeClr val="tx1">
                    <a:lumMod val="65000"/>
                    <a:lumOff val="35000"/>
                  </a:schemeClr>
                </a:solidFill>
              </a:rPr>
              <a:t>On laboratory scale round bottom flasks made of glass are used so that the progress of the distillation can be noticed.</a:t>
            </a:r>
          </a:p>
          <a:p>
            <a:r>
              <a:rPr lang="en-US" dirty="0" smtClean="0">
                <a:solidFill>
                  <a:schemeClr val="tx1">
                    <a:lumMod val="65000"/>
                    <a:lumOff val="35000"/>
                  </a:schemeClr>
                </a:solidFill>
              </a:rPr>
              <a:t>A condenser is attached to the still using appropriate joints. A trap is inserted between distillation flask and condenser.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solidFill>
                  <a:srgbClr val="0070C0"/>
                </a:solidFill>
              </a:rPr>
              <a:t>General Equipment for Distillation:</a:t>
            </a:r>
            <a:endParaRPr lang="en-US" dirty="0">
              <a:solidFill>
                <a:srgbClr val="0070C0"/>
              </a:solidFill>
            </a:endParaRPr>
          </a:p>
        </p:txBody>
      </p:sp>
      <p:sp>
        <p:nvSpPr>
          <p:cNvPr id="3" name="Content Placeholder 2"/>
          <p:cNvSpPr>
            <a:spLocks noGrp="1"/>
          </p:cNvSpPr>
          <p:nvPr>
            <p:ph sz="quarter" idx="1"/>
          </p:nvPr>
        </p:nvSpPr>
        <p:spPr>
          <a:xfrm>
            <a:off x="457200" y="1600200"/>
            <a:ext cx="8077200" cy="4873752"/>
          </a:xfrm>
        </p:spPr>
        <p:txBody>
          <a:bodyPr>
            <a:normAutofit fontScale="92500" lnSpcReduction="20000"/>
          </a:bodyPr>
          <a:lstStyle/>
          <a:p>
            <a:pPr>
              <a:buNone/>
            </a:pPr>
            <a:r>
              <a:rPr lang="en-US" dirty="0" smtClean="0">
                <a:solidFill>
                  <a:srgbClr val="FF0000"/>
                </a:solidFill>
              </a:rPr>
              <a:t>CONDENSER :</a:t>
            </a:r>
          </a:p>
          <a:p>
            <a:r>
              <a:rPr lang="en-US" dirty="0" smtClean="0">
                <a:solidFill>
                  <a:schemeClr val="tx1">
                    <a:lumMod val="65000"/>
                    <a:lumOff val="35000"/>
                  </a:schemeClr>
                </a:solidFill>
              </a:rPr>
              <a:t>Used to condense the vapor</a:t>
            </a:r>
          </a:p>
          <a:p>
            <a:r>
              <a:rPr lang="en-US" dirty="0" smtClean="0">
                <a:solidFill>
                  <a:schemeClr val="tx1">
                    <a:lumMod val="65000"/>
                    <a:lumOff val="35000"/>
                  </a:schemeClr>
                </a:solidFill>
              </a:rPr>
              <a:t>It is kept cold by circulating water/air through jacket.</a:t>
            </a:r>
          </a:p>
          <a:p>
            <a:pPr>
              <a:buNone/>
            </a:pPr>
            <a:r>
              <a:rPr lang="en-US" dirty="0" smtClean="0">
                <a:solidFill>
                  <a:srgbClr val="00B0F0"/>
                </a:solidFill>
              </a:rPr>
              <a:t>Types:</a:t>
            </a:r>
          </a:p>
          <a:p>
            <a:r>
              <a:rPr lang="en-US" dirty="0" smtClean="0">
                <a:solidFill>
                  <a:schemeClr val="tx1">
                    <a:lumMod val="65000"/>
                    <a:lumOff val="35000"/>
                  </a:schemeClr>
                </a:solidFill>
              </a:rPr>
              <a:t>Single-surface condensers</a:t>
            </a:r>
          </a:p>
          <a:p>
            <a:pPr>
              <a:buNone/>
            </a:pPr>
            <a:r>
              <a:rPr lang="en-US" dirty="0" smtClean="0">
                <a:solidFill>
                  <a:schemeClr val="tx1">
                    <a:lumMod val="65000"/>
                    <a:lumOff val="35000"/>
                  </a:schemeClr>
                </a:solidFill>
              </a:rPr>
              <a:t>	- Straight Tube</a:t>
            </a:r>
          </a:p>
          <a:p>
            <a:pPr>
              <a:buNone/>
            </a:pPr>
            <a:r>
              <a:rPr lang="en-US" dirty="0" smtClean="0">
                <a:solidFill>
                  <a:schemeClr val="tx1">
                    <a:lumMod val="65000"/>
                    <a:lumOff val="35000"/>
                  </a:schemeClr>
                </a:solidFill>
              </a:rPr>
              <a:t>	- Bulb type</a:t>
            </a:r>
          </a:p>
          <a:p>
            <a:pPr>
              <a:buNone/>
            </a:pPr>
            <a:r>
              <a:rPr lang="en-US" dirty="0" smtClean="0">
                <a:solidFill>
                  <a:schemeClr val="tx1">
                    <a:lumMod val="65000"/>
                    <a:lumOff val="35000"/>
                  </a:schemeClr>
                </a:solidFill>
              </a:rPr>
              <a:t>	- Spiral</a:t>
            </a:r>
          </a:p>
          <a:p>
            <a:pPr>
              <a:buNone/>
            </a:pPr>
            <a:r>
              <a:rPr lang="en-US" dirty="0" smtClean="0">
                <a:solidFill>
                  <a:schemeClr val="tx1">
                    <a:lumMod val="65000"/>
                    <a:lumOff val="35000"/>
                  </a:schemeClr>
                </a:solidFill>
              </a:rPr>
              <a:t>	- Coiled type</a:t>
            </a:r>
          </a:p>
          <a:p>
            <a:r>
              <a:rPr lang="en-US" dirty="0" smtClean="0">
                <a:solidFill>
                  <a:schemeClr val="tx1">
                    <a:lumMod val="65000"/>
                    <a:lumOff val="35000"/>
                  </a:schemeClr>
                </a:solidFill>
              </a:rPr>
              <a:t>Double-surface condensers</a:t>
            </a:r>
          </a:p>
          <a:p>
            <a:r>
              <a:rPr lang="en-US" dirty="0" smtClean="0">
                <a:solidFill>
                  <a:schemeClr val="tx1">
                    <a:lumMod val="65000"/>
                    <a:lumOff val="35000"/>
                  </a:schemeClr>
                </a:solidFill>
              </a:rPr>
              <a:t>Multi-tubular condensers</a:t>
            </a:r>
          </a:p>
          <a:p>
            <a:pPr>
              <a:buNone/>
            </a:pPr>
            <a:endParaRPr lang="en-US" dirty="0" smtClean="0">
              <a:solidFill>
                <a:schemeClr val="tx1">
                  <a:lumMod val="65000"/>
                  <a:lumOff val="35000"/>
                </a:schemeClr>
              </a:solidFill>
            </a:endParaRPr>
          </a:p>
          <a:p>
            <a:pPr>
              <a:buNone/>
            </a:pPr>
            <a:r>
              <a:rPr lang="en-US" dirty="0" smtClean="0">
                <a:solidFill>
                  <a:schemeClr val="tx1">
                    <a:lumMod val="65000"/>
                    <a:lumOff val="35000"/>
                  </a:schemeClr>
                </a:solidFill>
              </a:rPr>
              <a:t>The condenser is connected to a receiver through a suitable adapter.</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solidFill>
                  <a:srgbClr val="0070C0"/>
                </a:solidFill>
              </a:rPr>
              <a:t>General Equipment for Distillation:</a:t>
            </a:r>
            <a:endParaRPr lang="en-US" dirty="0">
              <a:solidFill>
                <a:srgbClr val="0070C0"/>
              </a:solidFill>
            </a:endParaRPr>
          </a:p>
        </p:txBody>
      </p:sp>
      <p:sp>
        <p:nvSpPr>
          <p:cNvPr id="3" name="Content Placeholder 2"/>
          <p:cNvSpPr>
            <a:spLocks noGrp="1"/>
          </p:cNvSpPr>
          <p:nvPr>
            <p:ph sz="quarter" idx="1"/>
          </p:nvPr>
        </p:nvSpPr>
        <p:spPr>
          <a:xfrm>
            <a:off x="457200" y="1295400"/>
            <a:ext cx="8077200" cy="533400"/>
          </a:xfrm>
        </p:spPr>
        <p:txBody>
          <a:bodyPr/>
          <a:lstStyle/>
          <a:p>
            <a:pPr>
              <a:buNone/>
            </a:pPr>
            <a:r>
              <a:rPr lang="en-US" dirty="0" smtClean="0">
                <a:solidFill>
                  <a:srgbClr val="FF0000"/>
                </a:solidFill>
              </a:rPr>
              <a:t>CONDENSER :</a:t>
            </a:r>
          </a:p>
          <a:p>
            <a:pPr>
              <a:buNone/>
            </a:pPr>
            <a:endParaRPr lang="en-US" dirty="0"/>
          </a:p>
        </p:txBody>
      </p:sp>
      <p:pic>
        <p:nvPicPr>
          <p:cNvPr id="1026" name="Picture 2" descr="D:\SUMANDEEP\PUO\Distillation\0N2T6.png"/>
          <p:cNvPicPr>
            <a:picLocks noChangeAspect="1" noChangeArrowheads="1"/>
          </p:cNvPicPr>
          <p:nvPr/>
        </p:nvPicPr>
        <p:blipFill>
          <a:blip r:embed="rId2"/>
          <a:srcRect/>
          <a:stretch>
            <a:fillRect/>
          </a:stretch>
        </p:blipFill>
        <p:spPr bwMode="auto">
          <a:xfrm>
            <a:off x="228600" y="1524000"/>
            <a:ext cx="6553200" cy="4419600"/>
          </a:xfrm>
          <a:prstGeom prst="rect">
            <a:avLst/>
          </a:prstGeom>
          <a:noFill/>
        </p:spPr>
      </p:pic>
      <p:sp>
        <p:nvSpPr>
          <p:cNvPr id="5" name="TextBox 4"/>
          <p:cNvSpPr txBox="1"/>
          <p:nvPr/>
        </p:nvSpPr>
        <p:spPr>
          <a:xfrm>
            <a:off x="1295400" y="6096000"/>
            <a:ext cx="1295400" cy="369332"/>
          </a:xfrm>
          <a:prstGeom prst="rect">
            <a:avLst/>
          </a:prstGeom>
          <a:noFill/>
        </p:spPr>
        <p:txBody>
          <a:bodyPr wrap="square" rtlCol="0">
            <a:spAutoFit/>
          </a:bodyPr>
          <a:lstStyle/>
          <a:p>
            <a:r>
              <a:rPr lang="en-US" dirty="0" smtClean="0"/>
              <a:t>Bulb type</a:t>
            </a:r>
            <a:endParaRPr lang="en-US" dirty="0"/>
          </a:p>
        </p:txBody>
      </p:sp>
      <p:sp>
        <p:nvSpPr>
          <p:cNvPr id="6" name="TextBox 5"/>
          <p:cNvSpPr txBox="1"/>
          <p:nvPr/>
        </p:nvSpPr>
        <p:spPr>
          <a:xfrm>
            <a:off x="152400" y="5943600"/>
            <a:ext cx="1143000" cy="923330"/>
          </a:xfrm>
          <a:prstGeom prst="rect">
            <a:avLst/>
          </a:prstGeom>
          <a:noFill/>
        </p:spPr>
        <p:txBody>
          <a:bodyPr wrap="square" rtlCol="0">
            <a:spAutoFit/>
          </a:bodyPr>
          <a:lstStyle/>
          <a:p>
            <a:r>
              <a:rPr lang="en-US" dirty="0" smtClean="0"/>
              <a:t>Straight Tube type</a:t>
            </a:r>
            <a:endParaRPr lang="en-US" dirty="0"/>
          </a:p>
        </p:txBody>
      </p:sp>
      <p:sp>
        <p:nvSpPr>
          <p:cNvPr id="7" name="TextBox 6"/>
          <p:cNvSpPr txBox="1"/>
          <p:nvPr/>
        </p:nvSpPr>
        <p:spPr>
          <a:xfrm>
            <a:off x="2590800" y="6096000"/>
            <a:ext cx="1371600" cy="369332"/>
          </a:xfrm>
          <a:prstGeom prst="rect">
            <a:avLst/>
          </a:prstGeom>
          <a:noFill/>
        </p:spPr>
        <p:txBody>
          <a:bodyPr wrap="square" rtlCol="0">
            <a:spAutoFit/>
          </a:bodyPr>
          <a:lstStyle/>
          <a:p>
            <a:r>
              <a:rPr lang="en-US" dirty="0" smtClean="0"/>
              <a:t>Spiral type</a:t>
            </a:r>
            <a:endParaRPr lang="en-US" dirty="0"/>
          </a:p>
        </p:txBody>
      </p:sp>
      <p:sp>
        <p:nvSpPr>
          <p:cNvPr id="8" name="Rectangle 7"/>
          <p:cNvSpPr/>
          <p:nvPr/>
        </p:nvSpPr>
        <p:spPr>
          <a:xfrm>
            <a:off x="4038600" y="6096000"/>
            <a:ext cx="1385316" cy="369332"/>
          </a:xfrm>
          <a:prstGeom prst="rect">
            <a:avLst/>
          </a:prstGeom>
        </p:spPr>
        <p:txBody>
          <a:bodyPr wrap="none">
            <a:spAutoFit/>
          </a:bodyPr>
          <a:lstStyle/>
          <a:p>
            <a:r>
              <a:rPr lang="en-US" dirty="0" smtClean="0"/>
              <a:t>Coiled type</a:t>
            </a:r>
            <a:endParaRPr lang="en-US" dirty="0"/>
          </a:p>
        </p:txBody>
      </p:sp>
      <p:sp>
        <p:nvSpPr>
          <p:cNvPr id="9" name="Rectangle 8"/>
          <p:cNvSpPr/>
          <p:nvPr/>
        </p:nvSpPr>
        <p:spPr>
          <a:xfrm>
            <a:off x="5562600" y="5943600"/>
            <a:ext cx="1447800" cy="646331"/>
          </a:xfrm>
          <a:prstGeom prst="rect">
            <a:avLst/>
          </a:prstGeom>
        </p:spPr>
        <p:txBody>
          <a:bodyPr wrap="square">
            <a:spAutoFit/>
          </a:bodyPr>
          <a:lstStyle/>
          <a:p>
            <a:r>
              <a:rPr lang="en-US" dirty="0" smtClean="0"/>
              <a:t>Cold finger,</a:t>
            </a:r>
            <a:br>
              <a:rPr lang="en-US" dirty="0" smtClean="0"/>
            </a:br>
            <a:r>
              <a:rPr lang="en-US" dirty="0" smtClean="0"/>
              <a:t>Spiral type</a:t>
            </a:r>
            <a:endParaRPr lang="en-US" dirty="0"/>
          </a:p>
        </p:txBody>
      </p:sp>
      <p:pic>
        <p:nvPicPr>
          <p:cNvPr id="1028" name="Picture 4" descr="D:\SUMANDEEP\PUO\Distillation\double-surface-condenser-250x250.jpg"/>
          <p:cNvPicPr>
            <a:picLocks noChangeAspect="1" noChangeArrowheads="1"/>
          </p:cNvPicPr>
          <p:nvPr/>
        </p:nvPicPr>
        <p:blipFill>
          <a:blip r:embed="rId3"/>
          <a:srcRect l="28947" r="26316"/>
          <a:stretch>
            <a:fillRect/>
          </a:stretch>
        </p:blipFill>
        <p:spPr bwMode="auto">
          <a:xfrm>
            <a:off x="7086600" y="1905000"/>
            <a:ext cx="1828800" cy="3276600"/>
          </a:xfrm>
          <a:prstGeom prst="rect">
            <a:avLst/>
          </a:prstGeom>
          <a:noFill/>
        </p:spPr>
      </p:pic>
      <p:sp>
        <p:nvSpPr>
          <p:cNvPr id="12" name="Rectangle 11"/>
          <p:cNvSpPr/>
          <p:nvPr/>
        </p:nvSpPr>
        <p:spPr>
          <a:xfrm>
            <a:off x="7254483" y="5602069"/>
            <a:ext cx="1813317" cy="923330"/>
          </a:xfrm>
          <a:prstGeom prst="rect">
            <a:avLst/>
          </a:prstGeom>
        </p:spPr>
        <p:txBody>
          <a:bodyPr wrap="none">
            <a:spAutoFit/>
          </a:bodyPr>
          <a:lstStyle/>
          <a:p>
            <a:r>
              <a:rPr lang="en-US" b="1" dirty="0" smtClean="0"/>
              <a:t>Lucas’s</a:t>
            </a:r>
          </a:p>
          <a:p>
            <a:endParaRPr lang="en-US" b="1" dirty="0" smtClean="0"/>
          </a:p>
          <a:p>
            <a:r>
              <a:rPr lang="en-US" dirty="0" smtClean="0"/>
              <a:t>Double Surface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solidFill>
                  <a:srgbClr val="0070C0"/>
                </a:solidFill>
              </a:rPr>
              <a:t>General Equipment for Distillation:</a:t>
            </a:r>
            <a:endParaRPr lang="en-US" dirty="0">
              <a:solidFill>
                <a:srgbClr val="0070C0"/>
              </a:solidFill>
            </a:endParaRPr>
          </a:p>
        </p:txBody>
      </p:sp>
      <p:sp>
        <p:nvSpPr>
          <p:cNvPr id="3" name="Content Placeholder 2"/>
          <p:cNvSpPr>
            <a:spLocks noGrp="1"/>
          </p:cNvSpPr>
          <p:nvPr>
            <p:ph sz="quarter" idx="1"/>
          </p:nvPr>
        </p:nvSpPr>
        <p:spPr/>
        <p:txBody>
          <a:bodyPr/>
          <a:lstStyle/>
          <a:p>
            <a:pPr>
              <a:buNone/>
            </a:pPr>
            <a:r>
              <a:rPr lang="en-US" dirty="0" smtClean="0">
                <a:solidFill>
                  <a:srgbClr val="FF0000"/>
                </a:solidFill>
              </a:rPr>
              <a:t>RECEIVER :</a:t>
            </a:r>
          </a:p>
          <a:p>
            <a:r>
              <a:rPr lang="en-US" dirty="0" smtClean="0"/>
              <a:t>It is used to collect the distillate.</a:t>
            </a:r>
          </a:p>
          <a:p>
            <a:r>
              <a:rPr lang="en-US" dirty="0" smtClean="0"/>
              <a:t>It may be a simple flask.</a:t>
            </a:r>
          </a:p>
          <a:p>
            <a:r>
              <a:rPr lang="en-US" dirty="0" smtClean="0"/>
              <a:t>It immersed in ice-bath to minimize loss of volatile matter.</a:t>
            </a:r>
          </a:p>
          <a:p>
            <a:r>
              <a:rPr lang="en-US" dirty="0" smtClean="0"/>
              <a:t>Florentine receivers are used for the separation of oil and water.</a:t>
            </a:r>
          </a:p>
          <a:p>
            <a:pPr>
              <a:buNone/>
            </a:pPr>
            <a:r>
              <a:rPr lang="en-US" dirty="0" smtClean="0">
                <a:solidFill>
                  <a:srgbClr val="00B0F0"/>
                </a:solidFill>
              </a:rPr>
              <a:t>Types of Florentine receivers :</a:t>
            </a:r>
          </a:p>
          <a:p>
            <a:r>
              <a:rPr lang="en-US" dirty="0" smtClean="0"/>
              <a:t>Type-I  :- for separation of oil heavier than water.</a:t>
            </a:r>
          </a:p>
          <a:p>
            <a:r>
              <a:rPr lang="en-US" dirty="0" smtClean="0"/>
              <a:t>Type-II :- for separation of oil lighter than water.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solidFill>
                  <a:srgbClr val="0070C0"/>
                </a:solidFill>
              </a:rPr>
              <a:t>General Equipment for Distillation:</a:t>
            </a:r>
            <a:endParaRPr lang="en-US" dirty="0">
              <a:solidFill>
                <a:srgbClr val="0070C0"/>
              </a:solidFill>
            </a:endParaRPr>
          </a:p>
        </p:txBody>
      </p:sp>
      <p:sp>
        <p:nvSpPr>
          <p:cNvPr id="3" name="Content Placeholder 2"/>
          <p:cNvSpPr>
            <a:spLocks noGrp="1"/>
          </p:cNvSpPr>
          <p:nvPr>
            <p:ph sz="quarter" idx="1"/>
          </p:nvPr>
        </p:nvSpPr>
        <p:spPr>
          <a:xfrm>
            <a:off x="457200" y="1600200"/>
            <a:ext cx="7467600" cy="457200"/>
          </a:xfrm>
        </p:spPr>
        <p:txBody>
          <a:bodyPr/>
          <a:lstStyle/>
          <a:p>
            <a:pPr>
              <a:buNone/>
            </a:pPr>
            <a:r>
              <a:rPr lang="en-US" dirty="0" smtClean="0">
                <a:solidFill>
                  <a:srgbClr val="FF0000"/>
                </a:solidFill>
              </a:rPr>
              <a:t>RECEIVER :</a:t>
            </a:r>
          </a:p>
          <a:p>
            <a:pPr>
              <a:buNone/>
            </a:pPr>
            <a:endParaRPr lang="en-US" dirty="0" smtClean="0"/>
          </a:p>
          <a:p>
            <a:endParaRPr lang="en-US" dirty="0"/>
          </a:p>
        </p:txBody>
      </p:sp>
      <p:pic>
        <p:nvPicPr>
          <p:cNvPr id="4" name="Picture 2" descr="D:\SUMANDEEP\PUO\Distillation\Essential_oils05.gif"/>
          <p:cNvPicPr>
            <a:picLocks noChangeAspect="1" noChangeArrowheads="1"/>
          </p:cNvPicPr>
          <p:nvPr/>
        </p:nvPicPr>
        <p:blipFill>
          <a:blip r:embed="rId2"/>
          <a:srcRect/>
          <a:stretch>
            <a:fillRect/>
          </a:stretch>
        </p:blipFill>
        <p:spPr bwMode="auto">
          <a:xfrm>
            <a:off x="609601" y="2209800"/>
            <a:ext cx="7696200" cy="4191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solidFill>
                  <a:srgbClr val="FF0000"/>
                </a:solidFill>
              </a:rPr>
              <a:t>Definition</a:t>
            </a:r>
            <a:endParaRPr lang="en-US" dirty="0"/>
          </a:p>
        </p:txBody>
      </p:sp>
      <p:sp>
        <p:nvSpPr>
          <p:cNvPr id="3" name="Content Placeholder 2"/>
          <p:cNvSpPr>
            <a:spLocks noGrp="1"/>
          </p:cNvSpPr>
          <p:nvPr>
            <p:ph sz="quarter" idx="1"/>
          </p:nvPr>
        </p:nvSpPr>
        <p:spPr/>
        <p:txBody>
          <a:bodyPr>
            <a:normAutofit/>
          </a:bodyPr>
          <a:lstStyle/>
          <a:p>
            <a:pPr algn="just"/>
            <a:r>
              <a:rPr lang="en-US" dirty="0" smtClean="0"/>
              <a:t>“Distillation is an unit operation which involves separation of a vaporizable component from a multi-component system and subsequent condensation of vapours.”</a:t>
            </a:r>
          </a:p>
          <a:p>
            <a:pPr algn="just"/>
            <a:endParaRPr lang="en-US" dirty="0" smtClean="0"/>
          </a:p>
          <a:p>
            <a:pPr algn="just"/>
            <a:r>
              <a:rPr lang="en-US" b="1" dirty="0" smtClean="0"/>
              <a:t>“Distillation</a:t>
            </a:r>
            <a:r>
              <a:rPr lang="en-US" dirty="0" smtClean="0"/>
              <a:t> is a process of separating the component substances from a liquid mixture by selective evaporation and condensation.”</a:t>
            </a:r>
          </a:p>
          <a:p>
            <a:pPr marL="0" indent="0" algn="just">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latin typeface="Garamond" pitchFamily="18" charset="0"/>
              </a:rPr>
              <a:t>Classification of distillation methods</a:t>
            </a:r>
            <a:endParaRPr lang="en-US" dirty="0"/>
          </a:p>
        </p:txBody>
      </p:sp>
      <p:sp>
        <p:nvSpPr>
          <p:cNvPr id="3" name="Content Placeholder 2"/>
          <p:cNvSpPr>
            <a:spLocks noGrp="1"/>
          </p:cNvSpPr>
          <p:nvPr>
            <p:ph sz="quarter" idx="1"/>
          </p:nvPr>
        </p:nvSpPr>
        <p:spPr/>
        <p:txBody>
          <a:bodyPr>
            <a:normAutofit fontScale="85000" lnSpcReduction="20000"/>
          </a:bodyPr>
          <a:lstStyle/>
          <a:p>
            <a:pPr marL="457200" indent="-457200">
              <a:lnSpc>
                <a:spcPct val="150000"/>
              </a:lnSpc>
              <a:buFont typeface="+mj-lt"/>
              <a:buAutoNum type="arabicParenR"/>
            </a:pPr>
            <a:r>
              <a:rPr lang="en-US" dirty="0" smtClean="0"/>
              <a:t>Simple Distillation (</a:t>
            </a:r>
            <a:r>
              <a:rPr lang="en-US" dirty="0" smtClean="0">
                <a:solidFill>
                  <a:srgbClr val="0070C0"/>
                </a:solidFill>
              </a:rPr>
              <a:t>Differential distillation</a:t>
            </a:r>
            <a:r>
              <a:rPr lang="en-US" dirty="0" smtClean="0"/>
              <a:t>)</a:t>
            </a:r>
          </a:p>
          <a:p>
            <a:pPr marL="457200" indent="-457200">
              <a:lnSpc>
                <a:spcPct val="150000"/>
              </a:lnSpc>
              <a:buFont typeface="+mj-lt"/>
              <a:buAutoNum type="arabicParenR"/>
            </a:pPr>
            <a:r>
              <a:rPr lang="en-US" dirty="0" smtClean="0"/>
              <a:t>Flash Distillation (</a:t>
            </a:r>
            <a:r>
              <a:rPr lang="en-US" dirty="0" smtClean="0">
                <a:solidFill>
                  <a:srgbClr val="0070C0"/>
                </a:solidFill>
              </a:rPr>
              <a:t>Equilibrium distillation</a:t>
            </a:r>
            <a:r>
              <a:rPr lang="en-US" dirty="0" smtClean="0"/>
              <a:t>)</a:t>
            </a:r>
          </a:p>
          <a:p>
            <a:pPr marL="457200" indent="-457200">
              <a:lnSpc>
                <a:spcPct val="150000"/>
              </a:lnSpc>
              <a:buFont typeface="+mj-lt"/>
              <a:buAutoNum type="arabicParenR"/>
            </a:pPr>
            <a:r>
              <a:rPr lang="en-US" dirty="0" smtClean="0"/>
              <a:t>Vacuum distillation (</a:t>
            </a:r>
            <a:r>
              <a:rPr lang="en-US" dirty="0" smtClean="0">
                <a:solidFill>
                  <a:srgbClr val="0070C0"/>
                </a:solidFill>
              </a:rPr>
              <a:t>distillation under reduced pressure</a:t>
            </a:r>
            <a:r>
              <a:rPr lang="en-US" dirty="0" smtClean="0"/>
              <a:t>)</a:t>
            </a:r>
          </a:p>
          <a:p>
            <a:pPr marL="457200" indent="-457200">
              <a:lnSpc>
                <a:spcPct val="150000"/>
              </a:lnSpc>
              <a:buFont typeface="+mj-lt"/>
              <a:buAutoNum type="arabicParenR"/>
            </a:pPr>
            <a:r>
              <a:rPr lang="en-US" dirty="0" smtClean="0"/>
              <a:t>Molecular Distillation (</a:t>
            </a:r>
            <a:r>
              <a:rPr lang="en-US" dirty="0" smtClean="0">
                <a:solidFill>
                  <a:srgbClr val="0070C0"/>
                </a:solidFill>
              </a:rPr>
              <a:t>Evaporation distillation or short path distillation.)</a:t>
            </a:r>
          </a:p>
          <a:p>
            <a:pPr marL="457200" indent="-457200">
              <a:lnSpc>
                <a:spcPct val="150000"/>
              </a:lnSpc>
              <a:buFont typeface="+mj-lt"/>
              <a:buAutoNum type="arabicParenR"/>
            </a:pPr>
            <a:r>
              <a:rPr lang="en-US" dirty="0" smtClean="0"/>
              <a:t>Fractional Distillation (</a:t>
            </a:r>
            <a:r>
              <a:rPr lang="en-US" dirty="0" smtClean="0">
                <a:solidFill>
                  <a:srgbClr val="0070C0"/>
                </a:solidFill>
              </a:rPr>
              <a:t>Rectification</a:t>
            </a:r>
            <a:r>
              <a:rPr lang="en-US" dirty="0" smtClean="0"/>
              <a:t>)</a:t>
            </a:r>
          </a:p>
          <a:p>
            <a:pPr marL="457200" indent="-457200">
              <a:lnSpc>
                <a:spcPct val="150000"/>
              </a:lnSpc>
              <a:buFont typeface="+mj-lt"/>
              <a:buAutoNum type="arabicParenR"/>
            </a:pPr>
            <a:r>
              <a:rPr lang="en-US" dirty="0" err="1" smtClean="0"/>
              <a:t>Aezotropic</a:t>
            </a:r>
            <a:r>
              <a:rPr lang="en-US" dirty="0" smtClean="0"/>
              <a:t> and extractive Distillation</a:t>
            </a:r>
          </a:p>
          <a:p>
            <a:pPr marL="457200" indent="-457200">
              <a:lnSpc>
                <a:spcPct val="150000"/>
              </a:lnSpc>
              <a:buFont typeface="+mj-lt"/>
              <a:buAutoNum type="arabicParenR"/>
            </a:pPr>
            <a:r>
              <a:rPr lang="en-US" dirty="0" smtClean="0"/>
              <a:t>Steam Distillation</a:t>
            </a:r>
          </a:p>
          <a:p>
            <a:pPr marL="457200" indent="-457200">
              <a:lnSpc>
                <a:spcPct val="150000"/>
              </a:lnSpc>
              <a:buFont typeface="+mj-lt"/>
              <a:buAutoNum type="arabicParenR"/>
            </a:pPr>
            <a:r>
              <a:rPr lang="en-US" dirty="0" smtClean="0"/>
              <a:t>Destructive Distillation</a:t>
            </a:r>
          </a:p>
          <a:p>
            <a:pPr marL="457200" indent="-457200">
              <a:lnSpc>
                <a:spcPct val="150000"/>
              </a:lnSpc>
              <a:buFont typeface="+mj-lt"/>
              <a:buAutoNum type="arabicParenR"/>
            </a:pPr>
            <a:r>
              <a:rPr lang="en-US" dirty="0" smtClean="0"/>
              <a:t>Compression Distillation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sp>
        <p:nvSpPr>
          <p:cNvPr id="3" name="Content Placeholder 2"/>
          <p:cNvSpPr>
            <a:spLocks noGrp="1"/>
          </p:cNvSpPr>
          <p:nvPr>
            <p:ph sz="quarter" idx="1"/>
          </p:nvPr>
        </p:nvSpPr>
        <p:spPr>
          <a:xfrm>
            <a:off x="457200" y="1143000"/>
            <a:ext cx="8305800" cy="5330952"/>
          </a:xfrm>
        </p:spPr>
        <p:txBody>
          <a:bodyPr>
            <a:normAutofit fontScale="92500" lnSpcReduction="10000"/>
          </a:bodyPr>
          <a:lstStyle/>
          <a:p>
            <a:pPr algn="just">
              <a:lnSpc>
                <a:spcPct val="200000"/>
              </a:lnSpc>
            </a:pPr>
            <a:r>
              <a:rPr lang="en-US" b="1" dirty="0" smtClean="0"/>
              <a:t>Simple distillation </a:t>
            </a:r>
            <a:r>
              <a:rPr lang="en-US" dirty="0" smtClean="0"/>
              <a:t>is a process of converting a </a:t>
            </a:r>
            <a:r>
              <a:rPr lang="en-US" u="sng" dirty="0" smtClean="0"/>
              <a:t>single constituent from a liquid </a:t>
            </a:r>
            <a:r>
              <a:rPr lang="en-US" dirty="0" smtClean="0"/>
              <a:t>(or mixture) into its vapour, transferring the vapour to another place and recovering the liquid by condensing the vapour, usually by allowing it to come in contact with a cold surface.</a:t>
            </a:r>
          </a:p>
          <a:p>
            <a:pPr algn="just">
              <a:lnSpc>
                <a:spcPct val="200000"/>
              </a:lnSpc>
            </a:pPr>
            <a:r>
              <a:rPr lang="en-US" dirty="0" smtClean="0"/>
              <a:t>This process is known </a:t>
            </a:r>
            <a:r>
              <a:rPr lang="en-US" b="1" dirty="0" smtClean="0"/>
              <a:t>differential distillation</a:t>
            </a:r>
            <a:r>
              <a:rPr lang="en-US" dirty="0" smtClean="0"/>
              <a:t>, as distillation is based on the </a:t>
            </a:r>
            <a:r>
              <a:rPr lang="en-US" u="sng" dirty="0" smtClean="0"/>
              <a:t>differences in volatilities and vapour pressures</a:t>
            </a:r>
            <a:r>
              <a:rPr lang="en-US" dirty="0" smtClean="0"/>
              <a:t> of the components in the mixture.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sp>
        <p:nvSpPr>
          <p:cNvPr id="3" name="Content Placeholder 2"/>
          <p:cNvSpPr>
            <a:spLocks noGrp="1"/>
          </p:cNvSpPr>
          <p:nvPr>
            <p:ph sz="quarter" idx="1"/>
          </p:nvPr>
        </p:nvSpPr>
        <p:spPr>
          <a:xfrm>
            <a:off x="457200" y="1143000"/>
            <a:ext cx="8305800" cy="5330952"/>
          </a:xfrm>
        </p:spPr>
        <p:txBody>
          <a:bodyPr>
            <a:normAutofit fontScale="92500"/>
          </a:bodyPr>
          <a:lstStyle/>
          <a:p>
            <a:pPr algn="just">
              <a:lnSpc>
                <a:spcPct val="200000"/>
              </a:lnSpc>
            </a:pPr>
            <a:r>
              <a:rPr lang="en-US" b="1" dirty="0" smtClean="0">
                <a:solidFill>
                  <a:srgbClr val="FF0000"/>
                </a:solidFill>
              </a:rPr>
              <a:t>Principle</a:t>
            </a:r>
            <a:r>
              <a:rPr lang="en-US" dirty="0" smtClean="0"/>
              <a:t>: Liquid boils when its vapour pressure is equal to atmospheric pressure. </a:t>
            </a:r>
            <a:endParaRPr lang="en-US" dirty="0"/>
          </a:p>
          <a:p>
            <a:pPr algn="just">
              <a:lnSpc>
                <a:spcPct val="200000"/>
              </a:lnSpc>
            </a:pPr>
            <a:r>
              <a:rPr lang="en-US" dirty="0" smtClean="0"/>
              <a:t>Simple distillation is </a:t>
            </a:r>
            <a:r>
              <a:rPr lang="en-US" b="1" dirty="0" smtClean="0"/>
              <a:t>conducted at its boiling point</a:t>
            </a:r>
            <a:r>
              <a:rPr lang="en-US" dirty="0" smtClean="0"/>
              <a:t>. </a:t>
            </a:r>
          </a:p>
          <a:p>
            <a:pPr algn="just">
              <a:lnSpc>
                <a:spcPct val="200000"/>
              </a:lnSpc>
            </a:pPr>
            <a:r>
              <a:rPr lang="en-US" dirty="0" smtClean="0"/>
              <a:t>The </a:t>
            </a:r>
            <a:r>
              <a:rPr lang="en-US" u="sng" dirty="0" smtClean="0"/>
              <a:t>higher the relative volatility </a:t>
            </a:r>
            <a:r>
              <a:rPr lang="en-US" dirty="0" smtClean="0"/>
              <a:t>of a liquid, the </a:t>
            </a:r>
            <a:r>
              <a:rPr lang="en-US" u="sng" dirty="0" smtClean="0"/>
              <a:t>better is the separation </a:t>
            </a:r>
            <a:r>
              <a:rPr lang="en-US" dirty="0" smtClean="0"/>
              <a:t>by simple distillation. </a:t>
            </a:r>
          </a:p>
          <a:p>
            <a:pPr algn="just">
              <a:lnSpc>
                <a:spcPct val="200000"/>
              </a:lnSpc>
            </a:pPr>
            <a:r>
              <a:rPr lang="en-US" dirty="0" smtClean="0"/>
              <a:t>Heat is supplied to the liquid so that it boils. The resulting </a:t>
            </a:r>
            <a:r>
              <a:rPr lang="en-US" u="sng" dirty="0" smtClean="0"/>
              <a:t>vapour is transferred to a different place and condensed.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sp>
        <p:nvSpPr>
          <p:cNvPr id="3" name="Content Placeholder 2"/>
          <p:cNvSpPr>
            <a:spLocks noGrp="1"/>
          </p:cNvSpPr>
          <p:nvPr>
            <p:ph sz="quarter" idx="1"/>
          </p:nvPr>
        </p:nvSpPr>
        <p:spPr>
          <a:xfrm>
            <a:off x="457200" y="1143000"/>
            <a:ext cx="8305800" cy="5330952"/>
          </a:xfrm>
        </p:spPr>
        <p:txBody>
          <a:bodyPr>
            <a:normAutofit fontScale="85000" lnSpcReduction="10000"/>
          </a:bodyPr>
          <a:lstStyle/>
          <a:p>
            <a:pPr algn="just">
              <a:lnSpc>
                <a:spcPct val="200000"/>
              </a:lnSpc>
              <a:buNone/>
            </a:pPr>
            <a:r>
              <a:rPr lang="en-US" b="1" dirty="0" smtClean="0">
                <a:solidFill>
                  <a:srgbClr val="FF0000"/>
                </a:solidFill>
              </a:rPr>
              <a:t>Applications:</a:t>
            </a:r>
          </a:p>
          <a:p>
            <a:pPr algn="just">
              <a:lnSpc>
                <a:spcPct val="200000"/>
              </a:lnSpc>
            </a:pPr>
            <a:r>
              <a:rPr lang="en-US" dirty="0" smtClean="0"/>
              <a:t>For the preparation of </a:t>
            </a:r>
            <a:r>
              <a:rPr lang="en-US" dirty="0" smtClean="0">
                <a:solidFill>
                  <a:srgbClr val="0070C0"/>
                </a:solidFill>
              </a:rPr>
              <a:t>distilled water and water for injection</a:t>
            </a:r>
            <a:r>
              <a:rPr lang="en-US" dirty="0" smtClean="0"/>
              <a:t>.</a:t>
            </a:r>
          </a:p>
          <a:p>
            <a:pPr algn="just">
              <a:lnSpc>
                <a:spcPct val="200000"/>
              </a:lnSpc>
            </a:pPr>
            <a:r>
              <a:rPr lang="en-US" dirty="0" smtClean="0"/>
              <a:t>Volatile and aromatic waters are prepared.</a:t>
            </a:r>
          </a:p>
          <a:p>
            <a:pPr algn="just">
              <a:lnSpc>
                <a:spcPct val="200000"/>
              </a:lnSpc>
            </a:pPr>
            <a:r>
              <a:rPr lang="en-US" dirty="0" smtClean="0"/>
              <a:t>Organic solvents are purified.</a:t>
            </a:r>
          </a:p>
          <a:p>
            <a:pPr algn="just">
              <a:lnSpc>
                <a:spcPct val="200000"/>
              </a:lnSpc>
            </a:pPr>
            <a:r>
              <a:rPr lang="en-US" dirty="0" smtClean="0"/>
              <a:t>A few official compounds are prepared by distillation. Examples are spirit of nitrous ether and aromatic spirit of ammonia.</a:t>
            </a:r>
          </a:p>
          <a:p>
            <a:pPr algn="just">
              <a:lnSpc>
                <a:spcPct val="200000"/>
              </a:lnSpc>
            </a:pPr>
            <a:r>
              <a:rPr lang="en-US" dirty="0" smtClean="0"/>
              <a:t>Non-volatile solids are separated from volatile liquids.</a:t>
            </a:r>
          </a:p>
          <a:p>
            <a:pPr algn="just">
              <a:lnSpc>
                <a:spcPct val="200000"/>
              </a:lnSpc>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pic>
        <p:nvPicPr>
          <p:cNvPr id="4" name="Picture 5" descr="C:\Documents and Settings\Administrator\Desktop\untitled.JPG"/>
          <p:cNvPicPr>
            <a:picLocks noGrp="1" noChangeAspect="1" noChangeArrowheads="1"/>
          </p:cNvPicPr>
          <p:nvPr>
            <p:ph sz="quarter" idx="1"/>
          </p:nvPr>
        </p:nvPicPr>
        <p:blipFill>
          <a:blip r:embed="rId2"/>
          <a:srcRect/>
          <a:stretch>
            <a:fillRect/>
          </a:stretch>
        </p:blipFill>
        <p:spPr bwMode="auto">
          <a:xfrm>
            <a:off x="533401" y="1622425"/>
            <a:ext cx="7620000"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sp>
        <p:nvSpPr>
          <p:cNvPr id="3" name="Content Placeholder 2"/>
          <p:cNvSpPr>
            <a:spLocks noGrp="1"/>
          </p:cNvSpPr>
          <p:nvPr>
            <p:ph sz="quarter" idx="1"/>
          </p:nvPr>
        </p:nvSpPr>
        <p:spPr>
          <a:xfrm>
            <a:off x="457200" y="1143000"/>
            <a:ext cx="8305800" cy="5330952"/>
          </a:xfrm>
        </p:spPr>
        <p:txBody>
          <a:bodyPr>
            <a:normAutofit fontScale="77500" lnSpcReduction="20000"/>
          </a:bodyPr>
          <a:lstStyle/>
          <a:p>
            <a:pPr algn="just">
              <a:lnSpc>
                <a:spcPct val="200000"/>
              </a:lnSpc>
              <a:buNone/>
            </a:pPr>
            <a:r>
              <a:rPr lang="en-US" b="1" dirty="0" smtClean="0">
                <a:solidFill>
                  <a:srgbClr val="0070C0"/>
                </a:solidFill>
              </a:rPr>
              <a:t>Assembling of apparatus</a:t>
            </a:r>
            <a:r>
              <a:rPr lang="en-US" dirty="0" smtClean="0"/>
              <a:t>: </a:t>
            </a:r>
          </a:p>
          <a:p>
            <a:pPr algn="just">
              <a:lnSpc>
                <a:spcPct val="200000"/>
              </a:lnSpc>
            </a:pPr>
            <a:r>
              <a:rPr lang="en-US" dirty="0" smtClean="0"/>
              <a:t>It consists of a distillation flask with a side arm sloping downwards. </a:t>
            </a:r>
          </a:p>
          <a:p>
            <a:pPr algn="just">
              <a:lnSpc>
                <a:spcPct val="200000"/>
              </a:lnSpc>
            </a:pPr>
            <a:r>
              <a:rPr lang="en-US" dirty="0" smtClean="0"/>
              <a:t>Condenser is fitted into the side arm by means of a cork.</a:t>
            </a:r>
          </a:p>
          <a:p>
            <a:pPr algn="just">
              <a:lnSpc>
                <a:spcPct val="200000"/>
              </a:lnSpc>
            </a:pPr>
            <a:r>
              <a:rPr lang="en-US" dirty="0" smtClean="0"/>
              <a:t> The condenser is usually water condenser, i.e., jacketed for circulation of water. </a:t>
            </a:r>
          </a:p>
          <a:p>
            <a:pPr algn="just">
              <a:lnSpc>
                <a:spcPct val="200000"/>
              </a:lnSpc>
            </a:pPr>
            <a:r>
              <a:rPr lang="en-US" dirty="0" smtClean="0"/>
              <a:t>The condenser is connected to a receiver flask using an </a:t>
            </a:r>
            <a:r>
              <a:rPr lang="en-US" u="sng" dirty="0" smtClean="0"/>
              <a:t>adapter with ground glass joints</a:t>
            </a:r>
            <a:r>
              <a:rPr lang="en-US" dirty="0" smtClean="0"/>
              <a:t>. </a:t>
            </a:r>
          </a:p>
          <a:p>
            <a:pPr algn="just">
              <a:lnSpc>
                <a:spcPct val="200000"/>
              </a:lnSpc>
            </a:pPr>
            <a:r>
              <a:rPr lang="en-US" dirty="0" smtClean="0"/>
              <a:t>On a laboratory scale, the whole apparatus is made of glass.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1. </a:t>
            </a:r>
            <a:r>
              <a:rPr lang="en-US" sz="3200" dirty="0" smtClean="0"/>
              <a:t>SIMPLE DISTILLATION</a:t>
            </a:r>
            <a:endParaRPr lang="en-US" dirty="0"/>
          </a:p>
        </p:txBody>
      </p:sp>
      <p:sp>
        <p:nvSpPr>
          <p:cNvPr id="3" name="Content Placeholder 2"/>
          <p:cNvSpPr>
            <a:spLocks noGrp="1"/>
          </p:cNvSpPr>
          <p:nvPr>
            <p:ph sz="quarter" idx="1"/>
          </p:nvPr>
        </p:nvSpPr>
        <p:spPr>
          <a:xfrm>
            <a:off x="457200" y="1143000"/>
            <a:ext cx="8305800" cy="5330952"/>
          </a:xfrm>
        </p:spPr>
        <p:txBody>
          <a:bodyPr>
            <a:normAutofit fontScale="77500" lnSpcReduction="20000"/>
          </a:bodyPr>
          <a:lstStyle/>
          <a:p>
            <a:pPr>
              <a:lnSpc>
                <a:spcPct val="170000"/>
              </a:lnSpc>
              <a:buNone/>
              <a:defRPr/>
            </a:pPr>
            <a:r>
              <a:rPr lang="en-US" b="1" dirty="0" smtClean="0"/>
              <a:t>Procedure</a:t>
            </a:r>
            <a:r>
              <a:rPr lang="en-US" dirty="0" smtClean="0"/>
              <a:t>: </a:t>
            </a:r>
          </a:p>
          <a:p>
            <a:pPr>
              <a:lnSpc>
                <a:spcPct val="170000"/>
              </a:lnSpc>
              <a:buBlip>
                <a:blip r:embed="rId2"/>
              </a:buBlip>
              <a:defRPr/>
            </a:pPr>
            <a:r>
              <a:rPr lang="en-US" dirty="0" smtClean="0"/>
              <a:t>The liquid to be distilled is filled into the flask to </a:t>
            </a:r>
            <a:r>
              <a:rPr lang="en-US" u="sng" dirty="0" smtClean="0"/>
              <a:t>one-half to two-third  of its volume. </a:t>
            </a:r>
          </a:p>
          <a:p>
            <a:pPr>
              <a:lnSpc>
                <a:spcPct val="170000"/>
              </a:lnSpc>
              <a:buBlip>
                <a:blip r:embed="rId2"/>
              </a:buBlip>
              <a:defRPr/>
            </a:pPr>
            <a:r>
              <a:rPr lang="en-US" dirty="0" smtClean="0"/>
              <a:t>Bumping is avoided by adding </a:t>
            </a:r>
            <a:r>
              <a:rPr lang="en-US" u="sng" dirty="0" smtClean="0"/>
              <a:t>small pieces of porcelain before distillation</a:t>
            </a:r>
            <a:r>
              <a:rPr lang="en-US" dirty="0" smtClean="0"/>
              <a:t>. </a:t>
            </a:r>
          </a:p>
          <a:p>
            <a:pPr>
              <a:lnSpc>
                <a:spcPct val="170000"/>
              </a:lnSpc>
              <a:buBlip>
                <a:blip r:embed="rId2"/>
              </a:buBlip>
              <a:defRPr/>
            </a:pPr>
            <a:r>
              <a:rPr lang="en-US" dirty="0" smtClean="0"/>
              <a:t>A thermometer is inserted into the </a:t>
            </a:r>
            <a:r>
              <a:rPr lang="en-US" u="sng" dirty="0" smtClean="0"/>
              <a:t>cork and fixed to the flask</a:t>
            </a:r>
            <a:r>
              <a:rPr lang="en-US" dirty="0" smtClean="0"/>
              <a:t>.</a:t>
            </a:r>
          </a:p>
          <a:p>
            <a:pPr>
              <a:lnSpc>
                <a:spcPct val="170000"/>
              </a:lnSpc>
              <a:buBlip>
                <a:blip r:embed="rId2"/>
              </a:buBlip>
              <a:defRPr/>
            </a:pPr>
            <a:r>
              <a:rPr lang="en-US" dirty="0" smtClean="0"/>
              <a:t>The thermometer </a:t>
            </a:r>
            <a:r>
              <a:rPr lang="en-US" u="sng" dirty="0" smtClean="0"/>
              <a:t>bulb must be just below the level of the side arm</a:t>
            </a:r>
            <a:r>
              <a:rPr lang="en-US" dirty="0" smtClean="0"/>
              <a:t>. </a:t>
            </a:r>
          </a:p>
          <a:p>
            <a:pPr>
              <a:lnSpc>
                <a:spcPct val="170000"/>
              </a:lnSpc>
              <a:buBlip>
                <a:blip r:embed="rId2"/>
              </a:buBlip>
              <a:defRPr/>
            </a:pPr>
            <a:r>
              <a:rPr lang="en-US" dirty="0" smtClean="0"/>
              <a:t>Water is circulated through the jacket of the condenser. </a:t>
            </a:r>
          </a:p>
          <a:p>
            <a:pPr>
              <a:lnSpc>
                <a:spcPct val="170000"/>
              </a:lnSpc>
              <a:buBlip>
                <a:blip r:embed="rId2"/>
              </a:buBlip>
              <a:defRPr/>
            </a:pPr>
            <a:r>
              <a:rPr lang="en-US" dirty="0" smtClean="0"/>
              <a:t>The contents are heated gradually. The liquid </a:t>
            </a:r>
            <a:r>
              <a:rPr lang="en-US" u="sng" dirty="0" smtClean="0"/>
              <a:t>begins to boil after some time. </a:t>
            </a:r>
          </a:p>
          <a:p>
            <a:pPr algn="just">
              <a:lnSpc>
                <a:spcPct val="200000"/>
              </a:lnSpc>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a:lnSpc>
                <a:spcPct val="170000"/>
              </a:lnSpc>
              <a:buBlip>
                <a:blip r:embed="rId2"/>
              </a:buBlip>
              <a:defRPr/>
            </a:pPr>
            <a:r>
              <a:rPr lang="en-US" dirty="0"/>
              <a:t>The </a:t>
            </a:r>
            <a:r>
              <a:rPr lang="en-US" u="sng" dirty="0" err="1"/>
              <a:t>vapour</a:t>
            </a:r>
            <a:r>
              <a:rPr lang="en-US" u="sng" dirty="0"/>
              <a:t> begins to rise up </a:t>
            </a:r>
            <a:r>
              <a:rPr lang="en-US" dirty="0"/>
              <a:t>and passes down the side arm into the condenser. </a:t>
            </a:r>
          </a:p>
          <a:p>
            <a:pPr>
              <a:lnSpc>
                <a:spcPct val="170000"/>
              </a:lnSpc>
              <a:buBlip>
                <a:blip r:embed="rId2"/>
              </a:buBlip>
              <a:defRPr/>
            </a:pPr>
            <a:r>
              <a:rPr lang="en-US" dirty="0"/>
              <a:t>The </a:t>
            </a:r>
            <a:r>
              <a:rPr lang="en-US" u="sng" dirty="0"/>
              <a:t>temperature rises rapidly </a:t>
            </a:r>
            <a:r>
              <a:rPr lang="en-US" dirty="0"/>
              <a:t>and reaches a constant value. </a:t>
            </a:r>
          </a:p>
          <a:p>
            <a:pPr>
              <a:lnSpc>
                <a:spcPct val="170000"/>
              </a:lnSpc>
              <a:buBlip>
                <a:blip r:embed="rId2"/>
              </a:buBlip>
              <a:defRPr/>
            </a:pPr>
            <a:r>
              <a:rPr lang="en-US" dirty="0"/>
              <a:t>The </a:t>
            </a:r>
            <a:r>
              <a:rPr lang="en-US" b="1" dirty="0">
                <a:solidFill>
                  <a:srgbClr val="FF0000"/>
                </a:solidFill>
              </a:rPr>
              <a:t>temperature of the distillate is noted down</a:t>
            </a:r>
            <a:r>
              <a:rPr lang="en-US" dirty="0"/>
              <a:t>, which is </a:t>
            </a:r>
            <a:r>
              <a:rPr lang="en-US" b="1" dirty="0">
                <a:solidFill>
                  <a:srgbClr val="FF0000"/>
                </a:solidFill>
              </a:rPr>
              <a:t>equal to the boiling point of the liquid. </a:t>
            </a:r>
          </a:p>
          <a:p>
            <a:pPr>
              <a:lnSpc>
                <a:spcPct val="170000"/>
              </a:lnSpc>
              <a:buBlip>
                <a:blip r:embed="rId2"/>
              </a:buBlip>
              <a:defRPr/>
            </a:pPr>
            <a:r>
              <a:rPr lang="en-US" dirty="0"/>
              <a:t>The </a:t>
            </a:r>
            <a:r>
              <a:rPr lang="en-US" dirty="0" err="1"/>
              <a:t>vapour</a:t>
            </a:r>
            <a:r>
              <a:rPr lang="en-US" dirty="0"/>
              <a:t> is condensed and collected into the receiver. </a:t>
            </a:r>
          </a:p>
          <a:p>
            <a:pPr>
              <a:lnSpc>
                <a:spcPct val="170000"/>
              </a:lnSpc>
              <a:buBlip>
                <a:blip r:embed="rId2"/>
              </a:buBlip>
              <a:defRPr/>
            </a:pPr>
            <a:r>
              <a:rPr lang="en-US" dirty="0"/>
              <a:t>The </a:t>
            </a:r>
            <a:r>
              <a:rPr lang="en-US" b="1" dirty="0">
                <a:solidFill>
                  <a:srgbClr val="FF0000"/>
                </a:solidFill>
              </a:rPr>
              <a:t>flame is adjusted</a:t>
            </a:r>
            <a:r>
              <a:rPr lang="en-US" dirty="0"/>
              <a:t> so that the distillate is collected at the rate of one to two drops per second. </a:t>
            </a:r>
          </a:p>
          <a:p>
            <a:pPr>
              <a:lnSpc>
                <a:spcPct val="170000"/>
              </a:lnSpc>
              <a:buBlip>
                <a:blip r:embed="rId2"/>
              </a:buBlip>
              <a:defRPr/>
            </a:pPr>
            <a:r>
              <a:rPr lang="en-US" dirty="0"/>
              <a:t>Distillation should be continued </a:t>
            </a:r>
            <a:r>
              <a:rPr lang="en-US" b="1" dirty="0">
                <a:solidFill>
                  <a:srgbClr val="FF0000"/>
                </a:solidFill>
              </a:rPr>
              <a:t>until a small volume of liquid remains in the flask.</a:t>
            </a:r>
          </a:p>
          <a:p>
            <a:endParaRPr lang="en-US" dirty="0"/>
          </a:p>
        </p:txBody>
      </p:sp>
    </p:spTree>
    <p:extLst>
      <p:ext uri="{BB962C8B-B14F-4D97-AF65-F5344CB8AC3E}">
        <p14:creationId xmlns:p14="http://schemas.microsoft.com/office/powerpoint/2010/main" val="398421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2. Flash Distillation</a:t>
            </a:r>
            <a:endParaRPr lang="en-US" dirty="0"/>
          </a:p>
        </p:txBody>
      </p:sp>
      <p:pic>
        <p:nvPicPr>
          <p:cNvPr id="4" name="Picture 4" descr="C:\Documents and Settings\Administrator\Desktop\untitled.JPG"/>
          <p:cNvPicPr>
            <a:picLocks noGrp="1" noChangeAspect="1" noChangeArrowheads="1"/>
          </p:cNvPicPr>
          <p:nvPr>
            <p:ph sz="quarter" idx="1"/>
          </p:nvPr>
        </p:nvPicPr>
        <p:blipFill>
          <a:blip r:embed="rId2">
            <a:duotone>
              <a:prstClr val="black"/>
              <a:schemeClr val="accent4">
                <a:tint val="45000"/>
                <a:satMod val="400000"/>
              </a:schemeClr>
            </a:duotone>
          </a:blip>
          <a:srcRect/>
          <a:stretch>
            <a:fillRect/>
          </a:stretch>
        </p:blipFill>
        <p:spPr bwMode="auto">
          <a:xfrm>
            <a:off x="609600" y="1295400"/>
            <a:ext cx="7924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2. Flash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85000" lnSpcReduction="10000"/>
          </a:bodyPr>
          <a:lstStyle/>
          <a:p>
            <a:pPr>
              <a:lnSpc>
                <a:spcPct val="210000"/>
              </a:lnSpc>
            </a:pPr>
            <a:r>
              <a:rPr lang="en-US" dirty="0" smtClean="0"/>
              <a:t>Flash distillation is defined as a process in which the entire liquid mixture is </a:t>
            </a:r>
            <a:r>
              <a:rPr lang="en-US" dirty="0" smtClean="0">
                <a:solidFill>
                  <a:srgbClr val="FF0000"/>
                </a:solidFill>
              </a:rPr>
              <a:t>suddenly vaporized (flash</a:t>
            </a:r>
            <a:r>
              <a:rPr lang="en-US" dirty="0" smtClean="0"/>
              <a:t>) by passing the feed from a </a:t>
            </a:r>
            <a:r>
              <a:rPr lang="en-US" dirty="0" smtClean="0">
                <a:solidFill>
                  <a:srgbClr val="FF0000"/>
                </a:solidFill>
              </a:rPr>
              <a:t>high pressure zone to a low pressure zone</a:t>
            </a:r>
            <a:r>
              <a:rPr lang="en-US" dirty="0" smtClean="0"/>
              <a:t>.</a:t>
            </a:r>
          </a:p>
          <a:p>
            <a:pPr>
              <a:lnSpc>
                <a:spcPct val="210000"/>
              </a:lnSpc>
            </a:pPr>
            <a:r>
              <a:rPr lang="en-US" dirty="0" smtClean="0"/>
              <a:t>Flash distillation is also known as </a:t>
            </a:r>
            <a:r>
              <a:rPr lang="en-US" dirty="0" smtClean="0">
                <a:solidFill>
                  <a:srgbClr val="0070C0"/>
                </a:solidFill>
              </a:rPr>
              <a:t>equilibrium distillation</a:t>
            </a:r>
            <a:r>
              <a:rPr lang="en-US" dirty="0" smtClean="0"/>
              <a:t>, i.e., separation is attempted when the liquid and vapour phases are in equilibrium. </a:t>
            </a:r>
          </a:p>
          <a:p>
            <a:pPr>
              <a:lnSpc>
                <a:spcPct val="210000"/>
              </a:lnSpc>
            </a:pPr>
            <a:r>
              <a:rPr lang="en-US" dirty="0" smtClean="0"/>
              <a:t>This method is frequently carried out as a continuous process and does not involve rectification.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Distillation is the separation of the constituents of a mixture including a liquid by partial vaporization of the mixture and separate collection of the </a:t>
            </a:r>
            <a:r>
              <a:rPr lang="en-US" dirty="0" err="1"/>
              <a:t>vapour</a:t>
            </a:r>
            <a:r>
              <a:rPr lang="en-US" dirty="0"/>
              <a:t>.</a:t>
            </a:r>
          </a:p>
          <a:p>
            <a:endParaRPr lang="en-US" b="1" i="1" dirty="0">
              <a:latin typeface="Times New Roman" pitchFamily="18" charset="0"/>
              <a:cs typeface="Times New Roman" pitchFamily="18" charset="0"/>
            </a:endParaRPr>
          </a:p>
          <a:p>
            <a:r>
              <a:rPr lang="en-US" dirty="0"/>
              <a:t>“Distillation is defined as the separation of the components of a liquid mixture by a process involving vaporization and subsequent condensation at another place.”</a:t>
            </a:r>
            <a:endParaRPr lang="en-US" b="1"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85837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2. Flash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92500" lnSpcReduction="20000"/>
          </a:bodyPr>
          <a:lstStyle/>
          <a:p>
            <a:pPr>
              <a:lnSpc>
                <a:spcPct val="200000"/>
              </a:lnSpc>
            </a:pPr>
            <a:r>
              <a:rPr lang="en-US" b="1" dirty="0" smtClean="0"/>
              <a:t>Principle</a:t>
            </a:r>
            <a:r>
              <a:rPr lang="en-US" dirty="0" smtClean="0"/>
              <a:t>: When a hot liquid mixture is allowed to enter from a high-pressure zone into a low-pressure zone, the entire liquid mixture is suddenly vaporized. </a:t>
            </a:r>
          </a:p>
          <a:p>
            <a:pPr>
              <a:lnSpc>
                <a:spcPct val="200000"/>
              </a:lnSpc>
            </a:pPr>
            <a:r>
              <a:rPr lang="en-US" dirty="0" smtClean="0"/>
              <a:t>This </a:t>
            </a:r>
            <a:r>
              <a:rPr lang="en-US" b="1" dirty="0" smtClean="0">
                <a:solidFill>
                  <a:srgbClr val="0070C0"/>
                </a:solidFill>
              </a:rPr>
              <a:t>process is known as flash vaporization</a:t>
            </a:r>
            <a:r>
              <a:rPr lang="en-US" dirty="0" smtClean="0"/>
              <a:t>. </a:t>
            </a:r>
          </a:p>
          <a:p>
            <a:pPr>
              <a:lnSpc>
                <a:spcPct val="200000"/>
              </a:lnSpc>
            </a:pPr>
            <a:r>
              <a:rPr lang="en-US" dirty="0" smtClean="0"/>
              <a:t>During this process the </a:t>
            </a:r>
            <a:r>
              <a:rPr lang="en-US" b="1" dirty="0" smtClean="0"/>
              <a:t>chamber gets cooled</a:t>
            </a:r>
            <a:r>
              <a:rPr lang="en-US" dirty="0" smtClean="0"/>
              <a:t>. The individual vapour phase molecules of </a:t>
            </a:r>
            <a:r>
              <a:rPr lang="en-US" b="1" dirty="0" smtClean="0">
                <a:solidFill>
                  <a:srgbClr val="FF0000"/>
                </a:solidFill>
              </a:rPr>
              <a:t>high boiling fraction get condensed, while low boiling fraction remains as vapour.</a:t>
            </a:r>
          </a:p>
          <a:p>
            <a:pPr>
              <a:lnSpc>
                <a:spcPct val="200000"/>
              </a:lnSpc>
            </a:pPr>
            <a:endParaRPr lang="en-US" b="1"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2. Flash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92500"/>
          </a:bodyPr>
          <a:lstStyle/>
          <a:p>
            <a:pPr algn="just">
              <a:buNone/>
              <a:defRPr/>
            </a:pPr>
            <a:r>
              <a:rPr lang="en-US" b="1" dirty="0" smtClean="0"/>
              <a:t>Uses</a:t>
            </a:r>
            <a:r>
              <a:rPr lang="en-US" dirty="0" smtClean="0"/>
              <a:t>: Flash distillation is used for separating components, which </a:t>
            </a:r>
            <a:r>
              <a:rPr lang="en-US" b="1" dirty="0" smtClean="0">
                <a:solidFill>
                  <a:srgbClr val="FF0000"/>
                </a:solidFill>
              </a:rPr>
              <a:t>boil at widely different temperatures</a:t>
            </a:r>
            <a:r>
              <a:rPr lang="en-US" dirty="0" smtClean="0"/>
              <a:t>. It is widely used in </a:t>
            </a:r>
            <a:r>
              <a:rPr lang="en-US" b="1" dirty="0" smtClean="0">
                <a:solidFill>
                  <a:srgbClr val="FF0000"/>
                </a:solidFill>
              </a:rPr>
              <a:t>petroleum industry</a:t>
            </a:r>
            <a:r>
              <a:rPr lang="en-US" dirty="0" smtClean="0">
                <a:solidFill>
                  <a:srgbClr val="FF0000"/>
                </a:solidFill>
              </a:rPr>
              <a:t> </a:t>
            </a:r>
            <a:r>
              <a:rPr lang="en-US" dirty="0" smtClean="0"/>
              <a:t>for refining crude oil.</a:t>
            </a:r>
          </a:p>
          <a:p>
            <a:pPr algn="just">
              <a:buNone/>
              <a:defRPr/>
            </a:pPr>
            <a:endParaRPr lang="en-US" dirty="0" smtClean="0"/>
          </a:p>
          <a:p>
            <a:pPr algn="just">
              <a:buNone/>
              <a:defRPr/>
            </a:pPr>
            <a:r>
              <a:rPr lang="en-US" b="1" dirty="0" smtClean="0"/>
              <a:t>Advantages</a:t>
            </a:r>
            <a:r>
              <a:rPr lang="en-US" dirty="0" smtClean="0"/>
              <a:t>: Flash distillation is a </a:t>
            </a:r>
            <a:r>
              <a:rPr lang="en-US" b="1" dirty="0" smtClean="0">
                <a:solidFill>
                  <a:srgbClr val="FF0000"/>
                </a:solidFill>
              </a:rPr>
              <a:t>continuous process</a:t>
            </a:r>
            <a:r>
              <a:rPr lang="en-US" dirty="0" smtClean="0"/>
              <a:t>.</a:t>
            </a:r>
          </a:p>
          <a:p>
            <a:pPr algn="just">
              <a:buNone/>
              <a:defRPr/>
            </a:pPr>
            <a:endParaRPr lang="en-US" b="1" dirty="0" smtClean="0"/>
          </a:p>
          <a:p>
            <a:pPr algn="just">
              <a:buNone/>
              <a:defRPr/>
            </a:pPr>
            <a:r>
              <a:rPr lang="en-US" b="1" dirty="0" smtClean="0"/>
              <a:t>Disadvantages</a:t>
            </a:r>
            <a:r>
              <a:rPr lang="en-US" dirty="0" smtClean="0"/>
              <a:t>: </a:t>
            </a:r>
          </a:p>
          <a:p>
            <a:pPr marL="273050" indent="-273050" algn="just">
              <a:defRPr/>
            </a:pPr>
            <a:r>
              <a:rPr lang="en-US" dirty="0" smtClean="0"/>
              <a:t>	It is not effective in separating components of 	</a:t>
            </a:r>
            <a:r>
              <a:rPr lang="en-US" b="1" dirty="0" smtClean="0">
                <a:solidFill>
                  <a:srgbClr val="FF0000"/>
                </a:solidFill>
              </a:rPr>
              <a:t>comparable volatility</a:t>
            </a:r>
            <a:r>
              <a:rPr lang="en-US" dirty="0" smtClean="0"/>
              <a:t>. </a:t>
            </a:r>
          </a:p>
          <a:p>
            <a:pPr marL="273050" indent="-273050" algn="just">
              <a:defRPr/>
            </a:pPr>
            <a:r>
              <a:rPr lang="en-US" dirty="0" smtClean="0"/>
              <a:t>	It is not an efficient distillation when </a:t>
            </a:r>
            <a:r>
              <a:rPr lang="en-US" b="1" dirty="0" smtClean="0">
                <a:solidFill>
                  <a:srgbClr val="FF0000"/>
                </a:solidFill>
              </a:rPr>
              <a:t>nearly pure 	components are required</a:t>
            </a:r>
            <a:r>
              <a:rPr lang="en-US" dirty="0" smtClean="0"/>
              <a:t>, because the condensed 	</a:t>
            </a:r>
            <a:r>
              <a:rPr lang="en-US" dirty="0" err="1" smtClean="0"/>
              <a:t>vapour</a:t>
            </a:r>
            <a:r>
              <a:rPr lang="en-US" dirty="0" smtClean="0"/>
              <a:t> and residual liquid are far from pure.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2. Flash Distillation</a:t>
            </a:r>
            <a:endParaRPr lang="en-US" dirty="0"/>
          </a:p>
        </p:txBody>
      </p:sp>
      <p:sp>
        <p:nvSpPr>
          <p:cNvPr id="3" name="Content Placeholder 2"/>
          <p:cNvSpPr>
            <a:spLocks noGrp="1"/>
          </p:cNvSpPr>
          <p:nvPr>
            <p:ph sz="quarter" idx="1"/>
          </p:nvPr>
        </p:nvSpPr>
        <p:spPr>
          <a:xfrm>
            <a:off x="228600" y="1143000"/>
            <a:ext cx="8458200" cy="5330952"/>
          </a:xfrm>
        </p:spPr>
        <p:txBody>
          <a:bodyPr>
            <a:normAutofit fontScale="85000" lnSpcReduction="10000"/>
          </a:bodyPr>
          <a:lstStyle/>
          <a:p>
            <a:pPr>
              <a:lnSpc>
                <a:spcPct val="90000"/>
              </a:lnSpc>
              <a:buNone/>
              <a:defRPr/>
            </a:pPr>
            <a:r>
              <a:rPr lang="en-US" sz="2800" b="1" dirty="0" smtClean="0">
                <a:solidFill>
                  <a:srgbClr val="00B050"/>
                </a:solidFill>
              </a:rPr>
              <a:t>Working</a:t>
            </a:r>
            <a:r>
              <a:rPr lang="en-US" sz="2800" dirty="0" smtClean="0">
                <a:solidFill>
                  <a:srgbClr val="00B050"/>
                </a:solidFill>
              </a:rPr>
              <a:t>: </a:t>
            </a:r>
          </a:p>
          <a:p>
            <a:pPr algn="just">
              <a:lnSpc>
                <a:spcPct val="170000"/>
              </a:lnSpc>
              <a:defRPr/>
            </a:pPr>
            <a:r>
              <a:rPr lang="en-US" dirty="0" smtClean="0"/>
              <a:t>The feed is pumped </a:t>
            </a:r>
            <a:r>
              <a:rPr lang="en-US" b="1" dirty="0" smtClean="0"/>
              <a:t>through a heater at a certain pressure</a:t>
            </a:r>
            <a:r>
              <a:rPr lang="en-US" dirty="0" smtClean="0"/>
              <a:t>. </a:t>
            </a:r>
          </a:p>
          <a:p>
            <a:pPr algn="just">
              <a:lnSpc>
                <a:spcPct val="170000"/>
              </a:lnSpc>
              <a:defRPr/>
            </a:pPr>
            <a:r>
              <a:rPr lang="en-US" dirty="0" smtClean="0"/>
              <a:t>The liquid gets heated, which enters the vapour-liquid separator through a pressure-reducing valve. </a:t>
            </a:r>
          </a:p>
          <a:p>
            <a:pPr algn="just">
              <a:lnSpc>
                <a:spcPct val="170000"/>
              </a:lnSpc>
              <a:defRPr/>
            </a:pPr>
            <a:r>
              <a:rPr lang="en-US" b="1" dirty="0" smtClean="0"/>
              <a:t>Due to the drop in pressure</a:t>
            </a:r>
            <a:r>
              <a:rPr lang="en-US" dirty="0" smtClean="0"/>
              <a:t>, the </a:t>
            </a:r>
            <a:r>
              <a:rPr lang="en-US" b="1" dirty="0" smtClean="0"/>
              <a:t>hot liquid flashes</a:t>
            </a:r>
            <a:r>
              <a:rPr lang="en-US" dirty="0" smtClean="0"/>
              <a:t>, which further </a:t>
            </a:r>
            <a:r>
              <a:rPr lang="en-US" b="1" dirty="0" smtClean="0"/>
              <a:t>enhances the  vaporization</a:t>
            </a:r>
            <a:r>
              <a:rPr lang="en-US" dirty="0" smtClean="0"/>
              <a:t> process. </a:t>
            </a:r>
          </a:p>
          <a:p>
            <a:pPr algn="just">
              <a:lnSpc>
                <a:spcPct val="170000"/>
              </a:lnSpc>
              <a:defRPr/>
            </a:pPr>
            <a:r>
              <a:rPr lang="en-US" dirty="0" smtClean="0"/>
              <a:t>The </a:t>
            </a:r>
            <a:r>
              <a:rPr lang="en-US" b="1" dirty="0" smtClean="0"/>
              <a:t>sudden vaporization induces cooling</a:t>
            </a:r>
            <a:r>
              <a:rPr lang="en-US" dirty="0" smtClean="0"/>
              <a:t>. The individual vapour phase molecules of </a:t>
            </a:r>
            <a:r>
              <a:rPr lang="en-US" b="1" dirty="0" smtClean="0"/>
              <a:t>high boiling fraction get condensed</a:t>
            </a:r>
            <a:r>
              <a:rPr lang="en-US" dirty="0" smtClean="0"/>
              <a:t>, while </a:t>
            </a:r>
            <a:r>
              <a:rPr lang="en-US" b="1" dirty="0" smtClean="0"/>
              <a:t>low boiling fraction remains as vapour</a:t>
            </a: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lnSpc>
                <a:spcPct val="170000"/>
              </a:lnSpc>
              <a:defRPr/>
            </a:pPr>
            <a:r>
              <a:rPr lang="en-US" dirty="0"/>
              <a:t>The mixture is allowed for a </a:t>
            </a:r>
            <a:r>
              <a:rPr lang="en-US" b="1" dirty="0">
                <a:solidFill>
                  <a:srgbClr val="FF0000"/>
                </a:solidFill>
              </a:rPr>
              <a:t>sufficient time</a:t>
            </a:r>
            <a:r>
              <a:rPr lang="en-US" dirty="0"/>
              <a:t>, so that </a:t>
            </a:r>
            <a:r>
              <a:rPr lang="en-US" b="1" dirty="0" err="1">
                <a:solidFill>
                  <a:srgbClr val="0070C0"/>
                </a:solidFill>
              </a:rPr>
              <a:t>vapour</a:t>
            </a:r>
            <a:r>
              <a:rPr lang="en-US" b="1" dirty="0">
                <a:solidFill>
                  <a:srgbClr val="0070C0"/>
                </a:solidFill>
              </a:rPr>
              <a:t> and liquid portions separate and achieve equilibrium</a:t>
            </a:r>
            <a:r>
              <a:rPr lang="en-US" dirty="0"/>
              <a:t>. </a:t>
            </a:r>
          </a:p>
          <a:p>
            <a:pPr algn="just">
              <a:lnSpc>
                <a:spcPct val="170000"/>
              </a:lnSpc>
              <a:defRPr/>
            </a:pPr>
            <a:r>
              <a:rPr lang="en-US" dirty="0"/>
              <a:t>The </a:t>
            </a:r>
            <a:r>
              <a:rPr lang="en-US" dirty="0" err="1"/>
              <a:t>vapour</a:t>
            </a:r>
            <a:r>
              <a:rPr lang="en-US" dirty="0"/>
              <a:t> is separated through a pipe from above and liquid is collected from the bottom of the separator. </a:t>
            </a:r>
          </a:p>
          <a:p>
            <a:pPr algn="just">
              <a:lnSpc>
                <a:spcPct val="170000"/>
              </a:lnSpc>
              <a:defRPr/>
            </a:pPr>
            <a:r>
              <a:rPr lang="en-US" dirty="0"/>
              <a:t>By continuously feeding into the still, it is possible to obtain continuous flash distillation. </a:t>
            </a:r>
          </a:p>
          <a:p>
            <a:endParaRPr lang="en-US" dirty="0"/>
          </a:p>
        </p:txBody>
      </p:sp>
    </p:spTree>
    <p:extLst>
      <p:ext uri="{BB962C8B-B14F-4D97-AF65-F5344CB8AC3E}">
        <p14:creationId xmlns:p14="http://schemas.microsoft.com/office/powerpoint/2010/main" val="190692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lnSpc>
                <a:spcPct val="170000"/>
              </a:lnSpc>
              <a:defRPr/>
            </a:pPr>
            <a:r>
              <a:rPr lang="en-US" dirty="0"/>
              <a:t>The operating conditions can be adjusted in such a way that </a:t>
            </a:r>
            <a:r>
              <a:rPr lang="en-US" b="1" dirty="0">
                <a:solidFill>
                  <a:srgbClr val="FF0000"/>
                </a:solidFill>
              </a:rPr>
              <a:t>the amount of feed exactly equals the amount of material removed.</a:t>
            </a:r>
            <a:r>
              <a:rPr lang="en-US" dirty="0">
                <a:solidFill>
                  <a:srgbClr val="FF0000"/>
                </a:solidFill>
              </a:rPr>
              <a:t> </a:t>
            </a:r>
          </a:p>
          <a:p>
            <a:pPr algn="just">
              <a:lnSpc>
                <a:spcPct val="170000"/>
              </a:lnSpc>
              <a:defRPr/>
            </a:pPr>
            <a:r>
              <a:rPr lang="en-US" dirty="0"/>
              <a:t>Therefore, </a:t>
            </a:r>
            <a:r>
              <a:rPr lang="en-US" b="1" dirty="0" err="1">
                <a:solidFill>
                  <a:srgbClr val="0070C0"/>
                </a:solidFill>
              </a:rPr>
              <a:t>vapour</a:t>
            </a:r>
            <a:r>
              <a:rPr lang="en-US" b="1" dirty="0">
                <a:solidFill>
                  <a:srgbClr val="0070C0"/>
                </a:solidFill>
              </a:rPr>
              <a:t> and liquid concentrations at any point remain constant in the unit.</a:t>
            </a:r>
          </a:p>
          <a:p>
            <a:endParaRPr lang="en-US" dirty="0"/>
          </a:p>
        </p:txBody>
      </p:sp>
    </p:spTree>
    <p:extLst>
      <p:ext uri="{BB962C8B-B14F-4D97-AF65-F5344CB8AC3E}">
        <p14:creationId xmlns:p14="http://schemas.microsoft.com/office/powerpoint/2010/main" val="3808595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pic>
        <p:nvPicPr>
          <p:cNvPr id="4" name="Picture 4" descr="C:\Documents and Settings\Administrator\Desktop\untitled.JPG"/>
          <p:cNvPicPr>
            <a:picLocks noChangeAspect="1" noChangeArrowheads="1"/>
          </p:cNvPicPr>
          <p:nvPr/>
        </p:nvPicPr>
        <p:blipFill>
          <a:blip r:embed="rId2"/>
          <a:srcRect/>
          <a:stretch>
            <a:fillRect/>
          </a:stretch>
        </p:blipFill>
        <p:spPr bwMode="auto">
          <a:xfrm>
            <a:off x="609600" y="990600"/>
            <a:ext cx="7848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a:bodyPr>
          <a:lstStyle/>
          <a:p>
            <a:pPr algn="just">
              <a:lnSpc>
                <a:spcPct val="150000"/>
              </a:lnSpc>
              <a:buFont typeface="Arial" pitchFamily="34" charset="0"/>
              <a:buChar char="•"/>
              <a:defRPr/>
            </a:pPr>
            <a:r>
              <a:rPr lang="en-US" dirty="0" smtClean="0"/>
              <a:t>The distillation process in which the liquid is distilled at a temperature lower than its boiling point by the application of vacuum. </a:t>
            </a:r>
          </a:p>
          <a:p>
            <a:pPr algn="just">
              <a:lnSpc>
                <a:spcPct val="150000"/>
              </a:lnSpc>
              <a:buFont typeface="Arial" pitchFamily="34" charset="0"/>
              <a:buChar char="•"/>
              <a:defRPr/>
            </a:pPr>
            <a:r>
              <a:rPr lang="en-US" b="1" dirty="0" smtClean="0"/>
              <a:t>Vacuum pumps, suction pumps, etc. are used to reduce the pressure on the liquid surface</a:t>
            </a:r>
            <a:r>
              <a:rPr lang="en-US" dirty="0" smtClean="0"/>
              <a:t>. </a:t>
            </a:r>
          </a:p>
          <a:p>
            <a:pPr algn="just">
              <a:lnSpc>
                <a:spcPct val="150000"/>
              </a:lnSpc>
              <a:buFont typeface="Arial" pitchFamily="34" charset="0"/>
              <a:buChar char="•"/>
              <a:defRPr/>
            </a:pPr>
            <a:r>
              <a:rPr lang="en-US" dirty="0" smtClean="0"/>
              <a:t>Distillation under the reduced pressure is based on the principle of the </a:t>
            </a:r>
            <a:r>
              <a:rPr lang="en-US" b="1" dirty="0" smtClean="0"/>
              <a:t>simple distillation with some modifications</a:t>
            </a:r>
            <a:r>
              <a:rPr lang="en-US"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85000" lnSpcReduction="10000"/>
          </a:bodyPr>
          <a:lstStyle/>
          <a:p>
            <a:pPr algn="just">
              <a:lnSpc>
                <a:spcPct val="90000"/>
              </a:lnSpc>
              <a:buNone/>
              <a:defRPr/>
            </a:pPr>
            <a:r>
              <a:rPr lang="en-US" b="1" dirty="0" smtClean="0">
                <a:solidFill>
                  <a:srgbClr val="FF0000"/>
                </a:solidFill>
              </a:rPr>
              <a:t>Principle</a:t>
            </a:r>
            <a:r>
              <a:rPr lang="en-US" b="1" dirty="0" smtClean="0"/>
              <a:t>: </a:t>
            </a:r>
          </a:p>
          <a:p>
            <a:pPr algn="just">
              <a:lnSpc>
                <a:spcPct val="150000"/>
              </a:lnSpc>
              <a:buFont typeface="Arial" pitchFamily="34" charset="0"/>
              <a:buChar char="•"/>
              <a:defRPr/>
            </a:pPr>
            <a:r>
              <a:rPr lang="en-US" dirty="0" smtClean="0"/>
              <a:t>Liquid boils when vapour pressure is equal to the atmospheric pressure, i.e., pressure on its surface. If the external pressure is reduced by </a:t>
            </a:r>
            <a:r>
              <a:rPr lang="en-US" b="1" dirty="0" smtClean="0"/>
              <a:t>applying vacuum, the boiling point of liquid is lowered</a:t>
            </a:r>
            <a:r>
              <a:rPr lang="en-US" dirty="0" smtClean="0"/>
              <a:t>. </a:t>
            </a:r>
          </a:p>
          <a:p>
            <a:pPr algn="just">
              <a:lnSpc>
                <a:spcPct val="150000"/>
              </a:lnSpc>
              <a:buFont typeface="Arial" pitchFamily="34" charset="0"/>
              <a:buChar char="•"/>
              <a:defRPr/>
            </a:pPr>
            <a:r>
              <a:rPr lang="en-US" dirty="0" smtClean="0"/>
              <a:t>Therefore, the liquid boils at a lower temperature. This principle is illustrated using an example of water.</a:t>
            </a:r>
          </a:p>
          <a:p>
            <a:pPr algn="just">
              <a:lnSpc>
                <a:spcPct val="150000"/>
              </a:lnSpc>
              <a:buFont typeface="Arial" pitchFamily="34" charset="0"/>
              <a:buChar char="•"/>
              <a:defRPr/>
            </a:pPr>
            <a:r>
              <a:rPr lang="en-US" dirty="0" smtClean="0"/>
              <a:t> </a:t>
            </a:r>
            <a:r>
              <a:rPr lang="en-US" b="1" dirty="0" smtClean="0">
                <a:solidFill>
                  <a:srgbClr val="0070C0"/>
                </a:solidFill>
              </a:rPr>
              <a:t>Water boils at an 100°C at an atmospheric pressure is 760 mm Hg. </a:t>
            </a:r>
            <a:r>
              <a:rPr lang="en-US" b="1" dirty="0" smtClean="0">
                <a:solidFill>
                  <a:srgbClr val="00B050"/>
                </a:solidFill>
              </a:rPr>
              <a:t>At 40°C, the vapour pressure of water is approximately 70 mm Hg. Hence, the external pressure is reduced to 70 mm Hg where water boils at 40°C</a:t>
            </a:r>
            <a:r>
              <a:rPr lang="en-US" dirty="0" smtClean="0"/>
              <a:t>. The net result is the </a:t>
            </a:r>
            <a:r>
              <a:rPr lang="en-US" b="1" dirty="0" smtClean="0"/>
              <a:t>increase in rate of mass transfer into vapour.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a:bodyPr>
          <a:lstStyle/>
          <a:p>
            <a:pPr>
              <a:lnSpc>
                <a:spcPct val="80000"/>
              </a:lnSpc>
              <a:buNone/>
              <a:defRPr/>
            </a:pPr>
            <a:endParaRPr lang="en-US" b="1" dirty="0" smtClean="0"/>
          </a:p>
          <a:p>
            <a:pPr>
              <a:lnSpc>
                <a:spcPct val="80000"/>
              </a:lnSpc>
              <a:buNone/>
              <a:defRPr/>
            </a:pPr>
            <a:r>
              <a:rPr lang="en-US" dirty="0" smtClean="0"/>
              <a:t>The important factor in evaporation is:</a:t>
            </a:r>
          </a:p>
          <a:p>
            <a:pPr>
              <a:lnSpc>
                <a:spcPct val="80000"/>
              </a:lnSpc>
              <a:buNone/>
              <a:defRPr/>
            </a:pPr>
            <a:endParaRPr lang="en-US" dirty="0" smtClean="0"/>
          </a:p>
          <a:p>
            <a:pPr>
              <a:lnSpc>
                <a:spcPct val="80000"/>
              </a:lnSpc>
              <a:buNone/>
              <a:defRPr/>
            </a:pPr>
            <a:r>
              <a:rPr lang="en-US" sz="1500" b="1" dirty="0" smtClean="0"/>
              <a:t>Mass of vapour formed  </a:t>
            </a:r>
            <a:r>
              <a:rPr lang="el-GR" sz="1500" b="1" dirty="0" smtClean="0">
                <a:solidFill>
                  <a:srgbClr val="FF0000"/>
                </a:solidFill>
                <a:cs typeface="Arial" charset="0"/>
              </a:rPr>
              <a:t>ά</a:t>
            </a:r>
            <a:r>
              <a:rPr lang="en-US" sz="1500" b="1" dirty="0" smtClean="0">
                <a:solidFill>
                  <a:srgbClr val="FF0000"/>
                </a:solidFill>
                <a:cs typeface="Arial" charset="0"/>
              </a:rPr>
              <a:t> </a:t>
            </a:r>
            <a:r>
              <a:rPr lang="en-US" sz="1500" b="1" dirty="0" smtClean="0">
                <a:cs typeface="Arial" charset="0"/>
              </a:rPr>
              <a:t> </a:t>
            </a:r>
            <a:r>
              <a:rPr lang="en-US" sz="1500" b="1" u="sng" dirty="0" smtClean="0"/>
              <a:t>vapour pressure of evaporating liquid</a:t>
            </a:r>
          </a:p>
          <a:p>
            <a:pPr>
              <a:lnSpc>
                <a:spcPct val="80000"/>
              </a:lnSpc>
              <a:buNone/>
              <a:defRPr/>
            </a:pPr>
            <a:r>
              <a:rPr lang="en-US" sz="1500" b="1" dirty="0" smtClean="0"/>
              <a:t>                                                   external pressure</a:t>
            </a:r>
            <a:endParaRPr lang="en-US" sz="1500" dirty="0" smtClean="0"/>
          </a:p>
          <a:p>
            <a:pPr algn="just">
              <a:buNone/>
              <a:defRPr/>
            </a:pPr>
            <a:r>
              <a:rPr lang="en-US" dirty="0" smtClean="0">
                <a:solidFill>
                  <a:srgbClr val="0070C0"/>
                </a:solidFill>
              </a:rPr>
              <a:t>According to this formula, </a:t>
            </a:r>
            <a:r>
              <a:rPr lang="en-US" dirty="0" smtClean="0"/>
              <a:t>water is allowed to evaporate at 40°C and 9.33 </a:t>
            </a:r>
            <a:r>
              <a:rPr lang="en-US" dirty="0" err="1" smtClean="0"/>
              <a:t>kPa</a:t>
            </a:r>
            <a:r>
              <a:rPr lang="en-US" dirty="0" smtClean="0"/>
              <a:t> (70 mm Hg) pressure, the mass of vapour formed in unit time is approximately 11 times, i.e. </a:t>
            </a:r>
            <a:r>
              <a:rPr lang="en-US" b="1" dirty="0" smtClean="0">
                <a:solidFill>
                  <a:srgbClr val="FF0000"/>
                </a:solidFill>
              </a:rPr>
              <a:t>760/70 for water.</a:t>
            </a:r>
          </a:p>
          <a:p>
            <a:pPr algn="just">
              <a:buNone/>
              <a:defRPr/>
            </a:pPr>
            <a:endParaRPr lang="en-US" dirty="0" smtClean="0"/>
          </a:p>
          <a:p>
            <a:pPr algn="just">
              <a:lnSpc>
                <a:spcPct val="150000"/>
              </a:lnSpc>
              <a:buFont typeface="Arial" pitchFamily="34" charset="0"/>
              <a:buChar char="•"/>
              <a:defRPr/>
            </a:pPr>
            <a:endParaRPr lang="en-US" b="1"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70000" lnSpcReduction="20000"/>
          </a:bodyPr>
          <a:lstStyle/>
          <a:p>
            <a:pPr>
              <a:buNone/>
              <a:defRPr/>
            </a:pPr>
            <a:r>
              <a:rPr lang="en-US" b="1" dirty="0" smtClean="0">
                <a:solidFill>
                  <a:srgbClr val="FF0000"/>
                </a:solidFill>
              </a:rPr>
              <a:t>Assembling of apparatus</a:t>
            </a:r>
            <a:r>
              <a:rPr lang="en-US" dirty="0" smtClean="0">
                <a:solidFill>
                  <a:srgbClr val="FF0000"/>
                </a:solidFill>
              </a:rPr>
              <a:t>: </a:t>
            </a:r>
          </a:p>
          <a:p>
            <a:pPr algn="just">
              <a:lnSpc>
                <a:spcPct val="170000"/>
              </a:lnSpc>
              <a:defRPr/>
            </a:pPr>
            <a:r>
              <a:rPr lang="en-US" sz="2700" dirty="0" smtClean="0"/>
              <a:t>It consists of a </a:t>
            </a:r>
            <a:r>
              <a:rPr lang="en-US" sz="2700" b="1" dirty="0" smtClean="0"/>
              <a:t>double-neck</a:t>
            </a:r>
            <a:r>
              <a:rPr lang="en-US" sz="2700" dirty="0" smtClean="0"/>
              <a:t> distillation flask known as </a:t>
            </a:r>
            <a:r>
              <a:rPr lang="en-US" sz="2700" b="1" i="1" dirty="0" err="1" smtClean="0"/>
              <a:t>Claisen</a:t>
            </a:r>
            <a:r>
              <a:rPr lang="en-US" sz="2700" b="1" i="1" dirty="0" smtClean="0"/>
              <a:t> flask </a:t>
            </a:r>
            <a:r>
              <a:rPr lang="en-US" sz="2700" dirty="0" smtClean="0"/>
              <a:t>. </a:t>
            </a:r>
          </a:p>
          <a:p>
            <a:pPr algn="just">
              <a:lnSpc>
                <a:spcPct val="170000"/>
              </a:lnSpc>
              <a:defRPr/>
            </a:pPr>
            <a:r>
              <a:rPr lang="en-US" sz="2700" dirty="0" smtClean="0"/>
              <a:t>Thick walled glass apparatus with interchangeable standard glass joints are used for vacuum distillation. </a:t>
            </a:r>
          </a:p>
          <a:p>
            <a:pPr algn="just">
              <a:lnSpc>
                <a:spcPct val="170000"/>
              </a:lnSpc>
              <a:defRPr/>
            </a:pPr>
            <a:r>
              <a:rPr lang="en-US" sz="2700" dirty="0" smtClean="0"/>
              <a:t>In one of the necks of the </a:t>
            </a:r>
            <a:r>
              <a:rPr lang="en-US" sz="2700" dirty="0" err="1" smtClean="0"/>
              <a:t>Claisen</a:t>
            </a:r>
            <a:r>
              <a:rPr lang="en-US" sz="2700" dirty="0" smtClean="0"/>
              <a:t> flask, a thermometer is fitted. The second neck prevents splashing of the violently agitated liquid. </a:t>
            </a:r>
          </a:p>
          <a:p>
            <a:pPr algn="just">
              <a:lnSpc>
                <a:spcPct val="170000"/>
              </a:lnSpc>
              <a:defRPr/>
            </a:pPr>
            <a:r>
              <a:rPr lang="en-US" sz="2700" dirty="0" smtClean="0"/>
              <a:t>Bumping occurs readily during vacuum distillation. </a:t>
            </a:r>
            <a:r>
              <a:rPr lang="en-US" sz="2700" b="1" dirty="0" smtClean="0"/>
              <a:t>Placing a fine capillary tu</a:t>
            </a:r>
            <a:r>
              <a:rPr lang="en-US" sz="2700" dirty="0" smtClean="0"/>
              <a:t>be in the second neck of the flask can prevent bumping. </a:t>
            </a:r>
          </a:p>
          <a:p>
            <a:pPr algn="just">
              <a:lnSpc>
                <a:spcPct val="170000"/>
              </a:lnSpc>
              <a:defRPr/>
            </a:pPr>
            <a:endParaRPr lang="en-US" sz="2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r>
            <a:br>
              <a:rPr lang="en-US" dirty="0" smtClean="0">
                <a:solidFill>
                  <a:srgbClr val="FF0000"/>
                </a:solidFill>
              </a:rPr>
            </a:br>
            <a:r>
              <a:rPr lang="en-US" dirty="0" smtClean="0">
                <a:solidFill>
                  <a:srgbClr val="FF0000"/>
                </a:solidFill>
              </a:rPr>
              <a:t>History</a:t>
            </a:r>
            <a:endParaRPr lang="en-US" dirty="0"/>
          </a:p>
        </p:txBody>
      </p:sp>
      <p:sp>
        <p:nvSpPr>
          <p:cNvPr id="3" name="Content Placeholder 2"/>
          <p:cNvSpPr>
            <a:spLocks noGrp="1"/>
          </p:cNvSpPr>
          <p:nvPr>
            <p:ph sz="quarter" idx="1"/>
          </p:nvPr>
        </p:nvSpPr>
        <p:spPr/>
        <p:txBody>
          <a:bodyPr/>
          <a:lstStyle/>
          <a:p>
            <a:pPr marL="265176" indent="-265176" fontAlgn="auto">
              <a:spcAft>
                <a:spcPts val="0"/>
              </a:spcAft>
              <a:buFont typeface="Wingdings 2"/>
              <a:buChar char=""/>
              <a:defRPr/>
            </a:pPr>
            <a:r>
              <a:rPr lang="en-US" dirty="0" smtClean="0"/>
              <a:t>Practiced as early as 3500 BC for isolation of odoriferous principles from flowers, leaves etc.</a:t>
            </a:r>
          </a:p>
          <a:p>
            <a:pPr marL="265176" indent="-265176" fontAlgn="auto">
              <a:spcAft>
                <a:spcPts val="0"/>
              </a:spcAft>
              <a:buFont typeface="Wingdings 2"/>
              <a:buChar char=""/>
              <a:defRPr/>
            </a:pPr>
            <a:endParaRPr lang="en-US" dirty="0" smtClean="0"/>
          </a:p>
          <a:p>
            <a:pPr marL="265176" indent="-265176" fontAlgn="auto">
              <a:spcAft>
                <a:spcPts val="0"/>
              </a:spcAft>
              <a:buFont typeface="Wingdings 2"/>
              <a:buChar char=""/>
              <a:defRPr/>
            </a:pPr>
            <a:r>
              <a:rPr lang="en-US" dirty="0" smtClean="0"/>
              <a:t>In 11</a:t>
            </a:r>
            <a:r>
              <a:rPr lang="en-US" baseline="30000" dirty="0" smtClean="0"/>
              <a:t>th</a:t>
            </a:r>
            <a:r>
              <a:rPr lang="en-US" dirty="0" smtClean="0"/>
              <a:t> and 12</a:t>
            </a:r>
            <a:r>
              <a:rPr lang="en-US" baseline="30000" dirty="0" smtClean="0"/>
              <a:t>th</a:t>
            </a:r>
            <a:r>
              <a:rPr lang="en-US" dirty="0" smtClean="0"/>
              <a:t> century it was used for isolation of alcohol from wines.</a:t>
            </a:r>
          </a:p>
          <a:p>
            <a:pPr marL="265176" indent="-265176" fontAlgn="auto">
              <a:spcAft>
                <a:spcPts val="0"/>
              </a:spcAft>
              <a:buFont typeface="Wingdings 2"/>
              <a:buChar char=""/>
              <a:defRPr/>
            </a:pPr>
            <a:endParaRPr lang="en-US" dirty="0" smtClean="0"/>
          </a:p>
          <a:p>
            <a:pPr marL="265176" indent="-265176" fontAlgn="auto">
              <a:spcAft>
                <a:spcPts val="0"/>
              </a:spcAft>
              <a:buFont typeface="Wingdings 2"/>
              <a:buChar char=""/>
              <a:defRPr/>
            </a:pPr>
            <a:r>
              <a:rPr lang="en-US" dirty="0" smtClean="0"/>
              <a:t>In </a:t>
            </a:r>
            <a:r>
              <a:rPr lang="en-US" dirty="0" err="1" smtClean="0"/>
              <a:t>Ayurveda</a:t>
            </a:r>
            <a:r>
              <a:rPr lang="en-US" dirty="0" smtClean="0"/>
              <a:t> the process of  separation for active constituents  of crud drugs also mentioned.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lnSpc>
                <a:spcPct val="170000"/>
              </a:lnSpc>
              <a:defRPr/>
            </a:pPr>
            <a:r>
              <a:rPr lang="en-US" dirty="0"/>
              <a:t>The capillary tube is dipped in the boiling liquid, so that a </a:t>
            </a:r>
            <a:r>
              <a:rPr lang="en-US" b="1" dirty="0"/>
              <a:t>stream of air bubbles is drawn out</a:t>
            </a:r>
            <a:r>
              <a:rPr lang="en-US" dirty="0"/>
              <a:t>. </a:t>
            </a:r>
          </a:p>
          <a:p>
            <a:pPr algn="just">
              <a:lnSpc>
                <a:spcPct val="170000"/>
              </a:lnSpc>
              <a:defRPr/>
            </a:pPr>
            <a:r>
              <a:rPr lang="en-US" dirty="0"/>
              <a:t>Water bath or oil bath is used for heating. </a:t>
            </a:r>
          </a:p>
          <a:p>
            <a:pPr algn="just">
              <a:lnSpc>
                <a:spcPct val="170000"/>
              </a:lnSpc>
              <a:defRPr/>
            </a:pPr>
            <a:r>
              <a:rPr lang="en-US" dirty="0"/>
              <a:t>The </a:t>
            </a:r>
            <a:r>
              <a:rPr lang="en-US" dirty="0" err="1"/>
              <a:t>Claisen</a:t>
            </a:r>
            <a:r>
              <a:rPr lang="en-US" dirty="0"/>
              <a:t> flask is connected to a receiver through a condenser. </a:t>
            </a:r>
          </a:p>
          <a:p>
            <a:pPr algn="just">
              <a:lnSpc>
                <a:spcPct val="170000"/>
              </a:lnSpc>
              <a:defRPr/>
            </a:pPr>
            <a:r>
              <a:rPr lang="en-US" dirty="0"/>
              <a:t>Vacuum pump is attached through an adapter to the receiver. </a:t>
            </a:r>
            <a:r>
              <a:rPr lang="en-US" b="1" dirty="0"/>
              <a:t>A small pressure gauge (manometer) should be inserted between the pump and the receiver</a:t>
            </a:r>
            <a:endParaRPr lang="en-US" dirty="0"/>
          </a:p>
        </p:txBody>
      </p:sp>
    </p:spTree>
    <p:extLst>
      <p:ext uri="{BB962C8B-B14F-4D97-AF65-F5344CB8AC3E}">
        <p14:creationId xmlns:p14="http://schemas.microsoft.com/office/powerpoint/2010/main" val="397241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3. VACUUM DISTILLATION</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92500"/>
          </a:bodyPr>
          <a:lstStyle/>
          <a:p>
            <a:pPr algn="just">
              <a:buNone/>
              <a:defRPr/>
            </a:pPr>
            <a:r>
              <a:rPr lang="en-US" b="1" dirty="0" smtClean="0">
                <a:solidFill>
                  <a:srgbClr val="FF0000"/>
                </a:solidFill>
              </a:rPr>
              <a:t>Applications</a:t>
            </a:r>
            <a:r>
              <a:rPr lang="en-US" dirty="0" smtClean="0"/>
              <a:t>: </a:t>
            </a:r>
          </a:p>
          <a:p>
            <a:pPr lvl="1" algn="just">
              <a:buNone/>
              <a:defRPr/>
            </a:pPr>
            <a:r>
              <a:rPr lang="en-US" i="1" dirty="0" smtClean="0"/>
              <a:t>Preventing degradation of active constituents </a:t>
            </a:r>
            <a:r>
              <a:rPr lang="en-US" b="1" dirty="0" smtClean="0"/>
              <a:t>(≈ 55◦C)</a:t>
            </a:r>
          </a:p>
          <a:p>
            <a:pPr lvl="1" algn="just">
              <a:buNone/>
              <a:defRPr/>
            </a:pPr>
            <a:r>
              <a:rPr lang="en-US" dirty="0" smtClean="0"/>
              <a:t>Enzymes - malt extract, </a:t>
            </a:r>
            <a:r>
              <a:rPr lang="en-US" dirty="0" err="1" smtClean="0"/>
              <a:t>pancreatin</a:t>
            </a:r>
            <a:endParaRPr lang="en-US" dirty="0" smtClean="0"/>
          </a:p>
          <a:p>
            <a:pPr lvl="1" algn="just">
              <a:buNone/>
              <a:defRPr/>
            </a:pPr>
            <a:r>
              <a:rPr lang="en-US" dirty="0" smtClean="0"/>
              <a:t>Vitamins -  thiamine, ascorbic acid</a:t>
            </a:r>
          </a:p>
          <a:p>
            <a:pPr lvl="1" algn="just">
              <a:buNone/>
              <a:defRPr/>
            </a:pPr>
            <a:r>
              <a:rPr lang="en-US" dirty="0" smtClean="0"/>
              <a:t>Glycosides - </a:t>
            </a:r>
            <a:r>
              <a:rPr lang="en-US" dirty="0" err="1" smtClean="0"/>
              <a:t>anthraquinones</a:t>
            </a:r>
            <a:endParaRPr lang="en-US" dirty="0" smtClean="0"/>
          </a:p>
          <a:p>
            <a:pPr lvl="1" algn="just">
              <a:buNone/>
              <a:defRPr/>
            </a:pPr>
            <a:r>
              <a:rPr lang="en-US" dirty="0" smtClean="0"/>
              <a:t>Alkaloids -  </a:t>
            </a:r>
            <a:r>
              <a:rPr lang="en-US" dirty="0" err="1" smtClean="0"/>
              <a:t>hyocyamine</a:t>
            </a:r>
            <a:r>
              <a:rPr lang="en-US" dirty="0" smtClean="0"/>
              <a:t> to atropine</a:t>
            </a:r>
          </a:p>
          <a:p>
            <a:pPr algn="just">
              <a:buNone/>
              <a:defRPr/>
            </a:pPr>
            <a:r>
              <a:rPr lang="en-US" b="1" dirty="0" smtClean="0">
                <a:solidFill>
                  <a:srgbClr val="FF0000"/>
                </a:solidFill>
              </a:rPr>
              <a:t>Disadvantages</a:t>
            </a:r>
            <a:r>
              <a:rPr lang="en-US" dirty="0" smtClean="0"/>
              <a:t>: </a:t>
            </a:r>
          </a:p>
          <a:p>
            <a:pPr algn="just">
              <a:buNone/>
              <a:defRPr/>
            </a:pPr>
            <a:r>
              <a:rPr lang="en-US" dirty="0" smtClean="0"/>
              <a:t>	In vacuum distillation, persistent foaming occurs. This may be overcome by adding </a:t>
            </a:r>
            <a:r>
              <a:rPr lang="en-US" b="1" dirty="0" err="1" smtClean="0"/>
              <a:t>capryl</a:t>
            </a:r>
            <a:r>
              <a:rPr lang="en-US" b="1" dirty="0" smtClean="0"/>
              <a:t> alcohol to the liquid </a:t>
            </a:r>
            <a:r>
              <a:rPr lang="en-US" dirty="0" smtClean="0"/>
              <a:t>or by inserting a </a:t>
            </a:r>
            <a:r>
              <a:rPr lang="en-US" b="1" dirty="0" smtClean="0"/>
              <a:t>fine air capillary tube in the second neck of the </a:t>
            </a:r>
            <a:r>
              <a:rPr lang="en-US" b="1" dirty="0" err="1" smtClean="0"/>
              <a:t>Claisen</a:t>
            </a:r>
            <a:r>
              <a:rPr lang="en-US" b="1" dirty="0" smtClean="0"/>
              <a:t> flask</a:t>
            </a:r>
            <a:r>
              <a:rPr lang="en-US" dirty="0" smtClean="0"/>
              <a:t>. </a:t>
            </a:r>
          </a:p>
          <a:p>
            <a:pPr algn="just">
              <a:buNone/>
              <a:defRPr/>
            </a:pPr>
            <a:r>
              <a:rPr lang="en-US" dirty="0" smtClean="0"/>
              <a:t>	The stream of air is drawn in and breaks the rising foam. The above method is not suitable for the preparation of semisolid or solid extracts by distillation under vacuum.</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4. Molecular distillation </a:t>
            </a:r>
            <a:endParaRPr lang="en-US" dirty="0"/>
          </a:p>
        </p:txBody>
      </p:sp>
      <p:sp>
        <p:nvSpPr>
          <p:cNvPr id="3" name="Content Placeholder 2"/>
          <p:cNvSpPr>
            <a:spLocks noGrp="1"/>
          </p:cNvSpPr>
          <p:nvPr>
            <p:ph sz="quarter" idx="1"/>
          </p:nvPr>
        </p:nvSpPr>
        <p:spPr>
          <a:xfrm>
            <a:off x="457200" y="1143000"/>
            <a:ext cx="8229600" cy="5330952"/>
          </a:xfrm>
        </p:spPr>
        <p:txBody>
          <a:bodyPr>
            <a:normAutofit/>
          </a:bodyPr>
          <a:lstStyle/>
          <a:p>
            <a:pPr algn="just">
              <a:lnSpc>
                <a:spcPct val="150000"/>
              </a:lnSpc>
            </a:pPr>
            <a:r>
              <a:rPr lang="en-US" dirty="0" smtClean="0"/>
              <a:t>It is defined as a distillation process in which </a:t>
            </a:r>
            <a:r>
              <a:rPr lang="en-US" b="1" dirty="0" smtClean="0"/>
              <a:t>each molecule in the vapour phase travels mean free path and gets condensed individually without intermolecular collisions </a:t>
            </a:r>
            <a:r>
              <a:rPr lang="en-US" dirty="0" smtClean="0"/>
              <a:t>on application of vacuum. Molecular distillation is based on the principle of the </a:t>
            </a:r>
            <a:r>
              <a:rPr lang="en-US" b="1" dirty="0" smtClean="0"/>
              <a:t>simple distillation with some modifications</a:t>
            </a:r>
            <a:r>
              <a:rPr lang="en-US" dirty="0" smtClean="0"/>
              <a:t>. This is also called </a:t>
            </a:r>
            <a:r>
              <a:rPr lang="en-US" b="1" dirty="0" smtClean="0">
                <a:solidFill>
                  <a:srgbClr val="FF0000"/>
                </a:solidFill>
              </a:rPr>
              <a:t>Evaporation distillation or Short path distillation.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4. Molecular distillation </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77500" lnSpcReduction="20000"/>
          </a:bodyPr>
          <a:lstStyle/>
          <a:p>
            <a:pPr algn="just">
              <a:lnSpc>
                <a:spcPct val="150000"/>
              </a:lnSpc>
              <a:buNone/>
              <a:defRPr/>
            </a:pPr>
            <a:r>
              <a:rPr lang="en-US" b="1" u="sng" dirty="0" smtClean="0">
                <a:solidFill>
                  <a:srgbClr val="00B0F0"/>
                </a:solidFill>
              </a:rPr>
              <a:t>Principle</a:t>
            </a:r>
            <a:r>
              <a:rPr lang="en-US" u="sng" dirty="0" smtClean="0">
                <a:solidFill>
                  <a:srgbClr val="00B0F0"/>
                </a:solidFill>
              </a:rPr>
              <a:t>: </a:t>
            </a:r>
          </a:p>
          <a:p>
            <a:pPr algn="just">
              <a:lnSpc>
                <a:spcPct val="150000"/>
              </a:lnSpc>
              <a:defRPr/>
            </a:pPr>
            <a:r>
              <a:rPr lang="en-US" dirty="0" smtClean="0">
                <a:solidFill>
                  <a:srgbClr val="00B0F0"/>
                </a:solidFill>
              </a:rPr>
              <a:t>	</a:t>
            </a:r>
            <a:r>
              <a:rPr lang="en-US" dirty="0" smtClean="0"/>
              <a:t>The substances to be </a:t>
            </a:r>
            <a:r>
              <a:rPr lang="en-US" b="1" dirty="0" smtClean="0"/>
              <a:t>distilled have very low vapour pressures.</a:t>
            </a:r>
            <a:r>
              <a:rPr lang="en-US" dirty="0" smtClean="0"/>
              <a:t>  examples are </a:t>
            </a:r>
            <a:r>
              <a:rPr lang="en-US" b="1" dirty="0" smtClean="0"/>
              <a:t>viscous liquids, oils, greases, waxy materials and high molecular weight</a:t>
            </a:r>
            <a:r>
              <a:rPr lang="en-US" dirty="0" smtClean="0"/>
              <a:t> substances. </a:t>
            </a:r>
          </a:p>
          <a:p>
            <a:pPr algn="just">
              <a:lnSpc>
                <a:spcPct val="150000"/>
              </a:lnSpc>
              <a:defRPr/>
            </a:pPr>
            <a:r>
              <a:rPr lang="en-US" dirty="0" smtClean="0"/>
              <a:t>	These boil at very high temperature. In order to decrease the boiling point of the liquids, </a:t>
            </a:r>
            <a:r>
              <a:rPr lang="en-US" b="1" dirty="0" smtClean="0">
                <a:solidFill>
                  <a:srgbClr val="FF0000"/>
                </a:solidFill>
              </a:rPr>
              <a:t>high vacuum must be applied</a:t>
            </a:r>
            <a:r>
              <a:rPr lang="en-US" dirty="0" smtClean="0"/>
              <a:t>. </a:t>
            </a:r>
          </a:p>
          <a:p>
            <a:pPr algn="just">
              <a:lnSpc>
                <a:spcPct val="150000"/>
              </a:lnSpc>
              <a:defRPr/>
            </a:pPr>
            <a:r>
              <a:rPr lang="en-US" b="1" dirty="0" smtClean="0"/>
              <a:t>	The pressure exerted by vapors above the liquid is much lower. At very low pressure, the distance between the evaporating surface and the condenser is approximately equal to the mean free path of the vapour molecules</a:t>
            </a:r>
            <a:r>
              <a:rPr lang="en-US" dirty="0" smtClean="0"/>
              <a:t>.</a:t>
            </a:r>
          </a:p>
          <a:p>
            <a:pPr algn="just">
              <a:lnSpc>
                <a:spcPct val="150000"/>
              </a:lnSpc>
              <a:defRPr/>
            </a:pPr>
            <a:r>
              <a:rPr lang="en-US" dirty="0" smtClean="0"/>
              <a:t>	Molecules leaving the surface of the liquid are more likely </a:t>
            </a:r>
            <a:r>
              <a:rPr lang="en-US" b="1" dirty="0" smtClean="0">
                <a:solidFill>
                  <a:srgbClr val="0070C0"/>
                </a:solidFill>
              </a:rPr>
              <a:t>hit</a:t>
            </a:r>
            <a:r>
              <a:rPr lang="en-US" dirty="0" smtClean="0"/>
              <a:t> the condenser surface nearby. </a:t>
            </a:r>
            <a:r>
              <a:rPr lang="en-US" b="1" dirty="0" smtClean="0">
                <a:solidFill>
                  <a:srgbClr val="FF0000"/>
                </a:solidFill>
              </a:rPr>
              <a:t>each molecule is condensed individually</a:t>
            </a:r>
            <a:r>
              <a:rPr lang="en-US" dirty="0" smtClean="0"/>
              <a:t>. the distillate is subsequently collected.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4. Molecular distillation </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70000" lnSpcReduction="20000"/>
          </a:bodyPr>
          <a:lstStyle/>
          <a:p>
            <a:pPr marL="812800" indent="-812800">
              <a:lnSpc>
                <a:spcPct val="90000"/>
              </a:lnSpc>
              <a:buNone/>
            </a:pPr>
            <a:r>
              <a:rPr lang="en-US" b="1" dirty="0" smtClean="0"/>
              <a:t>Applications</a:t>
            </a:r>
            <a:r>
              <a:rPr lang="en-US" dirty="0" smtClean="0"/>
              <a:t>: </a:t>
            </a:r>
          </a:p>
          <a:p>
            <a:pPr marL="812800" indent="-812800">
              <a:lnSpc>
                <a:spcPct val="90000"/>
              </a:lnSpc>
              <a:buNone/>
            </a:pPr>
            <a:r>
              <a:rPr lang="en-US" dirty="0" smtClean="0"/>
              <a:t>	Molecular distillation is used for the </a:t>
            </a:r>
            <a:r>
              <a:rPr lang="en-US" u="sng" dirty="0" smtClean="0"/>
              <a:t>purification and separation of chemicals </a:t>
            </a:r>
            <a:r>
              <a:rPr lang="en-US" dirty="0" smtClean="0"/>
              <a:t>of low vapour pressure.</a:t>
            </a:r>
          </a:p>
          <a:p>
            <a:pPr marL="812800" indent="-812800">
              <a:lnSpc>
                <a:spcPct val="90000"/>
              </a:lnSpc>
              <a:buNone/>
            </a:pPr>
            <a:endParaRPr lang="en-US" dirty="0" smtClean="0"/>
          </a:p>
          <a:p>
            <a:pPr marL="812800" indent="-812800">
              <a:lnSpc>
                <a:spcPct val="160000"/>
              </a:lnSpc>
              <a:buNone/>
            </a:pPr>
            <a:r>
              <a:rPr lang="en-US" dirty="0" smtClean="0"/>
              <a:t>     1.   Purification of chemicals such as </a:t>
            </a:r>
            <a:r>
              <a:rPr lang="en-US" dirty="0" err="1" smtClean="0"/>
              <a:t>tricresyl</a:t>
            </a:r>
            <a:r>
              <a:rPr lang="en-US" dirty="0" smtClean="0"/>
              <a:t> phosphate, </a:t>
            </a:r>
            <a:r>
              <a:rPr lang="en-US" dirty="0" err="1" smtClean="0"/>
              <a:t>dibutyl</a:t>
            </a:r>
            <a:r>
              <a:rPr lang="en-US" dirty="0" smtClean="0"/>
              <a:t> phthalate and </a:t>
            </a:r>
            <a:r>
              <a:rPr lang="en-US" dirty="0" err="1" smtClean="0"/>
              <a:t>dimethyl</a:t>
            </a:r>
            <a:r>
              <a:rPr lang="en-US" dirty="0" smtClean="0"/>
              <a:t> phthalate.</a:t>
            </a:r>
          </a:p>
          <a:p>
            <a:pPr marL="812800" indent="-812800">
              <a:lnSpc>
                <a:spcPct val="160000"/>
              </a:lnSpc>
              <a:buNone/>
            </a:pPr>
            <a:r>
              <a:rPr lang="en-US" dirty="0" smtClean="0"/>
              <a:t>     2.   More frequently used in the refining of fixed oils.</a:t>
            </a:r>
          </a:p>
          <a:p>
            <a:pPr marL="812800" indent="-812800">
              <a:lnSpc>
                <a:spcPct val="160000"/>
              </a:lnSpc>
              <a:buNone/>
            </a:pPr>
            <a:r>
              <a:rPr lang="en-US" dirty="0" smtClean="0"/>
              <a:t>     3.   Vitamin A is separated from fish liver oil. Vitamin's is concentrated by this method from fish liver oils and other vegetable oils.</a:t>
            </a:r>
          </a:p>
          <a:p>
            <a:pPr marL="812800" indent="-812800">
              <a:lnSpc>
                <a:spcPct val="160000"/>
              </a:lnSpc>
              <a:buNone/>
            </a:pPr>
            <a:r>
              <a:rPr lang="en-US" dirty="0" smtClean="0"/>
              <a:t>     4.   </a:t>
            </a:r>
            <a:r>
              <a:rPr lang="en-US" b="1" dirty="0" smtClean="0"/>
              <a:t>Free fatty acids are distilled at 100°C</a:t>
            </a:r>
            <a:r>
              <a:rPr lang="en-US" dirty="0" smtClean="0"/>
              <a:t>.</a:t>
            </a:r>
          </a:p>
          <a:p>
            <a:pPr marL="812800" indent="-812800">
              <a:lnSpc>
                <a:spcPct val="160000"/>
              </a:lnSpc>
              <a:buNone/>
            </a:pPr>
            <a:r>
              <a:rPr lang="en-US" dirty="0" smtClean="0"/>
              <a:t>     5.    </a:t>
            </a:r>
            <a:r>
              <a:rPr lang="en-US" b="1" dirty="0" smtClean="0">
                <a:solidFill>
                  <a:srgbClr val="FF0000"/>
                </a:solidFill>
              </a:rPr>
              <a:t>Steroids can be obtained between 100°C and 200°C</a:t>
            </a:r>
            <a:r>
              <a:rPr lang="en-US" dirty="0" smtClean="0"/>
              <a:t>, </a:t>
            </a:r>
          </a:p>
          <a:p>
            <a:pPr marL="812800" indent="-812800">
              <a:lnSpc>
                <a:spcPct val="160000"/>
              </a:lnSpc>
              <a:buNone/>
            </a:pPr>
            <a:r>
              <a:rPr lang="en-US" b="1" dirty="0" smtClean="0">
                <a:solidFill>
                  <a:srgbClr val="00B0F0"/>
                </a:solidFill>
              </a:rPr>
              <a:t>     6.   Triglycerides can be obtained from 200°C onwards</a:t>
            </a:r>
            <a:r>
              <a:rPr lang="en-US" dirty="0" smtClean="0"/>
              <a:t>. </a:t>
            </a:r>
          </a:p>
          <a:p>
            <a:pPr marL="812800" indent="-812800">
              <a:lnSpc>
                <a:spcPct val="160000"/>
              </a:lnSpc>
              <a:buNone/>
            </a:pPr>
            <a:r>
              <a:rPr lang="en-US" b="1" dirty="0" smtClean="0">
                <a:solidFill>
                  <a:srgbClr val="7030A0"/>
                </a:solidFill>
              </a:rPr>
              <a:t>   Proteins and gums will remain as nonvolatile residues</a:t>
            </a:r>
            <a:r>
              <a:rPr lang="en-US" dirty="0" smtClean="0"/>
              <a:t>. Thus, the above mixture can be separated by molecular distillation.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4. Molecular distillation </a:t>
            </a:r>
            <a:endParaRPr lang="en-US" dirty="0"/>
          </a:p>
        </p:txBody>
      </p:sp>
      <p:sp>
        <p:nvSpPr>
          <p:cNvPr id="3" name="Content Placeholder 2"/>
          <p:cNvSpPr>
            <a:spLocks noGrp="1"/>
          </p:cNvSpPr>
          <p:nvPr>
            <p:ph sz="quarter" idx="1"/>
          </p:nvPr>
        </p:nvSpPr>
        <p:spPr>
          <a:xfrm>
            <a:off x="457200" y="1143000"/>
            <a:ext cx="8229600" cy="5330952"/>
          </a:xfrm>
        </p:spPr>
        <p:txBody>
          <a:bodyPr>
            <a:normAutofit fontScale="85000" lnSpcReduction="20000"/>
          </a:bodyPr>
          <a:lstStyle/>
          <a:p>
            <a:pPr>
              <a:buNone/>
              <a:defRPr/>
            </a:pPr>
            <a:r>
              <a:rPr lang="en-US" b="1" dirty="0" smtClean="0"/>
              <a:t>Requirements for design the equipment:</a:t>
            </a:r>
            <a:r>
              <a:rPr lang="en-US" dirty="0" smtClean="0"/>
              <a:t> </a:t>
            </a:r>
          </a:p>
          <a:p>
            <a:pPr>
              <a:buNone/>
              <a:defRPr/>
            </a:pPr>
            <a:endParaRPr lang="en-US" dirty="0" smtClean="0"/>
          </a:p>
          <a:p>
            <a:pPr algn="just">
              <a:buFont typeface="Arial" pitchFamily="34" charset="0"/>
              <a:buChar char="•"/>
              <a:defRPr/>
            </a:pPr>
            <a:r>
              <a:rPr lang="en-US" dirty="0" smtClean="0"/>
              <a:t>The </a:t>
            </a:r>
            <a:r>
              <a:rPr lang="en-US" b="1" dirty="0" smtClean="0"/>
              <a:t>evaporating surface must be close to the condensing surface</a:t>
            </a:r>
            <a:r>
              <a:rPr lang="en-US" dirty="0" smtClean="0"/>
              <a:t>. This </a:t>
            </a:r>
            <a:r>
              <a:rPr lang="en-US" b="1" dirty="0" smtClean="0">
                <a:solidFill>
                  <a:srgbClr val="C00000"/>
                </a:solidFill>
              </a:rPr>
              <a:t>ensures the molecules to come in contact with the condenser as soon as they leave the evaporating surface</a:t>
            </a:r>
            <a:r>
              <a:rPr lang="en-US" dirty="0" smtClean="0"/>
              <a:t>. For this reason, this process is also known as </a:t>
            </a:r>
            <a:r>
              <a:rPr lang="en-US" b="1" i="1" dirty="0" smtClean="0">
                <a:solidFill>
                  <a:srgbClr val="FF0000"/>
                </a:solidFill>
              </a:rPr>
              <a:t>short path distillation.</a:t>
            </a:r>
          </a:p>
          <a:p>
            <a:pPr algn="just">
              <a:buFont typeface="Arial" pitchFamily="34" charset="0"/>
              <a:buChar char="•"/>
              <a:defRPr/>
            </a:pPr>
            <a:endParaRPr lang="en-US" i="1" dirty="0" smtClean="0"/>
          </a:p>
          <a:p>
            <a:pPr algn="just">
              <a:buFont typeface="Arial" pitchFamily="34" charset="0"/>
              <a:buChar char="•"/>
              <a:defRPr/>
            </a:pPr>
            <a:r>
              <a:rPr lang="en-US" dirty="0" smtClean="0"/>
              <a:t>The </a:t>
            </a:r>
            <a:r>
              <a:rPr lang="en-US" b="1" dirty="0" smtClean="0"/>
              <a:t>molecular collisions should be minimized </a:t>
            </a:r>
            <a:r>
              <a:rPr lang="en-US" dirty="0" smtClean="0"/>
              <a:t>because they change the direction of the path of molecules. In other words, </a:t>
            </a:r>
            <a:r>
              <a:rPr lang="en-US" b="1" dirty="0" smtClean="0"/>
              <a:t>intermolecular distances should be fairly high</a:t>
            </a:r>
            <a:r>
              <a:rPr lang="en-US" dirty="0" smtClean="0"/>
              <a:t>. It can be </a:t>
            </a:r>
            <a:r>
              <a:rPr lang="en-US" b="1" dirty="0" smtClean="0">
                <a:solidFill>
                  <a:srgbClr val="00B050"/>
                </a:solidFill>
              </a:rPr>
              <a:t>achieved under very high vacuum</a:t>
            </a:r>
            <a:r>
              <a:rPr lang="en-US" dirty="0" smtClean="0"/>
              <a:t>, usually of the order of </a:t>
            </a:r>
            <a:r>
              <a:rPr lang="en-US" b="1" dirty="0" smtClean="0">
                <a:solidFill>
                  <a:srgbClr val="0070C0"/>
                </a:solidFill>
              </a:rPr>
              <a:t>0.1 to 1.0 </a:t>
            </a:r>
            <a:r>
              <a:rPr lang="en-US" b="1" dirty="0" err="1" smtClean="0">
                <a:solidFill>
                  <a:srgbClr val="0070C0"/>
                </a:solidFill>
              </a:rPr>
              <a:t>pascals</a:t>
            </a:r>
            <a:r>
              <a:rPr lang="en-US" b="1" dirty="0" smtClean="0">
                <a:solidFill>
                  <a:srgbClr val="0070C0"/>
                </a:solidFill>
              </a:rPr>
              <a:t>.</a:t>
            </a:r>
          </a:p>
          <a:p>
            <a:pPr algn="just">
              <a:buFont typeface="Arial" pitchFamily="34" charset="0"/>
              <a:buChar char="•"/>
              <a:defRPr/>
            </a:pPr>
            <a:endParaRPr lang="en-US" b="1" dirty="0" smtClean="0">
              <a:solidFill>
                <a:srgbClr val="0070C0"/>
              </a:solidFill>
            </a:endParaRPr>
          </a:p>
          <a:p>
            <a:pPr algn="just">
              <a:buFont typeface="Arial" pitchFamily="34" charset="0"/>
              <a:buChar char="•"/>
              <a:defRPr/>
            </a:pPr>
            <a:r>
              <a:rPr lang="en-US" dirty="0" smtClean="0"/>
              <a:t>The </a:t>
            </a:r>
            <a:r>
              <a:rPr lang="en-US" b="1" dirty="0" smtClean="0"/>
              <a:t>liquid surface area must be as large as possible </a:t>
            </a:r>
            <a:r>
              <a:rPr lang="en-US" dirty="0" smtClean="0"/>
              <a:t>as so that the </a:t>
            </a:r>
            <a:r>
              <a:rPr lang="en-US" b="1" dirty="0" smtClean="0">
                <a:solidFill>
                  <a:srgbClr val="00B050"/>
                </a:solidFill>
              </a:rPr>
              <a:t>vapour is evolved from the surface only</a:t>
            </a:r>
            <a:r>
              <a:rPr lang="en-US" dirty="0" smtClean="0"/>
              <a:t>, </a:t>
            </a:r>
            <a:r>
              <a:rPr lang="en-US" b="1" dirty="0" smtClean="0">
                <a:solidFill>
                  <a:srgbClr val="FF0000"/>
                </a:solidFill>
              </a:rPr>
              <a:t>but not by boiling.</a:t>
            </a:r>
            <a:r>
              <a:rPr lang="en-US" dirty="0" smtClean="0"/>
              <a:t> Thus this process is also called </a:t>
            </a:r>
            <a:r>
              <a:rPr lang="en-US" b="1" i="1" dirty="0" smtClean="0">
                <a:solidFill>
                  <a:srgbClr val="0070C0"/>
                </a:solidFill>
              </a:rPr>
              <a:t>evaporation distillation</a:t>
            </a:r>
            <a:r>
              <a:rPr lang="en-US" i="1" dirty="0" smtClean="0"/>
              <a:t>.</a:t>
            </a:r>
            <a:endParaRPr lang="en-US" sz="2000"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Centrifugal molecular distillation still</a:t>
            </a:r>
            <a:endParaRPr lang="en-US" sz="1800" dirty="0">
              <a:solidFill>
                <a:srgbClr val="0070C0"/>
              </a:solidFill>
            </a:endParaRPr>
          </a:p>
        </p:txBody>
      </p:sp>
      <p:pic>
        <p:nvPicPr>
          <p:cNvPr id="4" name="Picture 4" descr="C:\Documents and Settings\Administrator\Desktop\untitled1.JPG"/>
          <p:cNvPicPr>
            <a:picLocks noGrp="1" noChangeAspect="1" noChangeArrowheads="1"/>
          </p:cNvPicPr>
          <p:nvPr>
            <p:ph sz="quarter" idx="1"/>
          </p:nvPr>
        </p:nvPicPr>
        <p:blipFill>
          <a:blip r:embed="rId2"/>
          <a:srcRect/>
          <a:stretch>
            <a:fillRect/>
          </a:stretch>
        </p:blipFill>
        <p:spPr bwMode="auto">
          <a:xfrm>
            <a:off x="876300" y="1293812"/>
            <a:ext cx="7391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330952"/>
          </a:xfrm>
        </p:spPr>
        <p:txBody>
          <a:bodyPr>
            <a:normAutofit fontScale="92500"/>
          </a:bodyPr>
          <a:lstStyle/>
          <a:p>
            <a:pPr>
              <a:buNone/>
              <a:defRPr/>
            </a:pPr>
            <a:r>
              <a:rPr lang="en-US" b="1" dirty="0" smtClean="0"/>
              <a:t>Principle</a:t>
            </a:r>
            <a:r>
              <a:rPr lang="en-US" dirty="0" smtClean="0"/>
              <a:t>: </a:t>
            </a:r>
          </a:p>
          <a:p>
            <a:pPr>
              <a:buNone/>
              <a:defRPr/>
            </a:pPr>
            <a:endParaRPr lang="en-US" dirty="0" smtClean="0"/>
          </a:p>
          <a:p>
            <a:pPr algn="just">
              <a:lnSpc>
                <a:spcPct val="150000"/>
              </a:lnSpc>
              <a:buFont typeface="Wingdings" pitchFamily="2" charset="2"/>
              <a:buChar char="Ø"/>
              <a:defRPr/>
            </a:pPr>
            <a:r>
              <a:rPr lang="en-US" dirty="0" smtClean="0"/>
              <a:t>In this method, liquid feed is introduced into a vessel, which is rotated at very high speed (</a:t>
            </a:r>
            <a:r>
              <a:rPr lang="en-US" b="1" dirty="0" smtClean="0">
                <a:solidFill>
                  <a:srgbClr val="FF0000"/>
                </a:solidFill>
              </a:rPr>
              <a:t>centrifugal action</a:t>
            </a:r>
            <a:r>
              <a:rPr lang="en-US" dirty="0" smtClean="0"/>
              <a:t>). </a:t>
            </a:r>
          </a:p>
          <a:p>
            <a:pPr algn="just">
              <a:lnSpc>
                <a:spcPct val="150000"/>
              </a:lnSpc>
              <a:buFont typeface="Wingdings" pitchFamily="2" charset="2"/>
              <a:buChar char="Ø"/>
              <a:defRPr/>
            </a:pPr>
            <a:r>
              <a:rPr lang="en-US" dirty="0" smtClean="0"/>
              <a:t>On account of heating, vaporization occurs from a film of liquid on the sides of the vessel. </a:t>
            </a:r>
          </a:p>
          <a:p>
            <a:pPr algn="just">
              <a:lnSpc>
                <a:spcPct val="150000"/>
              </a:lnSpc>
              <a:buFont typeface="Wingdings" pitchFamily="2" charset="2"/>
              <a:buChar char="Ø"/>
              <a:defRPr/>
            </a:pPr>
            <a:r>
              <a:rPr lang="en-US" dirty="0" smtClean="0"/>
              <a:t>The vapour (molecules) travels a short distance and gets condensed on the adjacent condenser. </a:t>
            </a:r>
          </a:p>
          <a:p>
            <a:pPr algn="just">
              <a:lnSpc>
                <a:spcPct val="150000"/>
              </a:lnSpc>
              <a:buFont typeface="Wingdings" pitchFamily="2" charset="2"/>
              <a:buChar char="Ø"/>
              <a:defRPr/>
            </a:pPr>
            <a:r>
              <a:rPr lang="en-US" dirty="0" smtClean="0"/>
              <a:t>Each molecule is condensed individually. The distillate is subsequently collected.</a:t>
            </a:r>
          </a:p>
          <a:p>
            <a:endParaRPr lang="en-US" dirty="0"/>
          </a:p>
        </p:txBody>
      </p:sp>
      <p:sp>
        <p:nvSpPr>
          <p:cNvPr id="6"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Centrifugal molecular distillation still</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330952"/>
          </a:xfrm>
        </p:spPr>
        <p:txBody>
          <a:bodyPr>
            <a:normAutofit fontScale="85000" lnSpcReduction="10000"/>
          </a:bodyPr>
          <a:lstStyle/>
          <a:p>
            <a:pPr>
              <a:buNone/>
              <a:defRPr/>
            </a:pPr>
            <a:r>
              <a:rPr lang="en-US" b="1" dirty="0" smtClean="0"/>
              <a:t>Construction</a:t>
            </a:r>
            <a:r>
              <a:rPr lang="en-US" dirty="0" smtClean="0"/>
              <a:t>: </a:t>
            </a:r>
          </a:p>
          <a:p>
            <a:pPr algn="just">
              <a:lnSpc>
                <a:spcPct val="150000"/>
              </a:lnSpc>
              <a:buFont typeface="Wingdings" pitchFamily="2" charset="2"/>
              <a:buChar char="v"/>
              <a:defRPr/>
            </a:pPr>
            <a:r>
              <a:rPr lang="en-US" dirty="0" smtClean="0"/>
              <a:t>It consists of a bucket-shaped </a:t>
            </a:r>
            <a:r>
              <a:rPr lang="en-US" b="1" dirty="0" smtClean="0">
                <a:solidFill>
                  <a:srgbClr val="FF0000"/>
                </a:solidFill>
              </a:rPr>
              <a:t>vessel having a diameter of about 1 to 1.5 m.</a:t>
            </a:r>
            <a:r>
              <a:rPr lang="en-US" dirty="0" smtClean="0"/>
              <a:t> </a:t>
            </a:r>
          </a:p>
          <a:p>
            <a:pPr algn="just">
              <a:lnSpc>
                <a:spcPct val="150000"/>
              </a:lnSpc>
              <a:buFont typeface="Wingdings" pitchFamily="2" charset="2"/>
              <a:buChar char="v"/>
              <a:defRPr/>
            </a:pPr>
            <a:r>
              <a:rPr lang="en-US" dirty="0" smtClean="0"/>
              <a:t>It is rotated at high speed using a motor. </a:t>
            </a:r>
          </a:p>
          <a:p>
            <a:pPr algn="just">
              <a:lnSpc>
                <a:spcPct val="150000"/>
              </a:lnSpc>
              <a:buFont typeface="Wingdings" pitchFamily="2" charset="2"/>
              <a:buChar char="v"/>
              <a:defRPr/>
            </a:pPr>
            <a:r>
              <a:rPr lang="en-US" b="1" dirty="0" smtClean="0">
                <a:solidFill>
                  <a:srgbClr val="FF0000"/>
                </a:solidFill>
              </a:rPr>
              <a:t>Radiant heaters are provided externally</a:t>
            </a:r>
            <a:r>
              <a:rPr lang="en-US" dirty="0" smtClean="0"/>
              <a:t> to heat the fluid in the bucket. </a:t>
            </a:r>
          </a:p>
          <a:p>
            <a:pPr algn="just">
              <a:lnSpc>
                <a:spcPct val="150000"/>
              </a:lnSpc>
              <a:buFont typeface="Wingdings" pitchFamily="2" charset="2"/>
              <a:buChar char="v"/>
              <a:defRPr/>
            </a:pPr>
            <a:r>
              <a:rPr lang="en-US" dirty="0" smtClean="0"/>
              <a:t>Condensers are arranged very close to the evaporating surface. </a:t>
            </a:r>
          </a:p>
          <a:p>
            <a:pPr algn="just">
              <a:lnSpc>
                <a:spcPct val="150000"/>
              </a:lnSpc>
              <a:buFont typeface="Wingdings" pitchFamily="2" charset="2"/>
              <a:buChar char="v"/>
              <a:defRPr/>
            </a:pPr>
            <a:r>
              <a:rPr lang="en-US" dirty="0" smtClean="0"/>
              <a:t>Vacuum pump is connected to the entire vessel at the top. </a:t>
            </a:r>
          </a:p>
          <a:p>
            <a:pPr algn="just">
              <a:lnSpc>
                <a:spcPct val="150000"/>
              </a:lnSpc>
              <a:buFont typeface="Wingdings" pitchFamily="2" charset="2"/>
              <a:buChar char="v"/>
              <a:defRPr/>
            </a:pPr>
            <a:r>
              <a:rPr lang="en-US" dirty="0" smtClean="0"/>
              <a:t>Provisions are made </a:t>
            </a:r>
            <a:r>
              <a:rPr lang="en-US" i="1" dirty="0" smtClean="0"/>
              <a:t>for </a:t>
            </a:r>
            <a:r>
              <a:rPr lang="en-US" dirty="0" smtClean="0"/>
              <a:t>introducing the feed into the centre of the bucket, for receiving the product and </a:t>
            </a:r>
            <a:r>
              <a:rPr lang="en-US" b="1" dirty="0" smtClean="0">
                <a:solidFill>
                  <a:srgbClr val="FF0000"/>
                </a:solidFill>
              </a:rPr>
              <a:t>residue for re-circulation.</a:t>
            </a:r>
          </a:p>
          <a:p>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Centrifugal molecular distillation still</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562600"/>
          </a:xfrm>
        </p:spPr>
        <p:txBody>
          <a:bodyPr>
            <a:normAutofit fontScale="70000" lnSpcReduction="20000"/>
          </a:bodyPr>
          <a:lstStyle/>
          <a:p>
            <a:pPr>
              <a:lnSpc>
                <a:spcPct val="90000"/>
              </a:lnSpc>
              <a:buNone/>
              <a:defRPr/>
            </a:pPr>
            <a:r>
              <a:rPr lang="en-US" b="1" dirty="0" smtClean="0"/>
              <a:t>Working</a:t>
            </a:r>
            <a:r>
              <a:rPr lang="en-US" dirty="0" smtClean="0"/>
              <a:t>: </a:t>
            </a:r>
          </a:p>
          <a:p>
            <a:pPr algn="just">
              <a:lnSpc>
                <a:spcPct val="170000"/>
              </a:lnSpc>
              <a:buFont typeface="Wingdings" pitchFamily="2" charset="2"/>
              <a:buChar char="v"/>
              <a:defRPr/>
            </a:pPr>
            <a:r>
              <a:rPr lang="en-US" b="1" dirty="0" smtClean="0">
                <a:solidFill>
                  <a:srgbClr val="FF0000"/>
                </a:solidFill>
              </a:rPr>
              <a:t>Vacuum is applied </a:t>
            </a:r>
            <a:r>
              <a:rPr lang="en-US" dirty="0" smtClean="0"/>
              <a:t>at the centre of the vessel. </a:t>
            </a:r>
          </a:p>
          <a:p>
            <a:pPr algn="just">
              <a:lnSpc>
                <a:spcPct val="170000"/>
              </a:lnSpc>
              <a:buFont typeface="Wingdings" pitchFamily="2" charset="2"/>
              <a:buChar char="v"/>
              <a:defRPr/>
            </a:pPr>
            <a:r>
              <a:rPr lang="en-US" dirty="0" smtClean="0"/>
              <a:t>The bucket shaped vessel is allowed to </a:t>
            </a:r>
            <a:r>
              <a:rPr lang="en-US" b="1" dirty="0" smtClean="0">
                <a:solidFill>
                  <a:srgbClr val="FF0000"/>
                </a:solidFill>
              </a:rPr>
              <a:t>rotate at high speed</a:t>
            </a:r>
            <a:r>
              <a:rPr lang="en-US" dirty="0" smtClean="0"/>
              <a:t>. </a:t>
            </a:r>
          </a:p>
          <a:p>
            <a:pPr algn="just">
              <a:lnSpc>
                <a:spcPct val="170000"/>
              </a:lnSpc>
              <a:buFont typeface="Wingdings" pitchFamily="2" charset="2"/>
              <a:buChar char="v"/>
              <a:defRPr/>
            </a:pPr>
            <a:r>
              <a:rPr lang="en-US" dirty="0" smtClean="0"/>
              <a:t>The feed is introduced </a:t>
            </a:r>
            <a:r>
              <a:rPr lang="en-US" i="1" dirty="0" smtClean="0"/>
              <a:t>from </a:t>
            </a:r>
            <a:r>
              <a:rPr lang="en-US" dirty="0" smtClean="0"/>
              <a:t>the centre of the vessel. </a:t>
            </a:r>
          </a:p>
          <a:p>
            <a:pPr algn="just">
              <a:lnSpc>
                <a:spcPct val="170000"/>
              </a:lnSpc>
              <a:buFont typeface="Wingdings" pitchFamily="2" charset="2"/>
              <a:buChar char="v"/>
              <a:defRPr/>
            </a:pPr>
            <a:r>
              <a:rPr lang="en-US" dirty="0" smtClean="0"/>
              <a:t>Due to </a:t>
            </a:r>
            <a:r>
              <a:rPr lang="en-US" b="1" dirty="0" smtClean="0">
                <a:solidFill>
                  <a:srgbClr val="FF0000"/>
                </a:solidFill>
              </a:rPr>
              <a:t>centrifugal action of the rotating bucket</a:t>
            </a:r>
            <a:r>
              <a:rPr lang="en-US" dirty="0" smtClean="0"/>
              <a:t>, liquid moves outward over the surface of the vessel and forms a film. </a:t>
            </a:r>
          </a:p>
          <a:p>
            <a:pPr algn="just">
              <a:lnSpc>
                <a:spcPct val="170000"/>
              </a:lnSpc>
              <a:buFont typeface="Wingdings" pitchFamily="2" charset="2"/>
              <a:buChar char="v"/>
              <a:defRPr/>
            </a:pPr>
            <a:r>
              <a:rPr lang="en-US" dirty="0" smtClean="0"/>
              <a:t>Since, the radiant heaters heat the surface, the liquid evaporates </a:t>
            </a:r>
            <a:r>
              <a:rPr lang="en-US" b="1" dirty="0" smtClean="0">
                <a:solidFill>
                  <a:srgbClr val="FF0000"/>
                </a:solidFill>
              </a:rPr>
              <a:t>directly </a:t>
            </a:r>
            <a:r>
              <a:rPr lang="en-US" b="1" i="1" dirty="0" smtClean="0">
                <a:solidFill>
                  <a:srgbClr val="FF0000"/>
                </a:solidFill>
              </a:rPr>
              <a:t>from </a:t>
            </a:r>
            <a:r>
              <a:rPr lang="en-US" b="1" dirty="0" smtClean="0">
                <a:solidFill>
                  <a:srgbClr val="FF0000"/>
                </a:solidFill>
              </a:rPr>
              <a:t>the film</a:t>
            </a:r>
            <a:r>
              <a:rPr lang="en-US" dirty="0" smtClean="0"/>
              <a:t>. </a:t>
            </a:r>
          </a:p>
          <a:p>
            <a:pPr algn="just">
              <a:lnSpc>
                <a:spcPct val="170000"/>
              </a:lnSpc>
              <a:buFont typeface="Wingdings" pitchFamily="2" charset="2"/>
              <a:buChar char="v"/>
              <a:defRPr/>
            </a:pPr>
            <a:r>
              <a:rPr lang="en-US" dirty="0" smtClean="0"/>
              <a:t>The vapour (molecules) </a:t>
            </a:r>
            <a:r>
              <a:rPr lang="en-US" b="1" dirty="0" smtClean="0">
                <a:solidFill>
                  <a:srgbClr val="FF0000"/>
                </a:solidFill>
              </a:rPr>
              <a:t>travels its mean tree path and strikes the condenser</a:t>
            </a:r>
            <a:r>
              <a:rPr lang="en-US" dirty="0" smtClean="0"/>
              <a:t>. </a:t>
            </a:r>
          </a:p>
          <a:p>
            <a:pPr algn="just">
              <a:lnSpc>
                <a:spcPct val="170000"/>
              </a:lnSpc>
              <a:buFont typeface="Wingdings" pitchFamily="2" charset="2"/>
              <a:buChar char="v"/>
              <a:defRPr/>
            </a:pPr>
            <a:r>
              <a:rPr lang="en-US" dirty="0" smtClean="0"/>
              <a:t>The condensate is collected into another vessel. </a:t>
            </a:r>
          </a:p>
          <a:p>
            <a:pPr algn="just">
              <a:lnSpc>
                <a:spcPct val="170000"/>
              </a:lnSpc>
              <a:buFont typeface="Wingdings" pitchFamily="2" charset="2"/>
              <a:buChar char="v"/>
              <a:defRPr/>
            </a:pPr>
            <a:r>
              <a:rPr lang="en-US" b="1" dirty="0" smtClean="0">
                <a:solidFill>
                  <a:srgbClr val="002060"/>
                </a:solidFill>
              </a:rPr>
              <a:t>The residue </a:t>
            </a:r>
            <a:r>
              <a:rPr lang="en-US" dirty="0" smtClean="0"/>
              <a:t>is collected from the bottom of the vessel and is </a:t>
            </a:r>
            <a:r>
              <a:rPr lang="en-US" b="1" dirty="0" err="1" smtClean="0">
                <a:solidFill>
                  <a:srgbClr val="002060"/>
                </a:solidFill>
              </a:rPr>
              <a:t>recirculated</a:t>
            </a:r>
            <a:r>
              <a:rPr lang="en-US" dirty="0" smtClean="0"/>
              <a:t> through the feed port for further distillation.</a:t>
            </a: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Centrifugal molecular distillation still</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latin typeface="Arial Narrow" pitchFamily="34" charset="0"/>
              </a:rPr>
              <a:t>Distillation Vs Evaporation Vs Drying</a:t>
            </a:r>
            <a:endParaRPr lang="en-US" dirty="0">
              <a:solidFill>
                <a:srgbClr val="FF0000"/>
              </a:solidFill>
            </a:endParaRPr>
          </a:p>
        </p:txBody>
      </p:sp>
      <p:sp>
        <p:nvSpPr>
          <p:cNvPr id="4" name="Content Placeholder 2"/>
          <p:cNvSpPr>
            <a:spLocks noGrp="1"/>
          </p:cNvSpPr>
          <p:nvPr>
            <p:ph idx="1"/>
          </p:nvPr>
        </p:nvSpPr>
        <p:spPr>
          <a:xfrm>
            <a:off x="228600" y="1692275"/>
            <a:ext cx="2895600" cy="4708525"/>
          </a:xfrm>
        </p:spPr>
        <p:txBody>
          <a:bodyPr/>
          <a:lstStyle/>
          <a:p>
            <a:pPr algn="ctr">
              <a:buFont typeface="Wingdings 2" pitchFamily="18" charset="2"/>
              <a:buNone/>
            </a:pPr>
            <a:r>
              <a:rPr lang="en-US" sz="2800" b="1" dirty="0" smtClean="0">
                <a:solidFill>
                  <a:srgbClr val="00B050"/>
                </a:solidFill>
                <a:latin typeface="Arial Narrow" pitchFamily="34" charset="0"/>
              </a:rPr>
              <a:t>Distillation</a:t>
            </a:r>
          </a:p>
          <a:p>
            <a:r>
              <a:rPr lang="en-US" sz="2200" dirty="0" smtClean="0">
                <a:solidFill>
                  <a:srgbClr val="002060"/>
                </a:solidFill>
                <a:latin typeface="Arial Narrow" pitchFamily="34" charset="0"/>
              </a:rPr>
              <a:t>Vaporization of bulk liquid above boiling point</a:t>
            </a:r>
          </a:p>
          <a:p>
            <a:endParaRPr lang="en-US" sz="2200" dirty="0" smtClean="0">
              <a:solidFill>
                <a:srgbClr val="002060"/>
              </a:solidFill>
              <a:latin typeface="Arial Narrow" pitchFamily="34" charset="0"/>
            </a:endParaRPr>
          </a:p>
          <a:p>
            <a:r>
              <a:rPr lang="en-US" sz="2200" dirty="0" smtClean="0">
                <a:solidFill>
                  <a:srgbClr val="002060"/>
                </a:solidFill>
                <a:latin typeface="Arial Narrow" pitchFamily="34" charset="0"/>
              </a:rPr>
              <a:t>Product desired is distillate(solvent used)</a:t>
            </a:r>
          </a:p>
          <a:p>
            <a:endParaRPr lang="en-US" sz="2200" dirty="0" smtClean="0">
              <a:solidFill>
                <a:srgbClr val="002060"/>
              </a:solidFill>
              <a:latin typeface="Arial Narrow" pitchFamily="34" charset="0"/>
            </a:endParaRPr>
          </a:p>
          <a:p>
            <a:r>
              <a:rPr lang="en-US" sz="2200" dirty="0" smtClean="0">
                <a:solidFill>
                  <a:srgbClr val="002060"/>
                </a:solidFill>
                <a:latin typeface="Arial Narrow" pitchFamily="34" charset="0"/>
              </a:rPr>
              <a:t>Process of separation of the components of liquid mixture</a:t>
            </a:r>
          </a:p>
          <a:p>
            <a:endParaRPr lang="en-US" sz="2200" dirty="0" smtClean="0">
              <a:solidFill>
                <a:schemeClr val="bg1"/>
              </a:solidFill>
              <a:latin typeface="Arial Narrow" pitchFamily="34" charset="0"/>
            </a:endParaRPr>
          </a:p>
        </p:txBody>
      </p:sp>
      <p:sp>
        <p:nvSpPr>
          <p:cNvPr id="5" name="Content Placeholder 2"/>
          <p:cNvSpPr txBox="1">
            <a:spLocks/>
          </p:cNvSpPr>
          <p:nvPr/>
        </p:nvSpPr>
        <p:spPr bwMode="auto">
          <a:xfrm>
            <a:off x="3124200" y="1676400"/>
            <a:ext cx="3048000" cy="4708525"/>
          </a:xfrm>
          <a:prstGeom prst="rect">
            <a:avLst/>
          </a:prstGeom>
          <a:noFill/>
          <a:ln w="9525">
            <a:noFill/>
            <a:miter lim="800000"/>
            <a:headEnd/>
            <a:tailEnd/>
          </a:ln>
        </p:spPr>
        <p:txBody>
          <a:bodyPr/>
          <a:lstStyle/>
          <a:p>
            <a:pPr marL="547688" indent="-411163" algn="ctr" eaLnBrk="1" hangingPunct="1">
              <a:spcBef>
                <a:spcPct val="20000"/>
              </a:spcBef>
              <a:buClr>
                <a:srgbClr val="F9F9F9"/>
              </a:buClr>
              <a:buSzPct val="65000"/>
            </a:pPr>
            <a:r>
              <a:rPr lang="en-US" sz="2800" b="1" dirty="0">
                <a:solidFill>
                  <a:srgbClr val="00B050"/>
                </a:solidFill>
                <a:latin typeface="Arial Narrow" pitchFamily="34" charset="0"/>
              </a:rPr>
              <a:t>Evaporation</a:t>
            </a:r>
          </a:p>
          <a:p>
            <a:pPr marL="547688" indent="-411163" eaLnBrk="1" hangingPunct="1">
              <a:spcBef>
                <a:spcPct val="20000"/>
              </a:spcBef>
              <a:buClr>
                <a:srgbClr val="F9F9F9"/>
              </a:buClr>
              <a:buSzPct val="65000"/>
              <a:buFont typeface="Wingdings 2" pitchFamily="18" charset="2"/>
              <a:buChar char=""/>
            </a:pPr>
            <a:r>
              <a:rPr lang="en-US" sz="2200" dirty="0">
                <a:solidFill>
                  <a:srgbClr val="002060"/>
                </a:solidFill>
                <a:latin typeface="Arial Narrow" pitchFamily="34" charset="0"/>
              </a:rPr>
              <a:t>Vaporization of bulk liquid below boiling point</a:t>
            </a:r>
          </a:p>
          <a:p>
            <a:pPr marL="547688" indent="-411163" eaLnBrk="1" hangingPunct="1">
              <a:spcBef>
                <a:spcPct val="20000"/>
              </a:spcBef>
              <a:buClr>
                <a:srgbClr val="F9F9F9"/>
              </a:buClr>
              <a:buSzPct val="65000"/>
              <a:buFont typeface="Wingdings 2" pitchFamily="18" charset="2"/>
              <a:buChar char=""/>
            </a:pPr>
            <a:endParaRPr lang="en-US" sz="2200" dirty="0" smtClean="0">
              <a:solidFill>
                <a:srgbClr val="002060"/>
              </a:solidFill>
              <a:latin typeface="Arial Narrow" pitchFamily="34" charset="0"/>
            </a:endParaRPr>
          </a:p>
          <a:p>
            <a:pPr marL="547688" indent="-411163" eaLnBrk="1" hangingPunct="1">
              <a:spcBef>
                <a:spcPct val="20000"/>
              </a:spcBef>
              <a:buClr>
                <a:srgbClr val="F9F9F9"/>
              </a:buClr>
              <a:buSzPct val="65000"/>
              <a:buFont typeface="Wingdings 2" pitchFamily="18" charset="2"/>
              <a:buChar char=""/>
            </a:pPr>
            <a:r>
              <a:rPr lang="en-US" sz="2200" dirty="0" smtClean="0">
                <a:solidFill>
                  <a:srgbClr val="002060"/>
                </a:solidFill>
                <a:latin typeface="Arial Narrow" pitchFamily="34" charset="0"/>
              </a:rPr>
              <a:t>Product </a:t>
            </a:r>
            <a:r>
              <a:rPr lang="en-US" sz="2200" dirty="0">
                <a:solidFill>
                  <a:srgbClr val="002060"/>
                </a:solidFill>
                <a:latin typeface="Arial Narrow" pitchFamily="34" charset="0"/>
              </a:rPr>
              <a:t>desires is concentrated liquid(concentrated solute)</a:t>
            </a:r>
          </a:p>
          <a:p>
            <a:pPr marL="547688" indent="-411163" eaLnBrk="1" hangingPunct="1">
              <a:spcBef>
                <a:spcPct val="20000"/>
              </a:spcBef>
              <a:buClr>
                <a:srgbClr val="F9F9F9"/>
              </a:buClr>
              <a:buSzPct val="65000"/>
              <a:buFont typeface="Wingdings 2" pitchFamily="18" charset="2"/>
              <a:buChar char=""/>
            </a:pPr>
            <a:endParaRPr lang="en-US" sz="2200" dirty="0">
              <a:solidFill>
                <a:srgbClr val="002060"/>
              </a:solidFill>
              <a:latin typeface="Arial Narrow" pitchFamily="34" charset="0"/>
            </a:endParaRPr>
          </a:p>
          <a:p>
            <a:pPr marL="547688" indent="-411163" eaLnBrk="1" hangingPunct="1">
              <a:spcBef>
                <a:spcPct val="20000"/>
              </a:spcBef>
              <a:buClr>
                <a:srgbClr val="F9F9F9"/>
              </a:buClr>
              <a:buSzPct val="65000"/>
              <a:buFont typeface="Wingdings 2" pitchFamily="18" charset="2"/>
              <a:buChar char=""/>
            </a:pPr>
            <a:r>
              <a:rPr lang="en-US" sz="2200" dirty="0">
                <a:solidFill>
                  <a:srgbClr val="002060"/>
                </a:solidFill>
                <a:latin typeface="Arial Narrow" pitchFamily="34" charset="0"/>
              </a:rPr>
              <a:t>Process of removal of the liquid solvent</a:t>
            </a:r>
          </a:p>
        </p:txBody>
      </p:sp>
      <p:sp>
        <p:nvSpPr>
          <p:cNvPr id="6" name="Content Placeholder 2"/>
          <p:cNvSpPr txBox="1">
            <a:spLocks/>
          </p:cNvSpPr>
          <p:nvPr/>
        </p:nvSpPr>
        <p:spPr bwMode="auto">
          <a:xfrm>
            <a:off x="6019800" y="1676400"/>
            <a:ext cx="2895600" cy="4708525"/>
          </a:xfrm>
          <a:prstGeom prst="rect">
            <a:avLst/>
          </a:prstGeom>
          <a:noFill/>
          <a:ln w="9525">
            <a:noFill/>
            <a:miter lim="800000"/>
            <a:headEnd/>
            <a:tailEnd/>
          </a:ln>
        </p:spPr>
        <p:txBody>
          <a:bodyPr/>
          <a:lstStyle/>
          <a:p>
            <a:pPr marL="547688" indent="-411163" algn="ctr" eaLnBrk="1" hangingPunct="1">
              <a:spcBef>
                <a:spcPct val="20000"/>
              </a:spcBef>
              <a:buClr>
                <a:srgbClr val="F9F9F9"/>
              </a:buClr>
              <a:buSzPct val="65000"/>
            </a:pPr>
            <a:r>
              <a:rPr lang="en-US" sz="2800" b="1" dirty="0">
                <a:solidFill>
                  <a:srgbClr val="00B050"/>
                </a:solidFill>
                <a:latin typeface="Arial Narrow" pitchFamily="34" charset="0"/>
              </a:rPr>
              <a:t>Drying</a:t>
            </a:r>
          </a:p>
          <a:p>
            <a:pPr marL="547688" indent="-411163" eaLnBrk="1" hangingPunct="1">
              <a:spcBef>
                <a:spcPct val="20000"/>
              </a:spcBef>
              <a:buClr>
                <a:srgbClr val="F9F9F9"/>
              </a:buClr>
              <a:buSzPct val="65000"/>
              <a:buFont typeface="Wingdings 2" pitchFamily="18" charset="2"/>
              <a:buChar char=""/>
            </a:pPr>
            <a:r>
              <a:rPr lang="en-US" sz="2200" dirty="0" smtClean="0">
                <a:solidFill>
                  <a:srgbClr val="002060"/>
                </a:solidFill>
                <a:latin typeface="Arial Narrow" pitchFamily="34" charset="0"/>
              </a:rPr>
              <a:t>Slow evaporation of wet </a:t>
            </a:r>
            <a:r>
              <a:rPr lang="en-US" sz="2200" dirty="0">
                <a:solidFill>
                  <a:srgbClr val="002060"/>
                </a:solidFill>
                <a:latin typeface="Arial Narrow" pitchFamily="34" charset="0"/>
              </a:rPr>
              <a:t>solid bulk (small amount of liquid)</a:t>
            </a:r>
          </a:p>
          <a:p>
            <a:pPr marL="547688" indent="-411163" eaLnBrk="1" hangingPunct="1">
              <a:spcBef>
                <a:spcPct val="20000"/>
              </a:spcBef>
              <a:buClr>
                <a:srgbClr val="F9F9F9"/>
              </a:buClr>
              <a:buSzPct val="65000"/>
              <a:buFont typeface="Wingdings 2" pitchFamily="18" charset="2"/>
              <a:buChar char=""/>
            </a:pPr>
            <a:endParaRPr lang="en-US" sz="2200" dirty="0">
              <a:solidFill>
                <a:srgbClr val="002060"/>
              </a:solidFill>
              <a:latin typeface="Arial Narrow" pitchFamily="34" charset="0"/>
            </a:endParaRPr>
          </a:p>
          <a:p>
            <a:pPr marL="547688" indent="-411163" eaLnBrk="1" hangingPunct="1">
              <a:spcBef>
                <a:spcPct val="20000"/>
              </a:spcBef>
              <a:buClr>
                <a:srgbClr val="F9F9F9"/>
              </a:buClr>
              <a:buSzPct val="65000"/>
              <a:buFont typeface="Wingdings 2" pitchFamily="18" charset="2"/>
              <a:buChar char=""/>
            </a:pPr>
            <a:r>
              <a:rPr lang="en-US" sz="2200" dirty="0">
                <a:solidFill>
                  <a:srgbClr val="002060"/>
                </a:solidFill>
                <a:latin typeface="Arial Narrow" pitchFamily="34" charset="0"/>
              </a:rPr>
              <a:t>Product desires is Solid residue(dried solute)</a:t>
            </a:r>
          </a:p>
          <a:p>
            <a:pPr marL="547688" indent="-411163" eaLnBrk="1" hangingPunct="1">
              <a:spcBef>
                <a:spcPct val="20000"/>
              </a:spcBef>
              <a:buClr>
                <a:srgbClr val="F9F9F9"/>
              </a:buClr>
              <a:buSzPct val="65000"/>
              <a:buFont typeface="Wingdings 2" pitchFamily="18" charset="2"/>
              <a:buChar char=""/>
            </a:pPr>
            <a:endParaRPr lang="en-US" sz="2200" dirty="0">
              <a:solidFill>
                <a:srgbClr val="002060"/>
              </a:solidFill>
              <a:latin typeface="Arial Narrow" pitchFamily="34" charset="0"/>
            </a:endParaRPr>
          </a:p>
          <a:p>
            <a:pPr marL="547688" indent="-411163" eaLnBrk="1" hangingPunct="1">
              <a:spcBef>
                <a:spcPct val="20000"/>
              </a:spcBef>
              <a:buClr>
                <a:srgbClr val="F9F9F9"/>
              </a:buClr>
              <a:buSzPct val="65000"/>
              <a:buFont typeface="Wingdings 2" pitchFamily="18" charset="2"/>
              <a:buChar char=""/>
            </a:pPr>
            <a:r>
              <a:rPr lang="en-US" sz="2200" dirty="0">
                <a:solidFill>
                  <a:srgbClr val="002060"/>
                </a:solidFill>
                <a:latin typeface="Arial Narrow" pitchFamily="34" charset="0"/>
              </a:rPr>
              <a:t>Process of complete removal of the liquid solvent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Wiped film molecular distillation still </a:t>
            </a:r>
            <a:endParaRPr lang="en-US" sz="1800" dirty="0">
              <a:solidFill>
                <a:srgbClr val="0070C0"/>
              </a:solidFill>
            </a:endParaRPr>
          </a:p>
        </p:txBody>
      </p:sp>
      <p:pic>
        <p:nvPicPr>
          <p:cNvPr id="4" name="Picture 4" descr="C:\Documents and Settings\Administrator\Desktop\untitled.JPG"/>
          <p:cNvPicPr>
            <a:picLocks noGrp="1" noChangeAspect="1" noChangeArrowheads="1"/>
          </p:cNvPicPr>
          <p:nvPr>
            <p:ph sz="quarter" idx="1"/>
          </p:nvPr>
        </p:nvPicPr>
        <p:blipFill>
          <a:blip r:embed="rId2">
            <a:lum contrast="10000"/>
          </a:blip>
          <a:srcRect/>
          <a:stretch>
            <a:fillRect/>
          </a:stretch>
        </p:blipFill>
        <p:spPr bwMode="auto">
          <a:xfrm>
            <a:off x="984299" y="1143000"/>
            <a:ext cx="7175401" cy="533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330952"/>
          </a:xfrm>
        </p:spPr>
        <p:txBody>
          <a:bodyPr>
            <a:normAutofit fontScale="85000" lnSpcReduction="20000"/>
          </a:bodyPr>
          <a:lstStyle/>
          <a:p>
            <a:pPr>
              <a:lnSpc>
                <a:spcPct val="80000"/>
              </a:lnSpc>
              <a:buNone/>
            </a:pPr>
            <a:r>
              <a:rPr lang="en-US" sz="2800" b="1" dirty="0" smtClean="0"/>
              <a:t>Construction</a:t>
            </a:r>
            <a:r>
              <a:rPr lang="en-US" sz="2800" dirty="0" smtClean="0"/>
              <a:t>: </a:t>
            </a:r>
          </a:p>
          <a:p>
            <a:pPr algn="just">
              <a:lnSpc>
                <a:spcPct val="150000"/>
              </a:lnSpc>
              <a:buFont typeface="Wingdings" pitchFamily="2" charset="2"/>
              <a:buChar char="v"/>
            </a:pPr>
            <a:r>
              <a:rPr lang="en-US" dirty="0" smtClean="0"/>
              <a:t>The vessel has a </a:t>
            </a:r>
            <a:r>
              <a:rPr lang="en-US" b="1" dirty="0" smtClean="0">
                <a:solidFill>
                  <a:srgbClr val="FF0000"/>
                </a:solidFill>
              </a:rPr>
              <a:t>diameter of 1 m</a:t>
            </a:r>
            <a:r>
              <a:rPr lang="en-US" dirty="0" smtClean="0"/>
              <a:t>. </a:t>
            </a:r>
          </a:p>
          <a:p>
            <a:pPr algn="just">
              <a:lnSpc>
                <a:spcPct val="150000"/>
              </a:lnSpc>
              <a:buFont typeface="Wingdings" pitchFamily="2" charset="2"/>
              <a:buChar char="v"/>
            </a:pPr>
            <a:r>
              <a:rPr lang="en-US" dirty="0" smtClean="0"/>
              <a:t>The walls of the vessel are provided with suitable means of heating (jacket). </a:t>
            </a:r>
          </a:p>
          <a:p>
            <a:pPr algn="just">
              <a:lnSpc>
                <a:spcPct val="150000"/>
              </a:lnSpc>
              <a:buFont typeface="Wingdings" pitchFamily="2" charset="2"/>
              <a:buChar char="v"/>
            </a:pPr>
            <a:r>
              <a:rPr lang="en-US" b="1" dirty="0" smtClean="0">
                <a:solidFill>
                  <a:srgbClr val="FF0000"/>
                </a:solidFill>
              </a:rPr>
              <a:t>Wipers are provided adjacent to the vessel wall</a:t>
            </a:r>
            <a:r>
              <a:rPr lang="en-US" dirty="0" smtClean="0"/>
              <a:t>. Wipers are connected to a rotating head through a rotor. </a:t>
            </a:r>
          </a:p>
          <a:p>
            <a:pPr algn="just">
              <a:lnSpc>
                <a:spcPct val="150000"/>
              </a:lnSpc>
              <a:buFont typeface="Wingdings" pitchFamily="2" charset="2"/>
              <a:buChar char="v"/>
            </a:pPr>
            <a:r>
              <a:rPr lang="en-US" dirty="0" smtClean="0"/>
              <a:t>The condensers are arranged very close to the wall (evaporating surface). </a:t>
            </a:r>
          </a:p>
          <a:p>
            <a:pPr algn="just">
              <a:lnSpc>
                <a:spcPct val="150000"/>
              </a:lnSpc>
              <a:buFont typeface="Wingdings" pitchFamily="2" charset="2"/>
              <a:buChar char="v"/>
            </a:pPr>
            <a:r>
              <a:rPr lang="en-US" b="1" dirty="0" smtClean="0">
                <a:solidFill>
                  <a:srgbClr val="FF0000"/>
                </a:solidFill>
              </a:rPr>
              <a:t>Vacuum pump is connected to a large diameter pipe at the centre of the vessel</a:t>
            </a:r>
            <a:r>
              <a:rPr lang="en-US" dirty="0" smtClean="0"/>
              <a:t>. </a:t>
            </a:r>
          </a:p>
          <a:p>
            <a:pPr algn="just">
              <a:lnSpc>
                <a:spcPct val="150000"/>
              </a:lnSpc>
              <a:buFont typeface="Wingdings" pitchFamily="2" charset="2"/>
              <a:buChar char="v"/>
            </a:pPr>
            <a:r>
              <a:rPr lang="en-US" dirty="0" smtClean="0"/>
              <a:t>Provisions are made for collecting the distillate and the </a:t>
            </a:r>
            <a:r>
              <a:rPr lang="en-US" dirty="0" err="1" smtClean="0"/>
              <a:t>undistilled</a:t>
            </a:r>
            <a:r>
              <a:rPr lang="en-US" dirty="0" smtClean="0"/>
              <a:t> liquid residue at the bottom.</a:t>
            </a:r>
          </a:p>
          <a:p>
            <a:endParaRPr lang="en-US" dirty="0"/>
          </a:p>
        </p:txBody>
      </p:sp>
      <p:sp>
        <p:nvSpPr>
          <p:cNvPr id="5" name="Title 1"/>
          <p:cNvSpPr txBox="1">
            <a:spLocks/>
          </p:cNvSpPr>
          <p:nvPr/>
        </p:nvSpPr>
        <p:spPr>
          <a:xfrm>
            <a:off x="457200" y="274638"/>
            <a:ext cx="7467600" cy="639762"/>
          </a:xfrm>
          <a:prstGeom prst="rect">
            <a:avLst/>
          </a:prstGeom>
        </p:spPr>
        <p:txBody>
          <a:bodyPr vert="horz" anchor="b">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tx2"/>
                </a:solidFill>
                <a:effectLst/>
                <a:uLnTx/>
                <a:uFillTx/>
                <a:latin typeface="+mj-lt"/>
                <a:ea typeface="+mj-ea"/>
                <a:cs typeface="+mj-cs"/>
              </a:rPr>
              <a:t>4. Molecular distillation</a:t>
            </a:r>
            <a:br>
              <a:rPr kumimoji="0" lang="en-US" sz="3000" b="0" i="0" u="none" strike="noStrike" kern="1200" cap="small" spc="0" normalizeH="0" baseline="0" noProof="0" smtClean="0">
                <a:ln>
                  <a:noFill/>
                </a:ln>
                <a:solidFill>
                  <a:schemeClr val="tx2"/>
                </a:solidFill>
                <a:effectLst/>
                <a:uLnTx/>
                <a:uFillTx/>
                <a:latin typeface="+mj-lt"/>
                <a:ea typeface="+mj-ea"/>
                <a:cs typeface="+mj-cs"/>
              </a:rPr>
            </a:br>
            <a:r>
              <a:rPr kumimoji="0" lang="en-US" sz="3000" b="0" i="0" u="none" strike="noStrike" kern="1200" cap="small" spc="0" normalizeH="0" baseline="0" noProof="0" smtClean="0">
                <a:ln>
                  <a:noFill/>
                </a:ln>
                <a:solidFill>
                  <a:schemeClr val="tx2"/>
                </a:solidFill>
                <a:effectLst/>
                <a:uLnTx/>
                <a:uFillTx/>
                <a:latin typeface="+mj-lt"/>
                <a:ea typeface="+mj-ea"/>
                <a:cs typeface="+mj-cs"/>
              </a:rPr>
              <a:t>     </a:t>
            </a:r>
            <a:r>
              <a:rPr kumimoji="0" lang="en-US" sz="1800" b="0" i="0" u="none" strike="noStrike" kern="1200" cap="small" spc="0" normalizeH="0" baseline="0" noProof="0" smtClean="0">
                <a:ln>
                  <a:noFill/>
                </a:ln>
                <a:solidFill>
                  <a:srgbClr val="0070C0"/>
                </a:solidFill>
                <a:effectLst/>
                <a:uLnTx/>
                <a:uFillTx/>
                <a:latin typeface="+mj-lt"/>
                <a:ea typeface="+mj-ea"/>
                <a:cs typeface="+mj-cs"/>
              </a:rPr>
              <a:t>Wiped film molecular distillation still </a:t>
            </a:r>
            <a:endParaRPr kumimoji="0" lang="en-US" sz="1800" b="0"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fontScale="62500" lnSpcReduction="20000"/>
          </a:bodyPr>
          <a:lstStyle/>
          <a:p>
            <a:pPr algn="just">
              <a:lnSpc>
                <a:spcPct val="80000"/>
              </a:lnSpc>
              <a:buNone/>
            </a:pPr>
            <a:r>
              <a:rPr lang="en-US" b="1" dirty="0" smtClean="0"/>
              <a:t>Working</a:t>
            </a:r>
            <a:r>
              <a:rPr lang="en-US" dirty="0" smtClean="0"/>
              <a:t>:</a:t>
            </a:r>
          </a:p>
          <a:p>
            <a:pPr algn="just">
              <a:lnSpc>
                <a:spcPct val="160000"/>
              </a:lnSpc>
              <a:buFont typeface="Wingdings" pitchFamily="2" charset="2"/>
              <a:buChar char="v"/>
            </a:pPr>
            <a:r>
              <a:rPr lang="en-US" dirty="0" smtClean="0"/>
              <a:t>The vessel is heated by suitable means. </a:t>
            </a:r>
          </a:p>
          <a:p>
            <a:pPr algn="just">
              <a:lnSpc>
                <a:spcPct val="160000"/>
              </a:lnSpc>
              <a:buFont typeface="Wingdings" pitchFamily="2" charset="2"/>
              <a:buChar char="v"/>
            </a:pPr>
            <a:r>
              <a:rPr lang="en-US" dirty="0" smtClean="0"/>
              <a:t>Vacuum is applied at the centre of the vessel and wipers are allowed to rotate. </a:t>
            </a:r>
          </a:p>
          <a:p>
            <a:pPr algn="just">
              <a:lnSpc>
                <a:spcPct val="160000"/>
              </a:lnSpc>
              <a:buFont typeface="Wingdings" pitchFamily="2" charset="2"/>
              <a:buChar char="v"/>
            </a:pPr>
            <a:r>
              <a:rPr lang="en-US" dirty="0" smtClean="0"/>
              <a:t>The feed is entered through the inlet of the vessel. </a:t>
            </a:r>
          </a:p>
          <a:p>
            <a:pPr algn="just">
              <a:lnSpc>
                <a:spcPct val="160000"/>
              </a:lnSpc>
              <a:buFont typeface="Wingdings" pitchFamily="2" charset="2"/>
              <a:buChar char="v"/>
            </a:pPr>
            <a:r>
              <a:rPr lang="en-US" dirty="0" smtClean="0"/>
              <a:t>As the liquid flows down the walls, it is </a:t>
            </a:r>
            <a:r>
              <a:rPr lang="en-US" b="1" dirty="0" smtClean="0">
                <a:solidFill>
                  <a:srgbClr val="FF0000"/>
                </a:solidFill>
              </a:rPr>
              <a:t>spread to form a film by PTFE (</a:t>
            </a:r>
            <a:r>
              <a:rPr lang="en-US" b="1" dirty="0" err="1" smtClean="0">
                <a:solidFill>
                  <a:srgbClr val="FF0000"/>
                </a:solidFill>
              </a:rPr>
              <a:t>polytetrafluoroethylene</a:t>
            </a:r>
            <a:r>
              <a:rPr lang="en-US" b="1" dirty="0" smtClean="0">
                <a:solidFill>
                  <a:srgbClr val="FF0000"/>
                </a:solidFill>
              </a:rPr>
              <a:t>) wipers</a:t>
            </a:r>
            <a:r>
              <a:rPr lang="en-US" dirty="0" smtClean="0"/>
              <a:t>, which are moving at a </a:t>
            </a:r>
            <a:r>
              <a:rPr lang="en-US" b="1" dirty="0" smtClean="0">
                <a:solidFill>
                  <a:srgbClr val="002060"/>
                </a:solidFill>
              </a:rPr>
              <a:t>rate of 3 m per second</a:t>
            </a:r>
            <a:r>
              <a:rPr lang="en-US" dirty="0" smtClean="0"/>
              <a:t>. </a:t>
            </a:r>
          </a:p>
          <a:p>
            <a:pPr algn="just">
              <a:lnSpc>
                <a:spcPct val="160000"/>
              </a:lnSpc>
              <a:buFont typeface="Wingdings" pitchFamily="2" charset="2"/>
              <a:buChar char="v"/>
            </a:pPr>
            <a:r>
              <a:rPr lang="en-US" b="1" dirty="0" smtClean="0">
                <a:solidFill>
                  <a:srgbClr val="00B050"/>
                </a:solidFill>
              </a:rPr>
              <a:t>The velocity of the film is 1.5 m per second.</a:t>
            </a:r>
            <a:r>
              <a:rPr lang="en-US" dirty="0" smtClean="0"/>
              <a:t> </a:t>
            </a:r>
          </a:p>
          <a:p>
            <a:pPr algn="just">
              <a:lnSpc>
                <a:spcPct val="160000"/>
              </a:lnSpc>
              <a:buFont typeface="Wingdings" pitchFamily="2" charset="2"/>
              <a:buChar char="v"/>
            </a:pPr>
            <a:r>
              <a:rPr lang="en-US" dirty="0" smtClean="0"/>
              <a:t>Since the </a:t>
            </a:r>
            <a:r>
              <a:rPr lang="en-US" b="1" dirty="0" smtClean="0"/>
              <a:t>surface is already heated</a:t>
            </a:r>
            <a:r>
              <a:rPr lang="en-US" dirty="0" smtClean="0"/>
              <a:t>, the liquid film evaporates directly. </a:t>
            </a:r>
          </a:p>
          <a:p>
            <a:pPr algn="just">
              <a:lnSpc>
                <a:spcPct val="160000"/>
              </a:lnSpc>
              <a:buFont typeface="Wingdings" pitchFamily="2" charset="2"/>
              <a:buChar char="v"/>
            </a:pPr>
            <a:r>
              <a:rPr lang="en-US" dirty="0" smtClean="0"/>
              <a:t>The vapour (molecules) travels its </a:t>
            </a:r>
            <a:r>
              <a:rPr lang="en-US" b="1" dirty="0" smtClean="0"/>
              <a:t>mean free path and strikes the condenser.</a:t>
            </a:r>
            <a:r>
              <a:rPr lang="en-US" dirty="0" smtClean="0"/>
              <a:t> </a:t>
            </a:r>
          </a:p>
          <a:p>
            <a:pPr algn="just">
              <a:lnSpc>
                <a:spcPct val="160000"/>
              </a:lnSpc>
              <a:buFont typeface="Wingdings" pitchFamily="2" charset="2"/>
              <a:buChar char="v"/>
            </a:pPr>
            <a:r>
              <a:rPr lang="en-US" dirty="0" smtClean="0"/>
              <a:t>The condensate is collected into a vessel. </a:t>
            </a:r>
          </a:p>
          <a:p>
            <a:pPr algn="just">
              <a:lnSpc>
                <a:spcPct val="160000"/>
              </a:lnSpc>
              <a:buFont typeface="Wingdings" pitchFamily="2" charset="2"/>
              <a:buChar char="v"/>
            </a:pPr>
            <a:r>
              <a:rPr lang="en-US" b="1" dirty="0" smtClean="0"/>
              <a:t>The residue (</a:t>
            </a:r>
            <a:r>
              <a:rPr lang="en-US" b="1" dirty="0" err="1" smtClean="0"/>
              <a:t>undistilled</a:t>
            </a:r>
            <a:r>
              <a:rPr lang="en-US" b="1" dirty="0" smtClean="0"/>
              <a:t> or mean free path not travelled) is collected from the bottom of the vessel and re-circulated through the feed </a:t>
            </a:r>
            <a:r>
              <a:rPr lang="en-US" dirty="0" smtClean="0"/>
              <a:t>port for further distillation. </a:t>
            </a:r>
            <a:r>
              <a:rPr lang="en-US" b="1" i="1" dirty="0" smtClean="0">
                <a:solidFill>
                  <a:srgbClr val="00B050"/>
                </a:solidFill>
              </a:rPr>
              <a:t>Capacity is about 1000 L / hour.</a:t>
            </a: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4. Molecular distillation</a:t>
            </a:r>
            <a:br>
              <a:rPr lang="en-US" dirty="0" smtClean="0"/>
            </a:br>
            <a:r>
              <a:rPr lang="en-US" dirty="0" smtClean="0"/>
              <a:t>     </a:t>
            </a:r>
            <a:r>
              <a:rPr lang="en-US" sz="1800" dirty="0" smtClean="0">
                <a:solidFill>
                  <a:srgbClr val="0070C0"/>
                </a:solidFill>
              </a:rPr>
              <a:t>Wiped film molecular distillation still </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pic>
        <p:nvPicPr>
          <p:cNvPr id="2050" name="Picture 2" descr="D:\SUMANDEEP\PUO\Distillation\1271.png"/>
          <p:cNvPicPr>
            <a:picLocks noChangeAspect="1" noChangeArrowheads="1"/>
          </p:cNvPicPr>
          <p:nvPr/>
        </p:nvPicPr>
        <p:blipFill>
          <a:blip r:embed="rId2"/>
          <a:srcRect b="5556"/>
          <a:stretch>
            <a:fillRect/>
          </a:stretch>
        </p:blipFill>
        <p:spPr bwMode="auto">
          <a:xfrm>
            <a:off x="381000" y="990600"/>
            <a:ext cx="8229600" cy="5562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Steam distillation</a:t>
            </a:r>
            <a:endParaRPr lang="en-US" dirty="0"/>
          </a:p>
        </p:txBody>
      </p:sp>
      <p:pic>
        <p:nvPicPr>
          <p:cNvPr id="3074" name="Picture 2" descr="D:\SUMANDEEP\PUO\Distillation\16-Copy.jpg"/>
          <p:cNvPicPr>
            <a:picLocks noChangeAspect="1" noChangeArrowheads="1"/>
          </p:cNvPicPr>
          <p:nvPr/>
        </p:nvPicPr>
        <p:blipFill>
          <a:blip r:embed="rId2"/>
          <a:srcRect/>
          <a:stretch>
            <a:fillRect/>
          </a:stretch>
        </p:blipFill>
        <p:spPr bwMode="auto">
          <a:xfrm>
            <a:off x="381000" y="1524001"/>
            <a:ext cx="8153400" cy="48768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200000"/>
              </a:lnSpc>
            </a:pPr>
            <a:r>
              <a:rPr lang="en-US" dirty="0" smtClean="0"/>
              <a:t>Steam distillation is method of distillation carried out with aid of steam.</a:t>
            </a:r>
          </a:p>
          <a:p>
            <a:pPr algn="just">
              <a:lnSpc>
                <a:spcPct val="200000"/>
              </a:lnSpc>
            </a:pPr>
            <a:r>
              <a:rPr lang="en-US" dirty="0" smtClean="0"/>
              <a:t>It is used to separate </a:t>
            </a:r>
          </a:p>
          <a:p>
            <a:pPr algn="just">
              <a:lnSpc>
                <a:spcPct val="200000"/>
              </a:lnSpc>
              <a:buNone/>
            </a:pPr>
            <a:r>
              <a:rPr lang="en-US" dirty="0" smtClean="0"/>
              <a:t>	- High boiling substances from non-volatile impurities -  Separate immiscible liquids</a:t>
            </a:r>
          </a:p>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sp>
        <p:nvSpPr>
          <p:cNvPr id="4" name="TextBox 3"/>
          <p:cNvSpPr txBox="1"/>
          <p:nvPr/>
        </p:nvSpPr>
        <p:spPr>
          <a:xfrm>
            <a:off x="533400" y="990600"/>
            <a:ext cx="8077200" cy="5078313"/>
          </a:xfrm>
          <a:prstGeom prst="rect">
            <a:avLst/>
          </a:prstGeom>
          <a:noFill/>
        </p:spPr>
        <p:txBody>
          <a:bodyPr wrap="square" rtlCol="0">
            <a:spAutoFit/>
          </a:bodyPr>
          <a:lstStyle/>
          <a:p>
            <a:r>
              <a:rPr lang="en-US" b="1" dirty="0" smtClean="0">
                <a:solidFill>
                  <a:srgbClr val="FF0000"/>
                </a:solidFill>
              </a:rPr>
              <a:t>Example:</a:t>
            </a:r>
          </a:p>
          <a:p>
            <a:endParaRPr lang="en-US" dirty="0" smtClean="0"/>
          </a:p>
          <a:p>
            <a:r>
              <a:rPr lang="en-US" dirty="0" smtClean="0"/>
              <a:t>Boiling point of Turpentine = 160 °C</a:t>
            </a:r>
          </a:p>
          <a:p>
            <a:r>
              <a:rPr lang="en-US" dirty="0" smtClean="0"/>
              <a:t>Boiling point of Water + Turpentine Mixture = 95.6 °C</a:t>
            </a:r>
          </a:p>
          <a:p>
            <a:r>
              <a:rPr lang="en-US" dirty="0" smtClean="0"/>
              <a:t> </a:t>
            </a:r>
          </a:p>
          <a:p>
            <a:r>
              <a:rPr lang="en-US" dirty="0" smtClean="0"/>
              <a:t>At this temperature Vapour pressure of </a:t>
            </a:r>
          </a:p>
          <a:p>
            <a:r>
              <a:rPr lang="en-US" dirty="0" smtClean="0"/>
              <a:t>Water 		= 86.245 </a:t>
            </a:r>
            <a:r>
              <a:rPr lang="en-US" dirty="0" err="1" smtClean="0"/>
              <a:t>kPa</a:t>
            </a:r>
            <a:r>
              <a:rPr lang="en-US" dirty="0" smtClean="0"/>
              <a:t> (647 mmHg)</a:t>
            </a:r>
          </a:p>
          <a:p>
            <a:r>
              <a:rPr lang="en-US" dirty="0" smtClean="0"/>
              <a:t>Turpentine 	=  15.06  </a:t>
            </a:r>
            <a:r>
              <a:rPr lang="en-US" dirty="0" err="1" smtClean="0"/>
              <a:t>kPa</a:t>
            </a:r>
            <a:r>
              <a:rPr lang="en-US" dirty="0" smtClean="0"/>
              <a:t> (113 mmHg)</a:t>
            </a:r>
          </a:p>
          <a:p>
            <a:endParaRPr lang="en-US" dirty="0" smtClean="0"/>
          </a:p>
          <a:p>
            <a:endParaRPr lang="en-US" dirty="0" smtClean="0"/>
          </a:p>
          <a:p>
            <a:r>
              <a:rPr lang="en-US" dirty="0" smtClean="0"/>
              <a:t>Sum of vapour pressure = 101.31 </a:t>
            </a:r>
            <a:r>
              <a:rPr lang="en-US" dirty="0" err="1" smtClean="0"/>
              <a:t>kPa</a:t>
            </a:r>
            <a:r>
              <a:rPr lang="en-US" dirty="0" smtClean="0"/>
              <a:t> (760 mmHg)</a:t>
            </a:r>
          </a:p>
          <a:p>
            <a:endParaRPr lang="en-US" dirty="0" smtClean="0"/>
          </a:p>
          <a:p>
            <a:r>
              <a:rPr lang="en-US" dirty="0" smtClean="0"/>
              <a:t>Which is normal atmospheric pressure and thus high boiling liquid may be distilled with water at a temperature much below its boiling point.</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sp>
        <p:nvSpPr>
          <p:cNvPr id="4" name="TextBox 3"/>
          <p:cNvSpPr txBox="1"/>
          <p:nvPr/>
        </p:nvSpPr>
        <p:spPr>
          <a:xfrm>
            <a:off x="533400" y="990600"/>
            <a:ext cx="8077200" cy="5355312"/>
          </a:xfrm>
          <a:prstGeom prst="rect">
            <a:avLst/>
          </a:prstGeom>
          <a:noFill/>
        </p:spPr>
        <p:txBody>
          <a:bodyPr wrap="square" rtlCol="0">
            <a:spAutoFit/>
          </a:bodyPr>
          <a:lstStyle/>
          <a:p>
            <a:r>
              <a:rPr lang="en-US" b="1" dirty="0" smtClean="0">
                <a:solidFill>
                  <a:srgbClr val="FF0000"/>
                </a:solidFill>
              </a:rPr>
              <a:t>Principle:</a:t>
            </a:r>
          </a:p>
          <a:p>
            <a:endParaRPr lang="en-US" dirty="0" smtClean="0"/>
          </a:p>
          <a:p>
            <a:pPr algn="just">
              <a:lnSpc>
                <a:spcPct val="200000"/>
              </a:lnSpc>
            </a:pPr>
            <a:r>
              <a:rPr lang="en-US" dirty="0" smtClean="0"/>
              <a:t>A mixture of immiscible liquids begins to boil when sum of their vapour pressure is equal to atmospheric pressure.</a:t>
            </a:r>
          </a:p>
          <a:p>
            <a:pPr algn="just">
              <a:lnSpc>
                <a:spcPct val="200000"/>
              </a:lnSpc>
            </a:pPr>
            <a:endParaRPr lang="en-US" dirty="0" smtClean="0"/>
          </a:p>
          <a:p>
            <a:pPr algn="just">
              <a:lnSpc>
                <a:spcPct val="200000"/>
              </a:lnSpc>
            </a:pPr>
            <a:r>
              <a:rPr lang="en-US" dirty="0" smtClean="0"/>
              <a:t>In case of mixture of water and turpentine, mixture boils below the boiling point of pure water, though the turpentine boils at a much higher temperature than that of water.</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sp>
        <p:nvSpPr>
          <p:cNvPr id="4" name="TextBox 3"/>
          <p:cNvSpPr txBox="1"/>
          <p:nvPr/>
        </p:nvSpPr>
        <p:spPr>
          <a:xfrm>
            <a:off x="533400" y="990600"/>
            <a:ext cx="8077200" cy="5355312"/>
          </a:xfrm>
          <a:prstGeom prst="rect">
            <a:avLst/>
          </a:prstGeom>
          <a:noFill/>
        </p:spPr>
        <p:txBody>
          <a:bodyPr wrap="square" rtlCol="0">
            <a:spAutoFit/>
          </a:bodyPr>
          <a:lstStyle/>
          <a:p>
            <a:r>
              <a:rPr lang="en-US" b="1" dirty="0" smtClean="0">
                <a:solidFill>
                  <a:srgbClr val="FF0000"/>
                </a:solidFill>
              </a:rPr>
              <a:t>Application:</a:t>
            </a:r>
          </a:p>
          <a:p>
            <a:endParaRPr lang="en-US" b="1" dirty="0" smtClean="0">
              <a:solidFill>
                <a:srgbClr val="FF0000"/>
              </a:solidFill>
            </a:endParaRPr>
          </a:p>
          <a:p>
            <a:pPr marL="457200" indent="-457200">
              <a:buFont typeface="Wingdings" pitchFamily="2" charset="2"/>
              <a:buChar char="Ø"/>
            </a:pPr>
            <a:r>
              <a:rPr lang="en-US" b="1" dirty="0" smtClean="0"/>
              <a:t>Used to separate immiscible liquids. Ex- Water + Toluene</a:t>
            </a:r>
          </a:p>
          <a:p>
            <a:pPr marL="457200" indent="-457200">
              <a:buFont typeface="Wingdings" pitchFamily="2" charset="2"/>
              <a:buChar char="Ø"/>
            </a:pPr>
            <a:endParaRPr lang="en-US" b="1" dirty="0" smtClean="0"/>
          </a:p>
          <a:p>
            <a:pPr marL="457200" indent="-457200"/>
            <a:r>
              <a:rPr lang="en-US" b="1" dirty="0" smtClean="0"/>
              <a:t>	Extraction at much lower temperature to protect from decomposition without loss of aroma</a:t>
            </a:r>
          </a:p>
          <a:p>
            <a:pPr marL="457200" indent="-457200">
              <a:buFont typeface="Wingdings" pitchFamily="2" charset="2"/>
              <a:buChar char="Ø"/>
            </a:pPr>
            <a:endParaRPr lang="en-US" b="1" dirty="0" smtClean="0"/>
          </a:p>
          <a:p>
            <a:pPr marL="457200" indent="-457200">
              <a:buFont typeface="Wingdings" pitchFamily="2" charset="2"/>
              <a:buChar char="Ø"/>
            </a:pPr>
            <a:r>
              <a:rPr lang="en-US" b="1" dirty="0" smtClean="0"/>
              <a:t>To extract volatile oils like clove, anise and eucalyptus oils.</a:t>
            </a:r>
          </a:p>
          <a:p>
            <a:pPr marL="457200" indent="-457200">
              <a:buFont typeface="Wingdings" pitchFamily="2" charset="2"/>
              <a:buChar char="Ø"/>
            </a:pPr>
            <a:endParaRPr lang="en-US" b="1" dirty="0" smtClean="0"/>
          </a:p>
          <a:p>
            <a:pPr marL="457200" indent="-457200">
              <a:buFont typeface="Wingdings" pitchFamily="2" charset="2"/>
              <a:buChar char="Ø"/>
            </a:pPr>
            <a:r>
              <a:rPr lang="en-US" b="1" dirty="0" smtClean="0"/>
              <a:t>Purification of essential oils like almond oil.</a:t>
            </a:r>
          </a:p>
          <a:p>
            <a:pPr marL="457200" indent="-457200">
              <a:buFont typeface="Wingdings" pitchFamily="2" charset="2"/>
              <a:buChar char="Ø"/>
            </a:pPr>
            <a:endParaRPr lang="en-US" b="1" dirty="0" smtClean="0"/>
          </a:p>
          <a:p>
            <a:pPr marL="457200" indent="-457200">
              <a:buFont typeface="Wingdings" pitchFamily="2" charset="2"/>
              <a:buChar char="Ø"/>
            </a:pPr>
            <a:r>
              <a:rPr lang="en-US" b="1" dirty="0" smtClean="0"/>
              <a:t>Camphor is distilled by this method.</a:t>
            </a:r>
          </a:p>
          <a:p>
            <a:pPr marL="457200" indent="-457200">
              <a:buFont typeface="Wingdings" pitchFamily="2" charset="2"/>
              <a:buChar char="Ø"/>
            </a:pPr>
            <a:endParaRPr lang="en-US" b="1" dirty="0" smtClean="0"/>
          </a:p>
          <a:p>
            <a:pPr marL="457200" indent="-457200">
              <a:buFont typeface="Wingdings" pitchFamily="2" charset="2"/>
              <a:buChar char="Ø"/>
            </a:pPr>
            <a:r>
              <a:rPr lang="en-US" b="1" dirty="0" smtClean="0"/>
              <a:t>Aromatic water are prepared.</a:t>
            </a:r>
          </a:p>
          <a:p>
            <a:pPr marL="457200" indent="-457200">
              <a:buFont typeface="Wingdings" pitchFamily="2" charset="2"/>
              <a:buChar char="Ø"/>
            </a:pPr>
            <a:endParaRPr lang="en-US" b="1" dirty="0" smtClean="0"/>
          </a:p>
          <a:p>
            <a:pPr marL="457200" indent="-457200"/>
            <a:r>
              <a:rPr lang="en-US" b="1" dirty="0" smtClean="0">
                <a:solidFill>
                  <a:srgbClr val="FF0000"/>
                </a:solidFill>
              </a:rPr>
              <a:t>Limitation:</a:t>
            </a:r>
          </a:p>
          <a:p>
            <a:pPr marL="457200" indent="-457200"/>
            <a:endParaRPr lang="en-US" b="1" dirty="0" smtClean="0"/>
          </a:p>
          <a:p>
            <a:pPr marL="457200" indent="-457200"/>
            <a:r>
              <a:rPr lang="en-US" b="1" dirty="0" smtClean="0"/>
              <a:t>Not suitable when two immiscible liquids reacts with each other.</a:t>
            </a:r>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endParaRPr lang="en-US" dirty="0" smtClean="0"/>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r>
              <a:rPr lang="en-US" dirty="0" smtClean="0"/>
              <a:t>5. Steam distillation</a:t>
            </a:r>
            <a:br>
              <a:rPr lang="en-US" dirty="0" smtClean="0"/>
            </a:br>
            <a:endParaRPr lang="en-US" sz="1800" dirty="0">
              <a:solidFill>
                <a:srgbClr val="0070C0"/>
              </a:solidFill>
            </a:endParaRPr>
          </a:p>
        </p:txBody>
      </p:sp>
      <p:sp>
        <p:nvSpPr>
          <p:cNvPr id="4" name="TextBox 3"/>
          <p:cNvSpPr txBox="1"/>
          <p:nvPr/>
        </p:nvSpPr>
        <p:spPr>
          <a:xfrm>
            <a:off x="533400" y="685800"/>
            <a:ext cx="8077200" cy="5909310"/>
          </a:xfrm>
          <a:prstGeom prst="rect">
            <a:avLst/>
          </a:prstGeom>
          <a:noFill/>
        </p:spPr>
        <p:txBody>
          <a:bodyPr wrap="square" rtlCol="0">
            <a:spAutoFit/>
          </a:bodyPr>
          <a:lstStyle/>
          <a:p>
            <a:r>
              <a:rPr lang="en-US" b="1" dirty="0" smtClean="0">
                <a:solidFill>
                  <a:srgbClr val="FF0000"/>
                </a:solidFill>
              </a:rPr>
              <a:t>Construction of assembly:</a:t>
            </a:r>
          </a:p>
          <a:p>
            <a:pPr marL="457200" indent="-457200">
              <a:lnSpc>
                <a:spcPct val="200000"/>
              </a:lnSpc>
              <a:buFont typeface="Wingdings" pitchFamily="2" charset="2"/>
              <a:buChar char="Ø"/>
            </a:pPr>
            <a:r>
              <a:rPr lang="en-US" dirty="0" smtClean="0"/>
              <a:t>Metallic steam can fitted with cork having two holes.</a:t>
            </a:r>
          </a:p>
          <a:p>
            <a:pPr marL="457200" indent="-457200">
              <a:lnSpc>
                <a:spcPct val="200000"/>
              </a:lnSpc>
              <a:buFont typeface="Wingdings" pitchFamily="2" charset="2"/>
              <a:buChar char="Ø"/>
            </a:pPr>
            <a:r>
              <a:rPr lang="en-US" dirty="0" smtClean="0"/>
              <a:t>Safety tube inserted up to bottom through one hole to maintain pressure in side stem can, more over when steam comes out from safety tube indicates that can is empty.</a:t>
            </a:r>
          </a:p>
          <a:p>
            <a:pPr marL="457200" indent="-457200">
              <a:lnSpc>
                <a:spcPct val="200000"/>
              </a:lnSpc>
              <a:buFont typeface="Wingdings" pitchFamily="2" charset="2"/>
              <a:buChar char="Ø"/>
            </a:pPr>
            <a:r>
              <a:rPr lang="en-US" dirty="0" smtClean="0"/>
              <a:t>Through other hole band tube is passed and other end of this tube is connected to flask containing non-aqueous liquid in which tube is dipped.</a:t>
            </a:r>
          </a:p>
          <a:p>
            <a:pPr marL="457200" indent="-457200">
              <a:lnSpc>
                <a:spcPct val="200000"/>
              </a:lnSpc>
              <a:buFont typeface="Wingdings" pitchFamily="2" charset="2"/>
              <a:buChar char="Ø"/>
            </a:pPr>
            <a:r>
              <a:rPr lang="en-US" dirty="0" smtClean="0"/>
              <a:t>Flask and condenser is connected with delivery tube.</a:t>
            </a:r>
          </a:p>
          <a:p>
            <a:pPr marL="457200" indent="-457200">
              <a:lnSpc>
                <a:spcPct val="200000"/>
              </a:lnSpc>
              <a:buFont typeface="Wingdings" pitchFamily="2" charset="2"/>
              <a:buChar char="Ø"/>
            </a:pPr>
            <a:r>
              <a:rPr lang="en-US" dirty="0" smtClean="0"/>
              <a:t>Condenser is connected to receiver with help of adopter.</a:t>
            </a:r>
          </a:p>
          <a:p>
            <a:pPr marL="457200" indent="-457200">
              <a:lnSpc>
                <a:spcPct val="200000"/>
              </a:lnSpc>
              <a:buFont typeface="Wingdings" pitchFamily="2" charset="2"/>
              <a:buChar char="Ø"/>
            </a:pPr>
            <a:r>
              <a:rPr lang="en-US" dirty="0" smtClean="0"/>
              <a:t>Provision are made to heat both steam can and flask separately.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smtClean="0">
                <a:solidFill>
                  <a:srgbClr val="FF0000"/>
                </a:solidFill>
              </a:rPr>
              <a:t>Applications:</a:t>
            </a:r>
            <a:endParaRPr lang="en-US" dirty="0"/>
          </a:p>
        </p:txBody>
      </p:sp>
      <p:sp>
        <p:nvSpPr>
          <p:cNvPr id="3" name="Content Placeholder 2"/>
          <p:cNvSpPr>
            <a:spLocks noGrp="1"/>
          </p:cNvSpPr>
          <p:nvPr>
            <p:ph sz="quarter" idx="1"/>
          </p:nvPr>
        </p:nvSpPr>
        <p:spPr>
          <a:xfrm>
            <a:off x="457200" y="990600"/>
            <a:ext cx="8077200" cy="5483352"/>
          </a:xfrm>
        </p:spPr>
        <p:txBody>
          <a:bodyPr>
            <a:noAutofit/>
          </a:bodyPr>
          <a:lstStyle/>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Separation of volatile oils</a:t>
            </a:r>
            <a:r>
              <a:rPr lang="en-US" sz="2000" dirty="0" smtClean="0">
                <a:solidFill>
                  <a:srgbClr val="002060"/>
                </a:solidFill>
                <a:latin typeface="Times" panose="02020603050405020304" pitchFamily="18" charset="0"/>
                <a:cs typeface="Times" panose="02020603050405020304" pitchFamily="18" charset="0"/>
              </a:rPr>
              <a:t>- cloves(</a:t>
            </a:r>
            <a:r>
              <a:rPr lang="en-US" sz="2000" dirty="0" err="1" smtClean="0">
                <a:solidFill>
                  <a:srgbClr val="002060"/>
                </a:solidFill>
                <a:latin typeface="Times" panose="02020603050405020304" pitchFamily="18" charset="0"/>
                <a:cs typeface="Times" panose="02020603050405020304" pitchFamily="18" charset="0"/>
              </a:rPr>
              <a:t>Eugenol</a:t>
            </a:r>
            <a:r>
              <a:rPr lang="en-US" sz="2000" dirty="0" smtClean="0">
                <a:solidFill>
                  <a:srgbClr val="002060"/>
                </a:solidFill>
                <a:latin typeface="Times" panose="02020603050405020304" pitchFamily="18" charset="0"/>
                <a:cs typeface="Times" panose="02020603050405020304" pitchFamily="18" charset="0"/>
              </a:rPr>
              <a:t> comprises 72-90%, </a:t>
            </a:r>
            <a:r>
              <a:rPr lang="en-US" sz="2000" dirty="0" err="1" smtClean="0">
                <a:solidFill>
                  <a:srgbClr val="002060"/>
                </a:solidFill>
                <a:latin typeface="Times" panose="02020603050405020304" pitchFamily="18" charset="0"/>
                <a:cs typeface="Times" panose="02020603050405020304" pitchFamily="18" charset="0"/>
              </a:rPr>
              <a:t>Vanilin</a:t>
            </a:r>
            <a:r>
              <a:rPr lang="en-US" sz="2000" dirty="0" smtClean="0">
                <a:solidFill>
                  <a:srgbClr val="002060"/>
                </a:solidFill>
                <a:latin typeface="Times" panose="02020603050405020304" pitchFamily="18" charset="0"/>
                <a:cs typeface="Times" panose="02020603050405020304" pitchFamily="18" charset="0"/>
              </a:rPr>
              <a:t>, acetyl </a:t>
            </a:r>
            <a:r>
              <a:rPr lang="en-US" sz="2000" dirty="0" err="1" smtClean="0">
                <a:solidFill>
                  <a:srgbClr val="002060"/>
                </a:solidFill>
                <a:latin typeface="Times" panose="02020603050405020304" pitchFamily="18" charset="0"/>
                <a:cs typeface="Times" panose="02020603050405020304" pitchFamily="18" charset="0"/>
              </a:rPr>
              <a:t>eugenol</a:t>
            </a:r>
            <a:r>
              <a:rPr lang="en-US" sz="2000" dirty="0" smtClean="0">
                <a:solidFill>
                  <a:srgbClr val="002060"/>
                </a:solidFill>
                <a:latin typeface="Times" panose="02020603050405020304" pitchFamily="18" charset="0"/>
                <a:cs typeface="Times" panose="02020603050405020304" pitchFamily="18" charset="0"/>
              </a:rPr>
              <a:t>).</a:t>
            </a:r>
          </a:p>
          <a:p>
            <a:pPr marL="548640" indent="-411480" algn="just" fontAlgn="auto">
              <a:spcBef>
                <a:spcPts val="0"/>
              </a:spcBef>
              <a:spcAft>
                <a:spcPts val="1200"/>
              </a:spcAft>
              <a:buClr>
                <a:schemeClr val="tx1">
                  <a:shade val="95000"/>
                </a:schemeClr>
              </a:buClr>
              <a:buNone/>
              <a:defRPr/>
            </a:pPr>
            <a:r>
              <a:rPr lang="en-US" sz="2000" dirty="0" smtClean="0">
                <a:solidFill>
                  <a:srgbClr val="002060"/>
                </a:solidFill>
                <a:latin typeface="Times" panose="02020603050405020304" pitchFamily="18" charset="0"/>
                <a:cs typeface="Times" panose="02020603050405020304" pitchFamily="18" charset="0"/>
              </a:rPr>
              <a:t>	Separation of drugs obtained from plant and animal sources- </a:t>
            </a:r>
            <a:r>
              <a:rPr lang="en-US" sz="2000" dirty="0" err="1" smtClean="0">
                <a:solidFill>
                  <a:srgbClr val="002060"/>
                </a:solidFill>
                <a:latin typeface="Times" panose="02020603050405020304" pitchFamily="18" charset="0"/>
                <a:cs typeface="Times" panose="02020603050405020304" pitchFamily="18" charset="0"/>
              </a:rPr>
              <a:t>Vit</a:t>
            </a:r>
            <a:r>
              <a:rPr lang="en-US" sz="2000" dirty="0" smtClean="0">
                <a:solidFill>
                  <a:srgbClr val="002060"/>
                </a:solidFill>
                <a:latin typeface="Times" panose="02020603050405020304" pitchFamily="18" charset="0"/>
                <a:cs typeface="Times" panose="02020603050405020304" pitchFamily="18" charset="0"/>
              </a:rPr>
              <a:t>. A from fish liver oil</a:t>
            </a:r>
          </a:p>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Purification of organic solvents</a:t>
            </a:r>
            <a:r>
              <a:rPr lang="en-US" sz="2000" dirty="0" smtClean="0">
                <a:solidFill>
                  <a:srgbClr val="002060"/>
                </a:solidFill>
                <a:latin typeface="Times" panose="02020603050405020304" pitchFamily="18" charset="0"/>
                <a:cs typeface="Times" panose="02020603050405020304" pitchFamily="18" charset="0"/>
              </a:rPr>
              <a:t>-absolute alcohol (100%).</a:t>
            </a:r>
          </a:p>
          <a:p>
            <a:pPr marL="548640" indent="-411480" algn="just" fontAlgn="auto">
              <a:spcBef>
                <a:spcPts val="0"/>
              </a:spcBef>
              <a:spcAft>
                <a:spcPts val="1200"/>
              </a:spcAft>
              <a:buClr>
                <a:schemeClr val="tx1">
                  <a:shade val="95000"/>
                </a:schemeClr>
              </a:buClr>
              <a:buNone/>
              <a:defRPr/>
            </a:pPr>
            <a:r>
              <a:rPr lang="en-US" sz="2000" dirty="0" smtClean="0">
                <a:solidFill>
                  <a:srgbClr val="002060"/>
                </a:solidFill>
                <a:latin typeface="Times" panose="02020603050405020304" pitchFamily="18" charset="0"/>
                <a:cs typeface="Times" panose="02020603050405020304" pitchFamily="18" charset="0"/>
              </a:rPr>
              <a:t>	Purification of drugs obtained from chemical process.</a:t>
            </a:r>
          </a:p>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Manufacture of official preparations</a:t>
            </a:r>
            <a:r>
              <a:rPr lang="en-US" sz="2000" dirty="0" smtClean="0">
                <a:solidFill>
                  <a:srgbClr val="002060"/>
                </a:solidFill>
                <a:latin typeface="Times" panose="02020603050405020304" pitchFamily="18" charset="0"/>
                <a:cs typeface="Times" panose="02020603050405020304" pitchFamily="18" charset="0"/>
              </a:rPr>
              <a:t> -sprit of nitrous ether, sprit of ammonia, </a:t>
            </a:r>
            <a:r>
              <a:rPr lang="en-US" sz="2000" dirty="0" err="1" smtClean="0">
                <a:solidFill>
                  <a:srgbClr val="002060"/>
                </a:solidFill>
                <a:latin typeface="Times" panose="02020603050405020304" pitchFamily="18" charset="0"/>
                <a:cs typeface="Times" panose="02020603050405020304" pitchFamily="18" charset="0"/>
              </a:rPr>
              <a:t>D.water</a:t>
            </a:r>
            <a:r>
              <a:rPr lang="en-US" sz="2000" dirty="0" smtClean="0">
                <a:solidFill>
                  <a:srgbClr val="002060"/>
                </a:solidFill>
                <a:latin typeface="Times" panose="02020603050405020304" pitchFamily="18" charset="0"/>
                <a:cs typeface="Times" panose="02020603050405020304" pitchFamily="18" charset="0"/>
              </a:rPr>
              <a:t> and water for inj.</a:t>
            </a:r>
          </a:p>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Quality control methods- </a:t>
            </a:r>
            <a:r>
              <a:rPr lang="en-US" sz="2000" dirty="0" smtClean="0">
                <a:solidFill>
                  <a:srgbClr val="002060"/>
                </a:solidFill>
                <a:latin typeface="Times" panose="02020603050405020304" pitchFamily="18" charset="0"/>
                <a:cs typeface="Times" panose="02020603050405020304" pitchFamily="18" charset="0"/>
              </a:rPr>
              <a:t>Alcohol content in elixir(4-40%).</a:t>
            </a:r>
          </a:p>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Refining of petroleum products</a:t>
            </a:r>
            <a:r>
              <a:rPr lang="en-US" sz="2000" dirty="0" smtClean="0">
                <a:solidFill>
                  <a:srgbClr val="002060"/>
                </a:solidFill>
                <a:latin typeface="Times" panose="02020603050405020304" pitchFamily="18" charset="0"/>
                <a:cs typeface="Times" panose="02020603050405020304" pitchFamily="18" charset="0"/>
              </a:rPr>
              <a:t>- Petroleum ether 60,80.</a:t>
            </a:r>
          </a:p>
          <a:p>
            <a:pPr marL="548640" indent="-411480" algn="just" fontAlgn="auto">
              <a:spcBef>
                <a:spcPts val="0"/>
              </a:spcBef>
              <a:spcAft>
                <a:spcPts val="1200"/>
              </a:spcAft>
              <a:buClr>
                <a:schemeClr val="tx1">
                  <a:shade val="95000"/>
                </a:schemeClr>
              </a:buClr>
              <a:buFont typeface="Wingdings 2" pitchFamily="18" charset="2"/>
              <a:buBlip>
                <a:blip r:embed="rId2"/>
              </a:buBlip>
              <a:defRPr/>
            </a:pPr>
            <a:r>
              <a:rPr lang="en-US" sz="2000" dirty="0" smtClean="0">
                <a:solidFill>
                  <a:schemeClr val="accent3"/>
                </a:solidFill>
                <a:latin typeface="Times" panose="02020603050405020304" pitchFamily="18" charset="0"/>
                <a:cs typeface="Times" panose="02020603050405020304" pitchFamily="18" charset="0"/>
              </a:rPr>
              <a:t>Recovery of solvents</a:t>
            </a:r>
            <a:r>
              <a:rPr lang="en-US" sz="2000" dirty="0" smtClean="0">
                <a:solidFill>
                  <a:srgbClr val="002060"/>
                </a:solidFill>
                <a:latin typeface="Times" panose="02020603050405020304" pitchFamily="18" charset="0"/>
                <a:cs typeface="Times" panose="02020603050405020304" pitchFamily="18" charset="0"/>
              </a:rPr>
              <a:t>- synthesis.</a:t>
            </a:r>
            <a:endParaRPr lang="en-US" sz="2000" dirty="0">
              <a:solidFill>
                <a:srgbClr val="002060"/>
              </a:solidFill>
              <a:latin typeface="Times" panose="02020603050405020304" pitchFamily="18" charset="0"/>
              <a:cs typeface="Times"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a:bodyPr>
          <a:lstStyle/>
          <a:p>
            <a:pPr algn="just">
              <a:lnSpc>
                <a:spcPct val="80000"/>
              </a:lnSpc>
            </a:pPr>
            <a:r>
              <a:rPr lang="en-US" dirty="0" err="1" smtClean="0"/>
              <a:t>Distillatilate</a:t>
            </a:r>
            <a:r>
              <a:rPr lang="en-US" dirty="0" smtClean="0"/>
              <a:t> is decomposition product of constituents of the organic matter burnet in absence of air.</a:t>
            </a:r>
          </a:p>
          <a:p>
            <a:pPr algn="just">
              <a:lnSpc>
                <a:spcPct val="80000"/>
              </a:lnSpc>
            </a:pPr>
            <a:endParaRPr lang="en-US" dirty="0" smtClean="0"/>
          </a:p>
          <a:p>
            <a:pPr algn="just">
              <a:lnSpc>
                <a:spcPct val="80000"/>
              </a:lnSpc>
            </a:pPr>
            <a:r>
              <a:rPr lang="en-US" dirty="0" smtClean="0"/>
              <a:t>Not used in lab practices but very useful </a:t>
            </a:r>
            <a:r>
              <a:rPr lang="en-US" smtClean="0"/>
              <a:t>in industrial </a:t>
            </a:r>
            <a:r>
              <a:rPr lang="en-US" dirty="0" smtClean="0"/>
              <a:t>process to obtain valuable product from wood, coal and animal matter.</a:t>
            </a:r>
          </a:p>
          <a:p>
            <a:pPr algn="just">
              <a:lnSpc>
                <a:spcPct val="80000"/>
              </a:lnSpc>
            </a:pPr>
            <a:endParaRPr lang="en-US" dirty="0" smtClean="0"/>
          </a:p>
          <a:p>
            <a:pPr algn="just">
              <a:lnSpc>
                <a:spcPct val="80000"/>
              </a:lnSpc>
            </a:pPr>
            <a:r>
              <a:rPr lang="en-US" dirty="0" smtClean="0"/>
              <a:t>It involve the heating of dry organic matter in suitable vessel in absence of air, until all volatile substances are driven off.</a:t>
            </a:r>
          </a:p>
          <a:p>
            <a:pPr algn="just">
              <a:lnSpc>
                <a:spcPct val="80000"/>
              </a:lnSpc>
            </a:pPr>
            <a:endParaRPr lang="en-US" dirty="0" smtClean="0"/>
          </a:p>
          <a:p>
            <a:pPr algn="just">
              <a:lnSpc>
                <a:spcPct val="80000"/>
              </a:lnSpc>
            </a:pPr>
            <a:r>
              <a:rPr lang="en-US" dirty="0" smtClean="0"/>
              <a:t>The distillate is the decomposition product of constituents.</a:t>
            </a:r>
          </a:p>
          <a:p>
            <a:pPr algn="just">
              <a:lnSpc>
                <a:spcPct val="80000"/>
              </a:lnSpc>
            </a:pPr>
            <a:endParaRPr lang="en-US" dirty="0" smtClean="0"/>
          </a:p>
          <a:p>
            <a:pPr algn="just">
              <a:lnSpc>
                <a:spcPct val="80000"/>
              </a:lnSpc>
            </a:pPr>
            <a:r>
              <a:rPr lang="en-US" dirty="0" smtClean="0"/>
              <a:t>Wood distillation industry and coal carbonation industry provides many useful fuel material with this method</a:t>
            </a:r>
          </a:p>
          <a:p>
            <a:pPr algn="just">
              <a:lnSpc>
                <a:spcPct val="80000"/>
              </a:lnSpc>
            </a:pPr>
            <a:endParaRPr lang="en-US" dirty="0" smtClean="0"/>
          </a:p>
          <a:p>
            <a:pPr algn="just">
              <a:lnSpc>
                <a:spcPct val="80000"/>
              </a:lnSpc>
              <a:buNone/>
            </a:pPr>
            <a:endParaRPr lang="en-US" dirty="0" smtClean="0"/>
          </a:p>
          <a:p>
            <a:pPr algn="just">
              <a:lnSpc>
                <a:spcPct val="160000"/>
              </a:lnSpc>
              <a:buFont typeface="Wingdings" pitchFamily="2" charset="2"/>
              <a:buChar char="v"/>
            </a:pPr>
            <a:endParaRPr lang="en-US" dirty="0"/>
          </a:p>
        </p:txBody>
      </p:sp>
      <p:sp>
        <p:nvSpPr>
          <p:cNvPr id="5" name="Title 1"/>
          <p:cNvSpPr>
            <a:spLocks noGrp="1"/>
          </p:cNvSpPr>
          <p:nvPr>
            <p:ph type="title"/>
          </p:nvPr>
        </p:nvSpPr>
        <p:spPr>
          <a:xfrm>
            <a:off x="457200" y="274638"/>
            <a:ext cx="7467600" cy="639762"/>
          </a:xfrm>
        </p:spPr>
        <p:txBody>
          <a:bodyPr>
            <a:normAutofit/>
          </a:bodyPr>
          <a:lstStyle/>
          <a:p>
            <a:pPr marL="457200" indent="-457200">
              <a:lnSpc>
                <a:spcPct val="150000"/>
              </a:lnSpc>
            </a:pPr>
            <a:r>
              <a:rPr lang="en-US" sz="2300" dirty="0" smtClean="0"/>
              <a:t>6. Destructive Distillation (Dry distillation)</a:t>
            </a:r>
            <a:endParaRPr lang="en-US" sz="2300" dirty="0">
              <a:solidFill>
                <a:srgbClr val="0070C0"/>
              </a:solidFill>
            </a:endParaRPr>
          </a:p>
        </p:txBody>
      </p:sp>
      <p:sp>
        <p:nvSpPr>
          <p:cNvPr id="4" name="TextBox 3"/>
          <p:cNvSpPr txBox="1"/>
          <p:nvPr/>
        </p:nvSpPr>
        <p:spPr>
          <a:xfrm>
            <a:off x="533400" y="990600"/>
            <a:ext cx="8077200" cy="2308324"/>
          </a:xfrm>
          <a:prstGeom prst="rect">
            <a:avLst/>
          </a:prstGeom>
          <a:noFill/>
        </p:spPr>
        <p:txBody>
          <a:bodyPr wrap="square" rtlCol="0">
            <a:spAutoFit/>
          </a:bodyPr>
          <a:lstStyle/>
          <a:p>
            <a:endParaRPr lang="en-US" b="1" dirty="0" smtClean="0">
              <a:solidFill>
                <a:srgbClr val="FF0000"/>
              </a:solidFill>
            </a:endParaRPr>
          </a:p>
          <a:p>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fontScale="92500" lnSpcReduction="10000"/>
          </a:bodyPr>
          <a:lstStyle/>
          <a:p>
            <a:pPr algn="just">
              <a:lnSpc>
                <a:spcPct val="200000"/>
              </a:lnSpc>
              <a:buNone/>
            </a:pPr>
            <a:r>
              <a:rPr lang="en-US" dirty="0" smtClean="0"/>
              <a:t>Compression distillation method was developed to meet the need of navy and army for fresh water from sea-water.</a:t>
            </a:r>
          </a:p>
          <a:p>
            <a:pPr algn="just">
              <a:lnSpc>
                <a:spcPct val="200000"/>
              </a:lnSpc>
              <a:buNone/>
            </a:pPr>
            <a:endParaRPr lang="en-US" dirty="0" smtClean="0"/>
          </a:p>
          <a:p>
            <a:pPr algn="just">
              <a:lnSpc>
                <a:spcPct val="200000"/>
              </a:lnSpc>
              <a:buNone/>
            </a:pPr>
            <a:r>
              <a:rPr lang="en-US" dirty="0" smtClean="0"/>
              <a:t>Product obtained is quite pure and </a:t>
            </a:r>
            <a:r>
              <a:rPr lang="en-US" dirty="0" err="1" smtClean="0"/>
              <a:t>pyrogen</a:t>
            </a:r>
            <a:r>
              <a:rPr lang="en-US" dirty="0" smtClean="0"/>
              <a:t>-free, there for it meets the requirement of pharmaceutical industry.</a:t>
            </a:r>
          </a:p>
          <a:p>
            <a:pPr algn="just">
              <a:lnSpc>
                <a:spcPct val="200000"/>
              </a:lnSpc>
              <a:buNone/>
            </a:pPr>
            <a:endParaRPr lang="en-US" dirty="0" smtClean="0"/>
          </a:p>
          <a:p>
            <a:pPr algn="just">
              <a:lnSpc>
                <a:spcPct val="200000"/>
              </a:lnSpc>
              <a:buNone/>
            </a:pPr>
            <a:r>
              <a:rPr lang="en-US" dirty="0" smtClean="0"/>
              <a:t>It is economical from the standpoint of </a:t>
            </a:r>
            <a:r>
              <a:rPr lang="en-US" dirty="0" err="1" smtClean="0"/>
              <a:t>consuption</a:t>
            </a:r>
            <a:r>
              <a:rPr lang="en-US" dirty="0" smtClean="0"/>
              <a:t> of fuel and water</a:t>
            </a: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7. Compression Distillation</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715000"/>
          </a:xfrm>
        </p:spPr>
        <p:txBody>
          <a:bodyPr>
            <a:normAutofit fontScale="92500" lnSpcReduction="20000"/>
          </a:bodyPr>
          <a:lstStyle/>
          <a:p>
            <a:pPr algn="just">
              <a:lnSpc>
                <a:spcPct val="170000"/>
              </a:lnSpc>
              <a:buFont typeface="Wingdings" pitchFamily="2" charset="2"/>
              <a:buChar char="Ø"/>
            </a:pPr>
            <a:r>
              <a:rPr lang="en-US" dirty="0" smtClean="0"/>
              <a:t>The  feed water is heated in an evaporator for boiling.</a:t>
            </a:r>
          </a:p>
          <a:p>
            <a:pPr algn="just">
              <a:lnSpc>
                <a:spcPct val="170000"/>
              </a:lnSpc>
              <a:buFont typeface="Wingdings" pitchFamily="2" charset="2"/>
              <a:buChar char="Ø"/>
            </a:pPr>
            <a:r>
              <a:rPr lang="en-US" dirty="0" smtClean="0"/>
              <a:t>The vapour produced in tubes is separated from entrained </a:t>
            </a:r>
            <a:r>
              <a:rPr lang="en-US" dirty="0" err="1" smtClean="0"/>
              <a:t>distilland</a:t>
            </a:r>
            <a:r>
              <a:rPr lang="en-US" dirty="0" smtClean="0"/>
              <a:t> in separator.</a:t>
            </a:r>
          </a:p>
          <a:p>
            <a:pPr algn="just">
              <a:lnSpc>
                <a:spcPct val="170000"/>
              </a:lnSpc>
              <a:buFont typeface="Wingdings" pitchFamily="2" charset="2"/>
              <a:buChar char="Ø"/>
            </a:pPr>
            <a:r>
              <a:rPr lang="en-US" dirty="0" smtClean="0"/>
              <a:t>The vapour is than conveyed to compressor, which compresses it and raises its temperature to about 118 c.</a:t>
            </a:r>
          </a:p>
          <a:p>
            <a:pPr algn="just">
              <a:lnSpc>
                <a:spcPct val="170000"/>
              </a:lnSpc>
              <a:buFont typeface="Wingdings" pitchFamily="2" charset="2"/>
              <a:buChar char="Ø"/>
            </a:pPr>
            <a:r>
              <a:rPr lang="en-US" dirty="0" smtClean="0"/>
              <a:t>It than flows to the steam chest where it is condensed on the outer surface of tube.</a:t>
            </a:r>
          </a:p>
          <a:p>
            <a:pPr algn="just">
              <a:lnSpc>
                <a:spcPct val="170000"/>
              </a:lnSpc>
              <a:buFont typeface="Wingdings" pitchFamily="2" charset="2"/>
              <a:buChar char="Ø"/>
            </a:pPr>
            <a:r>
              <a:rPr lang="en-US" dirty="0" smtClean="0"/>
              <a:t>During condensation, heat is released which is allowed for heating of fresh feed in the tube.</a:t>
            </a:r>
          </a:p>
          <a:p>
            <a:pPr algn="just">
              <a:lnSpc>
                <a:spcPct val="170000"/>
              </a:lnSpc>
              <a:buFont typeface="Wingdings" pitchFamily="2" charset="2"/>
              <a:buChar char="Ø"/>
            </a:pPr>
            <a:r>
              <a:rPr lang="en-US" dirty="0" smtClean="0"/>
              <a:t>The vapour condensed and drained off as distillate.</a:t>
            </a:r>
            <a:endParaRPr lang="en-US" dirty="0"/>
          </a:p>
        </p:txBody>
      </p:sp>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7. Compression Distillation</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pic>
        <p:nvPicPr>
          <p:cNvPr id="4" name="Picture 4" descr="C:\Documents and Settings\Administrator\Desktop\untitled.JPG"/>
          <p:cNvPicPr>
            <a:picLocks noChangeAspect="1" noChangeArrowheads="1"/>
          </p:cNvPicPr>
          <p:nvPr/>
        </p:nvPicPr>
        <p:blipFill>
          <a:blip r:embed="rId2"/>
          <a:srcRect/>
          <a:stretch>
            <a:fillRect/>
          </a:stretch>
        </p:blipFill>
        <p:spPr bwMode="auto">
          <a:xfrm>
            <a:off x="609600" y="1219200"/>
            <a:ext cx="7848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1"/>
            <a:ext cx="7848600" cy="5016758"/>
          </a:xfrm>
          <a:prstGeom prst="rect">
            <a:avLst/>
          </a:prstGeom>
        </p:spPr>
        <p:txBody>
          <a:bodyPr wrap="square">
            <a:spAutoFit/>
          </a:bodyPr>
          <a:lstStyle/>
          <a:p>
            <a:pPr indent="457200" algn="just">
              <a:lnSpc>
                <a:spcPct val="200000"/>
              </a:lnSpc>
              <a:buFont typeface="Wingdings" pitchFamily="2" charset="2"/>
              <a:buChar char="Ø"/>
            </a:pPr>
            <a:r>
              <a:rPr lang="en-US" sz="2000" dirty="0" smtClean="0"/>
              <a:t>This method is also known as </a:t>
            </a:r>
            <a:r>
              <a:rPr lang="en-US" sz="2000" b="1" i="1" dirty="0" smtClean="0"/>
              <a:t>rectification</a:t>
            </a:r>
            <a:r>
              <a:rPr lang="en-US" sz="2000" i="1" dirty="0" smtClean="0"/>
              <a:t>, </a:t>
            </a:r>
            <a:r>
              <a:rPr lang="en-US" sz="2000" b="1" dirty="0" smtClean="0"/>
              <a:t>because a part of the vapour is condensed and returned as a liquid</a:t>
            </a:r>
            <a:r>
              <a:rPr lang="en-US" sz="2000" dirty="0" smtClean="0"/>
              <a:t>. </a:t>
            </a:r>
          </a:p>
          <a:p>
            <a:pPr indent="457200" algn="just">
              <a:lnSpc>
                <a:spcPct val="200000"/>
              </a:lnSpc>
              <a:buFont typeface="Wingdings" pitchFamily="2" charset="2"/>
              <a:buChar char="Ø"/>
            </a:pPr>
            <a:r>
              <a:rPr lang="en-US" sz="2000" dirty="0" smtClean="0"/>
              <a:t>This method is used to separate </a:t>
            </a:r>
            <a:r>
              <a:rPr lang="en-US" sz="2000" b="1" dirty="0" smtClean="0"/>
              <a:t>miscible volatile liquids</a:t>
            </a:r>
            <a:r>
              <a:rPr lang="en-US" sz="2000" dirty="0" smtClean="0"/>
              <a:t>, whose </a:t>
            </a:r>
            <a:r>
              <a:rPr lang="en-US" sz="2000" b="1" dirty="0" smtClean="0"/>
              <a:t>boiling points are close</a:t>
            </a:r>
            <a:r>
              <a:rPr lang="en-US" sz="2000" dirty="0" smtClean="0"/>
              <a:t>, by means of a fractionating column.</a:t>
            </a:r>
          </a:p>
          <a:p>
            <a:pPr indent="457200" algn="just">
              <a:lnSpc>
                <a:spcPct val="200000"/>
              </a:lnSpc>
              <a:buFont typeface="Wingdings" pitchFamily="2" charset="2"/>
              <a:buChar char="Ø"/>
            </a:pPr>
            <a:r>
              <a:rPr lang="en-US" sz="2000" i="1" dirty="0" smtClean="0"/>
              <a:t>Fractional distillation </a:t>
            </a:r>
            <a:r>
              <a:rPr lang="en-US" sz="2000" dirty="0" smtClean="0"/>
              <a:t>is a process in which </a:t>
            </a:r>
            <a:r>
              <a:rPr lang="en-US" sz="2000" dirty="0" err="1" smtClean="0"/>
              <a:t>vaporisation</a:t>
            </a:r>
            <a:r>
              <a:rPr lang="en-US" sz="2000" dirty="0" smtClean="0"/>
              <a:t> of liquid mixture gives rise to a mixture of constituents from which the desired one is separated in pure form.</a:t>
            </a:r>
            <a:endParaRPr lang="en-US"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304800" y="1905000"/>
            <a:ext cx="3657600" cy="3323987"/>
          </a:xfrm>
          <a:prstGeom prst="rect">
            <a:avLst/>
          </a:prstGeom>
        </p:spPr>
        <p:txBody>
          <a:bodyPr wrap="square">
            <a:spAutoFit/>
          </a:bodyPr>
          <a:lstStyle/>
          <a:p>
            <a:pPr indent="457200">
              <a:lnSpc>
                <a:spcPct val="150000"/>
              </a:lnSpc>
              <a:buFont typeface="Wingdings" pitchFamily="2" charset="2"/>
              <a:buChar char="Ø"/>
            </a:pPr>
            <a:r>
              <a:rPr lang="en-US" sz="2000" dirty="0" smtClean="0"/>
              <a:t> In simple distillation, vapour is directly passed through the condenser.</a:t>
            </a:r>
          </a:p>
          <a:p>
            <a:pPr indent="457200">
              <a:lnSpc>
                <a:spcPct val="150000"/>
              </a:lnSpc>
            </a:pPr>
            <a:endParaRPr lang="en-US" sz="2000" dirty="0" smtClean="0"/>
          </a:p>
          <a:p>
            <a:pPr indent="457200">
              <a:lnSpc>
                <a:spcPct val="150000"/>
              </a:lnSpc>
            </a:pPr>
            <a:endParaRPr lang="en-US" sz="2000" dirty="0" smtClean="0"/>
          </a:p>
          <a:p>
            <a:pPr indent="457200">
              <a:lnSpc>
                <a:spcPct val="150000"/>
              </a:lnSpc>
              <a:buFont typeface="Wingdings" pitchFamily="2" charset="2"/>
              <a:buChar char="Ø"/>
            </a:pPr>
            <a:r>
              <a:rPr lang="en-US" sz="2000" dirty="0" smtClean="0"/>
              <a:t>Condensate is collected directly into the receiver, </a:t>
            </a:r>
          </a:p>
        </p:txBody>
      </p:sp>
      <p:sp>
        <p:nvSpPr>
          <p:cNvPr id="7" name="TextBox 6"/>
          <p:cNvSpPr txBox="1"/>
          <p:nvPr/>
        </p:nvSpPr>
        <p:spPr>
          <a:xfrm>
            <a:off x="4191000" y="1752600"/>
            <a:ext cx="4419600" cy="4247317"/>
          </a:xfrm>
          <a:prstGeom prst="rect">
            <a:avLst/>
          </a:prstGeom>
          <a:noFill/>
        </p:spPr>
        <p:txBody>
          <a:bodyPr wrap="square" rtlCol="0">
            <a:spAutoFit/>
          </a:bodyPr>
          <a:lstStyle/>
          <a:p>
            <a:pPr indent="457200" algn="just">
              <a:lnSpc>
                <a:spcPct val="150000"/>
              </a:lnSpc>
              <a:buFont typeface="Wingdings" pitchFamily="2" charset="2"/>
              <a:buChar char="Ø"/>
            </a:pPr>
            <a:r>
              <a:rPr lang="en-US" sz="2000" dirty="0" smtClean="0"/>
              <a:t>In fractional distillation the vapour must pass through a fractionating column in which partial condensation of vapour is allowed to occur.</a:t>
            </a:r>
          </a:p>
          <a:p>
            <a:pPr indent="457200" algn="just">
              <a:lnSpc>
                <a:spcPct val="150000"/>
              </a:lnSpc>
              <a:buFont typeface="Wingdings" pitchFamily="2" charset="2"/>
              <a:buChar char="Ø"/>
            </a:pPr>
            <a:r>
              <a:rPr lang="en-US" sz="2000" dirty="0" smtClean="0"/>
              <a:t>Condensation takes place in the fractionating column, so that a part of the condensing vapour returns to the still.</a:t>
            </a:r>
          </a:p>
        </p:txBody>
      </p:sp>
      <p:sp>
        <p:nvSpPr>
          <p:cNvPr id="8" name="Rectangle 7"/>
          <p:cNvSpPr/>
          <p:nvPr/>
        </p:nvSpPr>
        <p:spPr>
          <a:xfrm>
            <a:off x="381000" y="1230868"/>
            <a:ext cx="6858000" cy="369332"/>
          </a:xfrm>
          <a:prstGeom prst="rect">
            <a:avLst/>
          </a:prstGeom>
        </p:spPr>
        <p:txBody>
          <a:bodyPr wrap="square">
            <a:spAutoFit/>
          </a:bodyPr>
          <a:lstStyle/>
          <a:p>
            <a:r>
              <a:rPr lang="en-US" b="1" dirty="0" smtClean="0">
                <a:solidFill>
                  <a:srgbClr val="FF0000"/>
                </a:solidFill>
              </a:rPr>
              <a:t>Simple Distillation  Vs Fractional Distillation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5632311"/>
          </a:xfrm>
          <a:prstGeom prst="rect">
            <a:avLst/>
          </a:prstGeom>
        </p:spPr>
        <p:txBody>
          <a:bodyPr wrap="square">
            <a:spAutoFit/>
          </a:bodyPr>
          <a:lstStyle/>
          <a:p>
            <a:pPr>
              <a:lnSpc>
                <a:spcPct val="150000"/>
              </a:lnSpc>
            </a:pPr>
            <a:r>
              <a:rPr lang="en-US" sz="2000" b="1" dirty="0" smtClean="0">
                <a:solidFill>
                  <a:srgbClr val="FF0000"/>
                </a:solidFill>
              </a:rPr>
              <a:t>Principle</a:t>
            </a:r>
            <a:r>
              <a:rPr lang="en-US" sz="2000" dirty="0" smtClean="0">
                <a:solidFill>
                  <a:srgbClr val="FF0000"/>
                </a:solidFill>
              </a:rPr>
              <a:t>:</a:t>
            </a:r>
          </a:p>
          <a:p>
            <a:pPr>
              <a:lnSpc>
                <a:spcPct val="150000"/>
              </a:lnSpc>
              <a:buFont typeface="Wingdings" pitchFamily="2" charset="2"/>
              <a:buChar char="Ø"/>
            </a:pPr>
            <a:r>
              <a:rPr lang="en-US" sz="2000" dirty="0" smtClean="0"/>
              <a:t>   When a liquid mixture is distilled, the partial condensation of the vapour is allowed to occur in a fractionating column.</a:t>
            </a:r>
          </a:p>
          <a:p>
            <a:pPr>
              <a:lnSpc>
                <a:spcPct val="150000"/>
              </a:lnSpc>
              <a:buFont typeface="Wingdings" pitchFamily="2" charset="2"/>
              <a:buChar char="Ø"/>
            </a:pPr>
            <a:r>
              <a:rPr lang="en-US" sz="2000" dirty="0" smtClean="0"/>
              <a:t> In the column, ascending vapour from the still is allowed to come in contact with the condensing vapour returning to the still. </a:t>
            </a:r>
          </a:p>
          <a:p>
            <a:pPr>
              <a:lnSpc>
                <a:spcPct val="150000"/>
              </a:lnSpc>
              <a:buFont typeface="Wingdings" pitchFamily="2" charset="2"/>
              <a:buChar char="Ø"/>
            </a:pPr>
            <a:r>
              <a:rPr lang="en-US" sz="2000" dirty="0" smtClean="0"/>
              <a:t>This results is enrichment of the vapour with the more volatile component.</a:t>
            </a:r>
          </a:p>
          <a:p>
            <a:pPr>
              <a:lnSpc>
                <a:spcPct val="150000"/>
              </a:lnSpc>
              <a:buFont typeface="Wingdings" pitchFamily="2" charset="2"/>
              <a:buChar char="Ø"/>
            </a:pPr>
            <a:r>
              <a:rPr lang="en-US" sz="2000" dirty="0" smtClean="0"/>
              <a:t> By condensing the vapour and reheating the liquid repeatedly, equilibrium between liquid and vapour is set up at each stage, which ultimately results in the separation of a more volatile component.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1524000"/>
            <a:ext cx="8077200" cy="3831818"/>
          </a:xfrm>
          <a:prstGeom prst="rect">
            <a:avLst/>
          </a:prstGeom>
        </p:spPr>
        <p:txBody>
          <a:bodyPr wrap="square">
            <a:spAutoFit/>
          </a:bodyPr>
          <a:lstStyle/>
          <a:p>
            <a:pPr>
              <a:lnSpc>
                <a:spcPct val="150000"/>
              </a:lnSpc>
            </a:pPr>
            <a:r>
              <a:rPr lang="en-US" b="1" dirty="0" smtClean="0">
                <a:solidFill>
                  <a:srgbClr val="FF0000"/>
                </a:solidFill>
              </a:rPr>
              <a:t>Applications: </a:t>
            </a:r>
          </a:p>
          <a:p>
            <a:pPr>
              <a:lnSpc>
                <a:spcPct val="150000"/>
              </a:lnSpc>
            </a:pPr>
            <a:r>
              <a:rPr lang="en-US" dirty="0" smtClean="0"/>
              <a:t>Fractional distillation is used for the separation of volatile miscible liquids with near boiling point such as</a:t>
            </a:r>
          </a:p>
          <a:p>
            <a:pPr>
              <a:lnSpc>
                <a:spcPct val="150000"/>
              </a:lnSpc>
              <a:buFont typeface="Arial" pitchFamily="34" charset="0"/>
              <a:buChar char="•"/>
            </a:pPr>
            <a:r>
              <a:rPr lang="en-US" dirty="0" smtClean="0"/>
              <a:t>Acetone and water</a:t>
            </a:r>
          </a:p>
          <a:p>
            <a:pPr>
              <a:lnSpc>
                <a:spcPct val="150000"/>
              </a:lnSpc>
              <a:buFont typeface="Arial" pitchFamily="34" charset="0"/>
              <a:buChar char="•"/>
            </a:pPr>
            <a:r>
              <a:rPr lang="en-US" dirty="0" smtClean="0"/>
              <a:t>Chloroform and benzene</a:t>
            </a:r>
          </a:p>
          <a:p>
            <a:pPr>
              <a:lnSpc>
                <a:spcPct val="150000"/>
              </a:lnSpc>
            </a:pPr>
            <a:endParaRPr lang="en-US" dirty="0" smtClean="0"/>
          </a:p>
          <a:p>
            <a:pPr>
              <a:lnSpc>
                <a:spcPct val="150000"/>
              </a:lnSpc>
            </a:pPr>
            <a:r>
              <a:rPr lang="en-US" b="1" dirty="0" smtClean="0">
                <a:solidFill>
                  <a:srgbClr val="FF0000"/>
                </a:solidFill>
              </a:rPr>
              <a:t>Disadvantage: </a:t>
            </a:r>
          </a:p>
          <a:p>
            <a:pPr>
              <a:lnSpc>
                <a:spcPct val="150000"/>
              </a:lnSpc>
            </a:pPr>
            <a:r>
              <a:rPr lang="en-US" dirty="0" smtClean="0"/>
              <a:t>Fractional distillation cannot be used to separate miscible liquids, which form PURE </a:t>
            </a:r>
            <a:r>
              <a:rPr lang="en-US" dirty="0" err="1" smtClean="0"/>
              <a:t>azeotropic</a:t>
            </a:r>
            <a:r>
              <a:rPr lang="en-US" dirty="0" smtClean="0"/>
              <a:t> mixtures.</a:t>
            </a:r>
            <a:endParaRPr lang="en-US" sz="16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838200"/>
            <a:ext cx="8077200" cy="6047809"/>
          </a:xfrm>
          <a:prstGeom prst="rect">
            <a:avLst/>
          </a:prstGeom>
        </p:spPr>
        <p:txBody>
          <a:bodyPr wrap="square">
            <a:spAutoFit/>
          </a:bodyPr>
          <a:lstStyle/>
          <a:p>
            <a:pPr>
              <a:lnSpc>
                <a:spcPct val="150000"/>
              </a:lnSpc>
              <a:defRPr/>
            </a:pPr>
            <a:r>
              <a:rPr lang="en-US" b="1" dirty="0" smtClean="0">
                <a:solidFill>
                  <a:srgbClr val="FF0000"/>
                </a:solidFill>
              </a:rPr>
              <a:t>Fractionating columns</a:t>
            </a:r>
          </a:p>
          <a:p>
            <a:pPr indent="457200">
              <a:lnSpc>
                <a:spcPct val="200000"/>
              </a:lnSpc>
              <a:buFont typeface="Wingdings" pitchFamily="2" charset="2"/>
              <a:buChar char="Ø"/>
              <a:defRPr/>
            </a:pPr>
            <a:r>
              <a:rPr lang="en-US" dirty="0" smtClean="0"/>
              <a:t>In fractional distillation, special type of still-heads  are required so   that condensation and re-</a:t>
            </a:r>
            <a:r>
              <a:rPr lang="en-US" dirty="0" err="1" smtClean="0"/>
              <a:t>vaporisation</a:t>
            </a:r>
            <a:r>
              <a:rPr lang="en-US" dirty="0" smtClean="0"/>
              <a:t> are affected continuously. </a:t>
            </a:r>
          </a:p>
          <a:p>
            <a:pPr indent="457200">
              <a:lnSpc>
                <a:spcPct val="200000"/>
              </a:lnSpc>
              <a:buFont typeface="Wingdings" pitchFamily="2" charset="2"/>
              <a:buChar char="Ø"/>
              <a:defRPr/>
            </a:pPr>
            <a:r>
              <a:rPr lang="en-US" dirty="0" smtClean="0"/>
              <a:t>These are known </a:t>
            </a:r>
            <a:r>
              <a:rPr lang="en-US" i="1" dirty="0" smtClean="0"/>
              <a:t>as fractionating columns. </a:t>
            </a:r>
          </a:p>
          <a:p>
            <a:pPr indent="457200">
              <a:lnSpc>
                <a:spcPct val="200000"/>
              </a:lnSpc>
              <a:buFont typeface="Wingdings" pitchFamily="2" charset="2"/>
              <a:buChar char="Ø"/>
              <a:defRPr/>
            </a:pPr>
            <a:r>
              <a:rPr lang="en-US" dirty="0" smtClean="0"/>
              <a:t>A fractionating column is essentially a long vertical tube in which the vapour passes upward and partially condensed. The condensate flows down the column and is returned eventually to the flask. </a:t>
            </a:r>
          </a:p>
          <a:p>
            <a:pPr indent="457200">
              <a:lnSpc>
                <a:spcPct val="200000"/>
              </a:lnSpc>
              <a:buFont typeface="Wingdings" pitchFamily="2" charset="2"/>
              <a:buChar char="Ø"/>
              <a:defRPr/>
            </a:pPr>
            <a:r>
              <a:rPr lang="en-US" dirty="0" smtClean="0"/>
              <a:t>The columns are constructed so as to offer the following advantages simultaneously.</a:t>
            </a:r>
          </a:p>
          <a:p>
            <a:pPr>
              <a:lnSpc>
                <a:spcPct val="200000"/>
              </a:lnSpc>
              <a:defRPr/>
            </a:pPr>
            <a:r>
              <a:rPr lang="en-US" dirty="0" smtClean="0"/>
              <a:t>(1) It offers a </a:t>
            </a:r>
            <a:r>
              <a:rPr lang="en-US" dirty="0" smtClean="0">
                <a:solidFill>
                  <a:srgbClr val="0070C0"/>
                </a:solidFill>
              </a:rPr>
              <a:t>large cooling surface </a:t>
            </a:r>
            <a:r>
              <a:rPr lang="en-US" dirty="0" smtClean="0"/>
              <a:t>for the vapour to condense.</a:t>
            </a:r>
          </a:p>
          <a:p>
            <a:pPr>
              <a:lnSpc>
                <a:spcPct val="200000"/>
              </a:lnSpc>
              <a:defRPr/>
            </a:pPr>
            <a:r>
              <a:rPr lang="en-US" dirty="0" smtClean="0"/>
              <a:t>(2) An obstruction to the ascending vapour allows easy condensation.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1338828"/>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A]    Packed columns and </a:t>
            </a:r>
          </a:p>
          <a:p>
            <a:pPr>
              <a:lnSpc>
                <a:spcPct val="150000"/>
              </a:lnSpc>
              <a:defRPr/>
            </a:pPr>
            <a:r>
              <a:rPr lang="en-US" dirty="0" smtClean="0"/>
              <a:t>B]    Plate columns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Pharmacy</a:t>
            </a:r>
            <a:endParaRPr lang="en-US" dirty="0"/>
          </a:p>
        </p:txBody>
      </p:sp>
      <p:sp>
        <p:nvSpPr>
          <p:cNvPr id="3" name="Content Placeholder 2"/>
          <p:cNvSpPr>
            <a:spLocks noGrp="1"/>
          </p:cNvSpPr>
          <p:nvPr>
            <p:ph sz="quarter" idx="1"/>
          </p:nvPr>
        </p:nvSpPr>
        <p:spPr/>
        <p:txBody>
          <a:bodyPr/>
          <a:lstStyle/>
          <a:p>
            <a:pPr marL="285750" indent="-285750" algn="just">
              <a:lnSpc>
                <a:spcPct val="150000"/>
              </a:lnSpc>
              <a:buFont typeface="Arial" pitchFamily="34" charset="0"/>
              <a:buChar char="•"/>
            </a:pPr>
            <a:r>
              <a:rPr lang="en-US" dirty="0">
                <a:latin typeface="Times New Roman" pitchFamily="18" charset="0"/>
                <a:cs typeface="Times New Roman" pitchFamily="18" charset="0"/>
              </a:rPr>
              <a:t>Distillation is used in Pharmacy either to extract volatile active principles from vegetable drugs or to separate volatile substances from their less volatile impurities.</a:t>
            </a:r>
          </a:p>
          <a:p>
            <a:pPr marL="285750" indent="-285750" algn="just">
              <a:lnSpc>
                <a:spcPct val="150000"/>
              </a:lnSpc>
              <a:buFont typeface="Arial" pitchFamily="34" charset="0"/>
              <a:buChar char="•"/>
            </a:pPr>
            <a:r>
              <a:rPr lang="en-US" dirty="0">
                <a:latin typeface="Times New Roman" pitchFamily="18" charset="0"/>
                <a:cs typeface="Times New Roman" pitchFamily="18" charset="0"/>
              </a:rPr>
              <a:t>It also provides a method of recovering volatile solvents, notable alcohol for further use.</a:t>
            </a:r>
          </a:p>
          <a:p>
            <a:pPr marL="285750" indent="-285750" algn="just">
              <a:lnSpc>
                <a:spcPct val="150000"/>
              </a:lnSpc>
              <a:buFont typeface="Arial" pitchFamily="34" charset="0"/>
              <a:buChar char="•"/>
            </a:pPr>
            <a:r>
              <a:rPr lang="en-US" dirty="0">
                <a:latin typeface="Times New Roman" pitchFamily="18" charset="0"/>
                <a:cs typeface="Times New Roman" pitchFamily="18" charset="0"/>
              </a:rPr>
              <a:t>It is used to separate or purify the </a:t>
            </a:r>
            <a:r>
              <a:rPr lang="en-US" dirty="0" err="1">
                <a:latin typeface="Times New Roman" pitchFamily="18" charset="0"/>
                <a:cs typeface="Times New Roman" pitchFamily="18" charset="0"/>
              </a:rPr>
              <a:t>thermolabile</a:t>
            </a:r>
            <a:r>
              <a:rPr lang="en-US" dirty="0">
                <a:latin typeface="Times New Roman" pitchFamily="18" charset="0"/>
                <a:cs typeface="Times New Roman" pitchFamily="18" charset="0"/>
              </a:rPr>
              <a:t> chemicals.</a:t>
            </a:r>
          </a:p>
          <a:p>
            <a:pPr marL="285750" indent="-285750" algn="just">
              <a:lnSpc>
                <a:spcPct val="150000"/>
              </a:lnSpc>
              <a:buFont typeface="Arial" pitchFamily="34" charset="0"/>
              <a:buChar char="•"/>
            </a:pPr>
            <a:r>
              <a:rPr lang="en-US" dirty="0">
                <a:latin typeface="Times New Roman" pitchFamily="18" charset="0"/>
                <a:cs typeface="Times New Roman" pitchFamily="18" charset="0"/>
              </a:rPr>
              <a:t>To purify water and other solvents</a:t>
            </a:r>
          </a:p>
          <a:p>
            <a:endParaRPr lang="en-US" dirty="0"/>
          </a:p>
        </p:txBody>
      </p:sp>
    </p:spTree>
    <p:extLst>
      <p:ext uri="{BB962C8B-B14F-4D97-AF65-F5344CB8AC3E}">
        <p14:creationId xmlns:p14="http://schemas.microsoft.com/office/powerpoint/2010/main" val="148869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A]    Packed columns</a:t>
            </a:r>
          </a:p>
        </p:txBody>
      </p:sp>
      <p:pic>
        <p:nvPicPr>
          <p:cNvPr id="7" name="Picture 3" descr="dis8"/>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533400" y="1905000"/>
            <a:ext cx="8001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A]    Packed columns</a:t>
            </a:r>
          </a:p>
        </p:txBody>
      </p:sp>
      <p:sp>
        <p:nvSpPr>
          <p:cNvPr id="8" name="Rectangle 2"/>
          <p:cNvSpPr>
            <a:spLocks noGrp="1" noChangeArrowheads="1"/>
          </p:cNvSpPr>
          <p:nvPr>
            <p:ph idx="1"/>
          </p:nvPr>
        </p:nvSpPr>
        <p:spPr>
          <a:xfrm>
            <a:off x="685800" y="1905000"/>
            <a:ext cx="7543800" cy="5181600"/>
          </a:xfrm>
        </p:spPr>
        <p:txBody>
          <a:bodyPr rtlCol="0">
            <a:normAutofit/>
          </a:bodyPr>
          <a:lstStyle/>
          <a:p>
            <a:pPr eaLnBrk="1" fontAlgn="auto" hangingPunct="1">
              <a:lnSpc>
                <a:spcPct val="80000"/>
              </a:lnSpc>
              <a:spcAft>
                <a:spcPts val="0"/>
              </a:spcAft>
              <a:buFont typeface="Wingdings" pitchFamily="2" charset="2"/>
              <a:buNone/>
              <a:defRPr/>
            </a:pPr>
            <a:r>
              <a:rPr lang="en-US" sz="2000" dirty="0" smtClean="0">
                <a:solidFill>
                  <a:srgbClr val="33CC33"/>
                </a:solidFill>
              </a:rPr>
              <a:t>Some form of packing</a:t>
            </a:r>
            <a:r>
              <a:rPr lang="en-US" sz="2000" dirty="0" smtClean="0"/>
              <a:t> is used in the column to </a:t>
            </a:r>
            <a:r>
              <a:rPr lang="en-US" sz="2000" dirty="0" smtClean="0">
                <a:solidFill>
                  <a:srgbClr val="FF00FF"/>
                </a:solidFill>
              </a:rPr>
              <a:t>affect the necessary liquid/vapour contact</a:t>
            </a:r>
            <a:r>
              <a:rPr lang="en-US" sz="2000" dirty="0" smtClean="0"/>
              <a:t>. The packing may consist of single turn helices (spirals) of wire or glass, glass rings, cylindrical glass beads, stainless steel rings etc.</a:t>
            </a:r>
          </a:p>
          <a:p>
            <a:pPr eaLnBrk="1" fontAlgn="auto" hangingPunct="1">
              <a:spcAft>
                <a:spcPts val="0"/>
              </a:spcAft>
              <a:buFont typeface="Wingdings" pitchFamily="2" charset="2"/>
              <a:buNone/>
              <a:defRPr/>
            </a:pPr>
            <a:r>
              <a:rPr lang="en-US" sz="2000" b="1" i="1" dirty="0" smtClean="0">
                <a:solidFill>
                  <a:srgbClr val="0000FF"/>
                </a:solidFill>
              </a:rPr>
              <a:t>Construction</a:t>
            </a:r>
            <a:r>
              <a:rPr lang="en-US" sz="2000" i="1" dirty="0" smtClean="0"/>
              <a:t>: </a:t>
            </a:r>
            <a:r>
              <a:rPr lang="en-US" sz="2000" dirty="0" smtClean="0"/>
              <a:t>Packed column consists of a tower containing a packing that becomes </a:t>
            </a:r>
            <a:r>
              <a:rPr lang="en-US" sz="2000" dirty="0" smtClean="0">
                <a:solidFill>
                  <a:srgbClr val="0000FF"/>
                </a:solidFill>
              </a:rPr>
              <a:t>wetted with a film of liquid</a:t>
            </a:r>
            <a:r>
              <a:rPr lang="en-US" sz="2000" dirty="0" smtClean="0"/>
              <a:t>, which is brought into contact with the vapour in the intervening spaces. </a:t>
            </a:r>
          </a:p>
          <a:p>
            <a:pPr eaLnBrk="1" fontAlgn="auto" hangingPunct="1">
              <a:spcAft>
                <a:spcPts val="0"/>
              </a:spcAft>
              <a:buFont typeface="Wingdings" pitchFamily="2" charset="2"/>
              <a:buNone/>
              <a:defRPr/>
            </a:pPr>
            <a:r>
              <a:rPr lang="en-US" sz="2000" dirty="0" smtClean="0"/>
              <a:t>(a) </a:t>
            </a:r>
            <a:r>
              <a:rPr lang="en-US" sz="2000" dirty="0" smtClean="0">
                <a:solidFill>
                  <a:srgbClr val="FF3300"/>
                </a:solidFill>
              </a:rPr>
              <a:t>A long fractionating column is necessary when the boiling points of the constituents are lying fairly close together</a:t>
            </a:r>
            <a:r>
              <a:rPr lang="en-US" sz="2000" dirty="0" smtClean="0"/>
              <a:t>.</a:t>
            </a:r>
          </a:p>
          <a:p>
            <a:pPr eaLnBrk="1" fontAlgn="auto" hangingPunct="1">
              <a:spcAft>
                <a:spcPts val="0"/>
              </a:spcAft>
              <a:buFont typeface="Wingdings" pitchFamily="2" charset="2"/>
              <a:buNone/>
              <a:defRPr/>
            </a:pPr>
            <a:r>
              <a:rPr lang="en-US" sz="2000" dirty="0" smtClean="0"/>
              <a:t>(b) </a:t>
            </a:r>
            <a:r>
              <a:rPr lang="en-US" sz="2000" dirty="0" smtClean="0">
                <a:solidFill>
                  <a:srgbClr val="0000FF"/>
                </a:solidFill>
              </a:rPr>
              <a:t>A short fractionating column is necessary when the boiling    point of the constituents differ considerably</a:t>
            </a:r>
            <a:r>
              <a:rPr lang="en-US" sz="2000" dirty="0" smtClean="0"/>
              <a:t>.</a:t>
            </a:r>
          </a:p>
          <a:p>
            <a:pPr eaLnBrk="1" fontAlgn="auto" hangingPunct="1">
              <a:spcAft>
                <a:spcPts val="0"/>
              </a:spcAft>
              <a:buFont typeface="Wingdings" pitchFamily="2" charset="2"/>
              <a:buNone/>
              <a:defRPr/>
            </a:pPr>
            <a:r>
              <a:rPr lang="en-US" sz="2000" b="1" i="1" dirty="0" smtClean="0">
                <a:solidFill>
                  <a:schemeClr val="hlink"/>
                </a:solidFill>
              </a:rPr>
              <a:t>Applications</a:t>
            </a:r>
            <a:r>
              <a:rPr lang="en-US" sz="2000" i="1" dirty="0" smtClean="0"/>
              <a:t>: </a:t>
            </a:r>
            <a:r>
              <a:rPr lang="en-US" sz="2000" dirty="0" smtClean="0"/>
              <a:t>Packing must be uniform so as to obtain proper channels. If packing is irregular, mass transfer becomes less effective.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B]    </a:t>
            </a:r>
            <a:r>
              <a:rPr lang="en-US" dirty="0" smtClean="0">
                <a:solidFill>
                  <a:srgbClr val="0070C0"/>
                </a:solidFill>
              </a:rPr>
              <a:t>Plate columns</a:t>
            </a:r>
          </a:p>
        </p:txBody>
      </p:sp>
      <p:pic>
        <p:nvPicPr>
          <p:cNvPr id="9" name="Picture 3" descr="plate"/>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609600" y="1828800"/>
            <a:ext cx="3962400" cy="5029200"/>
          </a:xfrm>
          <a:prstGeom prst="rect">
            <a:avLst/>
          </a:prstGeom>
          <a:noFill/>
          <a:ln w="9525">
            <a:noFill/>
            <a:miter lim="800000"/>
            <a:headEnd/>
            <a:tailEnd/>
          </a:ln>
        </p:spPr>
      </p:pic>
      <p:pic>
        <p:nvPicPr>
          <p:cNvPr id="10" name="Picture 4" descr="displate"/>
          <p:cNvPicPr>
            <a:picLocks noChangeAspect="1" noChangeArrowheads="1"/>
          </p:cNvPicPr>
          <p:nvPr/>
        </p:nvPicPr>
        <p:blipFill>
          <a:blip r:embed="rId3">
            <a:duotone>
              <a:prstClr val="black"/>
              <a:schemeClr val="accent4">
                <a:tint val="45000"/>
                <a:satMod val="400000"/>
              </a:schemeClr>
            </a:duotone>
            <a:lum bright="-10000" contrast="20000"/>
          </a:blip>
          <a:srcRect/>
          <a:stretch>
            <a:fillRect/>
          </a:stretch>
        </p:blipFill>
        <p:spPr bwMode="auto">
          <a:xfrm>
            <a:off x="4572000" y="1828800"/>
            <a:ext cx="3886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B]    </a:t>
            </a:r>
            <a:r>
              <a:rPr lang="en-US" dirty="0" smtClean="0">
                <a:solidFill>
                  <a:srgbClr val="0070C0"/>
                </a:solidFill>
              </a:rPr>
              <a:t>Plate columns (Bubble cap)</a:t>
            </a:r>
          </a:p>
        </p:txBody>
      </p:sp>
      <p:pic>
        <p:nvPicPr>
          <p:cNvPr id="1026" name="Picture 2" descr="D:\SUMANDEEP\PH-202-PUO\Distillation\16658.png"/>
          <p:cNvPicPr>
            <a:picLocks noChangeAspect="1" noChangeArrowheads="1"/>
          </p:cNvPicPr>
          <p:nvPr/>
        </p:nvPicPr>
        <p:blipFill>
          <a:blip r:embed="rId2"/>
          <a:srcRect/>
          <a:stretch>
            <a:fillRect/>
          </a:stretch>
        </p:blipFill>
        <p:spPr bwMode="auto">
          <a:xfrm>
            <a:off x="762000" y="2047874"/>
            <a:ext cx="7620000" cy="42767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B]    </a:t>
            </a:r>
            <a:r>
              <a:rPr lang="en-US" dirty="0" smtClean="0">
                <a:solidFill>
                  <a:srgbClr val="0070C0"/>
                </a:solidFill>
              </a:rPr>
              <a:t>Plate columns</a:t>
            </a:r>
          </a:p>
        </p:txBody>
      </p:sp>
      <p:sp>
        <p:nvSpPr>
          <p:cNvPr id="7" name="Rectangle 2"/>
          <p:cNvSpPr>
            <a:spLocks noGrp="1" noChangeArrowheads="1"/>
          </p:cNvSpPr>
          <p:nvPr>
            <p:ph idx="1"/>
          </p:nvPr>
        </p:nvSpPr>
        <p:spPr>
          <a:xfrm>
            <a:off x="685800" y="1717964"/>
            <a:ext cx="7772400" cy="4606636"/>
          </a:xfrm>
        </p:spPr>
        <p:txBody>
          <a:bodyPr rtlCol="0">
            <a:normAutofit fontScale="77500" lnSpcReduction="20000"/>
          </a:bodyPr>
          <a:lstStyle/>
          <a:p>
            <a:pPr eaLnBrk="1" fontAlgn="auto" hangingPunct="1">
              <a:lnSpc>
                <a:spcPct val="150000"/>
              </a:lnSpc>
              <a:spcAft>
                <a:spcPts val="0"/>
              </a:spcAft>
              <a:buFont typeface="Wingdings" pitchFamily="2" charset="2"/>
              <a:buNone/>
              <a:defRPr/>
            </a:pPr>
            <a:r>
              <a:rPr lang="en-US" sz="1800" dirty="0" smtClean="0"/>
              <a:t>Many forms of plates are used in the distillation using different columns. It can be divided into two types, which are commonly used in pharmacy.</a:t>
            </a:r>
          </a:p>
          <a:p>
            <a:pPr eaLnBrk="1" fontAlgn="auto" hangingPunct="1">
              <a:lnSpc>
                <a:spcPct val="150000"/>
              </a:lnSpc>
              <a:spcAft>
                <a:spcPts val="0"/>
              </a:spcAft>
              <a:buFont typeface="Wingdings" pitchFamily="2" charset="2"/>
              <a:buNone/>
              <a:defRPr/>
            </a:pPr>
            <a:r>
              <a:rPr lang="en-US" sz="1800" dirty="0" smtClean="0"/>
              <a:t>  (a) </a:t>
            </a:r>
            <a:r>
              <a:rPr lang="en-US" sz="1800" dirty="0" smtClean="0">
                <a:solidFill>
                  <a:srgbClr val="FF3300"/>
                </a:solidFill>
              </a:rPr>
              <a:t>Bubble cap plates</a:t>
            </a:r>
          </a:p>
          <a:p>
            <a:pPr eaLnBrk="1" fontAlgn="auto" hangingPunct="1">
              <a:lnSpc>
                <a:spcPct val="150000"/>
              </a:lnSpc>
              <a:spcAft>
                <a:spcPts val="0"/>
              </a:spcAft>
              <a:buFont typeface="Wingdings" pitchFamily="2" charset="2"/>
              <a:buNone/>
              <a:defRPr/>
            </a:pPr>
            <a:r>
              <a:rPr lang="en-US" sz="1800" dirty="0" smtClean="0"/>
              <a:t>  (b) </a:t>
            </a:r>
            <a:r>
              <a:rPr lang="en-US" sz="1800" dirty="0" smtClean="0">
                <a:solidFill>
                  <a:srgbClr val="33CC33"/>
                </a:solidFill>
              </a:rPr>
              <a:t>Turbo grid plates</a:t>
            </a:r>
          </a:p>
          <a:p>
            <a:pPr eaLnBrk="1" fontAlgn="auto" hangingPunct="1">
              <a:lnSpc>
                <a:spcPct val="150000"/>
              </a:lnSpc>
              <a:spcAft>
                <a:spcPts val="0"/>
              </a:spcAft>
              <a:buFont typeface="Wingdings" pitchFamily="2" charset="2"/>
              <a:buNone/>
              <a:defRPr/>
            </a:pPr>
            <a:r>
              <a:rPr lang="en-US" sz="1800" dirty="0" smtClean="0"/>
              <a:t> </a:t>
            </a:r>
            <a:r>
              <a:rPr lang="en-US" sz="1800" dirty="0" smtClean="0">
                <a:solidFill>
                  <a:srgbClr val="FF3300"/>
                </a:solidFill>
              </a:rPr>
              <a:t>Bubble cap column</a:t>
            </a:r>
            <a:r>
              <a:rPr lang="en-US" sz="1800" dirty="0" smtClean="0"/>
              <a:t> is used in </a:t>
            </a:r>
            <a:r>
              <a:rPr lang="en-US" sz="1800" dirty="0" smtClean="0">
                <a:solidFill>
                  <a:srgbClr val="0000FF"/>
                </a:solidFill>
              </a:rPr>
              <a:t>large distillation</a:t>
            </a:r>
            <a:r>
              <a:rPr lang="en-US" sz="1800" dirty="0" smtClean="0"/>
              <a:t> plants and is described below.</a:t>
            </a:r>
          </a:p>
          <a:p>
            <a:pPr eaLnBrk="1" fontAlgn="auto" hangingPunct="1">
              <a:lnSpc>
                <a:spcPct val="150000"/>
              </a:lnSpc>
              <a:spcAft>
                <a:spcPts val="0"/>
              </a:spcAft>
              <a:buFont typeface="Wingdings" pitchFamily="2" charset="2"/>
              <a:buNone/>
              <a:defRPr/>
            </a:pPr>
            <a:r>
              <a:rPr lang="en-US" sz="1800" b="1" i="1" dirty="0" smtClean="0"/>
              <a:t>Construction</a:t>
            </a:r>
            <a:r>
              <a:rPr lang="en-US" sz="1800" i="1" dirty="0" smtClean="0"/>
              <a:t>: </a:t>
            </a:r>
            <a:r>
              <a:rPr lang="en-US" sz="1800" dirty="0" smtClean="0"/>
              <a:t>The column consists of a number of plates mounted one above the other. Caps are present on each plate, which allow the </a:t>
            </a:r>
            <a:r>
              <a:rPr lang="en-US" sz="1800" dirty="0" err="1" smtClean="0"/>
              <a:t>vapour</a:t>
            </a:r>
            <a:r>
              <a:rPr lang="en-US" sz="1800" dirty="0" smtClean="0"/>
              <a:t> to escape by bubbling through the liquid.</a:t>
            </a:r>
          </a:p>
          <a:p>
            <a:pPr eaLnBrk="1" fontAlgn="auto" hangingPunct="1">
              <a:lnSpc>
                <a:spcPct val="150000"/>
              </a:lnSpc>
              <a:spcAft>
                <a:spcPts val="0"/>
              </a:spcAft>
              <a:buFont typeface="Wingdings" pitchFamily="2" charset="2"/>
              <a:buNone/>
              <a:defRPr/>
            </a:pPr>
            <a:r>
              <a:rPr lang="en-US" sz="1800" b="1" i="1" dirty="0" smtClean="0"/>
              <a:t>Working:</a:t>
            </a:r>
            <a:r>
              <a:rPr lang="en-US" sz="1800" i="1" dirty="0" smtClean="0"/>
              <a:t> </a:t>
            </a:r>
            <a:r>
              <a:rPr lang="en-US" sz="1800" dirty="0" smtClean="0"/>
              <a:t>Ascending </a:t>
            </a:r>
            <a:r>
              <a:rPr lang="en-US" sz="1800" dirty="0" err="1" smtClean="0"/>
              <a:t>vapour</a:t>
            </a:r>
            <a:r>
              <a:rPr lang="en-US" sz="1800" dirty="0" smtClean="0"/>
              <a:t> from the still passes through the bubble-caps on plate A and the rising </a:t>
            </a:r>
            <a:r>
              <a:rPr lang="en-US" sz="1800" dirty="0" err="1" smtClean="0"/>
              <a:t>vapour</a:t>
            </a:r>
            <a:r>
              <a:rPr lang="en-US" sz="1800" dirty="0" smtClean="0"/>
              <a:t> will be richer in the more volatile component. This </a:t>
            </a:r>
            <a:r>
              <a:rPr lang="en-US" sz="1800" dirty="0" err="1" smtClean="0"/>
              <a:t>vapour</a:t>
            </a:r>
            <a:r>
              <a:rPr lang="en-US" sz="1800" dirty="0" smtClean="0"/>
              <a:t> passes through the liquid on plate B and partially condensed. The heat of condensation partially vaporizes the liquid. The process of condensation and </a:t>
            </a:r>
            <a:r>
              <a:rPr lang="en-US" sz="1800" dirty="0" err="1" smtClean="0"/>
              <a:t>vaporisation</a:t>
            </a:r>
            <a:r>
              <a:rPr lang="en-US" sz="1800" dirty="0" smtClean="0"/>
              <a:t> will be repeated at plate C and so on all the way up the column. Each  bubble-cap plate has the same effect as a separate still.</a:t>
            </a:r>
          </a:p>
          <a:p>
            <a:pPr eaLnBrk="1" fontAlgn="auto" hangingPunct="1">
              <a:lnSpc>
                <a:spcPct val="150000"/>
              </a:lnSpc>
              <a:spcAft>
                <a:spcPts val="0"/>
              </a:spcAft>
              <a:buFont typeface="Wingdings" pitchFamily="2" charset="2"/>
              <a:buNone/>
              <a:defRPr/>
            </a:pPr>
            <a:endParaRPr lang="en-US" sz="1800" dirty="0" smtClean="0"/>
          </a:p>
          <a:p>
            <a:pPr eaLnBrk="1" fontAlgn="auto" hangingPunct="1">
              <a:lnSpc>
                <a:spcPct val="150000"/>
              </a:lnSpc>
              <a:spcAft>
                <a:spcPts val="0"/>
              </a:spcAft>
              <a:buFont typeface="Wingdings" pitchFamily="2" charset="2"/>
              <a:buNone/>
              <a:defRPr/>
            </a:pPr>
            <a:endParaRPr lang="en-US" sz="18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6" name="Rectangle 5"/>
          <p:cNvSpPr/>
          <p:nvPr/>
        </p:nvSpPr>
        <p:spPr>
          <a:xfrm>
            <a:off x="533400" y="1295400"/>
            <a:ext cx="7848600" cy="493853"/>
          </a:xfrm>
          <a:prstGeom prst="rect">
            <a:avLst/>
          </a:prstGeom>
        </p:spPr>
        <p:txBody>
          <a:bodyPr wrap="square">
            <a:spAutoFit/>
          </a:bodyPr>
          <a:lstStyle/>
          <a:p>
            <a:pPr>
              <a:lnSpc>
                <a:spcPct val="150000"/>
              </a:lnSpc>
            </a:pPr>
            <a:endParaRPr lang="en-US" sz="2000" dirty="0" smtClean="0"/>
          </a:p>
        </p:txBody>
      </p:sp>
      <p:sp>
        <p:nvSpPr>
          <p:cNvPr id="4" name="Rectangle 3"/>
          <p:cNvSpPr/>
          <p:nvPr/>
        </p:nvSpPr>
        <p:spPr>
          <a:xfrm>
            <a:off x="381000" y="914400"/>
            <a:ext cx="8077200" cy="923330"/>
          </a:xfrm>
          <a:prstGeom prst="rect">
            <a:avLst/>
          </a:prstGeom>
        </p:spPr>
        <p:txBody>
          <a:bodyPr wrap="square">
            <a:spAutoFit/>
          </a:bodyPr>
          <a:lstStyle/>
          <a:p>
            <a:pPr>
              <a:lnSpc>
                <a:spcPct val="150000"/>
              </a:lnSpc>
              <a:defRPr/>
            </a:pPr>
            <a:r>
              <a:rPr lang="en-US" b="1" dirty="0" smtClean="0">
                <a:solidFill>
                  <a:srgbClr val="FF0000"/>
                </a:solidFill>
              </a:rPr>
              <a:t>Fractionating columns Types</a:t>
            </a:r>
          </a:p>
          <a:p>
            <a:pPr>
              <a:lnSpc>
                <a:spcPct val="150000"/>
              </a:lnSpc>
              <a:defRPr/>
            </a:pPr>
            <a:r>
              <a:rPr lang="en-US" dirty="0" smtClean="0"/>
              <a:t>B]    </a:t>
            </a:r>
            <a:r>
              <a:rPr lang="en-US" dirty="0" smtClean="0">
                <a:solidFill>
                  <a:srgbClr val="0070C0"/>
                </a:solidFill>
              </a:rPr>
              <a:t>Plate columns (Bubble cap)</a:t>
            </a:r>
          </a:p>
        </p:txBody>
      </p:sp>
      <p:sp>
        <p:nvSpPr>
          <p:cNvPr id="7" name="Rectangle 2"/>
          <p:cNvSpPr>
            <a:spLocks noGrp="1" noChangeArrowheads="1"/>
          </p:cNvSpPr>
          <p:nvPr>
            <p:ph idx="1"/>
          </p:nvPr>
        </p:nvSpPr>
        <p:spPr>
          <a:xfrm>
            <a:off x="685800" y="1981200"/>
            <a:ext cx="7696200" cy="4495800"/>
          </a:xfrm>
        </p:spPr>
        <p:txBody>
          <a:bodyPr>
            <a:normAutofit/>
          </a:bodyPr>
          <a:lstStyle/>
          <a:p>
            <a:pPr eaLnBrk="1" hangingPunct="1">
              <a:lnSpc>
                <a:spcPct val="80000"/>
              </a:lnSpc>
              <a:buFont typeface="Wingdings" pitchFamily="2" charset="2"/>
              <a:buNone/>
            </a:pPr>
            <a:r>
              <a:rPr lang="en-US" sz="2000" b="1" dirty="0" smtClean="0">
                <a:solidFill>
                  <a:srgbClr val="33CC33"/>
                </a:solidFill>
              </a:rPr>
              <a:t>Advantages</a:t>
            </a:r>
            <a:r>
              <a:rPr lang="en-US" sz="2000" dirty="0" smtClean="0"/>
              <a:t>: </a:t>
            </a:r>
          </a:p>
          <a:p>
            <a:pPr eaLnBrk="1" hangingPunct="1">
              <a:lnSpc>
                <a:spcPct val="80000"/>
              </a:lnSpc>
              <a:buFont typeface="Wingdings" pitchFamily="2" charset="2"/>
              <a:buNone/>
            </a:pPr>
            <a:r>
              <a:rPr lang="en-US" sz="2000" dirty="0" smtClean="0"/>
              <a:t>The bubble cap plate is effective over a wide range of vapour-liquid proportions. There is excellent contact as the vapour bubbles through the liquid.</a:t>
            </a:r>
          </a:p>
          <a:p>
            <a:pPr eaLnBrk="1" hangingPunct="1">
              <a:lnSpc>
                <a:spcPct val="80000"/>
              </a:lnSpc>
              <a:buFont typeface="Wingdings" pitchFamily="2" charset="2"/>
              <a:buNone/>
            </a:pPr>
            <a:endParaRPr lang="en-US" sz="2000" b="1" i="1" dirty="0" smtClean="0"/>
          </a:p>
          <a:p>
            <a:pPr eaLnBrk="1" hangingPunct="1">
              <a:lnSpc>
                <a:spcPct val="80000"/>
              </a:lnSpc>
              <a:buFont typeface="Wingdings" pitchFamily="2" charset="2"/>
              <a:buNone/>
            </a:pPr>
            <a:r>
              <a:rPr lang="en-US" sz="2000" b="1" dirty="0" smtClean="0">
                <a:solidFill>
                  <a:srgbClr val="FF3300"/>
                </a:solidFill>
              </a:rPr>
              <a:t>Disadvantages</a:t>
            </a:r>
            <a:r>
              <a:rPr lang="en-US" sz="2000" dirty="0" smtClean="0">
                <a:solidFill>
                  <a:srgbClr val="FF3300"/>
                </a:solidFill>
              </a:rPr>
              <a:t>:</a:t>
            </a:r>
            <a:r>
              <a:rPr lang="en-US" sz="2000" dirty="0" smtClean="0"/>
              <a:t> </a:t>
            </a:r>
          </a:p>
          <a:p>
            <a:pPr eaLnBrk="1" hangingPunct="1">
              <a:lnSpc>
                <a:spcPct val="80000"/>
              </a:lnSpc>
              <a:buFont typeface="Wingdings" pitchFamily="2" charset="2"/>
              <a:buNone/>
            </a:pPr>
            <a:r>
              <a:rPr lang="en-US" sz="2000" dirty="0" smtClean="0"/>
              <a:t>(I) A layer of </a:t>
            </a:r>
            <a:r>
              <a:rPr lang="en-US" sz="2000" dirty="0" smtClean="0">
                <a:solidFill>
                  <a:srgbClr val="0000FF"/>
                </a:solidFill>
              </a:rPr>
              <a:t>liquid </a:t>
            </a:r>
            <a:r>
              <a:rPr lang="en-US" sz="2000" dirty="0" smtClean="0"/>
              <a:t>on each plate results in considerable</a:t>
            </a:r>
          </a:p>
          <a:p>
            <a:pPr eaLnBrk="1" hangingPunct="1">
              <a:lnSpc>
                <a:spcPct val="80000"/>
              </a:lnSpc>
              <a:buFont typeface="Wingdings" pitchFamily="2" charset="2"/>
              <a:buNone/>
            </a:pPr>
            <a:r>
              <a:rPr lang="en-US" sz="2000" dirty="0" smtClean="0"/>
              <a:t>    </a:t>
            </a:r>
            <a:r>
              <a:rPr lang="en-US" sz="2000" dirty="0" smtClean="0">
                <a:solidFill>
                  <a:srgbClr val="0000FF"/>
                </a:solidFill>
              </a:rPr>
              <a:t>hold-up</a:t>
            </a:r>
            <a:r>
              <a:rPr lang="en-US" sz="2000" dirty="0" smtClean="0"/>
              <a:t> of liquid over the entire column.</a:t>
            </a:r>
          </a:p>
          <a:p>
            <a:pPr eaLnBrk="1" hangingPunct="1">
              <a:lnSpc>
                <a:spcPct val="80000"/>
              </a:lnSpc>
              <a:buFont typeface="Wingdings" pitchFamily="2" charset="2"/>
              <a:buNone/>
            </a:pPr>
            <a:r>
              <a:rPr lang="en-US" sz="2000" dirty="0" smtClean="0"/>
              <a:t>(2) The need to force the vapour out of the caps, through the liquid, led to a large </a:t>
            </a:r>
            <a:r>
              <a:rPr lang="en-US" sz="2000" dirty="0" smtClean="0">
                <a:solidFill>
                  <a:srgbClr val="FF3300"/>
                </a:solidFill>
              </a:rPr>
              <a:t>pressure drop</a:t>
            </a:r>
            <a:r>
              <a:rPr lang="en-US" sz="2000" dirty="0" smtClean="0"/>
              <a:t> through the column.</a:t>
            </a:r>
          </a:p>
          <a:p>
            <a:pPr eaLnBrk="1" hangingPunct="1">
              <a:lnSpc>
                <a:spcPct val="80000"/>
              </a:lnSpc>
              <a:buFont typeface="Wingdings" pitchFamily="2" charset="2"/>
              <a:buNone/>
            </a:pPr>
            <a:r>
              <a:rPr lang="en-US" sz="2000" dirty="0" smtClean="0"/>
              <a:t>(3) The column </a:t>
            </a:r>
            <a:r>
              <a:rPr lang="en-US" sz="2000" dirty="0" smtClean="0">
                <a:solidFill>
                  <a:schemeClr val="hlink"/>
                </a:solidFill>
              </a:rPr>
              <a:t>does not drain</a:t>
            </a:r>
            <a:r>
              <a:rPr lang="en-US" sz="2000" dirty="0" smtClean="0"/>
              <a:t> when it is not in use.</a:t>
            </a:r>
          </a:p>
          <a:p>
            <a:pPr eaLnBrk="1" hangingPunct="1">
              <a:lnSpc>
                <a:spcPct val="80000"/>
              </a:lnSpc>
              <a:buFont typeface="Wingdings" pitchFamily="2" charset="2"/>
              <a:buNone/>
            </a:pPr>
            <a:r>
              <a:rPr lang="en-US" sz="2000" dirty="0" smtClean="0"/>
              <a:t>(4) The </a:t>
            </a:r>
            <a:r>
              <a:rPr lang="en-US" sz="2000" dirty="0" smtClean="0">
                <a:solidFill>
                  <a:srgbClr val="FF3300"/>
                </a:solidFill>
              </a:rPr>
              <a:t>structure is complicated</a:t>
            </a:r>
            <a:r>
              <a:rPr lang="en-US" sz="2000" dirty="0" smtClean="0"/>
              <a:t> making construction and maintenance</a:t>
            </a:r>
            <a:r>
              <a:rPr lang="en-US" sz="2000" dirty="0" smtClean="0">
                <a:solidFill>
                  <a:srgbClr val="0000FF"/>
                </a:solidFill>
              </a:rPr>
              <a:t> expensive</a:t>
            </a:r>
            <a:r>
              <a:rPr lang="en-US" sz="2000" dirty="0" smtClean="0"/>
              <a:t>.</a:t>
            </a:r>
          </a:p>
          <a:p>
            <a:pPr eaLnBrk="1" hangingPunct="1">
              <a:lnSpc>
                <a:spcPct val="80000"/>
              </a:lnSpc>
              <a:buFont typeface="Wingdings" pitchFamily="2" charset="2"/>
              <a:buNone/>
            </a:pPr>
            <a:endParaRPr lang="en-US" sz="20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467600" cy="639762"/>
          </a:xfrm>
        </p:spPr>
        <p:txBody>
          <a:bodyPr>
            <a:normAutofit fontScale="90000"/>
          </a:bodyPr>
          <a:lstStyle/>
          <a:p>
            <a:pPr marL="457200" indent="-457200">
              <a:lnSpc>
                <a:spcPct val="150000"/>
              </a:lnSpc>
            </a:pPr>
            <a:r>
              <a:rPr lang="en-US" dirty="0" smtClean="0"/>
              <a:t>8. Fractional Distillation</a:t>
            </a:r>
            <a:endParaRPr lang="en-US" sz="1800" dirty="0">
              <a:solidFill>
                <a:srgbClr val="0070C0"/>
              </a:solidFill>
            </a:endParaRPr>
          </a:p>
        </p:txBody>
      </p:sp>
      <p:sp>
        <p:nvSpPr>
          <p:cNvPr id="4" name="Rectangle 3"/>
          <p:cNvSpPr/>
          <p:nvPr/>
        </p:nvSpPr>
        <p:spPr>
          <a:xfrm>
            <a:off x="381000" y="1524000"/>
            <a:ext cx="8077200" cy="5216813"/>
          </a:xfrm>
          <a:prstGeom prst="rect">
            <a:avLst/>
          </a:prstGeom>
        </p:spPr>
        <p:txBody>
          <a:bodyPr wrap="square">
            <a:spAutoFit/>
          </a:bodyPr>
          <a:lstStyle/>
          <a:p>
            <a:pPr>
              <a:lnSpc>
                <a:spcPct val="150000"/>
              </a:lnSpc>
            </a:pPr>
            <a:r>
              <a:rPr lang="en-US" b="1" dirty="0" smtClean="0">
                <a:solidFill>
                  <a:srgbClr val="FF0000"/>
                </a:solidFill>
              </a:rPr>
              <a:t>Theory:</a:t>
            </a:r>
          </a:p>
          <a:p>
            <a:pPr>
              <a:lnSpc>
                <a:spcPct val="200000"/>
              </a:lnSpc>
              <a:buFont typeface="Wingdings" pitchFamily="2" charset="2"/>
              <a:buChar char="Ø"/>
            </a:pPr>
            <a:r>
              <a:rPr lang="en-US" dirty="0" smtClean="0"/>
              <a:t>   Fractional distillation is suitable for a system when the boiling point of the mixture is always intermediate between those of pure components. </a:t>
            </a:r>
          </a:p>
          <a:p>
            <a:pPr>
              <a:lnSpc>
                <a:spcPct val="200000"/>
              </a:lnSpc>
              <a:buFont typeface="Wingdings" pitchFamily="2" charset="2"/>
              <a:buChar char="Ø"/>
            </a:pPr>
            <a:r>
              <a:rPr lang="en-US" dirty="0" smtClean="0"/>
              <a:t>   There is </a:t>
            </a:r>
            <a:r>
              <a:rPr lang="en-US" dirty="0" smtClean="0">
                <a:solidFill>
                  <a:srgbClr val="0000FF"/>
                </a:solidFill>
              </a:rPr>
              <a:t>neither a maximum nor a minimum in the composition curves.</a:t>
            </a:r>
            <a:r>
              <a:rPr lang="en-US" dirty="0" smtClean="0"/>
              <a:t> These systems are known as </a:t>
            </a:r>
            <a:r>
              <a:rPr lang="en-US" i="1" dirty="0" err="1" smtClean="0">
                <a:solidFill>
                  <a:srgbClr val="FF3300"/>
                </a:solidFill>
              </a:rPr>
              <a:t>zeotropic</a:t>
            </a:r>
            <a:r>
              <a:rPr lang="en-US" i="1" dirty="0" smtClean="0">
                <a:solidFill>
                  <a:srgbClr val="FF3300"/>
                </a:solidFill>
              </a:rPr>
              <a:t> mixtures</a:t>
            </a:r>
            <a:r>
              <a:rPr lang="en-US" i="1" dirty="0" smtClean="0"/>
              <a:t>. </a:t>
            </a:r>
          </a:p>
          <a:p>
            <a:pPr>
              <a:lnSpc>
                <a:spcPct val="200000"/>
              </a:lnSpc>
              <a:buFont typeface="Wingdings" pitchFamily="2" charset="2"/>
              <a:buChar char="Ø"/>
            </a:pPr>
            <a:r>
              <a:rPr lang="en-US" dirty="0" smtClean="0"/>
              <a:t>   Examples</a:t>
            </a:r>
          </a:p>
          <a:p>
            <a:pPr>
              <a:lnSpc>
                <a:spcPct val="200000"/>
              </a:lnSpc>
            </a:pPr>
            <a:r>
              <a:rPr lang="en-US" dirty="0" smtClean="0">
                <a:solidFill>
                  <a:srgbClr val="33CC33"/>
                </a:solidFill>
              </a:rPr>
              <a:t>	Benzene and toluene</a:t>
            </a:r>
          </a:p>
          <a:p>
            <a:pPr>
              <a:lnSpc>
                <a:spcPct val="200000"/>
              </a:lnSpc>
            </a:pPr>
            <a:r>
              <a:rPr lang="en-US" dirty="0" smtClean="0">
                <a:solidFill>
                  <a:srgbClr val="33CC33"/>
                </a:solidFill>
              </a:rPr>
              <a:t>	C</a:t>
            </a:r>
            <a:r>
              <a:rPr lang="en-US" dirty="0" smtClean="0">
                <a:solidFill>
                  <a:srgbClr val="0000FF"/>
                </a:solidFill>
              </a:rPr>
              <a:t>arbon tetrachloride and </a:t>
            </a:r>
            <a:r>
              <a:rPr lang="en-US" dirty="0" err="1" smtClean="0">
                <a:solidFill>
                  <a:srgbClr val="0000FF"/>
                </a:solidFill>
              </a:rPr>
              <a:t>cyclohexane</a:t>
            </a:r>
            <a:endParaRPr lang="en-US" dirty="0" smtClean="0"/>
          </a:p>
          <a:p>
            <a:pPr>
              <a:lnSpc>
                <a:spcPct val="150000"/>
              </a:lnSpc>
            </a:pPr>
            <a:endParaRPr lang="en-US" b="1" dirty="0" smtClean="0">
              <a:solidFill>
                <a:srgbClr val="FF0000"/>
              </a:solidFill>
            </a:endParaRPr>
          </a:p>
          <a:p>
            <a:pPr>
              <a:lnSpc>
                <a:spcPct val="150000"/>
              </a:lnSpc>
            </a:pPr>
            <a:r>
              <a:rPr lang="en-US" b="1" dirty="0" smtClean="0">
                <a:solidFill>
                  <a:srgbClr val="FF00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Mixtures Can be composed of </a:t>
            </a:r>
            <a:endParaRPr lang="en-US" dirty="0"/>
          </a:p>
        </p:txBody>
      </p:sp>
      <p:sp>
        <p:nvSpPr>
          <p:cNvPr id="3" name="Content Placeholder 2"/>
          <p:cNvSpPr>
            <a:spLocks noGrp="1"/>
          </p:cNvSpPr>
          <p:nvPr>
            <p:ph sz="quarter" idx="1"/>
          </p:nvPr>
        </p:nvSpPr>
        <p:spPr>
          <a:xfrm>
            <a:off x="457200" y="1600200"/>
            <a:ext cx="8305800" cy="4873752"/>
          </a:xfrm>
        </p:spPr>
        <p:txBody>
          <a:bodyPr>
            <a:normAutofit/>
          </a:bodyPr>
          <a:lstStyle/>
          <a:p>
            <a:r>
              <a:rPr lang="en-US" dirty="0" smtClean="0"/>
              <a:t>Miscible liquids</a:t>
            </a:r>
          </a:p>
          <a:p>
            <a:r>
              <a:rPr lang="en-US" dirty="0" smtClean="0"/>
              <a:t>Partial Miscible liquids</a:t>
            </a:r>
          </a:p>
          <a:p>
            <a:r>
              <a:rPr lang="en-US" dirty="0" smtClean="0"/>
              <a:t>Immiscible Liquids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sz="quarter" idx="1"/>
          </p:nvPr>
        </p:nvSpPr>
        <p:spPr>
          <a:xfrm>
            <a:off x="457200" y="1600200"/>
            <a:ext cx="8305800" cy="4873752"/>
          </a:xfrm>
        </p:spPr>
        <p:txBody>
          <a:bodyPr>
            <a:normAutofit/>
          </a:bodyPr>
          <a:lstStyle/>
          <a:p>
            <a:r>
              <a:rPr lang="en-US" b="1" u="sng" dirty="0" smtClean="0">
                <a:solidFill>
                  <a:srgbClr val="00B0F0"/>
                </a:solidFill>
              </a:rPr>
              <a:t>Binary Mixture</a:t>
            </a:r>
          </a:p>
          <a:p>
            <a:pPr>
              <a:buNone/>
            </a:pPr>
            <a:r>
              <a:rPr lang="en-US" dirty="0" smtClean="0"/>
              <a:t>	When two liquids mixed together, they may be miscible with each other in all proportion, such miscible liquid are known as binary mixtures of liquid.</a:t>
            </a:r>
          </a:p>
          <a:p>
            <a:pPr>
              <a:buNone/>
            </a:pPr>
            <a:r>
              <a:rPr lang="en-US" dirty="0" smtClean="0"/>
              <a:t>	</a:t>
            </a:r>
          </a:p>
          <a:p>
            <a:pPr>
              <a:buNone/>
            </a:pPr>
            <a:r>
              <a:rPr lang="en-US" dirty="0" smtClean="0"/>
              <a:t>	</a:t>
            </a:r>
            <a:r>
              <a:rPr lang="en-US" b="1" dirty="0" smtClean="0">
                <a:solidFill>
                  <a:srgbClr val="00B0F0"/>
                </a:solidFill>
              </a:rPr>
              <a:t>Example:</a:t>
            </a:r>
          </a:p>
          <a:p>
            <a:pPr>
              <a:buNone/>
            </a:pPr>
            <a:r>
              <a:rPr lang="en-US" dirty="0" smtClean="0"/>
              <a:t>	- Ethanol + Water</a:t>
            </a:r>
          </a:p>
          <a:p>
            <a:pPr>
              <a:buNone/>
            </a:pPr>
            <a:r>
              <a:rPr lang="en-US" dirty="0" smtClean="0"/>
              <a:t>	- Acetone + Water</a:t>
            </a:r>
          </a:p>
          <a:p>
            <a:pPr>
              <a:buNone/>
            </a:pPr>
            <a:r>
              <a:rPr lang="en-US" dirty="0" smtClean="0"/>
              <a:t>	- Benzene + Carbon tetrachloride</a:t>
            </a:r>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1122</TotalTime>
  <Words>4096</Words>
  <Application>Microsoft Office PowerPoint</Application>
  <PresentationFormat>On-screen Show (4:3)</PresentationFormat>
  <Paragraphs>517</Paragraphs>
  <Slides>76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Arial Narrow</vt:lpstr>
      <vt:lpstr>Century Schoolbook</vt:lpstr>
      <vt:lpstr>Garamond</vt:lpstr>
      <vt:lpstr>Times</vt:lpstr>
      <vt:lpstr>Times New Roman</vt:lpstr>
      <vt:lpstr>Wingdings</vt:lpstr>
      <vt:lpstr>Wingdings 2</vt:lpstr>
      <vt:lpstr>Oriel</vt:lpstr>
      <vt:lpstr>DISTILLATION</vt:lpstr>
      <vt:lpstr>Definition</vt:lpstr>
      <vt:lpstr>PowerPoint Presentation</vt:lpstr>
      <vt:lpstr> History</vt:lpstr>
      <vt:lpstr>Distillation Vs Evaporation Vs Drying</vt:lpstr>
      <vt:lpstr>Applications:</vt:lpstr>
      <vt:lpstr>Applications in Pharmacy</vt:lpstr>
      <vt:lpstr>Liquid Mixtures Can be composed of </vt:lpstr>
      <vt:lpstr>Terminology</vt:lpstr>
      <vt:lpstr>Terminology</vt:lpstr>
      <vt:lpstr>Terminology</vt:lpstr>
      <vt:lpstr>Terminology</vt:lpstr>
      <vt:lpstr>Terminology</vt:lpstr>
      <vt:lpstr>Distillation Assembly</vt:lpstr>
      <vt:lpstr>General Equipment for Distillation:</vt:lpstr>
      <vt:lpstr>General Equipment for Distillation:</vt:lpstr>
      <vt:lpstr>General Equipment for Distillation:</vt:lpstr>
      <vt:lpstr>General Equipment for Distillation:</vt:lpstr>
      <vt:lpstr>General Equipment for Distillation:</vt:lpstr>
      <vt:lpstr>Classification of distillation methods</vt:lpstr>
      <vt:lpstr>1. SIMPLE DISTILLATION</vt:lpstr>
      <vt:lpstr>1. SIMPLE DISTILLATION</vt:lpstr>
      <vt:lpstr>1. SIMPLE DISTILLATION</vt:lpstr>
      <vt:lpstr>1. SIMPLE DISTILLATION</vt:lpstr>
      <vt:lpstr>1. SIMPLE DISTILLATION</vt:lpstr>
      <vt:lpstr>1. SIMPLE DISTILLATION</vt:lpstr>
      <vt:lpstr>PowerPoint Presentation</vt:lpstr>
      <vt:lpstr>2. Flash Distillation</vt:lpstr>
      <vt:lpstr>2. Flash Distillation</vt:lpstr>
      <vt:lpstr>2. Flash Distillation</vt:lpstr>
      <vt:lpstr>2. Flash Distillation</vt:lpstr>
      <vt:lpstr>2. Flash Distillation</vt:lpstr>
      <vt:lpstr>PowerPoint Presentation</vt:lpstr>
      <vt:lpstr>PowerPoint Presentation</vt:lpstr>
      <vt:lpstr>3. VACUUM DISTILLATION</vt:lpstr>
      <vt:lpstr>3. VACUUM DISTILLATION</vt:lpstr>
      <vt:lpstr>3. VACUUM DISTILLATION</vt:lpstr>
      <vt:lpstr>3. VACUUM DISTILLATION</vt:lpstr>
      <vt:lpstr>3. VACUUM DISTILLATION</vt:lpstr>
      <vt:lpstr>PowerPoint Presentation</vt:lpstr>
      <vt:lpstr>3. VACUUM DISTILLATION</vt:lpstr>
      <vt:lpstr>4. Molecular distillation </vt:lpstr>
      <vt:lpstr>4. Molecular distillation </vt:lpstr>
      <vt:lpstr>4. Molecular distillation </vt:lpstr>
      <vt:lpstr>4. Molecular distillation </vt:lpstr>
      <vt:lpstr>4. Molecular distillation      Centrifugal molecular distillation still</vt:lpstr>
      <vt:lpstr>4. Molecular distillation      Centrifugal molecular distillation still</vt:lpstr>
      <vt:lpstr>4. Molecular distillation      Centrifugal molecular distillation still</vt:lpstr>
      <vt:lpstr>4. Molecular distillation      Centrifugal molecular distillation still</vt:lpstr>
      <vt:lpstr>4. Molecular distillation      Wiped film molecular distillation still </vt:lpstr>
      <vt:lpstr>PowerPoint Presentation</vt:lpstr>
      <vt:lpstr>4. Molecular distillation      Wiped film molecular distillation still </vt:lpstr>
      <vt:lpstr>5. Steam distillation </vt:lpstr>
      <vt:lpstr>5. Steam distillation</vt:lpstr>
      <vt:lpstr>5. Steam distillation </vt:lpstr>
      <vt:lpstr>5. Steam distillation </vt:lpstr>
      <vt:lpstr>5. Steam distillation </vt:lpstr>
      <vt:lpstr>5. Steam distillation </vt:lpstr>
      <vt:lpstr>5. Steam distillation </vt:lpstr>
      <vt:lpstr>6. Destructive Distillation (Dry distillation)</vt:lpstr>
      <vt:lpstr>7. Compression Distillation</vt:lpstr>
      <vt:lpstr>7. Compression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lpstr>8. Fractional Distillation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Distillation</dc:title>
  <dc:creator>Bolt</dc:creator>
  <cp:lastModifiedBy>Windows User</cp:lastModifiedBy>
  <cp:revision>133</cp:revision>
  <dcterms:created xsi:type="dcterms:W3CDTF">2006-08-16T00:00:00Z</dcterms:created>
  <dcterms:modified xsi:type="dcterms:W3CDTF">2020-04-24T04:42:40Z</dcterms:modified>
</cp:coreProperties>
</file>