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1" r:id="rId8"/>
    <p:sldId id="263" r:id="rId9"/>
    <p:sldId id="264" r:id="rId10"/>
    <p:sldId id="267" r:id="rId11"/>
    <p:sldId id="266" r:id="rId12"/>
    <p:sldId id="268" r:id="rId13"/>
    <p:sldId id="270" r:id="rId14"/>
    <p:sldId id="271" r:id="rId15"/>
    <p:sldId id="272" r:id="rId16"/>
    <p:sldId id="273" r:id="rId17"/>
    <p:sldId id="269" r:id="rId18"/>
    <p:sldId id="26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5803C-0A94-45E8-B264-B58F53769EEE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598484DB-667F-4B62-825C-75BA062A2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520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5803C-0A94-45E8-B264-B58F53769EEE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484DB-667F-4B62-825C-75BA062A2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30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5803C-0A94-45E8-B264-B58F53769EEE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484DB-667F-4B62-825C-75BA062A2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303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5803C-0A94-45E8-B264-B58F53769EEE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484DB-667F-4B62-825C-75BA062A2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418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AA15803C-0A94-45E8-B264-B58F53769EEE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598484DB-667F-4B62-825C-75BA062A2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166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5803C-0A94-45E8-B264-B58F53769EEE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484DB-667F-4B62-825C-75BA062A2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466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5803C-0A94-45E8-B264-B58F53769EEE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484DB-667F-4B62-825C-75BA062A2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624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5803C-0A94-45E8-B264-B58F53769EEE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484DB-667F-4B62-825C-75BA062A2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025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5803C-0A94-45E8-B264-B58F53769EEE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484DB-667F-4B62-825C-75BA062A2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666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5803C-0A94-45E8-B264-B58F53769EEE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484DB-667F-4B62-825C-75BA062A2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831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5803C-0A94-45E8-B264-B58F53769EEE}" type="datetimeFigureOut">
              <a:rPr lang="en-US" smtClean="0"/>
              <a:t>12/2/2020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484DB-667F-4B62-825C-75BA062A2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908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AA15803C-0A94-45E8-B264-B58F53769EEE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598484DB-667F-4B62-825C-75BA062A2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809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Developing an Argument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Strengthening your ideas in writings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874758" y="5568287"/>
            <a:ext cx="2702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By Sana </a:t>
            </a:r>
            <a:r>
              <a:rPr lang="en-US" smtClean="0"/>
              <a:t>Ghaffar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2782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warrant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Part of argument which make your argument strong</a:t>
            </a:r>
          </a:p>
          <a:p>
            <a:r>
              <a:rPr lang="en-US" dirty="0" smtClean="0"/>
              <a:t>How your convince your reader</a:t>
            </a:r>
          </a:p>
          <a:p>
            <a:r>
              <a:rPr lang="en-US" dirty="0" smtClean="0"/>
              <a:t>Mention the source of reception of proofs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456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9723" y="143438"/>
            <a:ext cx="10058400" cy="1609344"/>
          </a:xfrm>
        </p:spPr>
        <p:txBody>
          <a:bodyPr/>
          <a:lstStyle/>
          <a:p>
            <a:r>
              <a:rPr lang="en-US" dirty="0" smtClean="0"/>
              <a:t>Types of evidences/proofs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096" y="1214650"/>
            <a:ext cx="7369791" cy="5643350"/>
          </a:xfrm>
        </p:spPr>
      </p:pic>
    </p:spTree>
    <p:extLst>
      <p:ext uri="{BB962C8B-B14F-4D97-AF65-F5344CB8AC3E}">
        <p14:creationId xmlns:p14="http://schemas.microsoft.com/office/powerpoint/2010/main" val="3909966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Objections/counter arguments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Alternative points</a:t>
            </a:r>
          </a:p>
          <a:p>
            <a:r>
              <a:rPr lang="en-US" dirty="0" smtClean="0"/>
              <a:t>It enhances the validity of argument</a:t>
            </a:r>
          </a:p>
          <a:p>
            <a:r>
              <a:rPr lang="en-US" dirty="0" smtClean="0"/>
              <a:t>Implicitly give a direction to support your thinking</a:t>
            </a:r>
          </a:p>
          <a:p>
            <a:r>
              <a:rPr lang="en-US" dirty="0" smtClean="0"/>
              <a:t>Ensures that argument is not flawed</a:t>
            </a:r>
          </a:p>
          <a:p>
            <a:r>
              <a:rPr lang="en-US" dirty="0" smtClean="0"/>
              <a:t>Narrow arguments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798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Activity 1: 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988" t="20414" r="24791" b="42193"/>
          <a:stretch/>
        </p:blipFill>
        <p:spPr>
          <a:xfrm>
            <a:off x="2183643" y="2093976"/>
            <a:ext cx="7697336" cy="3515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3247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 2: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935" t="41301" r="24791" b="16590"/>
          <a:stretch/>
        </p:blipFill>
        <p:spPr>
          <a:xfrm>
            <a:off x="1801504" y="2811439"/>
            <a:ext cx="8516203" cy="3411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0491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 3: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488" t="29509" r="24412" b="20633"/>
          <a:stretch/>
        </p:blipFill>
        <p:spPr>
          <a:xfrm>
            <a:off x="1419367" y="2442950"/>
            <a:ext cx="9307773" cy="304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6715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Continued…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503" t="15023" r="31609" b="7833"/>
          <a:stretch/>
        </p:blipFill>
        <p:spPr>
          <a:xfrm>
            <a:off x="3949526" y="1187356"/>
            <a:ext cx="7178722" cy="5233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48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balanced summary of the argument</a:t>
            </a:r>
          </a:p>
          <a:p>
            <a:r>
              <a:rPr lang="en-US" dirty="0" smtClean="0"/>
              <a:t>Appropriateness is mandatory</a:t>
            </a:r>
          </a:p>
          <a:p>
            <a:r>
              <a:rPr lang="en-US" dirty="0" smtClean="0"/>
              <a:t>In accordance with your proofs</a:t>
            </a:r>
          </a:p>
          <a:p>
            <a:r>
              <a:rPr lang="en-US" dirty="0" smtClean="0"/>
              <a:t>Prediction or recommendation</a:t>
            </a:r>
          </a:p>
        </p:txBody>
      </p:sp>
    </p:spTree>
    <p:extLst>
      <p:ext uri="{BB962C8B-B14F-4D97-AF65-F5344CB8AC3E}">
        <p14:creationId xmlns:p14="http://schemas.microsoft.com/office/powerpoint/2010/main" val="3211557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Argument on page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254" y="2483893"/>
            <a:ext cx="8420668" cy="3275461"/>
          </a:xfrm>
        </p:spPr>
      </p:pic>
    </p:spTree>
    <p:extLst>
      <p:ext uri="{BB962C8B-B14F-4D97-AF65-F5344CB8AC3E}">
        <p14:creationId xmlns:p14="http://schemas.microsoft.com/office/powerpoint/2010/main" val="326646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525" y="122830"/>
            <a:ext cx="5314950" cy="6250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284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9155" y="2204250"/>
            <a:ext cx="10058400" cy="1609344"/>
          </a:xfrm>
        </p:spPr>
        <p:txBody>
          <a:bodyPr/>
          <a:lstStyle/>
          <a:p>
            <a:pPr algn="ctr"/>
            <a:r>
              <a:rPr lang="en-US" dirty="0" smtClean="0"/>
              <a:t>Questioning session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003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argument is?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Latin word “arguer”</a:t>
            </a:r>
          </a:p>
          <a:p>
            <a:r>
              <a:rPr lang="en-US" dirty="0" smtClean="0"/>
              <a:t>Means to make clear</a:t>
            </a:r>
          </a:p>
          <a:p>
            <a:r>
              <a:rPr lang="en-US" dirty="0" smtClean="0"/>
              <a:t>Rationality through evidences</a:t>
            </a:r>
          </a:p>
          <a:p>
            <a:r>
              <a:rPr lang="en-US" dirty="0" smtClean="0"/>
              <a:t>Strengthens the point of view</a:t>
            </a:r>
          </a:p>
          <a:p>
            <a:r>
              <a:rPr lang="en-US" dirty="0" smtClean="0"/>
              <a:t>Representation of your critical thinking skills</a:t>
            </a:r>
          </a:p>
          <a:p>
            <a:r>
              <a:rPr lang="en-US" dirty="0" smtClean="0"/>
              <a:t>Persuasiveness is important</a:t>
            </a:r>
          </a:p>
        </p:txBody>
      </p:sp>
    </p:spTree>
    <p:extLst>
      <p:ext uri="{BB962C8B-B14F-4D97-AF65-F5344CB8AC3E}">
        <p14:creationId xmlns:p14="http://schemas.microsoft.com/office/powerpoint/2010/main" val="3620664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Features of argument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1) Well supported by evidences driven from relevant data</a:t>
            </a:r>
          </a:p>
          <a:p>
            <a:pPr marL="0" indent="0">
              <a:buNone/>
            </a:pPr>
            <a:r>
              <a:rPr lang="en-US" dirty="0" smtClean="0"/>
              <a:t>For example: 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The analysis confirmed that the </a:t>
            </a:r>
            <a:r>
              <a:rPr lang="en-US" dirty="0"/>
              <a:t>coronavirus outbreak and the spillover to the global economy which triggered the </a:t>
            </a:r>
            <a:r>
              <a:rPr lang="en-US" dirty="0" smtClean="0"/>
              <a:t>global </a:t>
            </a:r>
            <a:r>
              <a:rPr lang="en-US" dirty="0"/>
              <a:t>recession in 2020. Policy makers in many countries were under pressure to respond to the </a:t>
            </a:r>
            <a:r>
              <a:rPr lang="en-US" dirty="0" smtClean="0"/>
              <a:t>coronavirus </a:t>
            </a:r>
            <a:r>
              <a:rPr lang="en-US" dirty="0"/>
              <a:t>outbreak. As a result, many governments made fast policy decisions that had </a:t>
            </a:r>
            <a:r>
              <a:rPr lang="en-US" dirty="0" smtClean="0"/>
              <a:t>far-reaching </a:t>
            </a:r>
            <a:r>
              <a:rPr lang="en-US" dirty="0"/>
              <a:t>positive and negative effects on their respective economy – many countries plunged into </a:t>
            </a:r>
            <a:r>
              <a:rPr lang="en-US" dirty="0" smtClean="0"/>
              <a:t>a </a:t>
            </a:r>
            <a:r>
              <a:rPr lang="en-US" dirty="0"/>
              <a:t>recession.</a:t>
            </a:r>
          </a:p>
          <a:p>
            <a:pPr marL="0" indent="0">
              <a:buNone/>
            </a:pPr>
            <a:r>
              <a:rPr lang="en-US" dirty="0" smtClean="0"/>
              <a:t>2) Presence of your critical thought is mandatory</a:t>
            </a:r>
          </a:p>
          <a:p>
            <a:pPr marL="0" indent="0">
              <a:buNone/>
            </a:pPr>
            <a:r>
              <a:rPr lang="en-US" dirty="0" smtClean="0"/>
              <a:t>For example: </a:t>
            </a:r>
          </a:p>
          <a:p>
            <a:pPr marL="0" indent="0">
              <a:buNone/>
            </a:pPr>
            <a:r>
              <a:rPr lang="en-US" dirty="0" smtClean="0"/>
              <a:t>On </a:t>
            </a:r>
            <a:r>
              <a:rPr lang="en-US" dirty="0"/>
              <a:t>the bright side, the coronavirus-induced public health crisis created an opportunity for many </a:t>
            </a:r>
            <a:r>
              <a:rPr lang="en-US" dirty="0" smtClean="0"/>
              <a:t>governments </a:t>
            </a:r>
            <a:r>
              <a:rPr lang="en-US" dirty="0"/>
              <a:t>to make lasting reforms in the public health sector.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24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Continued…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3) Well  prepared and supportive against all counter arguments </a:t>
            </a:r>
          </a:p>
          <a:p>
            <a:pPr marL="0" indent="0">
              <a:buNone/>
            </a:pPr>
            <a:r>
              <a:rPr lang="en-US" dirty="0" smtClean="0"/>
              <a:t>For example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4" t="36020" r="4279" b="7463"/>
          <a:stretch/>
        </p:blipFill>
        <p:spPr>
          <a:xfrm>
            <a:off x="1842448" y="2982035"/>
            <a:ext cx="8093122" cy="3759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152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48" y="484632"/>
            <a:ext cx="10058400" cy="5687568"/>
          </a:xfrm>
        </p:spPr>
      </p:pic>
    </p:spTree>
    <p:extLst>
      <p:ext uri="{BB962C8B-B14F-4D97-AF65-F5344CB8AC3E}">
        <p14:creationId xmlns:p14="http://schemas.microsoft.com/office/powerpoint/2010/main" val="1742092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Components of argument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Claim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Warrant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Proof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Objection/ counter arguments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Conclusion </a:t>
            </a:r>
          </a:p>
        </p:txBody>
      </p:sp>
    </p:spTree>
    <p:extLst>
      <p:ext uri="{BB962C8B-B14F-4D97-AF65-F5344CB8AC3E}">
        <p14:creationId xmlns:p14="http://schemas.microsoft.com/office/powerpoint/2010/main" val="2508101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Claim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base of the reason of your writing</a:t>
            </a:r>
          </a:p>
          <a:p>
            <a:r>
              <a:rPr lang="en-US" dirty="0" smtClean="0"/>
              <a:t>Argument should be worth arguing over</a:t>
            </a:r>
          </a:p>
          <a:p>
            <a:r>
              <a:rPr lang="en-US" dirty="0" smtClean="0"/>
              <a:t>Must be included in your introduction </a:t>
            </a:r>
          </a:p>
          <a:p>
            <a:r>
              <a:rPr lang="en-US" dirty="0" smtClean="0"/>
              <a:t>Full of proofs</a:t>
            </a:r>
          </a:p>
          <a:p>
            <a:r>
              <a:rPr lang="en-US" dirty="0" smtClean="0"/>
              <a:t>Following points must be followed: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Identification of claim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Reason of supporting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Whether the evidence is reliable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Link between reasons of supporting claim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Prepare in mind against the defense of counter arguments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92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746</TotalTime>
  <Words>326</Words>
  <Application>Microsoft Office PowerPoint</Application>
  <PresentationFormat>Widescreen</PresentationFormat>
  <Paragraphs>59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Rockwell</vt:lpstr>
      <vt:lpstr>Rockwell Condensed</vt:lpstr>
      <vt:lpstr>Wingdings</vt:lpstr>
      <vt:lpstr>Wood Type</vt:lpstr>
      <vt:lpstr>Developing an Argument </vt:lpstr>
      <vt:lpstr>PowerPoint Presentation</vt:lpstr>
      <vt:lpstr>Questioning session </vt:lpstr>
      <vt:lpstr>What argument is?</vt:lpstr>
      <vt:lpstr>Features of argument </vt:lpstr>
      <vt:lpstr>Continued… </vt:lpstr>
      <vt:lpstr>PowerPoint Presentation</vt:lpstr>
      <vt:lpstr>Components of argument</vt:lpstr>
      <vt:lpstr>Claim</vt:lpstr>
      <vt:lpstr>warrant</vt:lpstr>
      <vt:lpstr>Types of evidences/proofs </vt:lpstr>
      <vt:lpstr>Objections/counter arguments</vt:lpstr>
      <vt:lpstr>Activity 1: </vt:lpstr>
      <vt:lpstr>Activity 2: </vt:lpstr>
      <vt:lpstr>Activity 3:</vt:lpstr>
      <vt:lpstr>Continued…</vt:lpstr>
      <vt:lpstr>Conclusion </vt:lpstr>
      <vt:lpstr>Argument on page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16</cp:revision>
  <dcterms:created xsi:type="dcterms:W3CDTF">2020-11-29T19:48:49Z</dcterms:created>
  <dcterms:modified xsi:type="dcterms:W3CDTF">2020-12-02T16:40:43Z</dcterms:modified>
</cp:coreProperties>
</file>