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D8D977-A8AD-4E06-A175-F0BE10D9CC17}"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55AAB-6D88-4BFF-8D71-7228E9B70AD4}" type="slidenum">
              <a:rPr lang="en-US" smtClean="0"/>
              <a:t>‹#›</a:t>
            </a:fld>
            <a:endParaRPr lang="en-US"/>
          </a:p>
        </p:txBody>
      </p:sp>
    </p:spTree>
    <p:extLst>
      <p:ext uri="{BB962C8B-B14F-4D97-AF65-F5344CB8AC3E}">
        <p14:creationId xmlns:p14="http://schemas.microsoft.com/office/powerpoint/2010/main" val="1140321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D8D977-A8AD-4E06-A175-F0BE10D9CC17}"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55AAB-6D88-4BFF-8D71-7228E9B70AD4}" type="slidenum">
              <a:rPr lang="en-US" smtClean="0"/>
              <a:t>‹#›</a:t>
            </a:fld>
            <a:endParaRPr lang="en-US"/>
          </a:p>
        </p:txBody>
      </p:sp>
    </p:spTree>
    <p:extLst>
      <p:ext uri="{BB962C8B-B14F-4D97-AF65-F5344CB8AC3E}">
        <p14:creationId xmlns:p14="http://schemas.microsoft.com/office/powerpoint/2010/main" val="2624829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D8D977-A8AD-4E06-A175-F0BE10D9CC17}"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55AAB-6D88-4BFF-8D71-7228E9B70AD4}" type="slidenum">
              <a:rPr lang="en-US" smtClean="0"/>
              <a:t>‹#›</a:t>
            </a:fld>
            <a:endParaRPr lang="en-US"/>
          </a:p>
        </p:txBody>
      </p:sp>
    </p:spTree>
    <p:extLst>
      <p:ext uri="{BB962C8B-B14F-4D97-AF65-F5344CB8AC3E}">
        <p14:creationId xmlns:p14="http://schemas.microsoft.com/office/powerpoint/2010/main" val="1069702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D8D977-A8AD-4E06-A175-F0BE10D9CC17}"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55AAB-6D88-4BFF-8D71-7228E9B70AD4}" type="slidenum">
              <a:rPr lang="en-US" smtClean="0"/>
              <a:t>‹#›</a:t>
            </a:fld>
            <a:endParaRPr lang="en-US"/>
          </a:p>
        </p:txBody>
      </p:sp>
    </p:spTree>
    <p:extLst>
      <p:ext uri="{BB962C8B-B14F-4D97-AF65-F5344CB8AC3E}">
        <p14:creationId xmlns:p14="http://schemas.microsoft.com/office/powerpoint/2010/main" val="185113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D8D977-A8AD-4E06-A175-F0BE10D9CC17}"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55AAB-6D88-4BFF-8D71-7228E9B70AD4}" type="slidenum">
              <a:rPr lang="en-US" smtClean="0"/>
              <a:t>‹#›</a:t>
            </a:fld>
            <a:endParaRPr lang="en-US"/>
          </a:p>
        </p:txBody>
      </p:sp>
    </p:spTree>
    <p:extLst>
      <p:ext uri="{BB962C8B-B14F-4D97-AF65-F5344CB8AC3E}">
        <p14:creationId xmlns:p14="http://schemas.microsoft.com/office/powerpoint/2010/main" val="986687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D8D977-A8AD-4E06-A175-F0BE10D9CC17}"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D55AAB-6D88-4BFF-8D71-7228E9B70AD4}" type="slidenum">
              <a:rPr lang="en-US" smtClean="0"/>
              <a:t>‹#›</a:t>
            </a:fld>
            <a:endParaRPr lang="en-US"/>
          </a:p>
        </p:txBody>
      </p:sp>
    </p:spTree>
    <p:extLst>
      <p:ext uri="{BB962C8B-B14F-4D97-AF65-F5344CB8AC3E}">
        <p14:creationId xmlns:p14="http://schemas.microsoft.com/office/powerpoint/2010/main" val="3110084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D8D977-A8AD-4E06-A175-F0BE10D9CC17}" type="datetimeFigureOut">
              <a:rPr lang="en-US" smtClean="0"/>
              <a:t>11/30/2020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D55AAB-6D88-4BFF-8D71-7228E9B70AD4}" type="slidenum">
              <a:rPr lang="en-US" smtClean="0"/>
              <a:t>‹#›</a:t>
            </a:fld>
            <a:endParaRPr lang="en-US"/>
          </a:p>
        </p:txBody>
      </p:sp>
    </p:spTree>
    <p:extLst>
      <p:ext uri="{BB962C8B-B14F-4D97-AF65-F5344CB8AC3E}">
        <p14:creationId xmlns:p14="http://schemas.microsoft.com/office/powerpoint/2010/main" val="1673179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D8D977-A8AD-4E06-A175-F0BE10D9CC17}" type="datetimeFigureOut">
              <a:rPr lang="en-US" smtClean="0"/>
              <a:t>11/30/2020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D55AAB-6D88-4BFF-8D71-7228E9B70AD4}" type="slidenum">
              <a:rPr lang="en-US" smtClean="0"/>
              <a:t>‹#›</a:t>
            </a:fld>
            <a:endParaRPr lang="en-US"/>
          </a:p>
        </p:txBody>
      </p:sp>
    </p:spTree>
    <p:extLst>
      <p:ext uri="{BB962C8B-B14F-4D97-AF65-F5344CB8AC3E}">
        <p14:creationId xmlns:p14="http://schemas.microsoft.com/office/powerpoint/2010/main" val="3623296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D8D977-A8AD-4E06-A175-F0BE10D9CC17}" type="datetimeFigureOut">
              <a:rPr lang="en-US" smtClean="0"/>
              <a:t>11/30/2020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D55AAB-6D88-4BFF-8D71-7228E9B70AD4}" type="slidenum">
              <a:rPr lang="en-US" smtClean="0"/>
              <a:t>‹#›</a:t>
            </a:fld>
            <a:endParaRPr lang="en-US"/>
          </a:p>
        </p:txBody>
      </p:sp>
    </p:spTree>
    <p:extLst>
      <p:ext uri="{BB962C8B-B14F-4D97-AF65-F5344CB8AC3E}">
        <p14:creationId xmlns:p14="http://schemas.microsoft.com/office/powerpoint/2010/main" val="176422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D8D977-A8AD-4E06-A175-F0BE10D9CC17}"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D55AAB-6D88-4BFF-8D71-7228E9B70AD4}" type="slidenum">
              <a:rPr lang="en-US" smtClean="0"/>
              <a:t>‹#›</a:t>
            </a:fld>
            <a:endParaRPr lang="en-US"/>
          </a:p>
        </p:txBody>
      </p:sp>
    </p:spTree>
    <p:extLst>
      <p:ext uri="{BB962C8B-B14F-4D97-AF65-F5344CB8AC3E}">
        <p14:creationId xmlns:p14="http://schemas.microsoft.com/office/powerpoint/2010/main" val="1789552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D8D977-A8AD-4E06-A175-F0BE10D9CC17}"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D55AAB-6D88-4BFF-8D71-7228E9B70AD4}" type="slidenum">
              <a:rPr lang="en-US" smtClean="0"/>
              <a:t>‹#›</a:t>
            </a:fld>
            <a:endParaRPr lang="en-US"/>
          </a:p>
        </p:txBody>
      </p:sp>
    </p:spTree>
    <p:extLst>
      <p:ext uri="{BB962C8B-B14F-4D97-AF65-F5344CB8AC3E}">
        <p14:creationId xmlns:p14="http://schemas.microsoft.com/office/powerpoint/2010/main" val="244282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D8D977-A8AD-4E06-A175-F0BE10D9CC17}" type="datetimeFigureOut">
              <a:rPr lang="en-US" smtClean="0"/>
              <a:t>11/30/2020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D55AAB-6D88-4BFF-8D71-7228E9B70AD4}" type="slidenum">
              <a:rPr lang="en-US" smtClean="0"/>
              <a:t>‹#›</a:t>
            </a:fld>
            <a:endParaRPr lang="en-US"/>
          </a:p>
        </p:txBody>
      </p:sp>
    </p:spTree>
    <p:extLst>
      <p:ext uri="{BB962C8B-B14F-4D97-AF65-F5344CB8AC3E}">
        <p14:creationId xmlns:p14="http://schemas.microsoft.com/office/powerpoint/2010/main" val="3847622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ducba.com/ms-powerpoint-presentation/" TargetMode="External"/><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hyperlink" Target="https://www.educba.com/10-ways-of-communicating-ideas-effectively/"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educba.com/best-free-multimedia-software/"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educba.com/viruses-function/"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educba.com/courses/all/servers/" TargetMode="External"/><Relationship Id="rId2" Type="http://schemas.openxmlformats.org/officeDocument/2006/relationships/hyperlink" Target="https://www.educba.com/system-software-tool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educba.com/website-services/" TargetMode="External"/><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hyperlink" Target="https://www.educba.com/how-to-build-web-applications-using-mongodb/"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educba.com/excel/courses/excel-advanced-course/"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s://www.educba.com/graph-chart-format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educba.com/database-management-tools/" TargetMode="External"/><Relationship Id="rId2" Type="http://schemas.openxmlformats.org/officeDocument/2006/relationships/hyperlink" Target="https://www.educba.com/database-management-system-advantages/" TargetMode="External"/><Relationship Id="rId1" Type="http://schemas.openxmlformats.org/officeDocument/2006/relationships/slideLayout" Target="../slideLayouts/slideLayout7.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0823" y="581450"/>
            <a:ext cx="9144000" cy="2387600"/>
          </a:xfrm>
        </p:spPr>
        <p:txBody>
          <a:bodyPr/>
          <a:lstStyle/>
          <a:p>
            <a:r>
              <a:rPr lang="en-US" dirty="0" smtClean="0"/>
              <a:t>Application Software's</a:t>
            </a:r>
            <a:endParaRPr lang="en-US" dirty="0"/>
          </a:p>
        </p:txBody>
      </p:sp>
      <p:pic>
        <p:nvPicPr>
          <p:cNvPr id="1026" name="Picture 2" descr="Software 101: A Complete Guide to Different Types of Softwa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4982" y="2969050"/>
            <a:ext cx="6515681" cy="2792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0298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1057" y="514013"/>
            <a:ext cx="4083169" cy="369332"/>
          </a:xfrm>
          <a:prstGeom prst="rect">
            <a:avLst/>
          </a:prstGeom>
        </p:spPr>
        <p:txBody>
          <a:bodyPr wrap="none">
            <a:spAutoFit/>
          </a:bodyPr>
          <a:lstStyle/>
          <a:p>
            <a:r>
              <a:rPr lang="en-US" b="1" i="0" dirty="0" smtClean="0">
                <a:solidFill>
                  <a:srgbClr val="1375B0"/>
                </a:solidFill>
                <a:effectLst/>
                <a:latin typeface="Nunito Sans"/>
              </a:rPr>
              <a:t>Presentation: Pixel Perfect Pictures</a:t>
            </a:r>
            <a:endParaRPr lang="en-US" b="1" i="0" dirty="0">
              <a:solidFill>
                <a:srgbClr val="1375B0"/>
              </a:solidFill>
              <a:effectLst/>
              <a:latin typeface="Nunito Sans"/>
            </a:endParaRPr>
          </a:p>
        </p:txBody>
      </p:sp>
      <p:pic>
        <p:nvPicPr>
          <p:cNvPr id="6146" name="Picture 2" descr="keyword in jav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9362" y="243556"/>
            <a:ext cx="4943313" cy="325949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71057" y="1046519"/>
            <a:ext cx="6096000" cy="2585323"/>
          </a:xfrm>
          <a:prstGeom prst="rect">
            <a:avLst/>
          </a:prstGeom>
        </p:spPr>
        <p:txBody>
          <a:bodyPr>
            <a:spAutoFit/>
          </a:bodyPr>
          <a:lstStyle/>
          <a:p>
            <a:r>
              <a:rPr lang="en-US" b="0" i="0" dirty="0" smtClean="0">
                <a:solidFill>
                  <a:srgbClr val="4D5968"/>
                </a:solidFill>
                <a:effectLst/>
                <a:latin typeface="Nunito Sans"/>
              </a:rPr>
              <a:t>Information is presented visually through presentation graphics that combine numerous visual objects for creating interesting and</a:t>
            </a:r>
            <a:r>
              <a:rPr lang="en-US" b="0" i="0" u="none" strike="noStrike" dirty="0" smtClean="0">
                <a:solidFill>
                  <a:srgbClr val="E93F33"/>
                </a:solidFill>
                <a:effectLst/>
                <a:latin typeface="Nunito Sans"/>
                <a:hlinkClick r:id="rId3" tooltip="8 Tips for Creating Amazing PowerPoint Presentations"/>
              </a:rPr>
              <a:t> attractive presentations</a:t>
            </a:r>
            <a:r>
              <a:rPr lang="en-US" b="0" i="0" dirty="0" smtClean="0">
                <a:solidFill>
                  <a:srgbClr val="4D5968"/>
                </a:solidFill>
                <a:effectLst/>
                <a:latin typeface="Nunito Sans"/>
              </a:rPr>
              <a:t>. These tools are also used for </a:t>
            </a:r>
            <a:r>
              <a:rPr lang="en-US" b="0" i="0" u="none" strike="noStrike" dirty="0" smtClean="0">
                <a:solidFill>
                  <a:srgbClr val="E93F33"/>
                </a:solidFill>
                <a:effectLst/>
                <a:latin typeface="Nunito Sans"/>
                <a:hlinkClick r:id="rId4" tooltip="10 ways of Communicating Ideas Effectively"/>
              </a:rPr>
              <a:t>communicating</a:t>
            </a:r>
            <a:r>
              <a:rPr lang="en-US" b="0" i="0" dirty="0" smtClean="0">
                <a:solidFill>
                  <a:srgbClr val="4D5968"/>
                </a:solidFill>
                <a:effectLst/>
                <a:latin typeface="Nunito Sans"/>
              </a:rPr>
              <a:t> persuasive messages.</a:t>
            </a:r>
          </a:p>
          <a:p>
            <a:r>
              <a:rPr lang="en-US" b="0" i="0" dirty="0" smtClean="0">
                <a:solidFill>
                  <a:srgbClr val="4D5968"/>
                </a:solidFill>
                <a:effectLst/>
                <a:latin typeface="Nunito Sans"/>
              </a:rPr>
              <a:t>Slides are used for electronic presentation and there are layout, normal and slide show views.  You can choose color schemes, slide layouts , special effects, animation, transitions and builds.</a:t>
            </a:r>
            <a:endParaRPr lang="en-US" b="0" i="0" dirty="0">
              <a:solidFill>
                <a:srgbClr val="4D5968"/>
              </a:solidFill>
              <a:effectLst/>
              <a:latin typeface="Nunito Sans"/>
            </a:endParaRPr>
          </a:p>
        </p:txBody>
      </p:sp>
      <p:sp>
        <p:nvSpPr>
          <p:cNvPr id="4" name="Rectangle 3"/>
          <p:cNvSpPr/>
          <p:nvPr/>
        </p:nvSpPr>
        <p:spPr>
          <a:xfrm>
            <a:off x="279042" y="3929877"/>
            <a:ext cx="6302062" cy="1754326"/>
          </a:xfrm>
          <a:prstGeom prst="rect">
            <a:avLst/>
          </a:prstGeom>
        </p:spPr>
        <p:txBody>
          <a:bodyPr wrap="square">
            <a:spAutoFit/>
          </a:bodyPr>
          <a:lstStyle/>
          <a:p>
            <a:r>
              <a:rPr lang="en-US" b="1" i="0" dirty="0" smtClean="0">
                <a:solidFill>
                  <a:srgbClr val="1375B0"/>
                </a:solidFill>
                <a:effectLst/>
                <a:latin typeface="Nunito Sans"/>
              </a:rPr>
              <a:t>Software Suite: Application Software in a Group</a:t>
            </a:r>
          </a:p>
          <a:p>
            <a:pPr>
              <a:buFont typeface="+mj-lt"/>
              <a:buAutoNum type="arabicPeriod"/>
            </a:pPr>
            <a:r>
              <a:rPr lang="en-US" b="0" i="0" dirty="0" smtClean="0">
                <a:solidFill>
                  <a:srgbClr val="4D5968"/>
                </a:solidFill>
                <a:effectLst/>
                <a:latin typeface="Nunito Sans"/>
              </a:rPr>
              <a:t>Software suite is a group of application programs and the 4 different types are productivity, specialized, utility and personal.</a:t>
            </a:r>
          </a:p>
          <a:p>
            <a:pPr>
              <a:buFont typeface="+mj-lt"/>
              <a:buAutoNum type="arabicPeriod"/>
            </a:pPr>
            <a:r>
              <a:rPr lang="en-US" b="0" i="0" dirty="0" smtClean="0">
                <a:solidFill>
                  <a:srgbClr val="4D5968"/>
                </a:solidFill>
                <a:effectLst/>
                <a:latin typeface="Nunito Sans"/>
              </a:rPr>
              <a:t>Software suite is a collection of separate application programs bundled and sold as a group.</a:t>
            </a:r>
            <a:endParaRPr lang="en-US" b="0" i="0" dirty="0">
              <a:solidFill>
                <a:srgbClr val="4D5968"/>
              </a:solidFill>
              <a:effectLst/>
              <a:latin typeface="Nunito Sans"/>
            </a:endParaRPr>
          </a:p>
        </p:txBody>
      </p:sp>
      <p:pic>
        <p:nvPicPr>
          <p:cNvPr id="6148" name="Picture 4" descr="application-app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39362" y="3631842"/>
            <a:ext cx="4943313" cy="3042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466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303" y="262153"/>
            <a:ext cx="11101589" cy="3416320"/>
          </a:xfrm>
          <a:prstGeom prst="rect">
            <a:avLst/>
          </a:prstGeom>
        </p:spPr>
        <p:txBody>
          <a:bodyPr wrap="square">
            <a:spAutoFit/>
          </a:bodyPr>
          <a:lstStyle/>
          <a:p>
            <a:r>
              <a:rPr lang="en-US" b="1" i="0" dirty="0" smtClean="0">
                <a:solidFill>
                  <a:srgbClr val="1375B0"/>
                </a:solidFill>
                <a:effectLst/>
                <a:latin typeface="Nunito Sans"/>
              </a:rPr>
              <a:t>Built for Home: Personal Suite</a:t>
            </a:r>
          </a:p>
          <a:p>
            <a:r>
              <a:rPr lang="en-US" b="0" i="0" dirty="0" smtClean="0">
                <a:solidFill>
                  <a:srgbClr val="4D5968"/>
                </a:solidFill>
                <a:effectLst/>
                <a:latin typeface="Nunito Sans"/>
              </a:rPr>
              <a:t>Personal or home suites contain personal software applications, programs intended for domestic or personal use. Some of the best known home suites include Microsoft Works Suite.</a:t>
            </a:r>
          </a:p>
          <a:p>
            <a:r>
              <a:rPr lang="en-US" b="1" i="0" dirty="0" smtClean="0">
                <a:solidFill>
                  <a:srgbClr val="1375B0"/>
                </a:solidFill>
                <a:effectLst/>
                <a:latin typeface="Nunito Sans"/>
              </a:rPr>
              <a:t>Specialized Suites: Specific Apps</a:t>
            </a:r>
          </a:p>
          <a:p>
            <a:r>
              <a:rPr lang="en-US" b="0" i="0" dirty="0" smtClean="0">
                <a:solidFill>
                  <a:srgbClr val="4D5968"/>
                </a:solidFill>
                <a:effectLst/>
                <a:latin typeface="Nunito Sans"/>
              </a:rPr>
              <a:t>These suites focus on specific applications including graphic suites, financial planning suites and much more.</a:t>
            </a:r>
          </a:p>
          <a:p>
            <a:r>
              <a:rPr lang="en-US" b="1" i="0" dirty="0" smtClean="0">
                <a:solidFill>
                  <a:srgbClr val="1375B0"/>
                </a:solidFill>
                <a:effectLst/>
                <a:latin typeface="Nunito Sans"/>
              </a:rPr>
              <a:t>Utility Suite: Making Computing Easier</a:t>
            </a:r>
          </a:p>
          <a:p>
            <a:r>
              <a:rPr lang="en-US" b="0" i="0" dirty="0" smtClean="0">
                <a:solidFill>
                  <a:srgbClr val="4D5968"/>
                </a:solidFill>
                <a:effectLst/>
                <a:latin typeface="Nunito Sans"/>
              </a:rPr>
              <a:t>This suites are designed to make computing safer. It includes the Norton Antivirus System and Norton Internet Security Suite.</a:t>
            </a:r>
          </a:p>
          <a:p>
            <a:r>
              <a:rPr lang="en-US" b="1" i="0" dirty="0" smtClean="0">
                <a:solidFill>
                  <a:srgbClr val="1375B0"/>
                </a:solidFill>
                <a:effectLst/>
                <a:latin typeface="Nunito Sans"/>
              </a:rPr>
              <a:t>Multimedia Software: One of a Kind</a:t>
            </a:r>
          </a:p>
          <a:p>
            <a:r>
              <a:rPr lang="en-US" b="0" i="0" u="none" strike="noStrike" dirty="0" smtClean="0">
                <a:solidFill>
                  <a:srgbClr val="E93F33"/>
                </a:solidFill>
                <a:effectLst/>
                <a:latin typeface="Nunito Sans"/>
                <a:hlinkClick r:id="rId2" tooltip="6 Best Free Multimedia Software"/>
              </a:rPr>
              <a:t>Multimedia software</a:t>
            </a:r>
            <a:r>
              <a:rPr lang="en-US" b="0" i="0" dirty="0" smtClean="0">
                <a:solidFill>
                  <a:srgbClr val="4D5968"/>
                </a:solidFill>
                <a:effectLst/>
                <a:latin typeface="Nunito Sans"/>
              </a:rPr>
              <a:t> allow users to create images, audios and videos. Examples of these include Media Player.</a:t>
            </a:r>
            <a:endParaRPr lang="en-US" b="0" i="0" dirty="0">
              <a:solidFill>
                <a:srgbClr val="4D5968"/>
              </a:solidFill>
              <a:effectLst/>
              <a:latin typeface="Nunito Sans"/>
            </a:endParaRPr>
          </a:p>
        </p:txBody>
      </p:sp>
      <p:sp>
        <p:nvSpPr>
          <p:cNvPr id="3" name="Rectangle 2"/>
          <p:cNvSpPr/>
          <p:nvPr/>
        </p:nvSpPr>
        <p:spPr>
          <a:xfrm>
            <a:off x="373486" y="4335296"/>
            <a:ext cx="7572779" cy="646331"/>
          </a:xfrm>
          <a:prstGeom prst="rect">
            <a:avLst/>
          </a:prstGeom>
        </p:spPr>
        <p:txBody>
          <a:bodyPr wrap="square">
            <a:spAutoFit/>
          </a:bodyPr>
          <a:lstStyle/>
          <a:p>
            <a:r>
              <a:rPr lang="en-US" b="1" i="0" dirty="0" smtClean="0">
                <a:solidFill>
                  <a:srgbClr val="232C39"/>
                </a:solidFill>
                <a:effectLst/>
                <a:latin typeface="Nunito Sans"/>
              </a:rPr>
              <a:t>III. The Many Different Wares: Where Application Software is Negative</a:t>
            </a:r>
            <a:endParaRPr lang="en-US" b="1" i="0" dirty="0">
              <a:solidFill>
                <a:srgbClr val="232C39"/>
              </a:solidFill>
              <a:effectLst/>
              <a:latin typeface="Nunito Sans"/>
            </a:endParaRPr>
          </a:p>
        </p:txBody>
      </p:sp>
      <p:pic>
        <p:nvPicPr>
          <p:cNvPr id="7170" name="Picture 2" descr="data-protec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6112" y="3774902"/>
            <a:ext cx="3991424" cy="2631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3521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2" y="399828"/>
            <a:ext cx="11204619" cy="5078313"/>
          </a:xfrm>
          <a:prstGeom prst="rect">
            <a:avLst/>
          </a:prstGeom>
        </p:spPr>
        <p:txBody>
          <a:bodyPr wrap="square">
            <a:spAutoFit/>
          </a:bodyPr>
          <a:lstStyle/>
          <a:p>
            <a:r>
              <a:rPr lang="en-US" dirty="0" smtClean="0">
                <a:solidFill>
                  <a:srgbClr val="4D5968"/>
                </a:solidFill>
                <a:effectLst/>
                <a:latin typeface="Nunito Sans"/>
              </a:rPr>
              <a:t>just like there are positive </a:t>
            </a:r>
            <a:r>
              <a:rPr lang="en-US" dirty="0" err="1" smtClean="0">
                <a:solidFill>
                  <a:srgbClr val="4D5968"/>
                </a:solidFill>
                <a:effectLst/>
                <a:latin typeface="Nunito Sans"/>
              </a:rPr>
              <a:t>softwares</a:t>
            </a:r>
            <a:r>
              <a:rPr lang="en-US" dirty="0" smtClean="0">
                <a:solidFill>
                  <a:srgbClr val="4D5968"/>
                </a:solidFill>
                <a:effectLst/>
                <a:latin typeface="Nunito Sans"/>
              </a:rPr>
              <a:t>, there are also negative forms of application software used for nefarious purposes. Applications software can carry the following hidden programs or utilities:</a:t>
            </a:r>
          </a:p>
          <a:p>
            <a:pPr>
              <a:buFont typeface="Arial" panose="020B0604020202020204" pitchFamily="34" charset="0"/>
              <a:buChar char="•"/>
            </a:pPr>
            <a:r>
              <a:rPr lang="en-US" b="1" i="0" dirty="0" smtClean="0">
                <a:solidFill>
                  <a:srgbClr val="4D5968"/>
                </a:solidFill>
                <a:effectLst/>
                <a:latin typeface="Nunito Sans"/>
              </a:rPr>
              <a:t>Malware</a:t>
            </a:r>
            <a:r>
              <a:rPr lang="en-US" b="0" i="0" dirty="0" smtClean="0">
                <a:solidFill>
                  <a:srgbClr val="4D5968"/>
                </a:solidFill>
                <a:effectLst/>
                <a:latin typeface="Nunito Sans"/>
              </a:rPr>
              <a:t>: This stands for malicious software. Most common forms of malware are </a:t>
            </a:r>
            <a:r>
              <a:rPr lang="en-US" b="0" i="0" u="none" strike="noStrike" dirty="0" smtClean="0">
                <a:solidFill>
                  <a:srgbClr val="E93F33"/>
                </a:solidFill>
                <a:effectLst/>
                <a:latin typeface="Nunito Sans"/>
                <a:hlinkClick r:id="rId2" tooltip="Viruses and Trojans: We Live in Your Wires"/>
              </a:rPr>
              <a:t>Trojan horses, worms and viruses</a:t>
            </a:r>
            <a:r>
              <a:rPr lang="en-US" b="0" i="0" dirty="0" smtClean="0">
                <a:solidFill>
                  <a:srgbClr val="4D5968"/>
                </a:solidFill>
                <a:effectLst/>
                <a:latin typeface="Nunito Sans"/>
              </a:rPr>
              <a:t>.</a:t>
            </a:r>
          </a:p>
          <a:p>
            <a:pPr>
              <a:buFont typeface="Arial" panose="020B0604020202020204" pitchFamily="34" charset="0"/>
              <a:buChar char="•"/>
            </a:pPr>
            <a:r>
              <a:rPr lang="en-US" b="1" i="0" dirty="0" smtClean="0">
                <a:solidFill>
                  <a:srgbClr val="4D5968"/>
                </a:solidFill>
                <a:effectLst/>
                <a:latin typeface="Nunito Sans"/>
              </a:rPr>
              <a:t>Adware and Spyware</a:t>
            </a:r>
            <a:r>
              <a:rPr lang="en-US" b="0" i="0" dirty="0" smtClean="0">
                <a:solidFill>
                  <a:srgbClr val="4D5968"/>
                </a:solidFill>
                <a:effectLst/>
                <a:latin typeface="Nunito Sans"/>
              </a:rPr>
              <a:t>: Adware and spyware are other common types of software. Adware includes sponsored freeware available when you register. Sometimes, adware tracks internet surfing habits to become intrusive and change into spyware. It then keeps a record of all the sites you have surfed and comes up with ads which it feels are relevant to you. Unlike adware, spyware has a negative connotation.</a:t>
            </a:r>
          </a:p>
          <a:p>
            <a:pPr>
              <a:buFont typeface="Arial" panose="020B0604020202020204" pitchFamily="34" charset="0"/>
              <a:buChar char="•"/>
            </a:pPr>
            <a:r>
              <a:rPr lang="en-US" b="1" i="0" dirty="0" err="1" smtClean="0">
                <a:solidFill>
                  <a:srgbClr val="4D5968"/>
                </a:solidFill>
                <a:effectLst/>
                <a:latin typeface="Nunito Sans"/>
              </a:rPr>
              <a:t>Greyware</a:t>
            </a:r>
            <a:r>
              <a:rPr lang="en-US" b="0" i="0" dirty="0" smtClean="0">
                <a:solidFill>
                  <a:srgbClr val="4D5968"/>
                </a:solidFill>
                <a:effectLst/>
                <a:latin typeface="Nunito Sans"/>
              </a:rPr>
              <a:t>: This is a term used to categories all the software falling between malicious software and other codes including track-ware and spyware.</a:t>
            </a:r>
          </a:p>
          <a:p>
            <a:pPr>
              <a:buFont typeface="Arial" panose="020B0604020202020204" pitchFamily="34" charset="0"/>
              <a:buChar char="•"/>
            </a:pPr>
            <a:r>
              <a:rPr lang="en-US" b="1" i="0" dirty="0" err="1" smtClean="0">
                <a:solidFill>
                  <a:srgbClr val="4D5968"/>
                </a:solidFill>
                <a:effectLst/>
                <a:latin typeface="Nunito Sans"/>
              </a:rPr>
              <a:t>Nagware</a:t>
            </a:r>
            <a:r>
              <a:rPr lang="en-US" b="0" i="0" dirty="0" smtClean="0">
                <a:solidFill>
                  <a:srgbClr val="4D5968"/>
                </a:solidFill>
                <a:effectLst/>
                <a:latin typeface="Nunito Sans"/>
              </a:rPr>
              <a:t>: This refers to software that comes in the form of pop ups asking users to register for a product or purchase an app</a:t>
            </a:r>
          </a:p>
          <a:p>
            <a:pPr>
              <a:buFont typeface="Arial" panose="020B0604020202020204" pitchFamily="34" charset="0"/>
              <a:buChar char="•"/>
            </a:pPr>
            <a:r>
              <a:rPr lang="en-US" b="1" i="0" dirty="0" err="1" smtClean="0">
                <a:solidFill>
                  <a:srgbClr val="4D5968"/>
                </a:solidFill>
                <a:effectLst/>
                <a:latin typeface="Nunito Sans"/>
              </a:rPr>
              <a:t>Bloatware</a:t>
            </a:r>
            <a:r>
              <a:rPr lang="en-US" b="0" i="0" dirty="0" smtClean="0">
                <a:solidFill>
                  <a:srgbClr val="4D5968"/>
                </a:solidFill>
                <a:effectLst/>
                <a:latin typeface="Nunito Sans"/>
              </a:rPr>
              <a:t>: Software which has so many different features that it requires considerable disk space and memory resources to run</a:t>
            </a:r>
          </a:p>
          <a:p>
            <a:pPr>
              <a:buFont typeface="Arial" panose="020B0604020202020204" pitchFamily="34" charset="0"/>
              <a:buChar char="•"/>
            </a:pPr>
            <a:r>
              <a:rPr lang="en-US" b="1" i="0" dirty="0" smtClean="0">
                <a:solidFill>
                  <a:srgbClr val="4D5968"/>
                </a:solidFill>
                <a:effectLst/>
                <a:latin typeface="Nunito Sans"/>
              </a:rPr>
              <a:t>Slime ware</a:t>
            </a:r>
            <a:r>
              <a:rPr lang="en-US" b="0" i="0" dirty="0" smtClean="0">
                <a:solidFill>
                  <a:srgbClr val="4D5968"/>
                </a:solidFill>
                <a:effectLst/>
                <a:latin typeface="Nunito Sans"/>
              </a:rPr>
              <a:t>: This refers to software which interfere with user experience by changing principal settings.</a:t>
            </a:r>
          </a:p>
          <a:p>
            <a:pPr>
              <a:buFont typeface="Arial" panose="020B0604020202020204" pitchFamily="34" charset="0"/>
              <a:buChar char="•"/>
            </a:pPr>
            <a:r>
              <a:rPr lang="en-US" b="1" i="0" dirty="0" err="1" smtClean="0">
                <a:solidFill>
                  <a:srgbClr val="4D5968"/>
                </a:solidFill>
                <a:effectLst/>
                <a:latin typeface="Nunito Sans"/>
              </a:rPr>
              <a:t>Abandonware</a:t>
            </a:r>
            <a:r>
              <a:rPr lang="en-US" b="0" i="0" dirty="0" smtClean="0">
                <a:solidFill>
                  <a:srgbClr val="4D5968"/>
                </a:solidFill>
                <a:effectLst/>
                <a:latin typeface="Nunito Sans"/>
              </a:rPr>
              <a:t>: Software which is no longer sold or supported by publishers.</a:t>
            </a:r>
          </a:p>
          <a:p>
            <a:r>
              <a:rPr lang="en-US" dirty="0" smtClean="0">
                <a:solidFill>
                  <a:srgbClr val="4D5968"/>
                </a:solidFill>
                <a:effectLst/>
                <a:latin typeface="Nunito Sans"/>
              </a:rPr>
              <a:t/>
            </a:r>
            <a:br>
              <a:rPr lang="en-US" dirty="0" smtClean="0">
                <a:solidFill>
                  <a:srgbClr val="4D5968"/>
                </a:solidFill>
                <a:effectLst/>
                <a:latin typeface="Nunito Sans"/>
              </a:rPr>
            </a:br>
            <a:endParaRPr lang="en-US" dirty="0"/>
          </a:p>
        </p:txBody>
      </p:sp>
    </p:spTree>
    <p:extLst>
      <p:ext uri="{BB962C8B-B14F-4D97-AF65-F5344CB8AC3E}">
        <p14:creationId xmlns:p14="http://schemas.microsoft.com/office/powerpoint/2010/main" val="4031306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7983" y="497554"/>
            <a:ext cx="11350580" cy="1477328"/>
          </a:xfrm>
          <a:prstGeom prst="rect">
            <a:avLst/>
          </a:prstGeom>
        </p:spPr>
        <p:txBody>
          <a:bodyPr wrap="square">
            <a:spAutoFit/>
          </a:bodyPr>
          <a:lstStyle/>
          <a:p>
            <a:r>
              <a:rPr lang="en-US" b="1" i="0" dirty="0" smtClean="0">
                <a:solidFill>
                  <a:srgbClr val="000000"/>
                </a:solidFill>
                <a:effectLst/>
                <a:latin typeface="Nunito Sans"/>
              </a:rPr>
              <a:t>Application Software: Task Oriented</a:t>
            </a:r>
          </a:p>
          <a:p>
            <a:r>
              <a:rPr lang="en-US" b="0" i="0" dirty="0" smtClean="0">
                <a:solidFill>
                  <a:srgbClr val="4D5968"/>
                </a:solidFill>
                <a:effectLst/>
                <a:latin typeface="Nunito Sans"/>
              </a:rPr>
              <a:t>Computer software is basically programs and procedures intended to perform specific tasks on a system. From the lowest level assembly language to the high level languages, there are different types of application software. Computer software systems are classified into three major types namely system software, programming software and </a:t>
            </a:r>
            <a:r>
              <a:rPr lang="en-US" b="0" i="0" u="none" strike="noStrike" dirty="0" smtClean="0">
                <a:solidFill>
                  <a:srgbClr val="E93F33"/>
                </a:solidFill>
                <a:effectLst/>
                <a:latin typeface="Nunito Sans"/>
                <a:hlinkClick r:id="rId2" tooltip="What is Application Software and System Software?"/>
              </a:rPr>
              <a:t>application software</a:t>
            </a:r>
            <a:r>
              <a:rPr lang="en-US" b="0" i="0" dirty="0" smtClean="0">
                <a:solidFill>
                  <a:srgbClr val="4D5968"/>
                </a:solidFill>
                <a:effectLst/>
                <a:latin typeface="Nunito Sans"/>
              </a:rPr>
              <a:t>.</a:t>
            </a:r>
            <a:endParaRPr lang="en-US" b="0" i="0" dirty="0">
              <a:solidFill>
                <a:srgbClr val="4D5968"/>
              </a:solidFill>
              <a:effectLst/>
              <a:latin typeface="Nunito Sans"/>
            </a:endParaRPr>
          </a:p>
        </p:txBody>
      </p:sp>
      <p:sp>
        <p:nvSpPr>
          <p:cNvPr id="3" name="Rectangle 2"/>
          <p:cNvSpPr/>
          <p:nvPr/>
        </p:nvSpPr>
        <p:spPr>
          <a:xfrm>
            <a:off x="497983" y="2149218"/>
            <a:ext cx="11243256" cy="1477328"/>
          </a:xfrm>
          <a:prstGeom prst="rect">
            <a:avLst/>
          </a:prstGeom>
        </p:spPr>
        <p:txBody>
          <a:bodyPr wrap="square">
            <a:spAutoFit/>
          </a:bodyPr>
          <a:lstStyle/>
          <a:p>
            <a:r>
              <a:rPr lang="en-US" b="0" i="0" dirty="0" smtClean="0">
                <a:solidFill>
                  <a:srgbClr val="4D5968"/>
                </a:solidFill>
                <a:effectLst/>
                <a:latin typeface="Nunito Sans"/>
              </a:rPr>
              <a:t>While system software comprises device drivers, OS, </a:t>
            </a:r>
            <a:r>
              <a:rPr lang="en-US" b="0" i="0" u="none" strike="noStrike" dirty="0" smtClean="0">
                <a:solidFill>
                  <a:srgbClr val="E93F33"/>
                </a:solidFill>
                <a:effectLst/>
                <a:latin typeface="Nunito Sans"/>
                <a:hlinkClick r:id="rId3" tooltip="50+ Servers"/>
              </a:rPr>
              <a:t>servers </a:t>
            </a:r>
            <a:r>
              <a:rPr lang="en-US" b="0" i="0" dirty="0" smtClean="0">
                <a:solidFill>
                  <a:srgbClr val="4D5968"/>
                </a:solidFill>
                <a:effectLst/>
                <a:latin typeface="Nunito Sans"/>
              </a:rPr>
              <a:t>and software components, programming software helps in writing programs through tools such as editors, linkers, debuggers, compilers/interpreters and ore. Application software , in contrast to these two, is used for attaining specific tasks.</a:t>
            </a:r>
          </a:p>
          <a:p>
            <a:r>
              <a:rPr lang="en-US" b="0" i="0" dirty="0" smtClean="0">
                <a:solidFill>
                  <a:srgbClr val="4D5968"/>
                </a:solidFill>
                <a:effectLst/>
                <a:latin typeface="Nunito Sans"/>
              </a:rPr>
              <a:t>Application software uses the capacity of a computer directly for specific tasks and are used to manipulate text, graphics and numbers.</a:t>
            </a:r>
            <a:endParaRPr lang="en-US" b="0" i="0" dirty="0">
              <a:solidFill>
                <a:srgbClr val="4D5968"/>
              </a:solidFill>
              <a:effectLst/>
              <a:latin typeface="Nunito Sans"/>
            </a:endParaRPr>
          </a:p>
        </p:txBody>
      </p:sp>
    </p:spTree>
    <p:extLst>
      <p:ext uri="{BB962C8B-B14F-4D97-AF65-F5344CB8AC3E}">
        <p14:creationId xmlns:p14="http://schemas.microsoft.com/office/powerpoint/2010/main" val="3173045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23338187"/>
              </p:ext>
            </p:extLst>
          </p:nvPr>
        </p:nvGraphicFramePr>
        <p:xfrm>
          <a:off x="386367" y="1631609"/>
          <a:ext cx="11165984" cy="4062452"/>
        </p:xfrm>
        <a:graphic>
          <a:graphicData uri="http://schemas.openxmlformats.org/drawingml/2006/table">
            <a:tbl>
              <a:tblPr/>
              <a:tblGrid>
                <a:gridCol w="5582992"/>
                <a:gridCol w="5582992"/>
              </a:tblGrid>
              <a:tr h="269073">
                <a:tc>
                  <a:txBody>
                    <a:bodyPr/>
                    <a:lstStyle/>
                    <a:p>
                      <a:pPr algn="l" fontAlgn="t"/>
                      <a:r>
                        <a:rPr lang="en-US" sz="1600" b="1" dirty="0">
                          <a:effectLst/>
                          <a:latin typeface="Nunito Sans"/>
                        </a:rPr>
                        <a:t>Application Software Type</a:t>
                      </a:r>
                      <a:endParaRPr lang="en-US" sz="1600" dirty="0">
                        <a:effectLst/>
                      </a:endParaRP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c>
                  <a:txBody>
                    <a:bodyPr/>
                    <a:lstStyle/>
                    <a:p>
                      <a:pPr algn="l" fontAlgn="t"/>
                      <a:r>
                        <a:rPr lang="en-US" sz="1600" b="1">
                          <a:effectLst/>
                          <a:latin typeface="Nunito Sans"/>
                        </a:rPr>
                        <a:t>Examples</a:t>
                      </a:r>
                      <a:endParaRPr lang="en-US" sz="1600">
                        <a:effectLst/>
                      </a:endParaRP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r>
              <a:tr h="269073">
                <a:tc>
                  <a:txBody>
                    <a:bodyPr/>
                    <a:lstStyle/>
                    <a:p>
                      <a:pPr algn="l" fontAlgn="t"/>
                      <a:r>
                        <a:rPr lang="en-US" sz="1600" dirty="0">
                          <a:effectLst/>
                        </a:rPr>
                        <a:t>Word processing software</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c>
                  <a:txBody>
                    <a:bodyPr/>
                    <a:lstStyle/>
                    <a:p>
                      <a:pPr algn="l" fontAlgn="t"/>
                      <a:r>
                        <a:rPr lang="en-US" sz="1600">
                          <a:effectLst/>
                        </a:rPr>
                        <a:t>MS Word, WordPad and Notepad</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r>
              <a:tr h="269073">
                <a:tc>
                  <a:txBody>
                    <a:bodyPr/>
                    <a:lstStyle/>
                    <a:p>
                      <a:pPr algn="l" fontAlgn="t"/>
                      <a:r>
                        <a:rPr lang="en-US" sz="1600" dirty="0">
                          <a:effectLst/>
                        </a:rPr>
                        <a:t>Database software</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c>
                  <a:txBody>
                    <a:bodyPr/>
                    <a:lstStyle/>
                    <a:p>
                      <a:pPr algn="l" fontAlgn="t"/>
                      <a:r>
                        <a:rPr lang="en-US" sz="1600">
                          <a:effectLst/>
                        </a:rPr>
                        <a:t>Oracle, MS Access etc</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r>
              <a:tr h="269073">
                <a:tc>
                  <a:txBody>
                    <a:bodyPr/>
                    <a:lstStyle/>
                    <a:p>
                      <a:pPr algn="l" fontAlgn="t"/>
                      <a:r>
                        <a:rPr lang="en-US" sz="1600">
                          <a:effectLst/>
                        </a:rPr>
                        <a:t>Spreadsheet software</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c>
                  <a:txBody>
                    <a:bodyPr/>
                    <a:lstStyle/>
                    <a:p>
                      <a:pPr algn="l" fontAlgn="t"/>
                      <a:r>
                        <a:rPr lang="en-US" sz="1600" dirty="0">
                          <a:effectLst/>
                        </a:rPr>
                        <a:t>Apple Numbers, Microsoft Excel</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r>
              <a:tr h="269073">
                <a:tc>
                  <a:txBody>
                    <a:bodyPr/>
                    <a:lstStyle/>
                    <a:p>
                      <a:pPr algn="l" fontAlgn="t"/>
                      <a:r>
                        <a:rPr lang="en-US" sz="1600">
                          <a:effectLst/>
                        </a:rPr>
                        <a:t>Multimedia software</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c>
                  <a:txBody>
                    <a:bodyPr/>
                    <a:lstStyle/>
                    <a:p>
                      <a:pPr algn="l" fontAlgn="t"/>
                      <a:r>
                        <a:rPr lang="en-US" sz="1600" dirty="0">
                          <a:effectLst/>
                        </a:rPr>
                        <a:t>Real Player, Media Player</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r>
              <a:tr h="269073">
                <a:tc>
                  <a:txBody>
                    <a:bodyPr/>
                    <a:lstStyle/>
                    <a:p>
                      <a:pPr algn="l" fontAlgn="t"/>
                      <a:r>
                        <a:rPr lang="en-US" sz="1600">
                          <a:effectLst/>
                        </a:rPr>
                        <a:t>Presentation Software</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c>
                  <a:txBody>
                    <a:bodyPr/>
                    <a:lstStyle/>
                    <a:p>
                      <a:pPr algn="l" fontAlgn="t"/>
                      <a:r>
                        <a:rPr lang="en-US" sz="1600">
                          <a:effectLst/>
                        </a:rPr>
                        <a:t>Microsoft Power Point, Keynotes</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r>
              <a:tr h="672682">
                <a:tc>
                  <a:txBody>
                    <a:bodyPr/>
                    <a:lstStyle/>
                    <a:p>
                      <a:pPr algn="l" fontAlgn="t"/>
                      <a:r>
                        <a:rPr lang="en-US" sz="1600" dirty="0">
                          <a:effectLst/>
                        </a:rPr>
                        <a:t>Educational Software</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c>
                  <a:txBody>
                    <a:bodyPr/>
                    <a:lstStyle/>
                    <a:p>
                      <a:pPr algn="l" fontAlgn="t"/>
                      <a:r>
                        <a:rPr lang="en-US" sz="1600">
                          <a:effectLst/>
                        </a:rPr>
                        <a:t>Dictionaries: Encarta, BritannicaMathematical: MATLABOthers: Google Earth, NASA World Wind</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r>
              <a:tr h="269073">
                <a:tc>
                  <a:txBody>
                    <a:bodyPr/>
                    <a:lstStyle/>
                    <a:p>
                      <a:pPr algn="l" fontAlgn="t"/>
                      <a:r>
                        <a:rPr lang="en-US" sz="1600">
                          <a:effectLst/>
                        </a:rPr>
                        <a:t>Simulation Software</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c>
                  <a:txBody>
                    <a:bodyPr/>
                    <a:lstStyle/>
                    <a:p>
                      <a:pPr algn="l" fontAlgn="t"/>
                      <a:r>
                        <a:rPr lang="en-US" sz="1600">
                          <a:effectLst/>
                        </a:rPr>
                        <a:t>Flight and scientific simulators</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r>
              <a:tr h="470877">
                <a:tc>
                  <a:txBody>
                    <a:bodyPr/>
                    <a:lstStyle/>
                    <a:p>
                      <a:pPr algn="l" fontAlgn="t"/>
                      <a:r>
                        <a:rPr lang="en-US" sz="1600">
                          <a:effectLst/>
                        </a:rPr>
                        <a:t>Content Access Software</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c>
                  <a:txBody>
                    <a:bodyPr/>
                    <a:lstStyle/>
                    <a:p>
                      <a:pPr algn="l" fontAlgn="t"/>
                      <a:r>
                        <a:rPr lang="en-US" sz="1600" dirty="0" smtClean="0">
                          <a:effectLst/>
                        </a:rPr>
                        <a:t>web </a:t>
                      </a:r>
                      <a:r>
                        <a:rPr lang="en-US" sz="1600" dirty="0">
                          <a:effectLst/>
                        </a:rPr>
                        <a:t>browsers</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r>
              <a:tr h="269073">
                <a:tc>
                  <a:txBody>
                    <a:bodyPr/>
                    <a:lstStyle/>
                    <a:p>
                      <a:pPr algn="l" fontAlgn="t"/>
                      <a:r>
                        <a:rPr lang="en-US" sz="1600">
                          <a:effectLst/>
                        </a:rPr>
                        <a:t>Application Suites</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c>
                  <a:txBody>
                    <a:bodyPr/>
                    <a:lstStyle/>
                    <a:p>
                      <a:pPr algn="l" fontAlgn="t"/>
                      <a:r>
                        <a:rPr lang="en-US" sz="1600" dirty="0" err="1">
                          <a:effectLst/>
                        </a:rPr>
                        <a:t>OpenOffice</a:t>
                      </a:r>
                      <a:r>
                        <a:rPr lang="en-US" sz="1600" dirty="0">
                          <a:effectLst/>
                        </a:rPr>
                        <a:t>, Microsoft Office</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r>
              <a:tr h="470877">
                <a:tc>
                  <a:txBody>
                    <a:bodyPr/>
                    <a:lstStyle/>
                    <a:p>
                      <a:pPr algn="l" fontAlgn="t"/>
                      <a:r>
                        <a:rPr lang="en-US" sz="1600" dirty="0">
                          <a:effectLst/>
                        </a:rPr>
                        <a:t>Software for Engineering and Product Development</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c>
                  <a:txBody>
                    <a:bodyPr/>
                    <a:lstStyle/>
                    <a:p>
                      <a:pPr algn="l" fontAlgn="t"/>
                      <a:r>
                        <a:rPr lang="en-US" sz="1600" b="1" dirty="0">
                          <a:effectLst/>
                          <a:latin typeface="Nunito Sans"/>
                        </a:rPr>
                        <a:t>IDE</a:t>
                      </a:r>
                      <a:r>
                        <a:rPr lang="en-US" sz="1600" dirty="0">
                          <a:effectLst/>
                        </a:rPr>
                        <a:t> or Integrated Development Environments</a:t>
                      </a:r>
                    </a:p>
                  </a:txBody>
                  <a:tcPr marL="62162" marR="62162" marT="31081" marB="31081" anchor="ctr">
                    <a:lnL w="19050" cap="flat" cmpd="sng" algn="ctr">
                      <a:solidFill>
                        <a:srgbClr val="D2D2D2"/>
                      </a:solidFill>
                      <a:prstDash val="solid"/>
                      <a:round/>
                      <a:headEnd type="none" w="med" len="med"/>
                      <a:tailEnd type="none" w="med" len="med"/>
                    </a:lnL>
                    <a:lnR w="19050" cap="flat" cmpd="sng" algn="ctr">
                      <a:solidFill>
                        <a:srgbClr val="D2D2D2"/>
                      </a:solidFill>
                      <a:prstDash val="solid"/>
                      <a:round/>
                      <a:headEnd type="none" w="med" len="med"/>
                      <a:tailEnd type="none" w="med" len="med"/>
                    </a:lnR>
                    <a:lnT w="19050" cap="flat" cmpd="sng" algn="ctr">
                      <a:solidFill>
                        <a:srgbClr val="D2D2D2"/>
                      </a:solidFill>
                      <a:prstDash val="solid"/>
                      <a:round/>
                      <a:headEnd type="none" w="med" len="med"/>
                      <a:tailEnd type="none" w="med" len="med"/>
                    </a:lnT>
                    <a:lnB w="19050" cap="flat" cmpd="sng" algn="ctr">
                      <a:solidFill>
                        <a:srgbClr val="D2D2D2"/>
                      </a:solidFill>
                      <a:prstDash val="solid"/>
                      <a:round/>
                      <a:headEnd type="none" w="med" len="med"/>
                      <a:tailEnd type="none" w="med" len="med"/>
                    </a:lnB>
                    <a:solidFill>
                      <a:srgbClr val="FFFFFF"/>
                    </a:solidFill>
                  </a:tcPr>
                </a:tc>
              </a:tr>
            </a:tbl>
          </a:graphicData>
        </a:graphic>
      </p:graphicFrame>
      <p:sp>
        <p:nvSpPr>
          <p:cNvPr id="3" name="Rectangle 1"/>
          <p:cNvSpPr>
            <a:spLocks noChangeArrowheads="1"/>
          </p:cNvSpPr>
          <p:nvPr/>
        </p:nvSpPr>
        <p:spPr bwMode="auto">
          <a:xfrm>
            <a:off x="386367" y="326070"/>
            <a:ext cx="11397802" cy="11381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030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232C39"/>
                </a:solidFill>
                <a:effectLst/>
                <a:latin typeface="Nunito Sans"/>
              </a:rPr>
              <a:t>Types of Application </a:t>
            </a:r>
            <a:r>
              <a:rPr lang="en-US" altLang="en-US" b="1" dirty="0" smtClean="0">
                <a:solidFill>
                  <a:srgbClr val="232C39"/>
                </a:solidFill>
                <a:latin typeface="Nunito Sans"/>
              </a:rPr>
              <a:t>Software:</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b="1" dirty="0">
              <a:solidFill>
                <a:srgbClr val="232C39"/>
              </a:solidFill>
              <a:latin typeface="Nunito San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4D5968"/>
                </a:solidFill>
                <a:effectLst/>
                <a:latin typeface="Nunito Sans"/>
              </a:rPr>
              <a:t>The different types of application software include the following</a:t>
            </a:r>
            <a:r>
              <a:rPr kumimoji="0" lang="en-US" altLang="en-US" sz="1300" b="0" i="0" u="none" strike="noStrike" cap="none" normalizeH="0" baseline="0" dirty="0" smtClean="0">
                <a:ln>
                  <a:noFill/>
                </a:ln>
                <a:solidFill>
                  <a:srgbClr val="4D5968"/>
                </a:solidFill>
                <a:effectLst/>
                <a:latin typeface="Nunito Sans"/>
              </a:rPr>
              <a:t>:</a:t>
            </a:r>
            <a:endParaRPr kumimoji="0" lang="en-US"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96142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9194" y="220761"/>
            <a:ext cx="11724068" cy="1200329"/>
          </a:xfrm>
          <a:prstGeom prst="rect">
            <a:avLst/>
          </a:prstGeom>
        </p:spPr>
        <p:txBody>
          <a:bodyPr wrap="square">
            <a:spAutoFit/>
          </a:bodyPr>
          <a:lstStyle/>
          <a:p>
            <a:r>
              <a:rPr lang="en-US" b="0" i="0" dirty="0" smtClean="0">
                <a:solidFill>
                  <a:srgbClr val="4D5968"/>
                </a:solidFill>
                <a:effectLst/>
                <a:latin typeface="Nunito Sans"/>
              </a:rPr>
              <a:t>There are various different types of application software such as licensed, sold, freeware, </a:t>
            </a:r>
            <a:r>
              <a:rPr lang="en-US" b="0" i="0" dirty="0" err="1" smtClean="0">
                <a:solidFill>
                  <a:srgbClr val="4D5968"/>
                </a:solidFill>
                <a:effectLst/>
                <a:latin typeface="Nunito Sans"/>
              </a:rPr>
              <a:t>shareware,and</a:t>
            </a:r>
            <a:r>
              <a:rPr lang="en-US" b="0" i="0" dirty="0" smtClean="0">
                <a:solidFill>
                  <a:srgbClr val="4D5968"/>
                </a:solidFill>
                <a:effectLst/>
                <a:latin typeface="Nunito Sans"/>
              </a:rPr>
              <a:t> open source.</a:t>
            </a:r>
          </a:p>
          <a:p>
            <a:r>
              <a:rPr lang="en-US" b="0" i="0" dirty="0" smtClean="0">
                <a:solidFill>
                  <a:srgbClr val="4D5968"/>
                </a:solidFill>
                <a:effectLst/>
                <a:latin typeface="Nunito Sans"/>
              </a:rPr>
              <a:t>Application software’s either need to be installed or can run online. Application software’s can also be distinguished on the basis of usage into the following:</a:t>
            </a:r>
            <a:endParaRPr lang="en-US" b="0" i="0" dirty="0">
              <a:solidFill>
                <a:srgbClr val="4D5968"/>
              </a:solidFill>
              <a:effectLst/>
              <a:latin typeface="Nunito Sans"/>
            </a:endParaRPr>
          </a:p>
        </p:txBody>
      </p:sp>
      <p:sp>
        <p:nvSpPr>
          <p:cNvPr id="3" name="Rectangle 2"/>
          <p:cNvSpPr/>
          <p:nvPr/>
        </p:nvSpPr>
        <p:spPr>
          <a:xfrm>
            <a:off x="369194" y="1656240"/>
            <a:ext cx="10693758" cy="3416320"/>
          </a:xfrm>
          <a:prstGeom prst="rect">
            <a:avLst/>
          </a:prstGeom>
        </p:spPr>
        <p:txBody>
          <a:bodyPr wrap="square">
            <a:spAutoFit/>
          </a:bodyPr>
          <a:lstStyle/>
          <a:p>
            <a:endParaRPr lang="en-US" b="0" i="0" dirty="0" smtClean="0">
              <a:solidFill>
                <a:srgbClr val="4D5968"/>
              </a:solidFill>
              <a:effectLst/>
              <a:latin typeface="Nunito Sans"/>
            </a:endParaRPr>
          </a:p>
          <a:p>
            <a:endParaRPr lang="en-US" b="0" i="0" dirty="0" smtClean="0">
              <a:solidFill>
                <a:srgbClr val="4D5968"/>
              </a:solidFill>
              <a:effectLst/>
              <a:latin typeface="Nunito Sans"/>
            </a:endParaRPr>
          </a:p>
          <a:p>
            <a:pPr>
              <a:buFont typeface="Arial" panose="020B0604020202020204" pitchFamily="34" charset="0"/>
              <a:buChar char="•"/>
            </a:pPr>
            <a:r>
              <a:rPr lang="en-US" b="0" i="0" dirty="0" smtClean="0">
                <a:solidFill>
                  <a:srgbClr val="4D5968"/>
                </a:solidFill>
                <a:effectLst/>
                <a:latin typeface="Nunito Sans"/>
              </a:rPr>
              <a:t>Specific software</a:t>
            </a:r>
          </a:p>
          <a:p>
            <a:pPr>
              <a:buFont typeface="Arial" panose="020B0604020202020204" pitchFamily="34" charset="0"/>
              <a:buChar char="•"/>
            </a:pPr>
            <a:r>
              <a:rPr lang="en-US" b="0" i="0" dirty="0" smtClean="0">
                <a:solidFill>
                  <a:srgbClr val="4D5968"/>
                </a:solidFill>
                <a:effectLst/>
                <a:latin typeface="Nunito Sans"/>
              </a:rPr>
              <a:t>Word processing software</a:t>
            </a:r>
          </a:p>
          <a:p>
            <a:pPr>
              <a:buFont typeface="Arial" panose="020B0604020202020204" pitchFamily="34" charset="0"/>
              <a:buChar char="•"/>
            </a:pPr>
            <a:r>
              <a:rPr lang="en-US" b="0" i="0" dirty="0" smtClean="0">
                <a:solidFill>
                  <a:srgbClr val="4D5968"/>
                </a:solidFill>
                <a:effectLst/>
                <a:latin typeface="Nunito Sans"/>
              </a:rPr>
              <a:t>Spreadsheet software</a:t>
            </a:r>
          </a:p>
          <a:p>
            <a:pPr>
              <a:buFont typeface="Arial" panose="020B0604020202020204" pitchFamily="34" charset="0"/>
              <a:buChar char="•"/>
            </a:pPr>
            <a:r>
              <a:rPr lang="en-US" b="0" i="0" dirty="0" smtClean="0">
                <a:solidFill>
                  <a:srgbClr val="4D5968"/>
                </a:solidFill>
                <a:effectLst/>
                <a:latin typeface="Nunito Sans"/>
              </a:rPr>
              <a:t>Database software</a:t>
            </a:r>
          </a:p>
          <a:p>
            <a:pPr>
              <a:buFont typeface="Arial" panose="020B0604020202020204" pitchFamily="34" charset="0"/>
              <a:buChar char="•"/>
            </a:pPr>
            <a:r>
              <a:rPr lang="en-US" b="0" i="0" dirty="0" smtClean="0">
                <a:solidFill>
                  <a:srgbClr val="4D5968"/>
                </a:solidFill>
                <a:effectLst/>
                <a:latin typeface="Nunito Sans"/>
              </a:rPr>
              <a:t>Presentation software</a:t>
            </a:r>
          </a:p>
          <a:p>
            <a:pPr>
              <a:buFont typeface="Arial" panose="020B0604020202020204" pitchFamily="34" charset="0"/>
              <a:buChar char="•"/>
            </a:pPr>
            <a:r>
              <a:rPr lang="en-US" b="0" i="0" dirty="0" smtClean="0">
                <a:solidFill>
                  <a:srgbClr val="4D5968"/>
                </a:solidFill>
                <a:effectLst/>
                <a:latin typeface="Nunito Sans"/>
              </a:rPr>
              <a:t>Internet Browsers</a:t>
            </a:r>
          </a:p>
          <a:p>
            <a:pPr>
              <a:buFont typeface="Arial" panose="020B0604020202020204" pitchFamily="34" charset="0"/>
              <a:buChar char="•"/>
            </a:pPr>
            <a:r>
              <a:rPr lang="en-US" b="0" i="0" dirty="0" smtClean="0">
                <a:solidFill>
                  <a:srgbClr val="4D5968"/>
                </a:solidFill>
                <a:effectLst/>
                <a:latin typeface="Nunito Sans"/>
              </a:rPr>
              <a:t>Email Programs</a:t>
            </a:r>
          </a:p>
          <a:p>
            <a:pPr>
              <a:buFont typeface="Arial" panose="020B0604020202020204" pitchFamily="34" charset="0"/>
              <a:buChar char="•"/>
            </a:pPr>
            <a:r>
              <a:rPr lang="en-US" b="0" i="0" dirty="0" smtClean="0">
                <a:solidFill>
                  <a:srgbClr val="4D5968"/>
                </a:solidFill>
                <a:effectLst/>
                <a:latin typeface="Nunito Sans"/>
              </a:rPr>
              <a:t>Graphic Programs (Pixel based)</a:t>
            </a:r>
          </a:p>
          <a:p>
            <a:pPr>
              <a:buFont typeface="Arial" panose="020B0604020202020204" pitchFamily="34" charset="0"/>
              <a:buChar char="•"/>
            </a:pPr>
            <a:r>
              <a:rPr lang="en-US" b="0" i="0" dirty="0" smtClean="0">
                <a:solidFill>
                  <a:srgbClr val="4D5968"/>
                </a:solidFill>
                <a:effectLst/>
                <a:latin typeface="Nunito Sans"/>
              </a:rPr>
              <a:t>Graphic Programs (vector based)</a:t>
            </a:r>
          </a:p>
          <a:p>
            <a:pPr>
              <a:buFont typeface="Arial" panose="020B0604020202020204" pitchFamily="34" charset="0"/>
              <a:buChar char="•"/>
            </a:pPr>
            <a:r>
              <a:rPr lang="en-US" b="0" i="0" dirty="0" smtClean="0">
                <a:solidFill>
                  <a:srgbClr val="4D5968"/>
                </a:solidFill>
                <a:effectLst/>
                <a:latin typeface="Nunito Sans"/>
              </a:rPr>
              <a:t>Communication software: Communication through audio, video or chat based means</a:t>
            </a:r>
            <a:endParaRPr lang="en-US" b="0" i="0" dirty="0">
              <a:solidFill>
                <a:srgbClr val="4D5968"/>
              </a:solidFill>
              <a:effectLst/>
              <a:latin typeface="Nunito Sans"/>
            </a:endParaRPr>
          </a:p>
        </p:txBody>
      </p:sp>
    </p:spTree>
    <p:extLst>
      <p:ext uri="{BB962C8B-B14F-4D97-AF65-F5344CB8AC3E}">
        <p14:creationId xmlns:p14="http://schemas.microsoft.com/office/powerpoint/2010/main" val="737187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406" y="259604"/>
            <a:ext cx="6096000" cy="646331"/>
          </a:xfrm>
          <a:prstGeom prst="rect">
            <a:avLst/>
          </a:prstGeom>
        </p:spPr>
        <p:txBody>
          <a:bodyPr>
            <a:spAutoFit/>
          </a:bodyPr>
          <a:lstStyle/>
          <a:p>
            <a:r>
              <a:rPr lang="en-US" b="1" i="0" dirty="0" smtClean="0">
                <a:solidFill>
                  <a:srgbClr val="232C39"/>
                </a:solidFill>
                <a:effectLst/>
                <a:latin typeface="Nunito Sans"/>
              </a:rPr>
              <a:t>I. Basic Software Application Types</a:t>
            </a:r>
          </a:p>
          <a:p>
            <a:r>
              <a:rPr lang="en-US" b="0" i="0" dirty="0" smtClean="0">
                <a:solidFill>
                  <a:srgbClr val="4D5968"/>
                </a:solidFill>
                <a:effectLst/>
                <a:latin typeface="Nunito Sans"/>
              </a:rPr>
              <a:t>Following are the software application types:</a:t>
            </a:r>
            <a:endParaRPr lang="en-US" b="0" i="0" dirty="0">
              <a:solidFill>
                <a:srgbClr val="4D5968"/>
              </a:solidFill>
              <a:effectLst/>
              <a:latin typeface="Nunito Sans"/>
            </a:endParaRPr>
          </a:p>
        </p:txBody>
      </p:sp>
      <p:sp>
        <p:nvSpPr>
          <p:cNvPr id="3" name="Rectangle 2"/>
          <p:cNvSpPr/>
          <p:nvPr/>
        </p:nvSpPr>
        <p:spPr>
          <a:xfrm>
            <a:off x="240406" y="1125451"/>
            <a:ext cx="11440732" cy="1477328"/>
          </a:xfrm>
          <a:prstGeom prst="rect">
            <a:avLst/>
          </a:prstGeom>
        </p:spPr>
        <p:txBody>
          <a:bodyPr wrap="square">
            <a:spAutoFit/>
          </a:bodyPr>
          <a:lstStyle/>
          <a:p>
            <a:r>
              <a:rPr lang="en-US" b="1" i="0" dirty="0" smtClean="0">
                <a:solidFill>
                  <a:srgbClr val="333333"/>
                </a:solidFill>
                <a:effectLst/>
                <a:latin typeface="Nunito Sans"/>
              </a:rPr>
              <a:t>Word Processing Software: Flexible Tool</a:t>
            </a:r>
            <a:endParaRPr lang="en-US" b="1" i="0" dirty="0" smtClean="0">
              <a:solidFill>
                <a:srgbClr val="1375B0"/>
              </a:solidFill>
              <a:effectLst/>
              <a:latin typeface="Nunito Sans"/>
            </a:endParaRPr>
          </a:p>
          <a:p>
            <a:r>
              <a:rPr lang="en-US" b="0" i="0" dirty="0" smtClean="0">
                <a:solidFill>
                  <a:srgbClr val="4D5968"/>
                </a:solidFill>
                <a:effectLst/>
                <a:latin typeface="Nunito Sans"/>
              </a:rPr>
              <a:t>If the pen is mightier than the sword, the word processor is even better. Word processors create text based documents. This set of software tools are most flexible and widely used. Word processors are used for creating memos, faxes and letters. Word processors are also used to create reports and personalized pages on the Web.</a:t>
            </a:r>
            <a:endParaRPr lang="en-US" b="0" i="0" dirty="0">
              <a:solidFill>
                <a:srgbClr val="4D5968"/>
              </a:solidFill>
              <a:effectLst/>
              <a:latin typeface="Nunito Sans"/>
            </a:endParaRPr>
          </a:p>
        </p:txBody>
      </p:sp>
      <p:sp>
        <p:nvSpPr>
          <p:cNvPr id="4" name="Rectangle 3"/>
          <p:cNvSpPr/>
          <p:nvPr/>
        </p:nvSpPr>
        <p:spPr>
          <a:xfrm>
            <a:off x="285482" y="2602779"/>
            <a:ext cx="11350580" cy="923330"/>
          </a:xfrm>
          <a:prstGeom prst="rect">
            <a:avLst/>
          </a:prstGeom>
        </p:spPr>
        <p:txBody>
          <a:bodyPr wrap="square">
            <a:spAutoFit/>
          </a:bodyPr>
          <a:lstStyle/>
          <a:p>
            <a:r>
              <a:rPr lang="en-US" b="0" i="0" dirty="0" smtClean="0">
                <a:solidFill>
                  <a:srgbClr val="4D5968"/>
                </a:solidFill>
                <a:effectLst/>
                <a:latin typeface="Nunito Sans"/>
              </a:rPr>
              <a:t>Top 3 Word Processing </a:t>
            </a:r>
            <a:r>
              <a:rPr lang="en-US" b="0" i="0" dirty="0" err="1" smtClean="0">
                <a:solidFill>
                  <a:srgbClr val="4D5968"/>
                </a:solidFill>
                <a:effectLst/>
                <a:latin typeface="Nunito Sans"/>
              </a:rPr>
              <a:t>Softwares</a:t>
            </a:r>
            <a:r>
              <a:rPr lang="en-US" b="0" i="0" dirty="0" smtClean="0">
                <a:solidFill>
                  <a:srgbClr val="4D5968"/>
                </a:solidFill>
                <a:effectLst/>
                <a:latin typeface="Nunito Sans"/>
              </a:rPr>
              <a:t>: Microsoft Word, Lotus Word Pro and Corel WordPerfect</a:t>
            </a:r>
          </a:p>
          <a:p>
            <a:r>
              <a:rPr lang="en-US" b="0" i="0" dirty="0" smtClean="0">
                <a:solidFill>
                  <a:srgbClr val="4D5968"/>
                </a:solidFill>
                <a:effectLst/>
                <a:latin typeface="Nunito Sans"/>
              </a:rPr>
              <a:t>Word processors provide numerous features making entering, editing and formatting written documents quick and precise.</a:t>
            </a:r>
            <a:endParaRPr lang="en-US" b="0" i="0" dirty="0">
              <a:solidFill>
                <a:srgbClr val="4D5968"/>
              </a:solidFill>
              <a:effectLst/>
              <a:latin typeface="Nunito Sans"/>
            </a:endParaRPr>
          </a:p>
        </p:txBody>
      </p:sp>
      <p:sp>
        <p:nvSpPr>
          <p:cNvPr id="5" name="Rectangle 4"/>
          <p:cNvSpPr/>
          <p:nvPr/>
        </p:nvSpPr>
        <p:spPr>
          <a:xfrm>
            <a:off x="285482" y="3870167"/>
            <a:ext cx="11758411" cy="2585323"/>
          </a:xfrm>
          <a:prstGeom prst="rect">
            <a:avLst/>
          </a:prstGeom>
        </p:spPr>
        <p:txBody>
          <a:bodyPr wrap="square">
            <a:spAutoFit/>
          </a:bodyPr>
          <a:lstStyle/>
          <a:p>
            <a:r>
              <a:rPr lang="en-US" b="1" i="0" dirty="0" smtClean="0">
                <a:solidFill>
                  <a:srgbClr val="1375B0"/>
                </a:solidFill>
                <a:effectLst/>
                <a:latin typeface="Nunito Sans"/>
              </a:rPr>
              <a:t>Basic Features: Word Processing Software</a:t>
            </a:r>
          </a:p>
          <a:p>
            <a:pPr>
              <a:buFont typeface="Arial" panose="020B0604020202020204" pitchFamily="34" charset="0"/>
              <a:buChar char="•"/>
            </a:pPr>
            <a:r>
              <a:rPr lang="en-US" b="0" i="0" dirty="0" smtClean="0">
                <a:solidFill>
                  <a:srgbClr val="4D5968"/>
                </a:solidFill>
                <a:effectLst/>
                <a:latin typeface="Nunito Sans"/>
              </a:rPr>
              <a:t>Word processors have word wrap which move the insertion point to the next line when the current line is complete. This saves time and effort.</a:t>
            </a:r>
          </a:p>
          <a:p>
            <a:pPr>
              <a:buFont typeface="Arial" panose="020B0604020202020204" pitchFamily="34" charset="0"/>
              <a:buChar char="•"/>
            </a:pPr>
            <a:r>
              <a:rPr lang="en-US" b="0" i="0" dirty="0" smtClean="0">
                <a:solidFill>
                  <a:srgbClr val="4D5968"/>
                </a:solidFill>
                <a:effectLst/>
                <a:latin typeface="Nunito Sans"/>
              </a:rPr>
              <a:t>Editing precision and efficiency is also offered by this software. Consider the Thesaurus which provides synonyms, antonyms and related words for chosen word or phrase. Find and replace feature enables users to scan and replace selected words or phrases.</a:t>
            </a:r>
          </a:p>
          <a:p>
            <a:pPr>
              <a:buFont typeface="Arial" panose="020B0604020202020204" pitchFamily="34" charset="0"/>
              <a:buChar char="•"/>
            </a:pPr>
            <a:r>
              <a:rPr lang="en-US" b="0" i="0" dirty="0" smtClean="0">
                <a:solidFill>
                  <a:srgbClr val="4D5968"/>
                </a:solidFill>
                <a:effectLst/>
                <a:latin typeface="Nunito Sans"/>
              </a:rPr>
              <a:t>There are inbuilt spelling and grammar checkers which make it easy to locate words with spelling issues or capitalization, sentence structure or punctuation problems.</a:t>
            </a:r>
          </a:p>
          <a:p>
            <a:pPr>
              <a:buFont typeface="Arial" panose="020B0604020202020204" pitchFamily="34" charset="0"/>
              <a:buChar char="•"/>
            </a:pPr>
            <a:r>
              <a:rPr lang="en-US" b="0" i="0" dirty="0" smtClean="0">
                <a:solidFill>
                  <a:srgbClr val="4D5968"/>
                </a:solidFill>
                <a:effectLst/>
                <a:latin typeface="Nunito Sans"/>
              </a:rPr>
              <a:t>.</a:t>
            </a:r>
            <a:endParaRPr lang="en-US" b="0" i="0" dirty="0">
              <a:solidFill>
                <a:srgbClr val="4D5968"/>
              </a:solidFill>
              <a:effectLst/>
              <a:latin typeface="Nunito Sans"/>
            </a:endParaRPr>
          </a:p>
        </p:txBody>
      </p:sp>
    </p:spTree>
    <p:extLst>
      <p:ext uri="{BB962C8B-B14F-4D97-AF65-F5344CB8AC3E}">
        <p14:creationId xmlns:p14="http://schemas.microsoft.com/office/powerpoint/2010/main" val="1887457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3" y="470765"/>
            <a:ext cx="11706896" cy="5078313"/>
          </a:xfrm>
          <a:prstGeom prst="rect">
            <a:avLst/>
          </a:prstGeom>
        </p:spPr>
        <p:txBody>
          <a:bodyPr wrap="square">
            <a:spAutoFit/>
          </a:bodyPr>
          <a:lstStyle/>
          <a:p>
            <a:pPr>
              <a:buFont typeface="Arial" panose="020B0604020202020204" pitchFamily="34" charset="0"/>
              <a:buChar char="•"/>
            </a:pPr>
            <a:r>
              <a:rPr lang="en-US" b="0" i="0" dirty="0" smtClean="0">
                <a:solidFill>
                  <a:srgbClr val="4D5968"/>
                </a:solidFill>
                <a:effectLst/>
                <a:latin typeface="Nunito Sans"/>
              </a:rPr>
              <a:t>AutoCorrect feature can be used to make corrections in a thrice of a second. AutoText inserts words or sentences into the document at the exact point one wants.</a:t>
            </a:r>
          </a:p>
          <a:p>
            <a:pPr>
              <a:buFont typeface="Arial" panose="020B0604020202020204" pitchFamily="34" charset="0"/>
              <a:buChar char="•"/>
            </a:pPr>
            <a:r>
              <a:rPr lang="en-US" b="0" i="0" dirty="0" smtClean="0">
                <a:solidFill>
                  <a:srgbClr val="4D5968"/>
                </a:solidFill>
                <a:effectLst/>
                <a:latin typeface="Nunito Sans"/>
              </a:rPr>
              <a:t>AutoComplete even ensures the user does not even have to type the complete word to include it in the document.</a:t>
            </a:r>
          </a:p>
          <a:p>
            <a:pPr>
              <a:buFont typeface="Arial" panose="020B0604020202020204" pitchFamily="34" charset="0"/>
              <a:buChar char="•"/>
            </a:pPr>
            <a:r>
              <a:rPr lang="en-US" b="0" i="0" dirty="0" smtClean="0">
                <a:solidFill>
                  <a:srgbClr val="4D5968"/>
                </a:solidFill>
                <a:effectLst/>
                <a:latin typeface="Nunito Sans"/>
              </a:rPr>
              <a:t>If looks matter, can your word processor be far behind? Numerous features within the word processor can improve the format or appearance of any document in seconds. This includes font appearance, font size, character effects such as bold, italic, colors and shadow, alignment and lists.</a:t>
            </a:r>
          </a:p>
          <a:p>
            <a:pPr>
              <a:buFont typeface="Arial" panose="020B0604020202020204" pitchFamily="34" charset="0"/>
              <a:buChar char="•"/>
            </a:pPr>
            <a:r>
              <a:rPr lang="en-US" b="0" i="0" dirty="0" smtClean="0">
                <a:solidFill>
                  <a:srgbClr val="4D5968"/>
                </a:solidFill>
                <a:effectLst/>
                <a:latin typeface="Nunito Sans"/>
              </a:rPr>
              <a:t>Allowing multiple users to edit the same document using a feature called collaboration is another beneficial feature of word processors.</a:t>
            </a:r>
          </a:p>
          <a:p>
            <a:pPr>
              <a:buFont typeface="Arial" panose="020B0604020202020204" pitchFamily="34" charset="0"/>
              <a:buChar char="•"/>
            </a:pPr>
            <a:r>
              <a:rPr lang="en-US" b="0" i="0" dirty="0" smtClean="0">
                <a:solidFill>
                  <a:srgbClr val="4D5968"/>
                </a:solidFill>
                <a:effectLst/>
                <a:latin typeface="Nunito Sans"/>
              </a:rPr>
              <a:t>Another feature is tracking changes which lets you identify modifications to an original document made by others, whereby their changes and comments are visible.</a:t>
            </a:r>
          </a:p>
          <a:p>
            <a:pPr>
              <a:buFont typeface="Arial" panose="020B0604020202020204" pitchFamily="34" charset="0"/>
              <a:buChar char="•"/>
            </a:pPr>
            <a:r>
              <a:rPr lang="en-US" b="0" i="0" dirty="0" smtClean="0">
                <a:solidFill>
                  <a:srgbClr val="4D5968"/>
                </a:solidFill>
                <a:effectLst/>
                <a:latin typeface="Nunito Sans"/>
              </a:rPr>
              <a:t>Word processing software involves creation of text based documents which can be stored, edited and formatted with ease.</a:t>
            </a:r>
          </a:p>
          <a:p>
            <a:pPr>
              <a:buFont typeface="Arial" panose="020B0604020202020204" pitchFamily="34" charset="0"/>
              <a:buChar char="•"/>
            </a:pPr>
            <a:r>
              <a:rPr lang="en-US" b="0" i="0" dirty="0" smtClean="0">
                <a:solidFill>
                  <a:srgbClr val="4D5968"/>
                </a:solidFill>
                <a:effectLst/>
                <a:latin typeface="Nunito Sans"/>
              </a:rPr>
              <a:t>Additional word processing features include WordArt to modify titles, hyphens, columns and text boxes for critical information</a:t>
            </a:r>
          </a:p>
          <a:p>
            <a:pPr>
              <a:buFont typeface="Arial" panose="020B0604020202020204" pitchFamily="34" charset="0"/>
              <a:buChar char="•"/>
            </a:pPr>
            <a:r>
              <a:rPr lang="en-US" b="0" i="0" dirty="0" smtClean="0">
                <a:solidFill>
                  <a:srgbClr val="4D5968"/>
                </a:solidFill>
                <a:effectLst/>
                <a:latin typeface="Nunito Sans"/>
              </a:rPr>
              <a:t>Most word processing software also generates reports and comes equipped with tools to create figure captions, tables, headers, </a:t>
            </a:r>
            <a:r>
              <a:rPr lang="en-US" b="0" i="0" dirty="0" err="1" smtClean="0">
                <a:solidFill>
                  <a:srgbClr val="4D5968"/>
                </a:solidFill>
                <a:effectLst/>
                <a:latin typeface="Nunito Sans"/>
              </a:rPr>
              <a:t>footers,endnotes</a:t>
            </a:r>
            <a:r>
              <a:rPr lang="en-US" b="0" i="0" dirty="0" smtClean="0">
                <a:solidFill>
                  <a:srgbClr val="4D5968"/>
                </a:solidFill>
                <a:effectLst/>
                <a:latin typeface="Nunito Sans"/>
              </a:rPr>
              <a:t> and more.</a:t>
            </a:r>
          </a:p>
          <a:p>
            <a:pPr>
              <a:buFont typeface="Arial" panose="020B0604020202020204" pitchFamily="34" charset="0"/>
              <a:buChar char="•"/>
            </a:pPr>
            <a:r>
              <a:rPr lang="en-US" b="0" i="0" dirty="0" smtClean="0">
                <a:solidFill>
                  <a:srgbClr val="4D5968"/>
                </a:solidFill>
                <a:effectLst/>
                <a:latin typeface="Nunito Sans"/>
              </a:rPr>
              <a:t>For web pages, word processors include predefined templates, hypertext links and support for Web pages</a:t>
            </a:r>
            <a:endParaRPr lang="en-US" dirty="0"/>
          </a:p>
        </p:txBody>
      </p:sp>
    </p:spTree>
    <p:extLst>
      <p:ext uri="{BB962C8B-B14F-4D97-AF65-F5344CB8AC3E}">
        <p14:creationId xmlns:p14="http://schemas.microsoft.com/office/powerpoint/2010/main" val="3288598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011" y="405343"/>
            <a:ext cx="6096000" cy="2031325"/>
          </a:xfrm>
          <a:prstGeom prst="rect">
            <a:avLst/>
          </a:prstGeom>
        </p:spPr>
        <p:txBody>
          <a:bodyPr>
            <a:spAutoFit/>
          </a:bodyPr>
          <a:lstStyle/>
          <a:p>
            <a:r>
              <a:rPr lang="en-US" b="1" i="0" dirty="0" smtClean="0">
                <a:solidFill>
                  <a:srgbClr val="333333"/>
                </a:solidFill>
                <a:effectLst/>
                <a:latin typeface="Nunito Sans"/>
              </a:rPr>
              <a:t>Web Based Applications: The Miracle of Application Service Providers</a:t>
            </a:r>
          </a:p>
          <a:p>
            <a:endParaRPr lang="en-US" b="1" dirty="0">
              <a:solidFill>
                <a:srgbClr val="333333"/>
              </a:solidFill>
              <a:latin typeface="Nunito Sans"/>
            </a:endParaRPr>
          </a:p>
          <a:p>
            <a:r>
              <a:rPr lang="en-US" b="0" i="0" dirty="0" smtClean="0">
                <a:solidFill>
                  <a:srgbClr val="4D5968"/>
                </a:solidFill>
                <a:effectLst/>
                <a:latin typeface="Nunito Sans"/>
              </a:rPr>
              <a:t>Application programs were initially owned by organizations or individuals while users are owning and storing applications now using Web based apps.</a:t>
            </a:r>
          </a:p>
          <a:p>
            <a:endParaRPr lang="en-US" b="1" i="0" dirty="0">
              <a:solidFill>
                <a:srgbClr val="1375B0"/>
              </a:solidFill>
              <a:effectLst/>
              <a:latin typeface="Nunito Sans"/>
            </a:endParaRPr>
          </a:p>
        </p:txBody>
      </p:sp>
      <p:pic>
        <p:nvPicPr>
          <p:cNvPr id="3074" name="Picture 2" descr="coadin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3984" y="28319"/>
            <a:ext cx="5048518" cy="332886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76011" y="3126798"/>
            <a:ext cx="11466491" cy="3416320"/>
          </a:xfrm>
          <a:prstGeom prst="rect">
            <a:avLst/>
          </a:prstGeom>
        </p:spPr>
        <p:txBody>
          <a:bodyPr wrap="square">
            <a:spAutoFit/>
          </a:bodyPr>
          <a:lstStyle/>
          <a:p>
            <a:r>
              <a:rPr lang="en-US" b="1" i="0" dirty="0" smtClean="0">
                <a:solidFill>
                  <a:srgbClr val="333333"/>
                </a:solidFill>
                <a:effectLst/>
                <a:latin typeface="Nunito Sans"/>
              </a:rPr>
              <a:t>How it Works: USP of ASPs</a:t>
            </a:r>
            <a:endParaRPr lang="en-US" b="1" i="0" dirty="0" smtClean="0">
              <a:solidFill>
                <a:srgbClr val="232C39"/>
              </a:solidFill>
              <a:effectLst/>
              <a:latin typeface="Nunito Sans"/>
            </a:endParaRPr>
          </a:p>
          <a:p>
            <a:r>
              <a:rPr lang="en-US" b="0" i="0" dirty="0" smtClean="0">
                <a:solidFill>
                  <a:srgbClr val="4D5968"/>
                </a:solidFill>
                <a:effectLst/>
                <a:latin typeface="Nunito Sans"/>
              </a:rPr>
              <a:t>Special</a:t>
            </a:r>
            <a:r>
              <a:rPr lang="en-US" b="0" i="0" u="none" strike="noStrike" dirty="0" smtClean="0">
                <a:solidFill>
                  <a:srgbClr val="E93F33"/>
                </a:solidFill>
                <a:effectLst/>
                <a:latin typeface="Nunito Sans"/>
                <a:hlinkClick r:id="rId3" tooltip="How to Create a Web site?"/>
              </a:rPr>
              <a:t> web sites </a:t>
            </a:r>
            <a:r>
              <a:rPr lang="en-US" b="0" i="0" dirty="0" smtClean="0">
                <a:solidFill>
                  <a:srgbClr val="4D5968"/>
                </a:solidFill>
                <a:effectLst/>
                <a:latin typeface="Nunito Sans"/>
              </a:rPr>
              <a:t>referred to as application service providers or ASPs enable users to access their application programs.  Access is generally provided for a nominal fee.</a:t>
            </a:r>
          </a:p>
          <a:p>
            <a:r>
              <a:rPr lang="en-US" b="0" i="0" u="none" strike="noStrike" dirty="0" smtClean="0">
                <a:solidFill>
                  <a:srgbClr val="E93F33"/>
                </a:solidFill>
                <a:effectLst/>
                <a:latin typeface="Nunito Sans"/>
                <a:hlinkClick r:id="rId4" tooltip="How to Build Web Applications using MongoDB"/>
              </a:rPr>
              <a:t>Web applications </a:t>
            </a:r>
            <a:r>
              <a:rPr lang="en-US" b="0" i="0" dirty="0" smtClean="0">
                <a:solidFill>
                  <a:srgbClr val="4D5968"/>
                </a:solidFill>
                <a:effectLst/>
                <a:latin typeface="Nunito Sans"/>
              </a:rPr>
              <a:t>provide a collection of graphic illustrations including clip art drawings, diagrams and photos. One can also select items or portions of documents which can be removed from one item to another. From handwriting recognition to spelling checker and task panes, templates  as well as Wizards for specific tasks and voice recognition, web based applications provide everything needed to make creating documents an easy process.</a:t>
            </a:r>
          </a:p>
          <a:p>
            <a:r>
              <a:rPr lang="en-US" b="0" i="0" dirty="0" smtClean="0">
                <a:solidFill>
                  <a:srgbClr val="4D5968"/>
                </a:solidFill>
                <a:effectLst/>
                <a:latin typeface="Nunito Sans"/>
              </a:rPr>
              <a:t>Precise, error free content is possible through spelling and grammar checkers.</a:t>
            </a:r>
          </a:p>
          <a:p>
            <a:r>
              <a:rPr lang="en-US" b="0" i="0" dirty="0" smtClean="0">
                <a:solidFill>
                  <a:srgbClr val="4D5968"/>
                </a:solidFill>
                <a:effectLst/>
                <a:latin typeface="Nunito Sans"/>
              </a:rPr>
              <a:t>The ASP downloads or sends across a copy or part of the application onto the user where it is stored in his or her hard disk drive ready to be run. Copy remains there for some time until the program is run and exited. There are even fee- free ASPs.</a:t>
            </a:r>
            <a:endParaRPr lang="en-US" b="0" i="0" dirty="0">
              <a:solidFill>
                <a:srgbClr val="4D5968"/>
              </a:solidFill>
              <a:effectLst/>
              <a:latin typeface="Nunito Sans"/>
            </a:endParaRPr>
          </a:p>
        </p:txBody>
      </p:sp>
    </p:spTree>
    <p:extLst>
      <p:ext uri="{BB962C8B-B14F-4D97-AF65-F5344CB8AC3E}">
        <p14:creationId xmlns:p14="http://schemas.microsoft.com/office/powerpoint/2010/main" val="518538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648" y="391560"/>
            <a:ext cx="6096000" cy="923330"/>
          </a:xfrm>
          <a:prstGeom prst="rect">
            <a:avLst/>
          </a:prstGeom>
        </p:spPr>
        <p:txBody>
          <a:bodyPr>
            <a:spAutoFit/>
          </a:bodyPr>
          <a:lstStyle/>
          <a:p>
            <a:r>
              <a:rPr lang="en-US" b="1" i="0" dirty="0" smtClean="0">
                <a:solidFill>
                  <a:srgbClr val="333333"/>
                </a:solidFill>
                <a:effectLst/>
                <a:latin typeface="Nunito Sans"/>
              </a:rPr>
              <a:t>Spreadsheets: Organizing Digits in the Digital World</a:t>
            </a:r>
            <a:endParaRPr lang="en-US" b="1" i="0" dirty="0" smtClean="0">
              <a:solidFill>
                <a:srgbClr val="1375B0"/>
              </a:solidFill>
              <a:effectLst/>
              <a:latin typeface="Nunito Sans"/>
            </a:endParaRPr>
          </a:p>
          <a:p>
            <a:r>
              <a:rPr lang="en-US" dirty="0" smtClean="0"/>
              <a:t/>
            </a:r>
            <a:br>
              <a:rPr lang="en-US" dirty="0" smtClean="0"/>
            </a:br>
            <a:endParaRPr lang="en-US" dirty="0"/>
          </a:p>
        </p:txBody>
      </p:sp>
      <p:pic>
        <p:nvPicPr>
          <p:cNvPr id="4098" name="Picture 2" descr="ap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2894" y="239572"/>
            <a:ext cx="4274756" cy="281866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57578" y="828712"/>
            <a:ext cx="6096000" cy="2862322"/>
          </a:xfrm>
          <a:prstGeom prst="rect">
            <a:avLst/>
          </a:prstGeom>
        </p:spPr>
        <p:txBody>
          <a:bodyPr>
            <a:spAutoFit/>
          </a:bodyPr>
          <a:lstStyle/>
          <a:p>
            <a:pPr>
              <a:buFont typeface="+mj-lt"/>
              <a:buAutoNum type="arabicPeriod"/>
            </a:pPr>
            <a:r>
              <a:rPr lang="en-US" b="0" i="0" dirty="0" smtClean="0">
                <a:solidFill>
                  <a:srgbClr val="4D5968"/>
                </a:solidFill>
                <a:effectLst/>
                <a:latin typeface="Nunito Sans"/>
              </a:rPr>
              <a:t>Spreadsheets are used to create documents and perform calculations for example Excel, Lotus 1-2-3 and more.</a:t>
            </a:r>
          </a:p>
          <a:p>
            <a:pPr>
              <a:buFont typeface="+mj-lt"/>
              <a:buAutoNum type="arabicPeriod"/>
            </a:pPr>
            <a:r>
              <a:rPr lang="en-US" b="0" i="0" dirty="0" smtClean="0">
                <a:solidFill>
                  <a:srgbClr val="4D5968"/>
                </a:solidFill>
                <a:effectLst/>
                <a:latin typeface="Nunito Sans"/>
              </a:rPr>
              <a:t>Spreadsheets were initially only used by accountants; now they are used by marketing professionals, students, teachers and financial analysts.</a:t>
            </a:r>
          </a:p>
          <a:p>
            <a:pPr>
              <a:buFont typeface="+mj-lt"/>
              <a:buAutoNum type="arabicPeriod"/>
            </a:pPr>
            <a:r>
              <a:rPr lang="en-US" b="0" i="0" dirty="0" smtClean="0">
                <a:solidFill>
                  <a:srgbClr val="4D5968"/>
                </a:solidFill>
                <a:effectLst/>
                <a:latin typeface="Nunito Sans"/>
              </a:rPr>
              <a:t>Most common spreadsheet programs used include Lotus 1-2-3, </a:t>
            </a:r>
            <a:r>
              <a:rPr lang="en-US" b="0" i="0" u="none" strike="noStrike" dirty="0" smtClean="0">
                <a:solidFill>
                  <a:srgbClr val="E93F33"/>
                </a:solidFill>
                <a:effectLst/>
                <a:latin typeface="Nunito Sans"/>
                <a:hlinkClick r:id="rId3" tooltip="Advanced Excel 2016"/>
              </a:rPr>
              <a:t>Microsoft Excel</a:t>
            </a:r>
            <a:r>
              <a:rPr lang="en-US" b="0" i="0" dirty="0" smtClean="0">
                <a:solidFill>
                  <a:srgbClr val="4D5968"/>
                </a:solidFill>
                <a:effectLst/>
                <a:latin typeface="Nunito Sans"/>
              </a:rPr>
              <a:t> and Corel Quattro Pro.</a:t>
            </a:r>
          </a:p>
          <a:p>
            <a:r>
              <a:rPr lang="en-US" dirty="0" smtClean="0"/>
              <a:t/>
            </a:r>
            <a:br>
              <a:rPr lang="en-US" dirty="0" smtClean="0"/>
            </a:br>
            <a:endParaRPr lang="en-US" dirty="0"/>
          </a:p>
        </p:txBody>
      </p:sp>
      <p:sp>
        <p:nvSpPr>
          <p:cNvPr id="4" name="Rectangle 3"/>
          <p:cNvSpPr/>
          <p:nvPr/>
        </p:nvSpPr>
        <p:spPr>
          <a:xfrm>
            <a:off x="214648" y="3212786"/>
            <a:ext cx="11827098" cy="3139321"/>
          </a:xfrm>
          <a:prstGeom prst="rect">
            <a:avLst/>
          </a:prstGeom>
        </p:spPr>
        <p:txBody>
          <a:bodyPr wrap="square">
            <a:spAutoFit/>
          </a:bodyPr>
          <a:lstStyle/>
          <a:p>
            <a:r>
              <a:rPr lang="en-US" b="1" i="0" dirty="0" smtClean="0">
                <a:solidFill>
                  <a:srgbClr val="333333"/>
                </a:solidFill>
                <a:effectLst/>
                <a:latin typeface="Nunito Sans"/>
              </a:rPr>
              <a:t>Spreadsheet: IT Figures</a:t>
            </a:r>
            <a:endParaRPr lang="en-US" b="1" i="0" dirty="0" smtClean="0">
              <a:solidFill>
                <a:srgbClr val="1375B0"/>
              </a:solidFill>
              <a:effectLst/>
              <a:latin typeface="Nunito Sans"/>
            </a:endParaRPr>
          </a:p>
          <a:p>
            <a:pPr>
              <a:buFont typeface="+mj-lt"/>
              <a:buAutoNum type="arabicPeriod"/>
            </a:pPr>
            <a:r>
              <a:rPr lang="en-US" b="0" i="0" dirty="0" smtClean="0">
                <a:solidFill>
                  <a:srgbClr val="4D5968"/>
                </a:solidFill>
                <a:effectLst/>
                <a:latin typeface="Nunito Sans"/>
              </a:rPr>
              <a:t>Spreadsheets organize, analyze and</a:t>
            </a:r>
            <a:r>
              <a:rPr lang="en-US" b="0" i="0" u="none" strike="noStrike" dirty="0" smtClean="0">
                <a:solidFill>
                  <a:srgbClr val="E93F33"/>
                </a:solidFill>
                <a:effectLst/>
                <a:latin typeface="Nunito Sans"/>
                <a:hlinkClick r:id="rId4" tooltip="Graph and Chart Formats"/>
              </a:rPr>
              <a:t> chart/graph</a:t>
            </a:r>
            <a:r>
              <a:rPr lang="en-US" b="0" i="0" dirty="0" smtClean="0">
                <a:solidFill>
                  <a:srgbClr val="4D5968"/>
                </a:solidFill>
                <a:effectLst/>
                <a:latin typeface="Nunito Sans"/>
              </a:rPr>
              <a:t> numerical data such as financial reports and budgets.</a:t>
            </a:r>
          </a:p>
          <a:p>
            <a:pPr>
              <a:buFont typeface="+mj-lt"/>
              <a:buAutoNum type="arabicPeriod"/>
            </a:pPr>
            <a:r>
              <a:rPr lang="en-US" b="0" i="0" dirty="0" smtClean="0">
                <a:solidFill>
                  <a:srgbClr val="4D5968"/>
                </a:solidFill>
                <a:effectLst/>
                <a:latin typeface="Nunito Sans"/>
              </a:rPr>
              <a:t>Spreadsheet programs are responsible for manipulation of data and creation of workbook files comprise one/more related worksheets</a:t>
            </a:r>
          </a:p>
          <a:p>
            <a:pPr>
              <a:buFont typeface="+mj-lt"/>
              <a:buAutoNum type="arabicPeriod"/>
            </a:pPr>
            <a:r>
              <a:rPr lang="en-US" b="0" i="0" dirty="0" smtClean="0">
                <a:solidFill>
                  <a:srgbClr val="4D5968"/>
                </a:solidFill>
                <a:effectLst/>
                <a:latin typeface="Nunito Sans"/>
              </a:rPr>
              <a:t>A worksheet or spreadsheet is a rectangle grid of rows and columns intersecting to create cells</a:t>
            </a:r>
          </a:p>
          <a:p>
            <a:pPr>
              <a:buFont typeface="+mj-lt"/>
              <a:buAutoNum type="arabicPeriod"/>
            </a:pPr>
            <a:r>
              <a:rPr lang="en-US" b="0" i="0" dirty="0" smtClean="0">
                <a:solidFill>
                  <a:srgbClr val="4D5968"/>
                </a:solidFill>
                <a:effectLst/>
                <a:latin typeface="Nunito Sans"/>
              </a:rPr>
              <a:t>Text entries or labels provide a structure to the worksheet through descriptions</a:t>
            </a:r>
          </a:p>
          <a:p>
            <a:pPr>
              <a:buFont typeface="+mj-lt"/>
              <a:buAutoNum type="arabicPeriod"/>
            </a:pPr>
            <a:r>
              <a:rPr lang="en-US" b="0" i="0" dirty="0" smtClean="0">
                <a:solidFill>
                  <a:srgbClr val="4D5968"/>
                </a:solidFill>
                <a:effectLst/>
                <a:latin typeface="Nunito Sans"/>
              </a:rPr>
              <a:t>Numeric entries can be a number or a formula for calculating and processing information; functions are prewritten formulas to perform calculations.</a:t>
            </a:r>
          </a:p>
          <a:p>
            <a:pPr>
              <a:buFont typeface="+mj-lt"/>
              <a:buAutoNum type="arabicPeriod"/>
            </a:pPr>
            <a:r>
              <a:rPr lang="en-US" b="0" i="0" dirty="0" smtClean="0">
                <a:solidFill>
                  <a:srgbClr val="4D5968"/>
                </a:solidFill>
                <a:effectLst/>
                <a:latin typeface="Nunito Sans"/>
              </a:rPr>
              <a:t>Spreadsheets involve ranges, text and numeric entries, functions, formulas, charts, calculations and what if analysis.  There are different chart types including line, pie, column and bar which form part of the spreadsheet. They also provide other benefits like titles, legends and data labels.</a:t>
            </a:r>
            <a:endParaRPr lang="en-US" b="0" i="0" dirty="0">
              <a:solidFill>
                <a:srgbClr val="4D5968"/>
              </a:solidFill>
              <a:effectLst/>
              <a:latin typeface="Nunito Sans"/>
            </a:endParaRPr>
          </a:p>
        </p:txBody>
      </p:sp>
    </p:spTree>
    <p:extLst>
      <p:ext uri="{BB962C8B-B14F-4D97-AF65-F5344CB8AC3E}">
        <p14:creationId xmlns:p14="http://schemas.microsoft.com/office/powerpoint/2010/main" val="1355822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526" y="268696"/>
            <a:ext cx="11749826" cy="2031325"/>
          </a:xfrm>
          <a:prstGeom prst="rect">
            <a:avLst/>
          </a:prstGeom>
        </p:spPr>
        <p:txBody>
          <a:bodyPr wrap="square">
            <a:spAutoFit/>
          </a:bodyPr>
          <a:lstStyle/>
          <a:p>
            <a:r>
              <a:rPr lang="en-US" b="1" i="0" dirty="0" smtClean="0">
                <a:solidFill>
                  <a:srgbClr val="1375B0"/>
                </a:solidFill>
                <a:effectLst/>
                <a:latin typeface="Nunito Sans"/>
              </a:rPr>
              <a:t>Database: Relational Data</a:t>
            </a:r>
          </a:p>
          <a:p>
            <a:r>
              <a:rPr lang="en-US" b="0" i="0" dirty="0" smtClean="0">
                <a:solidFill>
                  <a:srgbClr val="4D5968"/>
                </a:solidFill>
                <a:effectLst/>
                <a:latin typeface="Nunito Sans"/>
              </a:rPr>
              <a:t>Database is a collection of relational data, which is an electronic equivalent  of a filing cabinet.</a:t>
            </a:r>
          </a:p>
          <a:p>
            <a:r>
              <a:rPr lang="en-US" b="0" i="0" dirty="0" smtClean="0">
                <a:solidFill>
                  <a:srgbClr val="4D5968"/>
                </a:solidFill>
                <a:effectLst/>
                <a:latin typeface="Nunito Sans"/>
              </a:rPr>
              <a:t>A DBMS or</a:t>
            </a:r>
            <a:r>
              <a:rPr lang="en-US" b="0" i="0" u="none" strike="noStrike" dirty="0" smtClean="0">
                <a:solidFill>
                  <a:srgbClr val="E93F33"/>
                </a:solidFill>
                <a:effectLst/>
                <a:latin typeface="Nunito Sans"/>
                <a:hlinkClick r:id="rId2" tooltip="Types of Database Management Systems"/>
              </a:rPr>
              <a:t> database management system </a:t>
            </a:r>
            <a:r>
              <a:rPr lang="en-US" b="0" i="0" dirty="0" smtClean="0">
                <a:solidFill>
                  <a:srgbClr val="4D5968"/>
                </a:solidFill>
                <a:effectLst/>
                <a:latin typeface="Nunito Sans"/>
              </a:rPr>
              <a:t>is a program for setting up or structuring database. Databases are used in offices, educational settings and organizations of different types. 3 of the most widely used DBMS designed for microcomputers include Corel Paradox, Microsoft Access and Lotus Approach. Relational database is used most widely as a database structure.  Every field in the database is assigned a field size and data type. </a:t>
            </a:r>
            <a:r>
              <a:rPr lang="en-US" b="0" i="0" u="none" strike="noStrike" dirty="0" smtClean="0">
                <a:solidFill>
                  <a:srgbClr val="E93F33"/>
                </a:solidFill>
                <a:effectLst/>
                <a:latin typeface="Nunito Sans"/>
                <a:hlinkClick r:id="rId3" tooltip="Best Database Management Tools"/>
              </a:rPr>
              <a:t>DBMS offers numerous tools </a:t>
            </a:r>
            <a:r>
              <a:rPr lang="en-US" b="0" i="0" dirty="0" smtClean="0">
                <a:solidFill>
                  <a:srgbClr val="4D5968"/>
                </a:solidFill>
                <a:effectLst/>
                <a:latin typeface="Nunito Sans"/>
              </a:rPr>
              <a:t>to create and use databases such as filter or criteria</a:t>
            </a:r>
            <a:endParaRPr lang="en-US" b="0" i="0" dirty="0">
              <a:solidFill>
                <a:srgbClr val="4D5968"/>
              </a:solidFill>
              <a:effectLst/>
              <a:latin typeface="Nunito Sans"/>
            </a:endParaRPr>
          </a:p>
        </p:txBody>
      </p:sp>
      <p:pic>
        <p:nvPicPr>
          <p:cNvPr id="5122" name="Picture 2" descr="database managemen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89501" y="2296604"/>
            <a:ext cx="4151430" cy="162392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7526" y="2508401"/>
            <a:ext cx="6327821" cy="1200329"/>
          </a:xfrm>
          <a:prstGeom prst="rect">
            <a:avLst/>
          </a:prstGeom>
        </p:spPr>
        <p:txBody>
          <a:bodyPr wrap="square">
            <a:spAutoFit/>
          </a:bodyPr>
          <a:lstStyle/>
          <a:p>
            <a:r>
              <a:rPr lang="en-US" b="0" i="0" dirty="0" smtClean="0">
                <a:solidFill>
                  <a:srgbClr val="4D5968"/>
                </a:solidFill>
                <a:effectLst/>
                <a:latin typeface="Nunito Sans"/>
              </a:rPr>
              <a:t>Features include tools for sorting, filtering, creating forms, defining criteria and authoring reports. DBMS is able to bring information stored in separate tables through queries, forms and reports.</a:t>
            </a:r>
            <a:endParaRPr lang="en-US" dirty="0"/>
          </a:p>
        </p:txBody>
      </p:sp>
      <p:sp>
        <p:nvSpPr>
          <p:cNvPr id="4" name="Rectangle 3"/>
          <p:cNvSpPr/>
          <p:nvPr/>
        </p:nvSpPr>
        <p:spPr>
          <a:xfrm>
            <a:off x="227526" y="4327544"/>
            <a:ext cx="11543764" cy="1477328"/>
          </a:xfrm>
          <a:prstGeom prst="rect">
            <a:avLst/>
          </a:prstGeom>
        </p:spPr>
        <p:txBody>
          <a:bodyPr wrap="square">
            <a:spAutoFit/>
          </a:bodyPr>
          <a:lstStyle/>
          <a:p>
            <a:r>
              <a:rPr lang="en-US" b="0" i="0" dirty="0" smtClean="0">
                <a:solidFill>
                  <a:srgbClr val="4D5968"/>
                </a:solidFill>
                <a:effectLst/>
                <a:latin typeface="Nunito Sans"/>
              </a:rPr>
              <a:t>Query is a question or request for certain data contained in the database while queries are used for viewing data in differing ways to analyze and change existing data. Database forms replicate traditional print forms. DBMS are used chiefly for listing reports such as sales summaries, mailing labels and phone lists.</a:t>
            </a:r>
          </a:p>
          <a:p>
            <a:r>
              <a:rPr lang="en-US" b="0" i="0" dirty="0" smtClean="0">
                <a:solidFill>
                  <a:srgbClr val="4D5968"/>
                </a:solidFill>
                <a:effectLst/>
                <a:latin typeface="Nunito Sans"/>
              </a:rPr>
              <a:t>DBMS is created through a plan where you design the basic structure of the system and employees can create table structure through specification of fields, data types as well as primary key fields</a:t>
            </a:r>
            <a:endParaRPr lang="en-US" b="0" i="0" dirty="0">
              <a:solidFill>
                <a:srgbClr val="4D5968"/>
              </a:solidFill>
              <a:effectLst/>
              <a:latin typeface="Nunito Sans"/>
            </a:endParaRPr>
          </a:p>
        </p:txBody>
      </p:sp>
    </p:spTree>
    <p:extLst>
      <p:ext uri="{BB962C8B-B14F-4D97-AF65-F5344CB8AC3E}">
        <p14:creationId xmlns:p14="http://schemas.microsoft.com/office/powerpoint/2010/main" val="1451973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1122</Words>
  <Application>Microsoft Office PowerPoint</Application>
  <PresentationFormat>Widescreen</PresentationFormat>
  <Paragraphs>115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Nunito Sans</vt:lpstr>
      <vt:lpstr>Office Theme</vt:lpstr>
      <vt:lpstr>Application Software's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Software's</dc:title>
  <dc:creator>DELL</dc:creator>
  <cp:lastModifiedBy>DELL</cp:lastModifiedBy>
  <cp:revision>9</cp:revision>
  <dcterms:created xsi:type="dcterms:W3CDTF">2020-11-13T18:07:50Z</dcterms:created>
  <dcterms:modified xsi:type="dcterms:W3CDTF">2020-11-30T12:00:24Z</dcterms:modified>
</cp:coreProperties>
</file>