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0"/>
  </p:notesMasterIdLst>
  <p:sldIdLst>
    <p:sldId id="278" r:id="rId2"/>
    <p:sldId id="287" r:id="rId3"/>
    <p:sldId id="293" r:id="rId4"/>
    <p:sldId id="288" r:id="rId5"/>
    <p:sldId id="289" r:id="rId6"/>
    <p:sldId id="290" r:id="rId7"/>
    <p:sldId id="291" r:id="rId8"/>
    <p:sldId id="292" r:id="rId9"/>
  </p:sldIdLst>
  <p:sldSz cx="12188825" cy="6858000"/>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33"/>
    <a:srgbClr val="66FFCC"/>
    <a:srgbClr val="FFCC99"/>
    <a:srgbClr val="FFCC66"/>
    <a:srgbClr val="FF9900"/>
    <a:srgbClr val="FFCCFF"/>
    <a:srgbClr val="167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82" autoAdjust="0"/>
    <p:restoredTop sz="73730" autoAdjust="0"/>
  </p:normalViewPr>
  <p:slideViewPr>
    <p:cSldViewPr>
      <p:cViewPr varScale="1">
        <p:scale>
          <a:sx n="64" d="100"/>
          <a:sy n="64" d="100"/>
        </p:scale>
        <p:origin x="1488" y="72"/>
      </p:cViewPr>
      <p:guideLst>
        <p:guide orient="horz" pos="2160"/>
        <p:guide pos="3839"/>
      </p:guideLst>
    </p:cSldViewPr>
  </p:slideViewPr>
  <p:notesTextViewPr>
    <p:cViewPr>
      <p:scale>
        <a:sx n="1" d="1"/>
        <a:sy n="1" d="1"/>
      </p:scale>
      <p:origin x="0" y="0"/>
    </p:cViewPr>
  </p:notesTextViewPr>
  <p:notesViewPr>
    <p:cSldViewPr>
      <p:cViewPr varScale="1">
        <p:scale>
          <a:sx n="67" d="100"/>
          <a:sy n="67" d="100"/>
        </p:scale>
        <p:origin x="322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B488F7-1FAC-40D2-BB7E-BA3CE28D8950}" type="datetimeFigureOut">
              <a:rPr lang="en-US" smtClean="0"/>
              <a:pPr/>
              <a:t>2/4/2021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2D21D1-52E2-420B-B491-CFF6D7BB79FB}" type="slidenum">
              <a:rPr lang="en-US" smtClean="0"/>
              <a:pPr/>
              <a:t>‹#›</a:t>
            </a:fld>
            <a:endParaRPr lang="en-US"/>
          </a:p>
        </p:txBody>
      </p:sp>
    </p:spTree>
    <p:extLst>
      <p:ext uri="{BB962C8B-B14F-4D97-AF65-F5344CB8AC3E}">
        <p14:creationId xmlns:p14="http://schemas.microsoft.com/office/powerpoint/2010/main" val="2239478695"/>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A2D21D1-52E2-420B-B491-CFF6D7BB79FB}" type="slidenum">
              <a:rPr lang="en-US" smtClean="0"/>
              <a:pPr/>
              <a:t>1</a:t>
            </a:fld>
            <a:endParaRPr lang="en-US"/>
          </a:p>
        </p:txBody>
      </p:sp>
    </p:spTree>
    <p:extLst>
      <p:ext uri="{BB962C8B-B14F-4D97-AF65-F5344CB8AC3E}">
        <p14:creationId xmlns:p14="http://schemas.microsoft.com/office/powerpoint/2010/main" val="3094493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2</a:t>
            </a:fld>
            <a:endParaRPr lang="en-US"/>
          </a:p>
        </p:txBody>
      </p:sp>
    </p:spTree>
    <p:extLst>
      <p:ext uri="{BB962C8B-B14F-4D97-AF65-F5344CB8AC3E}">
        <p14:creationId xmlns:p14="http://schemas.microsoft.com/office/powerpoint/2010/main" val="31879248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7" name="Rectangle 6"/>
          <p:cNvSpPr/>
          <p:nvPr/>
        </p:nvSpPr>
        <p:spPr>
          <a:xfrm>
            <a:off x="0" y="3886200"/>
            <a:ext cx="12188825" cy="2971800"/>
          </a:xfrm>
          <a:prstGeom prst="rect">
            <a:avLst/>
          </a:prstGeom>
          <a:gradFill flip="none" rotWithShape="1">
            <a:gsLst>
              <a:gs pos="100000">
                <a:schemeClr val="bg1">
                  <a:lumMod val="65000"/>
                  <a:alpha val="53000"/>
                </a:schemeClr>
              </a:gs>
              <a:gs pos="0">
                <a:schemeClr val="bg1">
                  <a:lumMod val="95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9" rIns="91436" bIns="45719" rtlCol="0" anchor="ctr"/>
          <a:lstStyle/>
          <a:p>
            <a:pPr algn="ctr"/>
            <a:endParaRPr lang="en-US">
              <a:solidFill>
                <a:prstClr val="white"/>
              </a:solidFill>
            </a:endParaRPr>
          </a:p>
        </p:txBody>
      </p:sp>
      <p:sp>
        <p:nvSpPr>
          <p:cNvPr id="2" name="Title 1"/>
          <p:cNvSpPr>
            <a:spLocks noGrp="1"/>
          </p:cNvSpPr>
          <p:nvPr>
            <p:ph type="ctrTitle"/>
          </p:nvPr>
        </p:nvSpPr>
        <p:spPr>
          <a:xfrm>
            <a:off x="914162" y="3887117"/>
            <a:ext cx="10360501" cy="610820"/>
          </a:xfrm>
        </p:spPr>
        <p:txBody>
          <a:bodyPr/>
          <a:lstStyle>
            <a:lvl1pPr algn="ctr">
              <a:defRPr lang="en-US" sz="4000" kern="1200" smtClean="0">
                <a:solidFill>
                  <a:schemeClr val="tx1">
                    <a:lumMod val="75000"/>
                    <a:lumOff val="25000"/>
                  </a:schemeClr>
                </a:solidFill>
                <a:latin typeface="+mj-lt"/>
                <a:ea typeface="+mj-ea"/>
                <a:cs typeface="+mj-cs"/>
              </a:defRPr>
            </a:lvl1pPr>
          </a:lstStyle>
          <a:p>
            <a:r>
              <a:rPr lang="en-US" smtClean="0"/>
              <a:t>Click to edit Master title style</a:t>
            </a:r>
            <a:endParaRPr lang="en-US"/>
          </a:p>
        </p:txBody>
      </p:sp>
      <p:sp>
        <p:nvSpPr>
          <p:cNvPr id="3" name="Subtitle 2"/>
          <p:cNvSpPr>
            <a:spLocks noGrp="1"/>
          </p:cNvSpPr>
          <p:nvPr>
            <p:ph type="subTitle" idx="1"/>
          </p:nvPr>
        </p:nvSpPr>
        <p:spPr>
          <a:xfrm>
            <a:off x="1828324" y="4399020"/>
            <a:ext cx="8532178" cy="764440"/>
          </a:xfrm>
        </p:spPr>
        <p:txBody>
          <a:bodyPr>
            <a:normAutofit/>
          </a:bodyPr>
          <a:lstStyle>
            <a:lvl1pPr marL="0" indent="0" algn="ctr">
              <a:buNone/>
              <a:defRPr lang="en-US" sz="2400" kern="1200" smtClean="0">
                <a:solidFill>
                  <a:schemeClr val="tx1">
                    <a:lumMod val="65000"/>
                    <a:lumOff val="35000"/>
                  </a:schemeClr>
                </a:solidFill>
                <a:latin typeface="+mj-lt"/>
                <a:ea typeface="+mj-ea"/>
                <a:cs typeface="+mj-cs"/>
              </a:defRPr>
            </a:lvl1pPr>
            <a:lvl2pPr marL="609468" indent="0" algn="ctr">
              <a:buNone/>
              <a:defRPr>
                <a:solidFill>
                  <a:schemeClr val="tx1">
                    <a:tint val="75000"/>
                  </a:schemeClr>
                </a:solidFill>
              </a:defRPr>
            </a:lvl2pPr>
            <a:lvl3pPr marL="1218936" indent="0" algn="ctr">
              <a:buNone/>
              <a:defRPr>
                <a:solidFill>
                  <a:schemeClr val="tx1">
                    <a:tint val="75000"/>
                  </a:schemeClr>
                </a:solidFill>
              </a:defRPr>
            </a:lvl3pPr>
            <a:lvl4pPr marL="1828404" indent="0" algn="ctr">
              <a:buNone/>
              <a:defRPr>
                <a:solidFill>
                  <a:schemeClr val="tx1">
                    <a:tint val="75000"/>
                  </a:schemeClr>
                </a:solidFill>
              </a:defRPr>
            </a:lvl4pPr>
            <a:lvl5pPr marL="2437872" indent="0" algn="ctr">
              <a:buNone/>
              <a:defRPr>
                <a:solidFill>
                  <a:schemeClr val="tx1">
                    <a:tint val="75000"/>
                  </a:schemeClr>
                </a:solidFill>
              </a:defRPr>
            </a:lvl5pPr>
            <a:lvl6pPr marL="3047340" indent="0" algn="ctr">
              <a:buNone/>
              <a:defRPr>
                <a:solidFill>
                  <a:schemeClr val="tx1">
                    <a:tint val="75000"/>
                  </a:schemeClr>
                </a:solidFill>
              </a:defRPr>
            </a:lvl6pPr>
            <a:lvl7pPr marL="3656808" indent="0" algn="ctr">
              <a:buNone/>
              <a:defRPr>
                <a:solidFill>
                  <a:schemeClr val="tx1">
                    <a:tint val="75000"/>
                  </a:schemeClr>
                </a:solidFill>
              </a:defRPr>
            </a:lvl7pPr>
            <a:lvl8pPr marL="4266275" indent="0" algn="ctr">
              <a:buNone/>
              <a:defRPr>
                <a:solidFill>
                  <a:schemeClr val="tx1">
                    <a:tint val="75000"/>
                  </a:schemeClr>
                </a:solidFill>
              </a:defRPr>
            </a:lvl8pPr>
            <a:lvl9pPr marL="4875744"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578D6DB-6798-42D2-B9AD-FC6F1C72FC30}" type="datetimeFigureOut">
              <a:rPr lang="en-US" smtClean="0"/>
              <a:pPr/>
              <a:t>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EDE275-BE14-4364-AEA2-5F5667C0FD49}" type="slidenum">
              <a:rPr lang="en-US" smtClean="0"/>
              <a:pPr/>
              <a:t>‹#›</a:t>
            </a:fld>
            <a:endParaRPr lang="en-US"/>
          </a:p>
        </p:txBody>
      </p:sp>
    </p:spTree>
    <p:extLst>
      <p:ext uri="{BB962C8B-B14F-4D97-AF65-F5344CB8AC3E}">
        <p14:creationId xmlns:p14="http://schemas.microsoft.com/office/powerpoint/2010/main" val="174154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095" y="4800600"/>
            <a:ext cx="7313295" cy="566739"/>
          </a:xfrm>
        </p:spPr>
        <p:txBody>
          <a:bodyPr anchor="b"/>
          <a:lstStyle>
            <a:lvl1pPr algn="l">
              <a:defRPr sz="2700" b="1"/>
            </a:lvl1pPr>
          </a:lstStyle>
          <a:p>
            <a:r>
              <a:rPr lang="en-US" smtClean="0"/>
              <a:t>Click to edit Master title style</a:t>
            </a:r>
            <a:endParaRPr lang="en-US"/>
          </a:p>
        </p:txBody>
      </p:sp>
      <p:sp>
        <p:nvSpPr>
          <p:cNvPr id="3" name="Picture Placeholder 2"/>
          <p:cNvSpPr>
            <a:spLocks noGrp="1"/>
          </p:cNvSpPr>
          <p:nvPr>
            <p:ph type="pic" idx="1"/>
          </p:nvPr>
        </p:nvSpPr>
        <p:spPr>
          <a:xfrm>
            <a:off x="2389095" y="612775"/>
            <a:ext cx="7313295" cy="4114800"/>
          </a:xfrm>
        </p:spPr>
        <p:txBody>
          <a:bodyPr/>
          <a:lstStyle>
            <a:lvl1pPr marL="0" indent="0">
              <a:buNone/>
              <a:defRPr sz="43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endParaRPr lang="en-US"/>
          </a:p>
        </p:txBody>
      </p:sp>
      <p:sp>
        <p:nvSpPr>
          <p:cNvPr id="4" name="Text Placeholder 3"/>
          <p:cNvSpPr>
            <a:spLocks noGrp="1"/>
          </p:cNvSpPr>
          <p:nvPr>
            <p:ph type="body" sz="half" idx="2"/>
          </p:nvPr>
        </p:nvSpPr>
        <p:spPr>
          <a:xfrm>
            <a:off x="2389095" y="5367338"/>
            <a:ext cx="7313295" cy="804863"/>
          </a:xfrm>
        </p:spPr>
        <p:txBody>
          <a:bodyPr/>
          <a:lstStyle>
            <a:lvl1pPr marL="0" indent="0">
              <a:buNone/>
              <a:defRPr sz="19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5404F2-BE9A-4460-8815-8F645183555F}" type="datetimeFigureOut">
              <a:rPr lang="en-US" smtClean="0"/>
              <a:pPr/>
              <a:t>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753814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9841580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274639"/>
            <a:ext cx="2742486"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441" y="274639"/>
            <a:ext cx="802431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535022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162" y="2130426"/>
            <a:ext cx="10360501"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324" y="3886200"/>
            <a:ext cx="8532178" cy="1752600"/>
          </a:xfrm>
        </p:spPr>
        <p:txBody>
          <a:bodyPr/>
          <a:lstStyle>
            <a:lvl1pPr marL="0" indent="0" algn="ctr">
              <a:buNone/>
              <a:defRPr>
                <a:solidFill>
                  <a:schemeClr val="tx1">
                    <a:tint val="75000"/>
                  </a:schemeClr>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957718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51923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833" y="4406901"/>
            <a:ext cx="10360501" cy="1362075"/>
          </a:xfrm>
        </p:spPr>
        <p:txBody>
          <a:bodyPr anchor="t"/>
          <a:lstStyle>
            <a:lvl1pPr algn="l">
              <a:defRPr sz="5300" b="1" cap="all"/>
            </a:lvl1pPr>
          </a:lstStyle>
          <a:p>
            <a:r>
              <a:rPr lang="en-US" smtClean="0"/>
              <a:t>Click to edit Master title style</a:t>
            </a:r>
            <a:endParaRPr lang="en-US"/>
          </a:p>
        </p:txBody>
      </p:sp>
      <p:sp>
        <p:nvSpPr>
          <p:cNvPr id="3" name="Text Placeholder 2"/>
          <p:cNvSpPr>
            <a:spLocks noGrp="1"/>
          </p:cNvSpPr>
          <p:nvPr>
            <p:ph type="body" idx="1"/>
          </p:nvPr>
        </p:nvSpPr>
        <p:spPr>
          <a:xfrm>
            <a:off x="962833" y="2906713"/>
            <a:ext cx="10360501" cy="1500187"/>
          </a:xfrm>
        </p:spPr>
        <p:txBody>
          <a:bodyPr anchor="b"/>
          <a:lstStyle>
            <a:lvl1pPr marL="0" indent="0">
              <a:buNone/>
              <a:defRPr sz="2700">
                <a:solidFill>
                  <a:schemeClr val="tx1">
                    <a:tint val="75000"/>
                  </a:schemeClr>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5404F2-BE9A-4460-8815-8F645183555F}" type="datetimeFigureOut">
              <a:rPr lang="en-US" smtClean="0"/>
              <a:pPr/>
              <a:t>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2118170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441" y="1600201"/>
            <a:ext cx="5383398"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5986" y="1600201"/>
            <a:ext cx="5383398"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25404F2-BE9A-4460-8815-8F645183555F}" type="datetimeFigureOut">
              <a:rPr lang="en-US" smtClean="0"/>
              <a:pPr/>
              <a:t>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05318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441" y="1535113"/>
            <a:ext cx="5385514" cy="639763"/>
          </a:xfrm>
        </p:spPr>
        <p:txBody>
          <a:bodyPr anchor="b"/>
          <a:lstStyle>
            <a:lvl1pPr marL="0" indent="0">
              <a:buNone/>
              <a:defRPr sz="3200" b="1"/>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smtClean="0"/>
              <a:t>Click to edit Master text styles</a:t>
            </a:r>
          </a:p>
        </p:txBody>
      </p:sp>
      <p:sp>
        <p:nvSpPr>
          <p:cNvPr id="4" name="Content Placeholder 3"/>
          <p:cNvSpPr>
            <a:spLocks noGrp="1"/>
          </p:cNvSpPr>
          <p:nvPr>
            <p:ph sz="half" idx="2"/>
          </p:nvPr>
        </p:nvSpPr>
        <p:spPr>
          <a:xfrm>
            <a:off x="609441" y="2174875"/>
            <a:ext cx="5385514"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1756" y="1535113"/>
            <a:ext cx="5387630" cy="639763"/>
          </a:xfrm>
        </p:spPr>
        <p:txBody>
          <a:bodyPr anchor="b"/>
          <a:lstStyle>
            <a:lvl1pPr marL="0" indent="0">
              <a:buNone/>
              <a:defRPr sz="3200" b="1"/>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smtClean="0"/>
              <a:t>Click to edit Master text styles</a:t>
            </a:r>
          </a:p>
        </p:txBody>
      </p:sp>
      <p:sp>
        <p:nvSpPr>
          <p:cNvPr id="6" name="Content Placeholder 5"/>
          <p:cNvSpPr>
            <a:spLocks noGrp="1"/>
          </p:cNvSpPr>
          <p:nvPr>
            <p:ph sz="quarter" idx="4"/>
          </p:nvPr>
        </p:nvSpPr>
        <p:spPr>
          <a:xfrm>
            <a:off x="6191756" y="2174875"/>
            <a:ext cx="5387630"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25404F2-BE9A-4460-8815-8F645183555F}" type="datetimeFigureOut">
              <a:rPr lang="en-US" smtClean="0"/>
              <a:pPr/>
              <a:t>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795899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3600"/>
            </a:lvl1p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25404F2-BE9A-4460-8815-8F645183555F}" type="datetimeFigureOut">
              <a:rPr lang="en-US" smtClean="0"/>
              <a:pPr/>
              <a:t>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42987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5404F2-BE9A-4460-8815-8F645183555F}" type="datetimeFigureOut">
              <a:rPr lang="en-US" smtClean="0"/>
              <a:pPr/>
              <a:t>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681249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443" y="273049"/>
            <a:ext cx="4010039" cy="1162051"/>
          </a:xfrm>
        </p:spPr>
        <p:txBody>
          <a:bodyPr anchor="b"/>
          <a:lstStyle>
            <a:lvl1pPr algn="l">
              <a:defRPr sz="2700" b="1"/>
            </a:lvl1pPr>
          </a:lstStyle>
          <a:p>
            <a:r>
              <a:rPr lang="en-US" smtClean="0"/>
              <a:t>Click to edit Master title style</a:t>
            </a:r>
            <a:endParaRPr lang="en-US"/>
          </a:p>
        </p:txBody>
      </p:sp>
      <p:sp>
        <p:nvSpPr>
          <p:cNvPr id="3" name="Content Placeholder 2"/>
          <p:cNvSpPr>
            <a:spLocks noGrp="1"/>
          </p:cNvSpPr>
          <p:nvPr>
            <p:ph idx="1"/>
          </p:nvPr>
        </p:nvSpPr>
        <p:spPr>
          <a:xfrm>
            <a:off x="4765492" y="273052"/>
            <a:ext cx="6813892" cy="5853113"/>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443" y="1435102"/>
            <a:ext cx="4010039" cy="4691063"/>
          </a:xfrm>
        </p:spPr>
        <p:txBody>
          <a:bodyPr/>
          <a:lstStyle>
            <a:lvl1pPr marL="0" indent="0">
              <a:buNone/>
              <a:defRPr sz="19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5404F2-BE9A-4460-8815-8F645183555F}" type="datetimeFigureOut">
              <a:rPr lang="en-US" smtClean="0"/>
              <a:pPr/>
              <a:t>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129081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441" y="274639"/>
            <a:ext cx="10969943" cy="711081"/>
          </a:xfrm>
          <a:prstGeom prst="rect">
            <a:avLst/>
          </a:prstGeom>
        </p:spPr>
        <p:txBody>
          <a:bodyPr vert="horz" lIns="121899" tIns="60949" rIns="121899" bIns="60949"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441" y="1138425"/>
            <a:ext cx="10969943" cy="4987739"/>
          </a:xfrm>
          <a:prstGeom prst="rect">
            <a:avLst/>
          </a:prstGeom>
        </p:spPr>
        <p:txBody>
          <a:bodyPr vert="horz" lIns="121899" tIns="60949" rIns="121899" bIns="6094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441" y="6356351"/>
            <a:ext cx="2844059" cy="365125"/>
          </a:xfrm>
          <a:prstGeom prst="rect">
            <a:avLst/>
          </a:prstGeom>
        </p:spPr>
        <p:txBody>
          <a:bodyPr vert="horz" lIns="121899" tIns="60949" rIns="121899" bIns="60949" rtlCol="0" anchor="ctr"/>
          <a:lstStyle>
            <a:lvl1pPr algn="l">
              <a:defRPr sz="1600">
                <a:solidFill>
                  <a:schemeClr val="tx1">
                    <a:tint val="75000"/>
                  </a:schemeClr>
                </a:solidFill>
              </a:defRPr>
            </a:lvl1pPr>
          </a:lstStyle>
          <a:p>
            <a:fld id="{425404F2-BE9A-4460-8815-8F645183555F}" type="datetimeFigureOut">
              <a:rPr lang="en-US" smtClean="0"/>
              <a:pPr/>
              <a:t>2/4/2021</a:t>
            </a:fld>
            <a:endParaRPr lang="en-US"/>
          </a:p>
        </p:txBody>
      </p:sp>
      <p:sp>
        <p:nvSpPr>
          <p:cNvPr id="5" name="Footer Placeholder 4"/>
          <p:cNvSpPr>
            <a:spLocks noGrp="1"/>
          </p:cNvSpPr>
          <p:nvPr>
            <p:ph type="ftr" sz="quarter" idx="3"/>
          </p:nvPr>
        </p:nvSpPr>
        <p:spPr>
          <a:xfrm>
            <a:off x="4164515" y="6356351"/>
            <a:ext cx="3859795" cy="365125"/>
          </a:xfrm>
          <a:prstGeom prst="rect">
            <a:avLst/>
          </a:prstGeom>
        </p:spPr>
        <p:txBody>
          <a:bodyPr vert="horz" lIns="121899" tIns="60949" rIns="121899" bIns="60949" rtlCol="0" anchor="ctr"/>
          <a:lstStyle>
            <a:lvl1pPr algn="ctr">
              <a:defRPr sz="1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5325" y="6356351"/>
            <a:ext cx="2844059" cy="365125"/>
          </a:xfrm>
          <a:prstGeom prst="rect">
            <a:avLst/>
          </a:prstGeom>
        </p:spPr>
        <p:txBody>
          <a:bodyPr vert="horz" lIns="121899" tIns="60949" rIns="121899" bIns="60949" rtlCol="0" anchor="ctr"/>
          <a:lstStyle>
            <a:lvl1pPr algn="r">
              <a:defRPr sz="1600">
                <a:solidFill>
                  <a:schemeClr val="tx1">
                    <a:tint val="75000"/>
                  </a:schemeClr>
                </a:solidFill>
              </a:defRPr>
            </a:lvl1pPr>
          </a:lstStyle>
          <a:p>
            <a:fld id="{96E69268-9C8B-4EBF-A9EE-DC5DC2D48DC3}" type="slidenum">
              <a:rPr lang="en-US" smtClean="0"/>
              <a:pPr/>
              <a:t>‹#›</a:t>
            </a:fld>
            <a:endParaRPr lang="en-US"/>
          </a:p>
        </p:txBody>
      </p:sp>
    </p:spTree>
    <p:extLst>
      <p:ext uri="{BB962C8B-B14F-4D97-AF65-F5344CB8AC3E}">
        <p14:creationId xmlns:p14="http://schemas.microsoft.com/office/powerpoint/2010/main" val="1974508044"/>
      </p:ext>
    </p:extLst>
  </p:cSld>
  <p:clrMap bg1="lt1" tx1="dk1" bg2="lt2" tx2="dk2" accent1="accent1" accent2="accent2" accent3="accent3" accent4="accent4" accent5="accent5" accent6="accent6" hlink="hlink" folHlink="folHlink"/>
  <p:sldLayoutIdLst>
    <p:sldLayoutId id="2147483661"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1218987" rtl="0" eaLnBrk="1" latinLnBrk="0" hangingPunct="1">
        <a:spcBef>
          <a:spcPct val="0"/>
        </a:spcBef>
        <a:buNone/>
        <a:defRPr sz="3600" kern="1200">
          <a:solidFill>
            <a:schemeClr val="tx1"/>
          </a:solidFill>
          <a:latin typeface="+mj-lt"/>
          <a:ea typeface="+mj-ea"/>
          <a:cs typeface="+mj-cs"/>
        </a:defRPr>
      </a:lvl1pPr>
    </p:titleStyle>
    <p:bodyStyle>
      <a:lvl1pPr marL="457120" indent="-457120" algn="l" defTabSz="1218987" rtl="0" eaLnBrk="1" latinLnBrk="0" hangingPunct="1">
        <a:spcBef>
          <a:spcPct val="20000"/>
        </a:spcBef>
        <a:buFont typeface="Arial" pitchFamily="34" charset="0"/>
        <a:buChar char="•"/>
        <a:defRPr sz="3600" kern="1200">
          <a:solidFill>
            <a:schemeClr val="tx1"/>
          </a:solidFill>
          <a:latin typeface="+mj-lt"/>
          <a:ea typeface="+mn-ea"/>
          <a:cs typeface="+mn-cs"/>
        </a:defRPr>
      </a:lvl1pPr>
      <a:lvl2pPr marL="990427" indent="-380933" algn="l" defTabSz="1218987" rtl="0" eaLnBrk="1" latinLnBrk="0" hangingPunct="1">
        <a:spcBef>
          <a:spcPct val="20000"/>
        </a:spcBef>
        <a:buFont typeface="Arial" pitchFamily="34" charset="0"/>
        <a:buChar char="–"/>
        <a:defRPr sz="3200" kern="1200">
          <a:solidFill>
            <a:schemeClr val="tx1"/>
          </a:solidFill>
          <a:latin typeface="+mj-lt"/>
          <a:ea typeface="+mn-ea"/>
          <a:cs typeface="+mn-cs"/>
        </a:defRPr>
      </a:lvl2pPr>
      <a:lvl3pPr marL="1523733" indent="-304747" algn="l" defTabSz="1218987" rtl="0" eaLnBrk="1" latinLnBrk="0" hangingPunct="1">
        <a:spcBef>
          <a:spcPct val="20000"/>
        </a:spcBef>
        <a:buFont typeface="Arial" pitchFamily="34" charset="0"/>
        <a:buChar char="•"/>
        <a:defRPr sz="2400" kern="1200">
          <a:solidFill>
            <a:schemeClr val="tx1"/>
          </a:solidFill>
          <a:latin typeface="+mj-lt"/>
          <a:ea typeface="+mn-ea"/>
          <a:cs typeface="+mn-cs"/>
        </a:defRPr>
      </a:lvl3pPr>
      <a:lvl4pPr marL="2133227"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742720"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335221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1707"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200"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069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p:cNvPicPr>
            <a:picLocks noChangeAspect="1"/>
          </p:cNvPicPr>
          <p:nvPr/>
        </p:nvPicPr>
        <p:blipFill>
          <a:blip r:embed="rId3"/>
          <a:stretch>
            <a:fillRect/>
          </a:stretch>
        </p:blipFill>
        <p:spPr>
          <a:xfrm>
            <a:off x="1598612" y="1576395"/>
            <a:ext cx="3657600" cy="4646473"/>
          </a:xfrm>
          <a:prstGeom prst="rect">
            <a:avLst/>
          </a:prstGeom>
        </p:spPr>
      </p:pic>
      <p:sp>
        <p:nvSpPr>
          <p:cNvPr id="26" name="Rectangle 5"/>
          <p:cNvSpPr>
            <a:spLocks noChangeArrowheads="1"/>
          </p:cNvSpPr>
          <p:nvPr/>
        </p:nvSpPr>
        <p:spPr bwMode="auto">
          <a:xfrm>
            <a:off x="74612" y="260350"/>
            <a:ext cx="7315200" cy="11977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lgn="ctr">
              <a:spcBef>
                <a:spcPct val="0"/>
              </a:spcBef>
              <a:buFontTx/>
              <a:buNone/>
            </a:pPr>
            <a:r>
              <a:rPr lang="en-US" altLang="en-US" sz="3600" b="1" dirty="0">
                <a:solidFill>
                  <a:schemeClr val="accent6"/>
                </a:solidFill>
              </a:rPr>
              <a:t>Software </a:t>
            </a:r>
            <a:r>
              <a:rPr lang="en-US" altLang="en-US" sz="3600" b="1" dirty="0" smtClean="0">
                <a:solidFill>
                  <a:schemeClr val="accent6"/>
                </a:solidFill>
              </a:rPr>
              <a:t>Testing &amp; Quality Engineering</a:t>
            </a:r>
            <a:endParaRPr lang="en-US" altLang="en-US" sz="3600" b="1" dirty="0">
              <a:solidFill>
                <a:schemeClr val="accent6"/>
              </a:solidFill>
            </a:endParaRPr>
          </a:p>
        </p:txBody>
      </p:sp>
      <p:sp>
        <p:nvSpPr>
          <p:cNvPr id="27" name="Rectangle 2"/>
          <p:cNvSpPr>
            <a:spLocks noChangeArrowheads="1"/>
          </p:cNvSpPr>
          <p:nvPr/>
        </p:nvSpPr>
        <p:spPr bwMode="auto">
          <a:xfrm>
            <a:off x="7542212" y="749168"/>
            <a:ext cx="3600450" cy="5473700"/>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wrap="none" anchor="ct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eaLnBrk="1" hangingPunct="1">
              <a:spcBef>
                <a:spcPct val="0"/>
              </a:spcBef>
              <a:buFontTx/>
              <a:buNone/>
            </a:pPr>
            <a:endParaRPr lang="en-US" altLang="en-US" sz="1800">
              <a:solidFill>
                <a:schemeClr val="accent6"/>
              </a:solidFill>
              <a:latin typeface="Arial" panose="020B0604020202020204" pitchFamily="34" charset="0"/>
            </a:endParaRPr>
          </a:p>
        </p:txBody>
      </p:sp>
      <p:sp>
        <p:nvSpPr>
          <p:cNvPr id="28" name="Rectangle 3"/>
          <p:cNvSpPr>
            <a:spLocks noChangeArrowheads="1"/>
          </p:cNvSpPr>
          <p:nvPr/>
        </p:nvSpPr>
        <p:spPr bwMode="auto">
          <a:xfrm>
            <a:off x="7707313" y="2270125"/>
            <a:ext cx="3311525" cy="1105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lgn="r">
              <a:spcBef>
                <a:spcPct val="50000"/>
              </a:spcBef>
              <a:buFontTx/>
              <a:buNone/>
            </a:pPr>
            <a:r>
              <a:rPr lang="en-GB" altLang="en-US" sz="3300" b="1" dirty="0" smtClean="0">
                <a:solidFill>
                  <a:schemeClr val="accent6"/>
                </a:solidFill>
                <a:latin typeface="Arial" panose="020B0604020202020204" pitchFamily="34" charset="0"/>
              </a:rPr>
              <a:t>Customer Deliverables</a:t>
            </a:r>
            <a:endParaRPr lang="en-US" altLang="en-US" sz="3300" b="1" dirty="0">
              <a:solidFill>
                <a:schemeClr val="accent6"/>
              </a:solidFill>
              <a:latin typeface="Arial" panose="020B0604020202020204" pitchFamily="34" charset="0"/>
            </a:endParaRPr>
          </a:p>
        </p:txBody>
      </p:sp>
      <p:sp>
        <p:nvSpPr>
          <p:cNvPr id="29" name="Rectangle 4"/>
          <p:cNvSpPr>
            <a:spLocks noChangeArrowheads="1"/>
          </p:cNvSpPr>
          <p:nvPr/>
        </p:nvSpPr>
        <p:spPr bwMode="auto">
          <a:xfrm>
            <a:off x="7707313" y="830263"/>
            <a:ext cx="28702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lgn="ctr">
              <a:spcBef>
                <a:spcPct val="0"/>
              </a:spcBef>
              <a:buFontTx/>
              <a:buNone/>
            </a:pPr>
            <a:r>
              <a:rPr lang="en-US" altLang="en-US" sz="3600" b="1" dirty="0">
                <a:solidFill>
                  <a:schemeClr val="accent6"/>
                </a:solidFill>
              </a:rPr>
              <a:t>Chapter </a:t>
            </a:r>
            <a:r>
              <a:rPr lang="en-US" altLang="en-US" sz="3600" b="1" dirty="0" smtClean="0">
                <a:solidFill>
                  <a:schemeClr val="accent6"/>
                </a:solidFill>
              </a:rPr>
              <a:t>13</a:t>
            </a:r>
            <a:endParaRPr lang="en-US" altLang="en-US" sz="3600" b="1" dirty="0">
              <a:solidFill>
                <a:schemeClr val="accent6"/>
              </a:solidFill>
            </a:endParaRPr>
          </a:p>
        </p:txBody>
      </p:sp>
      <p:sp>
        <p:nvSpPr>
          <p:cNvPr id="30" name="Rectangle 6"/>
          <p:cNvSpPr>
            <a:spLocks noChangeArrowheads="1"/>
          </p:cNvSpPr>
          <p:nvPr/>
        </p:nvSpPr>
        <p:spPr bwMode="auto">
          <a:xfrm>
            <a:off x="8428038" y="4935538"/>
            <a:ext cx="2557462" cy="705321"/>
          </a:xfrm>
          <a:prstGeom prst="rect">
            <a:avLst/>
          </a:prstGeom>
          <a:noFill/>
          <a:ln>
            <a:noFill/>
          </a:ln>
          <a:effectLst/>
          <a:extLst>
            <a:ext uri="{909E8E84-426E-40DD-AFC4-6F175D3DCCD1}">
              <a14:hiddenFill xmlns:a14="http://schemas.microsoft.com/office/drawing/2010/main">
                <a:solidFill>
                  <a:srgbClr val="FFE8BB"/>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lgn="r">
              <a:spcBef>
                <a:spcPct val="50000"/>
              </a:spcBef>
              <a:buFontTx/>
              <a:buNone/>
            </a:pPr>
            <a:r>
              <a:rPr lang="en-US" altLang="en-US" sz="2000" b="1" dirty="0" smtClean="0">
                <a:solidFill>
                  <a:schemeClr val="accent6"/>
                </a:solidFill>
                <a:latin typeface="Arial" panose="020B0604020202020204" pitchFamily="34" charset="0"/>
              </a:rPr>
              <a:t>Linda Westfall Quality Press</a:t>
            </a:r>
            <a:endParaRPr lang="en-US" altLang="en-US" sz="2400" b="1" dirty="0">
              <a:solidFill>
                <a:schemeClr val="accent6"/>
              </a:solidFill>
              <a:latin typeface="Arial" panose="020B0604020202020204" pitchFamily="34" charset="0"/>
            </a:endParaRPr>
          </a:p>
        </p:txBody>
      </p:sp>
    </p:spTree>
    <p:extLst>
      <p:ext uri="{BB962C8B-B14F-4D97-AF65-F5344CB8AC3E}">
        <p14:creationId xmlns:p14="http://schemas.microsoft.com/office/powerpoint/2010/main" val="14938684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441" y="431919"/>
            <a:ext cx="10969943" cy="711081"/>
          </a:xfrm>
        </p:spPr>
        <p:txBody>
          <a:bodyPr/>
          <a:lstStyle/>
          <a:p>
            <a:r>
              <a:rPr lang="en-US" dirty="0" smtClean="0"/>
              <a:t>Objectives</a:t>
            </a:r>
            <a:endParaRPr lang="en-US" dirty="0"/>
          </a:p>
        </p:txBody>
      </p:sp>
      <p:sp>
        <p:nvSpPr>
          <p:cNvPr id="3" name="TextBox 2"/>
          <p:cNvSpPr txBox="1"/>
          <p:nvPr/>
        </p:nvSpPr>
        <p:spPr>
          <a:xfrm>
            <a:off x="455612" y="1181100"/>
            <a:ext cx="6019800" cy="4524315"/>
          </a:xfrm>
          <a:prstGeom prst="rect">
            <a:avLst/>
          </a:prstGeom>
          <a:noFill/>
        </p:spPr>
        <p:txBody>
          <a:bodyPr wrap="square" rtlCol="0">
            <a:spAutoFit/>
          </a:bodyPr>
          <a:lstStyle/>
          <a:p>
            <a:pPr marL="952393" lvl="1" indent="-342900">
              <a:lnSpc>
                <a:spcPct val="200000"/>
              </a:lnSpc>
              <a:buFont typeface="Arial" panose="020B0604020202020204" pitchFamily="34" charset="0"/>
              <a:buChar char="•"/>
            </a:pPr>
            <a:r>
              <a:rPr lang="en-US" dirty="0" smtClean="0"/>
              <a:t>Peer  Reviews</a:t>
            </a:r>
          </a:p>
          <a:p>
            <a:pPr marL="952393" lvl="1" indent="-342900">
              <a:lnSpc>
                <a:spcPct val="200000"/>
              </a:lnSpc>
              <a:buFont typeface="Arial" panose="020B0604020202020204" pitchFamily="34" charset="0"/>
              <a:buChar char="•"/>
            </a:pPr>
            <a:r>
              <a:rPr lang="en-US" dirty="0" smtClean="0"/>
              <a:t>Development  Testing</a:t>
            </a:r>
          </a:p>
          <a:p>
            <a:pPr marL="952393" lvl="1" indent="-342900">
              <a:lnSpc>
                <a:spcPct val="200000"/>
              </a:lnSpc>
              <a:buFont typeface="Arial" panose="020B0604020202020204" pitchFamily="34" charset="0"/>
              <a:buChar char="•"/>
            </a:pPr>
            <a:r>
              <a:rPr lang="en-US" dirty="0" smtClean="0"/>
              <a:t>Development  Audits</a:t>
            </a:r>
          </a:p>
          <a:p>
            <a:pPr marL="952393" lvl="1" indent="-342900">
              <a:lnSpc>
                <a:spcPct val="200000"/>
              </a:lnSpc>
              <a:buFont typeface="Arial" panose="020B0604020202020204" pitchFamily="34" charset="0"/>
              <a:buChar char="•"/>
            </a:pPr>
            <a:r>
              <a:rPr lang="en-US" dirty="0" smtClean="0"/>
              <a:t>Pilots</a:t>
            </a:r>
          </a:p>
          <a:p>
            <a:pPr marL="952393" lvl="1" indent="-342900">
              <a:lnSpc>
                <a:spcPct val="200000"/>
              </a:lnSpc>
              <a:buFont typeface="Arial" panose="020B0604020202020204" pitchFamily="34" charset="0"/>
              <a:buChar char="•"/>
            </a:pPr>
            <a:r>
              <a:rPr lang="en-US" dirty="0" smtClean="0"/>
              <a:t>Installation Testing</a:t>
            </a:r>
          </a:p>
          <a:p>
            <a:pPr marL="952393" lvl="1" indent="-342900">
              <a:lnSpc>
                <a:spcPct val="200000"/>
              </a:lnSpc>
              <a:buFont typeface="Arial" panose="020B0604020202020204" pitchFamily="34" charset="0"/>
              <a:buChar char="•"/>
            </a:pPr>
            <a:r>
              <a:rPr lang="en-US" dirty="0" smtClean="0"/>
              <a:t> </a:t>
            </a:r>
            <a:r>
              <a:rPr lang="en-US" dirty="0"/>
              <a:t>Customer/User Testing</a:t>
            </a:r>
          </a:p>
        </p:txBody>
      </p:sp>
    </p:spTree>
    <p:extLst>
      <p:ext uri="{BB962C8B-B14F-4D97-AF65-F5344CB8AC3E}">
        <p14:creationId xmlns:p14="http://schemas.microsoft.com/office/powerpoint/2010/main" val="34867629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217612" y="304800"/>
            <a:ext cx="9753600" cy="6248400"/>
          </a:xfrm>
          <a:prstGeom prst="rect">
            <a:avLst/>
          </a:prstGeom>
        </p:spPr>
      </p:pic>
    </p:spTree>
    <p:extLst>
      <p:ext uri="{BB962C8B-B14F-4D97-AF65-F5344CB8AC3E}">
        <p14:creationId xmlns:p14="http://schemas.microsoft.com/office/powerpoint/2010/main" val="2470638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 Testing</a:t>
            </a:r>
            <a:endParaRPr lang="en-US" dirty="0"/>
          </a:p>
        </p:txBody>
      </p:sp>
      <p:sp>
        <p:nvSpPr>
          <p:cNvPr id="3" name="TextBox 2"/>
          <p:cNvSpPr txBox="1"/>
          <p:nvPr/>
        </p:nvSpPr>
        <p:spPr>
          <a:xfrm>
            <a:off x="455612" y="914400"/>
            <a:ext cx="10818971" cy="5324535"/>
          </a:xfrm>
          <a:prstGeom prst="rect">
            <a:avLst/>
          </a:prstGeom>
          <a:noFill/>
        </p:spPr>
        <p:txBody>
          <a:bodyPr wrap="square" rtlCol="0">
            <a:spAutoFit/>
          </a:bodyPr>
          <a:lstStyle/>
          <a:p>
            <a:pPr algn="just" fontAlgn="base"/>
            <a:r>
              <a:rPr lang="en-US" sz="2000" dirty="0">
                <a:latin typeface="Times New Roman" panose="02020603050405020304" pitchFamily="18" charset="0"/>
                <a:cs typeface="Times New Roman" panose="02020603050405020304" pitchFamily="18" charset="0"/>
              </a:rPr>
              <a:t>Development testing (</a:t>
            </a:r>
            <a:r>
              <a:rPr lang="en-US" sz="2000" dirty="0" err="1">
                <a:latin typeface="Times New Roman" panose="02020603050405020304" pitchFamily="18" charset="0"/>
                <a:cs typeface="Times New Roman" panose="02020603050405020304" pitchFamily="18" charset="0"/>
              </a:rPr>
              <a:t>DevTest</a:t>
            </a:r>
            <a:r>
              <a:rPr lang="en-US" sz="2000" dirty="0">
                <a:latin typeface="Times New Roman" panose="02020603050405020304" pitchFamily="18" charset="0"/>
                <a:cs typeface="Times New Roman" panose="02020603050405020304" pitchFamily="18" charset="0"/>
              </a:rPr>
              <a:t>) is an approach in software development that aims to bring the development and testing phases closer together.</a:t>
            </a:r>
          </a:p>
          <a:p>
            <a:pPr algn="just" fontAlgn="base"/>
            <a:r>
              <a:rPr lang="en-US" sz="2000" dirty="0">
                <a:latin typeface="Times New Roman" panose="02020603050405020304" pitchFamily="18" charset="0"/>
                <a:cs typeface="Times New Roman" panose="02020603050405020304" pitchFamily="18" charset="0"/>
              </a:rPr>
              <a:t>In traditional software development, development and testing are two separate </a:t>
            </a:r>
            <a:r>
              <a:rPr lang="en-US" sz="2000" dirty="0" smtClean="0">
                <a:latin typeface="Times New Roman" panose="02020603050405020304" pitchFamily="18" charset="0"/>
                <a:cs typeface="Times New Roman" panose="02020603050405020304" pitchFamily="18" charset="0"/>
              </a:rPr>
              <a:t>functions</a:t>
            </a:r>
            <a:r>
              <a:rPr lang="en-US" sz="2000" dirty="0">
                <a:latin typeface="Times New Roman" panose="02020603050405020304" pitchFamily="18" charset="0"/>
                <a:cs typeface="Times New Roman" panose="02020603050405020304" pitchFamily="18" charset="0"/>
              </a:rPr>
              <a:t>. The challenge with this approach is that it introduces delay between code being written and that same code being tested.</a:t>
            </a:r>
          </a:p>
          <a:p>
            <a:pPr algn="just" fontAlgn="base"/>
            <a:r>
              <a:rPr lang="en-US" sz="2000" dirty="0">
                <a:latin typeface="Times New Roman" panose="02020603050405020304" pitchFamily="18" charset="0"/>
                <a:cs typeface="Times New Roman" panose="02020603050405020304" pitchFamily="18" charset="0"/>
              </a:rPr>
              <a:t>In </a:t>
            </a:r>
            <a:r>
              <a:rPr lang="en-US" sz="2000" dirty="0" err="1">
                <a:latin typeface="Times New Roman" panose="02020603050405020304" pitchFamily="18" charset="0"/>
                <a:cs typeface="Times New Roman" panose="02020603050405020304" pitchFamily="18" charset="0"/>
              </a:rPr>
              <a:t>DevTest</a:t>
            </a:r>
            <a:r>
              <a:rPr lang="en-US" sz="2000" dirty="0">
                <a:latin typeface="Times New Roman" panose="02020603050405020304" pitchFamily="18" charset="0"/>
                <a:cs typeface="Times New Roman" panose="02020603050405020304" pitchFamily="18" charset="0"/>
              </a:rPr>
              <a:t>, these phases are more tightly integrated so that code that is being written and checked in is automatically tested. In this way, problems can be more quickly discovered and addressed.</a:t>
            </a:r>
          </a:p>
          <a:p>
            <a:pPr algn="just" fontAlgn="base"/>
            <a:r>
              <a:rPr lang="en-US" sz="2000" b="1" dirty="0">
                <a:latin typeface="Times New Roman" panose="02020603050405020304" pitchFamily="18" charset="0"/>
                <a:cs typeface="Times New Roman" panose="02020603050405020304" pitchFamily="18" charset="0"/>
              </a:rPr>
              <a:t>Benefits of </a:t>
            </a:r>
            <a:r>
              <a:rPr lang="en-US" sz="2000" b="1" dirty="0" err="1">
                <a:latin typeface="Times New Roman" panose="02020603050405020304" pitchFamily="18" charset="0"/>
                <a:cs typeface="Times New Roman" panose="02020603050405020304" pitchFamily="18" charset="0"/>
              </a:rPr>
              <a:t>DevTest</a:t>
            </a:r>
            <a:endParaRPr lang="en-US" sz="2000" b="1" dirty="0">
              <a:latin typeface="Times New Roman" panose="02020603050405020304" pitchFamily="18" charset="0"/>
              <a:cs typeface="Times New Roman" panose="02020603050405020304" pitchFamily="18" charset="0"/>
            </a:endParaRPr>
          </a:p>
          <a:p>
            <a:pPr algn="just" fontAlgn="base"/>
            <a:r>
              <a:rPr lang="en-US" sz="2000" dirty="0">
                <a:latin typeface="Times New Roman" panose="02020603050405020304" pitchFamily="18" charset="0"/>
                <a:cs typeface="Times New Roman" panose="02020603050405020304" pitchFamily="18" charset="0"/>
              </a:rPr>
              <a:t>Using a </a:t>
            </a:r>
            <a:r>
              <a:rPr lang="en-US" sz="2000" dirty="0" err="1">
                <a:latin typeface="Times New Roman" panose="02020603050405020304" pitchFamily="18" charset="0"/>
                <a:cs typeface="Times New Roman" panose="02020603050405020304" pitchFamily="18" charset="0"/>
              </a:rPr>
              <a:t>DevTest</a:t>
            </a:r>
            <a:r>
              <a:rPr lang="en-US" sz="2000" dirty="0">
                <a:latin typeface="Times New Roman" panose="02020603050405020304" pitchFamily="18" charset="0"/>
                <a:cs typeface="Times New Roman" panose="02020603050405020304" pitchFamily="18" charset="0"/>
              </a:rPr>
              <a:t> software development methodology can deliver numerous benefits. The most significant benefits are:</a:t>
            </a:r>
          </a:p>
          <a:p>
            <a:pPr marL="285750" indent="-285750" algn="just" fontAlgn="base">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Higher code quality at any given time because new code is continually being tested</a:t>
            </a:r>
          </a:p>
          <a:p>
            <a:pPr marL="285750" indent="-285750" algn="just" fontAlgn="base">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Shortened time to market for new features</a:t>
            </a:r>
          </a:p>
          <a:p>
            <a:pPr algn="just" fontAlgn="base"/>
            <a:r>
              <a:rPr lang="en-US" sz="2000" b="1" dirty="0">
                <a:latin typeface="Times New Roman" panose="02020603050405020304" pitchFamily="18" charset="0"/>
                <a:cs typeface="Times New Roman" panose="02020603050405020304" pitchFamily="18" charset="0"/>
              </a:rPr>
              <a:t>Why is </a:t>
            </a:r>
            <a:r>
              <a:rPr lang="en-US" sz="2000" b="1" dirty="0" err="1">
                <a:latin typeface="Times New Roman" panose="02020603050405020304" pitchFamily="18" charset="0"/>
                <a:cs typeface="Times New Roman" panose="02020603050405020304" pitchFamily="18" charset="0"/>
              </a:rPr>
              <a:t>DevTest</a:t>
            </a:r>
            <a:r>
              <a:rPr lang="en-US" sz="2000" b="1" dirty="0">
                <a:latin typeface="Times New Roman" panose="02020603050405020304" pitchFamily="18" charset="0"/>
                <a:cs typeface="Times New Roman" panose="02020603050405020304" pitchFamily="18" charset="0"/>
              </a:rPr>
              <a:t> important?</a:t>
            </a:r>
          </a:p>
          <a:p>
            <a:pPr algn="just" fontAlgn="base"/>
            <a:r>
              <a:rPr lang="en-US" sz="2000" dirty="0" err="1">
                <a:latin typeface="Times New Roman" panose="02020603050405020304" pitchFamily="18" charset="0"/>
                <a:cs typeface="Times New Roman" panose="02020603050405020304" pitchFamily="18" charset="0"/>
              </a:rPr>
              <a:t>DevTest</a:t>
            </a:r>
            <a:r>
              <a:rPr lang="en-US" sz="2000" dirty="0">
                <a:latin typeface="Times New Roman" panose="02020603050405020304" pitchFamily="18" charset="0"/>
                <a:cs typeface="Times New Roman" panose="02020603050405020304" pitchFamily="18" charset="0"/>
              </a:rPr>
              <a:t> is important because it enables higher levels of efficiency in the software development life cycle (SDLC), it helps to reduce the effect of software errors, and it speed the delivery of new features and bug fixes to customers.</a:t>
            </a:r>
          </a:p>
          <a:p>
            <a:pPr algn="just"/>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8842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7012" y="1073289"/>
            <a:ext cx="11734800" cy="5632311"/>
          </a:xfrm>
          <a:prstGeom prst="rect">
            <a:avLst/>
          </a:prstGeom>
          <a:noFill/>
        </p:spPr>
        <p:txBody>
          <a:bodyPr wrap="square" rtlCol="0">
            <a:spAutoFit/>
          </a:bodyPr>
          <a:lstStyle/>
          <a:p>
            <a:r>
              <a:rPr lang="en-US" b="1" dirty="0">
                <a:latin typeface="Times New Roman" panose="02020603050405020304" pitchFamily="18" charset="0"/>
                <a:cs typeface="Times New Roman" panose="02020603050405020304" pitchFamily="18" charset="0"/>
              </a:rPr>
              <a:t>What is a software development process audit?</a:t>
            </a:r>
            <a:br>
              <a:rPr lang="en-US" b="1"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A software development process audit is a continuous process that aims to maximize the success of a project by detecting its potential risks and weaknesses. This type of audit comes with another goal too: evaluating the performance of every single team member in the IT department.</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When should you carry out a software development process audit?</a:t>
            </a:r>
            <a:br>
              <a:rPr lang="en-US" b="1"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It’s possible to audit a software project at any time during the software development lifecycle. However, by auditing it during the early phases, you’ll have a greater chance of improving the quality of the product which is being developed</a:t>
            </a:r>
            <a:r>
              <a:rPr lang="en-US" dirty="0" smtClean="0">
                <a:latin typeface="Times New Roman" panose="02020603050405020304" pitchFamily="18" charset="0"/>
                <a:cs typeface="Times New Roman" panose="02020603050405020304" pitchFamily="18" charset="0"/>
              </a:rPr>
              <a:t>.</a:t>
            </a:r>
          </a:p>
          <a:p>
            <a:r>
              <a:rPr lang="en-US" b="1" dirty="0">
                <a:latin typeface="Times New Roman" panose="02020603050405020304" pitchFamily="18" charset="0"/>
                <a:cs typeface="Times New Roman" panose="02020603050405020304" pitchFamily="18" charset="0"/>
              </a:rPr>
              <a:t>Who performs a software development process audit?</a:t>
            </a:r>
          </a:p>
          <a:p>
            <a:r>
              <a:rPr lang="en-US" dirty="0">
                <a:latin typeface="Times New Roman" panose="02020603050405020304" pitchFamily="18" charset="0"/>
                <a:cs typeface="Times New Roman" panose="02020603050405020304" pitchFamily="18" charset="0"/>
              </a:rPr>
              <a:t>Most of the time, an audit is carried out by a varied team of professionals that comprises project managers, business analysts, and Quality Assurance (QA) specialists. The team examines every single phase of the software development lifecycle, from planning and creating to testing and deploying software</a:t>
            </a: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p>
        </p:txBody>
      </p:sp>
      <p:sp>
        <p:nvSpPr>
          <p:cNvPr id="4" name="TextBox 3"/>
          <p:cNvSpPr txBox="1"/>
          <p:nvPr/>
        </p:nvSpPr>
        <p:spPr>
          <a:xfrm>
            <a:off x="608012" y="228600"/>
            <a:ext cx="10972800" cy="707886"/>
          </a:xfrm>
          <a:prstGeom prst="rect">
            <a:avLst/>
          </a:prstGeom>
          <a:noFill/>
        </p:spPr>
        <p:txBody>
          <a:bodyPr wrap="square" rtlCol="0">
            <a:spAutoFit/>
          </a:bodyPr>
          <a:lstStyle/>
          <a:p>
            <a:r>
              <a:rPr lang="en-US" sz="4000" b="1" dirty="0" smtClean="0"/>
              <a:t>Development Audit</a:t>
            </a:r>
            <a:endParaRPr lang="en-US" b="1" dirty="0"/>
          </a:p>
        </p:txBody>
      </p:sp>
    </p:spTree>
    <p:extLst>
      <p:ext uri="{BB962C8B-B14F-4D97-AF65-F5344CB8AC3E}">
        <p14:creationId xmlns:p14="http://schemas.microsoft.com/office/powerpoint/2010/main" val="2740531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Benefits of auditing the software development </a:t>
            </a:r>
            <a:r>
              <a:rPr lang="en-US" b="1" dirty="0" smtClean="0"/>
              <a:t>process</a:t>
            </a:r>
            <a:endParaRPr lang="en-US" dirty="0"/>
          </a:p>
        </p:txBody>
      </p:sp>
      <p:sp>
        <p:nvSpPr>
          <p:cNvPr id="3" name="TextBox 2"/>
          <p:cNvSpPr txBox="1"/>
          <p:nvPr/>
        </p:nvSpPr>
        <p:spPr>
          <a:xfrm>
            <a:off x="455612" y="1295400"/>
            <a:ext cx="11430000" cy="5632311"/>
          </a:xfrm>
          <a:prstGeom prst="rect">
            <a:avLst/>
          </a:prstGeom>
          <a:noFill/>
        </p:spPr>
        <p:txBody>
          <a:bodyPr wrap="square" rtlCol="0">
            <a:spAutoFit/>
          </a:bodyPr>
          <a:lstStyle/>
          <a:p>
            <a:pPr marL="457200" indent="-457200">
              <a:buFont typeface="+mj-lt"/>
              <a:buAutoNum type="arabicPeriod"/>
            </a:pPr>
            <a:r>
              <a:rPr lang="en-US" sz="2000" dirty="0">
                <a:latin typeface="Times New Roman" panose="02020603050405020304" pitchFamily="18" charset="0"/>
                <a:cs typeface="Times New Roman" panose="02020603050405020304" pitchFamily="18" charset="0"/>
              </a:rPr>
              <a:t>By auditing software development, companies can check whether the software that appears to be working is actually doing what it is supposed to do. For example, auditors make sure that software analytics don’t measure any metrics that are superficial or irrelevant.</a:t>
            </a:r>
          </a:p>
          <a:p>
            <a:pPr marL="457200" indent="-457200">
              <a:buFont typeface="+mj-lt"/>
              <a:buAutoNum type="arabicPeriod"/>
            </a:pPr>
            <a:r>
              <a:rPr lang="en-US" sz="2000" dirty="0">
                <a:latin typeface="Times New Roman" panose="02020603050405020304" pitchFamily="18" charset="0"/>
                <a:cs typeface="Times New Roman" panose="02020603050405020304" pitchFamily="18" charset="0"/>
              </a:rPr>
              <a:t>Another perk of auditing a software development process is that it allows us to identify mismatches between the requirements and delivered features. These problems are more common than you would like to think. Most of the time, they result from misunderstandings between business and technical teams.</a:t>
            </a:r>
          </a:p>
          <a:p>
            <a:pPr marL="457200" indent="-457200">
              <a:buFont typeface="+mj-lt"/>
              <a:buAutoNum type="arabicPeriod"/>
            </a:pPr>
            <a:r>
              <a:rPr lang="en-US" sz="2000" dirty="0">
                <a:latin typeface="Times New Roman" panose="02020603050405020304" pitchFamily="18" charset="0"/>
                <a:cs typeface="Times New Roman" panose="02020603050405020304" pitchFamily="18" charset="0"/>
              </a:rPr>
              <a:t>A software development process audit offers independent validation of the testing process and shows areas where it could be optimized.</a:t>
            </a:r>
          </a:p>
          <a:p>
            <a:pPr marL="457200" indent="-457200">
              <a:buFont typeface="+mj-lt"/>
              <a:buAutoNum type="arabicPeriod"/>
            </a:pPr>
            <a:r>
              <a:rPr lang="en-US" sz="2000" dirty="0">
                <a:latin typeface="Times New Roman" panose="02020603050405020304" pitchFamily="18" charset="0"/>
                <a:cs typeface="Times New Roman" panose="02020603050405020304" pitchFamily="18" charset="0"/>
              </a:rPr>
              <a:t>It also brings an opportunity for mitigating potential risks that might crop up at any stage of the software development lifecycle. It’s an excellent due diligence practice that helps organizations to increase the quality of their offerings.</a:t>
            </a:r>
          </a:p>
          <a:p>
            <a:pPr marL="457200" indent="-457200">
              <a:buFont typeface="+mj-lt"/>
              <a:buAutoNum type="arabicPeriod"/>
            </a:pPr>
            <a:r>
              <a:rPr lang="en-US" sz="2000" dirty="0">
                <a:latin typeface="Times New Roman" panose="02020603050405020304" pitchFamily="18" charset="0"/>
                <a:cs typeface="Times New Roman" panose="02020603050405020304" pitchFamily="18" charset="0"/>
              </a:rPr>
              <a:t>Moreover, by carrying out an audit, organizations get advance notice of potential problem areas and can address these issues before they grow to become significant problems or even blockers.</a:t>
            </a:r>
          </a:p>
          <a:p>
            <a:pPr marL="457200" indent="-457200">
              <a:buFont typeface="+mj-lt"/>
              <a:buAutoNum type="arabicPeriod"/>
            </a:pPr>
            <a:r>
              <a:rPr lang="en-US" sz="2000" dirty="0">
                <a:latin typeface="Times New Roman" panose="02020603050405020304" pitchFamily="18" charset="0"/>
                <a:cs typeface="Times New Roman" panose="02020603050405020304" pitchFamily="18" charset="0"/>
              </a:rPr>
              <a:t>Finally, experienced auditors who assess a software development lifecycle are usually able to identify the opportunities for growth and offer their recommendations for improvements, so that things run smoothly and resource use is optimal.</a:t>
            </a:r>
          </a:p>
          <a:p>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1538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Pilot Testing</a:t>
            </a:r>
            <a:endParaRPr lang="en-US" dirty="0"/>
          </a:p>
        </p:txBody>
      </p:sp>
      <p:sp>
        <p:nvSpPr>
          <p:cNvPr id="3" name="TextBox 2"/>
          <p:cNvSpPr txBox="1"/>
          <p:nvPr/>
        </p:nvSpPr>
        <p:spPr>
          <a:xfrm>
            <a:off x="531812" y="1066800"/>
            <a:ext cx="11049000" cy="5632311"/>
          </a:xfrm>
          <a:prstGeom prst="rect">
            <a:avLst/>
          </a:prstGeom>
          <a:noFill/>
        </p:spPr>
        <p:txBody>
          <a:bodyPr wrap="square" rtlCol="0">
            <a:spAutoFit/>
          </a:bodyPr>
          <a:lstStyle/>
          <a:p>
            <a:pPr algn="just"/>
            <a:r>
              <a:rPr lang="en-US" b="1" dirty="0"/>
              <a:t>PILOT TESTING</a:t>
            </a:r>
            <a:r>
              <a:rPr lang="en-US" dirty="0"/>
              <a:t> is defined as a type of Software Testing that verifies a component of the system or the entire system under a real-time operating condition. The purpose of the Pilot Test is to evaluate the feasibility, time, cost, risk, and performance of a research project</a:t>
            </a:r>
            <a:r>
              <a:rPr lang="en-US" dirty="0" smtClean="0"/>
              <a:t>.</a:t>
            </a:r>
          </a:p>
          <a:p>
            <a:pPr algn="just"/>
            <a:r>
              <a:rPr lang="en-US" dirty="0"/>
              <a:t>In Pilot testing, a selected group of end users try the system under test and provide the feedback before the full deployment of the system</a:t>
            </a:r>
            <a:r>
              <a:rPr lang="en-US" dirty="0" smtClean="0"/>
              <a:t>.</a:t>
            </a:r>
          </a:p>
          <a:p>
            <a:pPr algn="just"/>
            <a:r>
              <a:rPr lang="en-US" dirty="0"/>
              <a:t>Pilot testing is concerned with installing a system on a customer site (or a user simulated environment) for testing against continuous and regular use</a:t>
            </a:r>
            <a:r>
              <a:rPr lang="en-US" dirty="0" smtClean="0"/>
              <a:t>.</a:t>
            </a:r>
          </a:p>
          <a:p>
            <a:pPr algn="just"/>
            <a:r>
              <a:rPr lang="en-US" dirty="0"/>
              <a:t>Pilot Testing will answer the question like, whether the product or service has a potential market</a:t>
            </a:r>
            <a:r>
              <a:rPr lang="en-US" dirty="0" smtClean="0"/>
              <a:t>.</a:t>
            </a:r>
          </a:p>
          <a:p>
            <a:pPr algn="just"/>
            <a:r>
              <a:rPr lang="en-US" b="1" dirty="0"/>
              <a:t>Pilot Testing is Important</a:t>
            </a:r>
            <a:r>
              <a:rPr lang="en-US" dirty="0"/>
              <a:t> because it helps in many ways like debugging software and procedure used for testing, checking product readiness for full-scale implementation, better decision on time and resources allocation, gives opportunity to gauge your target population's reaction to program, measurement of success of program and gives team a chance to practice activities they will use for usability test.</a:t>
            </a:r>
          </a:p>
        </p:txBody>
      </p:sp>
    </p:spTree>
    <p:extLst>
      <p:ext uri="{BB962C8B-B14F-4D97-AF65-F5344CB8AC3E}">
        <p14:creationId xmlns:p14="http://schemas.microsoft.com/office/powerpoint/2010/main" val="979608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441" y="152400"/>
            <a:ext cx="10969943" cy="711081"/>
          </a:xfrm>
        </p:spPr>
        <p:txBody>
          <a:bodyPr/>
          <a:lstStyle/>
          <a:p>
            <a:r>
              <a:rPr lang="en-US" dirty="0" smtClean="0"/>
              <a:t>User Acceptance Testing</a:t>
            </a:r>
            <a:endParaRPr lang="en-US" dirty="0"/>
          </a:p>
        </p:txBody>
      </p:sp>
      <p:sp>
        <p:nvSpPr>
          <p:cNvPr id="3" name="TextBox 2"/>
          <p:cNvSpPr txBox="1"/>
          <p:nvPr/>
        </p:nvSpPr>
        <p:spPr>
          <a:xfrm>
            <a:off x="74612" y="762000"/>
            <a:ext cx="12039600" cy="7201972"/>
          </a:xfrm>
          <a:prstGeom prst="rect">
            <a:avLst/>
          </a:prstGeom>
          <a:noFill/>
        </p:spPr>
        <p:txBody>
          <a:bodyPr wrap="square" rtlCol="0">
            <a:spAutoFit/>
          </a:bodyPr>
          <a:lstStyle/>
          <a:p>
            <a:pPr algn="just"/>
            <a:r>
              <a:rPr lang="en-US" sz="2200" b="1" dirty="0"/>
              <a:t>User Acceptance Testing (UAT)</a:t>
            </a:r>
            <a:r>
              <a:rPr lang="en-US" sz="2200" dirty="0"/>
              <a:t> is a type of testing performed by the end user or the client to verify/accept the software system before moving the software application to the production environment. UAT is done in the final phase of testing after functional, integration and system testing is done</a:t>
            </a:r>
            <a:r>
              <a:rPr lang="en-US" sz="2200" dirty="0" smtClean="0"/>
              <a:t>.</a:t>
            </a:r>
          </a:p>
          <a:p>
            <a:pPr algn="just"/>
            <a:r>
              <a:rPr lang="en-US" sz="2200" b="1" dirty="0"/>
              <a:t>Purpose of UAT</a:t>
            </a:r>
          </a:p>
          <a:p>
            <a:pPr algn="just"/>
            <a:r>
              <a:rPr lang="en-US" sz="2200" dirty="0"/>
              <a:t>The main </a:t>
            </a:r>
            <a:r>
              <a:rPr lang="en-US" sz="2200" b="1" dirty="0"/>
              <a:t>Purpose of UAT</a:t>
            </a:r>
            <a:r>
              <a:rPr lang="en-US" sz="2200" dirty="0"/>
              <a:t> is to validate end to end business flow. It does not focus on cosmetic errors, spelling mistakes or system testing. User Acceptance Testing is carried out in a separate testing environment with production-like data setup. It is kind of black box testing where two or more end-users will be involved</a:t>
            </a:r>
            <a:r>
              <a:rPr lang="en-US" sz="2200" dirty="0" smtClean="0"/>
              <a:t>.</a:t>
            </a:r>
          </a:p>
          <a:p>
            <a:pPr algn="just"/>
            <a:r>
              <a:rPr lang="en-US" sz="2200" b="1" dirty="0"/>
              <a:t>Who Performs UAT?</a:t>
            </a:r>
          </a:p>
          <a:p>
            <a:pPr marL="342900" indent="-342900" algn="just">
              <a:buFont typeface="Arial" panose="020B0604020202020204" pitchFamily="34" charset="0"/>
              <a:buChar char="•"/>
            </a:pPr>
            <a:r>
              <a:rPr lang="en-US" sz="2200" dirty="0"/>
              <a:t>Client</a:t>
            </a:r>
          </a:p>
          <a:p>
            <a:pPr marL="342900" indent="-342900" algn="just">
              <a:buFont typeface="Arial" panose="020B0604020202020204" pitchFamily="34" charset="0"/>
              <a:buChar char="•"/>
            </a:pPr>
            <a:r>
              <a:rPr lang="en-US" sz="2200" dirty="0"/>
              <a:t>End </a:t>
            </a:r>
            <a:r>
              <a:rPr lang="en-US" sz="2200" dirty="0" smtClean="0"/>
              <a:t>users</a:t>
            </a:r>
          </a:p>
          <a:p>
            <a:pPr algn="just"/>
            <a:r>
              <a:rPr lang="en-US" sz="2200" b="1" dirty="0"/>
              <a:t>Need of User Acceptance Testing</a:t>
            </a:r>
          </a:p>
          <a:p>
            <a:pPr algn="just"/>
            <a:r>
              <a:rPr lang="en-US" sz="2200" b="1" dirty="0"/>
              <a:t>Need of User Acceptance Testing</a:t>
            </a:r>
            <a:r>
              <a:rPr lang="en-US" sz="2200" dirty="0"/>
              <a:t> arises once software has undergone Unit, Integration and System testing because developers might have built software based on requirements document by their own understanding and further required changes during development may not be effectively communicated to them, so for testing whether the final product is accepted by client/end-user, user acceptance testing is needed.</a:t>
            </a:r>
          </a:p>
          <a:p>
            <a:pPr algn="just"/>
            <a:endParaRPr lang="en-US" sz="2200" dirty="0"/>
          </a:p>
          <a:p>
            <a:pPr algn="just"/>
            <a:endParaRPr lang="en-US" sz="2200" dirty="0"/>
          </a:p>
          <a:p>
            <a:pPr algn="just"/>
            <a:endParaRPr lang="en-US" sz="2200" dirty="0"/>
          </a:p>
        </p:txBody>
      </p:sp>
    </p:spTree>
    <p:extLst>
      <p:ext uri="{BB962C8B-B14F-4D97-AF65-F5344CB8AC3E}">
        <p14:creationId xmlns:p14="http://schemas.microsoft.com/office/powerpoint/2010/main" val="1215925020"/>
      </p:ext>
    </p:extLst>
  </p:cSld>
  <p:clrMapOvr>
    <a:masterClrMapping/>
  </p:clrMapOvr>
</p:sld>
</file>

<file path=ppt/theme/theme1.xml><?xml version="1.0" encoding="utf-8"?>
<a:theme xmlns:a="http://schemas.openxmlformats.org/drawingml/2006/main" name="Office Theme">
  <a:themeElements>
    <a:clrScheme name="slidemodel.com">
      <a:dk1>
        <a:sysClr val="windowText" lastClr="000000"/>
      </a:dk1>
      <a:lt1>
        <a:sysClr val="window" lastClr="FFFFFF"/>
      </a:lt1>
      <a:dk2>
        <a:srgbClr val="1F497D"/>
      </a:dk2>
      <a:lt2>
        <a:srgbClr val="EEECE1"/>
      </a:lt2>
      <a:accent1>
        <a:srgbClr val="0779B7"/>
      </a:accent1>
      <a:accent2>
        <a:srgbClr val="019ADD"/>
      </a:accent2>
      <a:accent3>
        <a:srgbClr val="6BC2ED"/>
      </a:accent3>
      <a:accent4>
        <a:srgbClr val="A7CCDF"/>
      </a:accent4>
      <a:accent5>
        <a:srgbClr val="595959"/>
      </a:accent5>
      <a:accent6>
        <a:srgbClr val="3F3F3F"/>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435</Words>
  <Application>Microsoft Office PowerPoint</Application>
  <PresentationFormat>Custom</PresentationFormat>
  <Paragraphs>51</Paragraphs>
  <Slides>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Tahoma</vt:lpstr>
      <vt:lpstr>Times New Roman</vt:lpstr>
      <vt:lpstr>Office Theme</vt:lpstr>
      <vt:lpstr>PowerPoint Presentation</vt:lpstr>
      <vt:lpstr>Objectives</vt:lpstr>
      <vt:lpstr>PowerPoint Presentation</vt:lpstr>
      <vt:lpstr>Development Testing</vt:lpstr>
      <vt:lpstr>PowerPoint Presentation</vt:lpstr>
      <vt:lpstr>Benefits of auditing the software development process</vt:lpstr>
      <vt:lpstr>Pilot Testing</vt:lpstr>
      <vt:lpstr>User Acceptance Testing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2014-03-04T20:12:24Z</dcterms:created>
  <dcterms:modified xsi:type="dcterms:W3CDTF">2021-02-04T18:46:27Z</dcterms:modified>
</cp:coreProperties>
</file>