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3" r:id="rId8"/>
    <p:sldId id="265" r:id="rId9"/>
    <p:sldId id="267" r:id="rId10"/>
    <p:sldId id="270" r:id="rId11"/>
    <p:sldId id="273" r:id="rId12"/>
    <p:sldId id="272" r:id="rId13"/>
    <p:sldId id="280" r:id="rId14"/>
    <p:sldId id="279" r:id="rId15"/>
    <p:sldId id="281" r:id="rId16"/>
    <p:sldId id="278" r:id="rId17"/>
    <p:sldId id="282" r:id="rId18"/>
    <p:sldId id="276" r:id="rId19"/>
    <p:sldId id="283" r:id="rId20"/>
    <p:sldId id="284" r:id="rId21"/>
    <p:sldId id="286" r:id="rId22"/>
    <p:sldId id="288" r:id="rId23"/>
    <p:sldId id="28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K"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19T19:51:45.317"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ACDFC-1900-4588-B5B0-9EEE321BD51E}"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B5BA2-008B-4DB2-9B9F-CE970E2046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ACDFC-1900-4588-B5B0-9EEE321BD51E}" type="datetimeFigureOut">
              <a:rPr lang="en-US" smtClean="0"/>
              <a:pPr/>
              <a:t>10/25/2020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5BA2-008B-4DB2-9B9F-CE970E2046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fi.edu/guide/dukerich/%20coal.html" TargetMode="External"/><Relationship Id="rId7" Type="http://schemas.openxmlformats.org/officeDocument/2006/relationships/image" Target="../media/image12.png"/><Relationship Id="rId2" Type="http://schemas.openxmlformats.org/officeDocument/2006/relationships/hyperlink" Target="http://www.uvawise.edu/philosophy/Hist%20295/%20Powerpoint/Coal.ppt" TargetMode="External"/><Relationship Id="rId1" Type="http://schemas.openxmlformats.org/officeDocument/2006/relationships/slideLayout" Target="../slideLayouts/slideLayout1.xml"/><Relationship Id="rId6" Type="http://schemas.openxmlformats.org/officeDocument/2006/relationships/hyperlink" Target="http://www.scsc.k12.ar.us/.../Members/%20Reynolds/Default.htm"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images.google.ca/imgres?imgurl=http://www.dkimages.com/discover/previews/1002/50245574.JPG&amp;imgrefurl=http://www.dkimages.com/discover/Home/Science/Earth-Sciences/Geology/Rocks/Igneous/Intrusive/Granite/Unidentified/Unidentified-09.html&amp;h=768&amp;w=599&amp;sz=149&amp;hl=en&amp;start=33&amp;tbnid=FkzcLd3aSKxeBM:&amp;tbnh=142&amp;tbnw=111&amp;prev=/images?q=igneous+rock&amp;start=20&amp;gbv=2&amp;ndsp=20&amp;hl=en&amp;safe=active&amp;sa=N"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images.google.ca/imgres?imgurl=http://skywalker.cochise.edu/wellerr/rocks/sdrx/6cgmules-horquilla-chert4.jpg&amp;imgrefurl=http://skywalker.cochise.edu/wellerr/rocks/rxtypes.htm&amp;h=451&amp;w=640&amp;sz=116&amp;hl=en&amp;start=13&amp;tbnid=Ru1GHdAZ4uAzCM:&amp;tbnh=97&amp;tbnw=137&amp;prev=/images?q=igneous+rock&amp;gbv=2&amp;hl=en&amp;safe=active" TargetMode="External"/><Relationship Id="rId1" Type="http://schemas.openxmlformats.org/officeDocument/2006/relationships/slideLayout" Target="../slideLayouts/slideLayout1.xml"/><Relationship Id="rId6" Type="http://schemas.openxmlformats.org/officeDocument/2006/relationships/hyperlink" Target="http://images.google.ca/imgres?imgurl=http://www.dkimages.com/discover/previews/998/50245581.JPG&amp;imgrefurl=http://www.dkimages.com/discover/Home/Science/Earth-Sciences/Geology/Rocks/Igneous/Extrusive/Obsidian/Obsidian-8.html&amp;h=607&amp;w=768&amp;sz=130&amp;hl=en&amp;start=32&amp;tbnid=9pvBY5AgZ0nBgM:&amp;tbnh=112&amp;tbnw=142&amp;prev=/images?q=igneous+rock&amp;start=20&amp;gbv=2&amp;ndsp=20&amp;hl=en&amp;safe=active&amp;sa=N" TargetMode="External"/><Relationship Id="rId5" Type="http://schemas.openxmlformats.org/officeDocument/2006/relationships/image" Target="../media/image24.jpeg"/><Relationship Id="rId4" Type="http://schemas.openxmlformats.org/officeDocument/2006/relationships/hyperlink" Target="http://images.google.ca/imgres?imgurl=http://library.thinkquest.org/05aug/00461/images/igneous.jpg&amp;imgrefurl=http://library.thinkquest.org/05aug/00461/igneous.htm&amp;h=423&amp;w=640&amp;sz=262&amp;hl=en&amp;start=38&amp;tbnid=1_Wjmt6u5ghNyM:&amp;tbnh=91&amp;tbnw=137&amp;prev=/images?q=igneous+rock&amp;start=20&amp;gbv=2&amp;ndsp=20&amp;hl=en&amp;safe=active&amp;sa=N" TargetMode="External"/><Relationship Id="rId9"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a/imgres?imgurl=http://upload.wikimedia.org/wikipedia/commons/thumb/b/b8/PIA08440-Mars_Rover_Spirit-Volcanic_Rock_Fragment.jpg/598px-PIA08440-Mars_Rover_Spirit-Volcanic_Rock_Fragment.jpg&amp;imgrefurl=http://commons.wikimedia.org/wiki/Image:PIA08440-Mars_Rover_Spirit-Volcanic_Rock_Fragment.jpg&amp;h=599&amp;w=598&amp;sz=75&amp;hl=en&amp;start=2&amp;tbnid=7iDZcZ8h-dxQrM:&amp;tbnh=135&amp;tbnw=135&amp;prev=/images?q=volcanic+rock&amp;gbv=2&amp;hl=en&amp;safe=active" TargetMode="External"/><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images.google.ca/imgres?imgurl=http://www.gc.maricopa.edu/earthsci/imagearchive/floating_pumice_big.jpg&amp;imgrefurl=http://www.gc.maricopa.edu/earthsci/imagearchive/pumice.htm&amp;h=552&amp;w=650&amp;sz=417&amp;hl=en&amp;start=13&amp;tbnid=zwFX01VIP7nzIM:&amp;tbnh=116&amp;tbnw=137&amp;prev=/images?q=pumice&amp;gbv=2&amp;hl=en&amp;safe=active" TargetMode="Externa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images.google.ca/imgres?imgurl=http://stloe.most.go.th/html/lo_index/LOcanada2/206/images/2_6_1en.jpg&amp;imgrefurl=http://stloe.most.go.th/html/lo_index/LOcanada2/206/1_en.htm&amp;h=350&amp;w=350&amp;sz=32&amp;hl=en&amp;start=10&amp;tbnid=moF5tYd_nqf77M:&amp;tbnh=120&amp;tbnw=120&amp;prev=/images?q=sedimentary+rock&amp;gbv=2&amp;hl=en&amp;safe=active" TargetMode="External"/><Relationship Id="rId1" Type="http://schemas.openxmlformats.org/officeDocument/2006/relationships/slideLayout" Target="../slideLayouts/slideLayout1.xml"/><Relationship Id="rId6" Type="http://schemas.openxmlformats.org/officeDocument/2006/relationships/hyperlink" Target="http://images.google.ca/imgres?imgurl=http://triusenergy.com/images/glossary/sedimentary%20rocks.jpg&amp;imgrefurl=http://triusenergy.com/glossery.htm&amp;h=540&amp;w=720&amp;sz=104&amp;hl=en&amp;start=28&amp;tbnid=VtsX1cZJmdAflM:&amp;tbnh=105&amp;tbnw=140&amp;prev=/images?q=sedimentary+rock&amp;start=20&amp;gbv=2&amp;ndsp=20&amp;hl=en&amp;safe=active&amp;sa=N" TargetMode="External"/><Relationship Id="rId5" Type="http://schemas.openxmlformats.org/officeDocument/2006/relationships/image" Target="../media/image31.jpeg"/><Relationship Id="rId4" Type="http://schemas.openxmlformats.org/officeDocument/2006/relationships/hyperlink" Target="http://images.google.ca/imgres?imgurl=http://www.moorlandschool.co.uk/earth/earth_science/utah_sandstone.jpg&amp;imgrefurl=http://www.moorlandschool.co.uk/earth/rockcycle.htm&amp;h=306&amp;w=300&amp;sz=32&amp;hl=en&amp;start=3&amp;tbnid=ABpVUFku9In57M:&amp;tbnh=117&amp;tbnw=115&amp;prev=/images?q=sedimentary+rock&amp;gbv=2&amp;hl=en&amp;safe=activ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ca/imgres?imgurl=http://stloe.most.go.th/html/lo_index/LOcanada2/207/images/2_7_1en.jpg&amp;imgrefurl=http://stloe.most.go.th/html/lo_index/LOcanada2/207/1_en.htm&amp;h=350&amp;w=350&amp;sz=35&amp;hl=en&amp;start=13&amp;tbnid=2Z0QupCKKRhxtM:&amp;tbnh=120&amp;tbnw=120&amp;prev=/images?q=metamorphic+rock&amp;gbv=2&amp;hl=en&amp;safe=active"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467600" cy="558540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Major fomation  types </a:t>
            </a:r>
          </a:p>
          <a:p>
            <a:pPr algn="ct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Of World</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8382000" cy="707886"/>
          </a:xfrm>
          <a:prstGeom prst="rect">
            <a:avLst/>
          </a:prstGeom>
          <a:noFill/>
          <a:ln w="9525">
            <a:noFill/>
            <a:miter lim="800000"/>
            <a:headEnd/>
            <a:tailEnd/>
          </a:ln>
        </p:spPr>
        <p:txBody>
          <a:bodyPr wrap="square">
            <a:spAutoFit/>
          </a:bodyPr>
          <a:lstStyle/>
          <a:p>
            <a:pPr algn="ctr">
              <a:spcBef>
                <a:spcPct val="50000"/>
              </a:spcBef>
            </a:pPr>
            <a:r>
              <a:rPr lang="en-US" sz="4000" dirty="0">
                <a:solidFill>
                  <a:srgbClr val="0070C0"/>
                </a:solidFill>
              </a:rPr>
              <a:t>Very Deep Natural Gas</a:t>
            </a:r>
          </a:p>
        </p:txBody>
      </p:sp>
      <p:sp>
        <p:nvSpPr>
          <p:cNvPr id="5" name="Text Box 3"/>
          <p:cNvSpPr txBox="1">
            <a:spLocks noChangeArrowheads="1"/>
          </p:cNvSpPr>
          <p:nvPr/>
        </p:nvSpPr>
        <p:spPr bwMode="auto">
          <a:xfrm>
            <a:off x="381000" y="1524000"/>
            <a:ext cx="8534400" cy="3600986"/>
          </a:xfrm>
          <a:prstGeom prst="rect">
            <a:avLst/>
          </a:prstGeom>
          <a:noFill/>
          <a:ln w="9525">
            <a:noFill/>
            <a:miter lim="800000"/>
            <a:headEnd/>
            <a:tailEnd/>
          </a:ln>
        </p:spPr>
        <p:txBody>
          <a:bodyPr wrap="square">
            <a:spAutoFit/>
          </a:bodyPr>
          <a:lstStyle/>
          <a:p>
            <a:pPr>
              <a:spcBef>
                <a:spcPct val="50000"/>
              </a:spcBef>
            </a:pPr>
            <a:r>
              <a:rPr lang="en-US" sz="2400" dirty="0"/>
              <a:t>Deep exploratory wells have provided evidence that additional natural gas reserves may exist at depth of several thousand meters</a:t>
            </a:r>
          </a:p>
          <a:p>
            <a:pPr>
              <a:spcBef>
                <a:spcPct val="50000"/>
              </a:spcBef>
            </a:pPr>
            <a:r>
              <a:rPr lang="en-US" sz="2400" dirty="0"/>
              <a:t>At those depths, any petroleum molecules would have been broken down into natural gas</a:t>
            </a:r>
          </a:p>
          <a:p>
            <a:pPr>
              <a:spcBef>
                <a:spcPct val="50000"/>
              </a:spcBef>
            </a:pPr>
            <a:r>
              <a:rPr lang="en-US" sz="2400" dirty="0"/>
              <a:t>The gas is under tremendously high pressure and is typically dissolved into fluids such as saline brines  </a:t>
            </a:r>
          </a:p>
          <a:p>
            <a:pPr>
              <a:spcBef>
                <a:spcPct val="50000"/>
              </a:spcBef>
            </a:pPr>
            <a:r>
              <a:rPr lang="en-US" sz="2400" dirty="0"/>
              <a:t>Estimation of reserves range from 150 trillion to 2 quadrillion cubic feet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533400"/>
            <a:ext cx="8382000" cy="701675"/>
          </a:xfrm>
          <a:prstGeom prst="rect">
            <a:avLst/>
          </a:prstGeom>
          <a:noFill/>
          <a:ln w="9525">
            <a:noFill/>
            <a:miter lim="800000"/>
            <a:headEnd/>
            <a:tailEnd/>
          </a:ln>
        </p:spPr>
        <p:txBody>
          <a:bodyPr>
            <a:spAutoFit/>
          </a:bodyPr>
          <a:lstStyle/>
          <a:p>
            <a:pPr algn="ctr">
              <a:spcBef>
                <a:spcPct val="50000"/>
              </a:spcBef>
            </a:pPr>
            <a:r>
              <a:rPr lang="en-US" sz="4000"/>
              <a:t>Very Deep Natural Gas</a:t>
            </a:r>
          </a:p>
        </p:txBody>
      </p:sp>
      <p:sp>
        <p:nvSpPr>
          <p:cNvPr id="5" name="Text Box 3"/>
          <p:cNvSpPr txBox="1">
            <a:spLocks noChangeArrowheads="1"/>
          </p:cNvSpPr>
          <p:nvPr/>
        </p:nvSpPr>
        <p:spPr bwMode="auto">
          <a:xfrm>
            <a:off x="1905000" y="1162050"/>
            <a:ext cx="6172200" cy="2031325"/>
          </a:xfrm>
          <a:prstGeom prst="rect">
            <a:avLst/>
          </a:prstGeom>
          <a:noFill/>
          <a:ln w="9525">
            <a:noFill/>
            <a:miter lim="800000"/>
            <a:headEnd/>
            <a:tailEnd/>
          </a:ln>
        </p:spPr>
        <p:txBody>
          <a:bodyPr wrap="square">
            <a:spAutoFit/>
          </a:bodyPr>
          <a:lstStyle/>
          <a:p>
            <a:pPr>
              <a:spcBef>
                <a:spcPct val="50000"/>
              </a:spcBef>
            </a:pPr>
            <a:r>
              <a:rPr lang="en-US" dirty="0"/>
              <a:t>Special technologies will have be developed to extract this deep gas</a:t>
            </a:r>
          </a:p>
          <a:p>
            <a:pPr>
              <a:spcBef>
                <a:spcPct val="50000"/>
              </a:spcBef>
            </a:pPr>
            <a:r>
              <a:rPr lang="en-US" dirty="0"/>
              <a:t>It is difficult and very expensive to drill down into this high-pressure environment</a:t>
            </a:r>
          </a:p>
          <a:p>
            <a:pPr>
              <a:spcBef>
                <a:spcPct val="50000"/>
              </a:spcBef>
            </a:pPr>
            <a:r>
              <a:rPr lang="en-US" dirty="0"/>
              <a:t>Plus the saline brine represents a serious environmental problem</a:t>
            </a:r>
          </a:p>
        </p:txBody>
      </p:sp>
      <p:pic>
        <p:nvPicPr>
          <p:cNvPr id="6" name="Picture 4"/>
          <p:cNvPicPr>
            <a:picLocks noChangeAspect="1" noChangeArrowheads="1"/>
          </p:cNvPicPr>
          <p:nvPr/>
        </p:nvPicPr>
        <p:blipFill>
          <a:blip r:embed="rId2"/>
          <a:srcRect/>
          <a:stretch>
            <a:fillRect/>
          </a:stretch>
        </p:blipFill>
        <p:spPr bwMode="auto">
          <a:xfrm>
            <a:off x="5029200" y="3200400"/>
            <a:ext cx="3505200" cy="2722563"/>
          </a:xfrm>
          <a:prstGeom prst="rect">
            <a:avLst/>
          </a:prstGeom>
          <a:noFill/>
          <a:ln w="9525">
            <a:noFill/>
            <a:miter lim="800000"/>
            <a:headEnd/>
            <a:tailEnd/>
          </a:ln>
        </p:spPr>
      </p:pic>
      <p:sp>
        <p:nvSpPr>
          <p:cNvPr id="7" name="Text Box 5"/>
          <p:cNvSpPr txBox="1">
            <a:spLocks noChangeArrowheads="1"/>
          </p:cNvSpPr>
          <p:nvPr/>
        </p:nvSpPr>
        <p:spPr bwMode="auto">
          <a:xfrm>
            <a:off x="1981200" y="3962400"/>
            <a:ext cx="2590800" cy="923330"/>
          </a:xfrm>
          <a:prstGeom prst="rect">
            <a:avLst/>
          </a:prstGeom>
          <a:noFill/>
          <a:ln w="9525">
            <a:noFill/>
            <a:miter lim="800000"/>
            <a:headEnd/>
            <a:tailEnd/>
          </a:ln>
        </p:spPr>
        <p:txBody>
          <a:bodyPr wrap="square">
            <a:spAutoFit/>
          </a:bodyPr>
          <a:lstStyle/>
          <a:p>
            <a:pPr>
              <a:spcBef>
                <a:spcPct val="50000"/>
              </a:spcBef>
            </a:pPr>
            <a:r>
              <a:rPr lang="en-US" dirty="0"/>
              <a:t>The gas is under such pressure that it will gush out of the wells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38200" y="838200"/>
            <a:ext cx="7010400" cy="45720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small" spc="0" normalizeH="0" baseline="0" noProof="0" dirty="0" smtClean="0">
                <a:ln>
                  <a:noFill/>
                </a:ln>
                <a:solidFill>
                  <a:schemeClr val="tx2"/>
                </a:solidFill>
                <a:effectLst/>
                <a:uLnTx/>
                <a:uFillTx/>
                <a:latin typeface="+mj-lt"/>
                <a:ea typeface="+mj-ea"/>
                <a:cs typeface="+mj-cs"/>
              </a:rPr>
              <a:t>Coal</a:t>
            </a:r>
            <a:endParaRPr kumimoji="0" lang="en-US" sz="6000" b="1"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4" descr="Horse-Draw-Coal-Cart"/>
          <p:cNvPicPr>
            <a:picLocks noChangeAspect="1" noChangeArrowheads="1"/>
          </p:cNvPicPr>
          <p:nvPr/>
        </p:nvPicPr>
        <p:blipFill>
          <a:blip r:embed="rId2"/>
          <a:srcRect/>
          <a:stretch>
            <a:fillRect/>
          </a:stretch>
        </p:blipFill>
        <p:spPr bwMode="auto">
          <a:xfrm>
            <a:off x="2438400" y="1905000"/>
            <a:ext cx="5867400" cy="35994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62200" y="274638"/>
            <a:ext cx="52578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mj-lt"/>
                <a:ea typeface="+mj-ea"/>
                <a:cs typeface="+mj-cs"/>
              </a:rPr>
              <a:t>Coal Facts</a:t>
            </a:r>
            <a:endParaRPr kumimoji="0" lang="en-US" sz="40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2438400" y="1905000"/>
            <a:ext cx="6172200" cy="43434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Most abundant fossil fuel</a:t>
            </a: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400 year supply</a:t>
            </a:r>
          </a:p>
          <a:p>
            <a:pPr marL="457200" marR="0" lvl="1" indent="0" algn="ctr" defTabSz="914400" rtl="0" eaLnBrk="1" fontAlgn="auto" latinLnBrk="0" hangingPunct="1">
              <a:lnSpc>
                <a:spcPct val="100000"/>
              </a:lnSpc>
              <a:spcBef>
                <a:spcPct val="20000"/>
              </a:spcBef>
              <a:spcAft>
                <a:spcPts val="0"/>
              </a:spcAft>
              <a:buClr>
                <a:schemeClr val="accent1"/>
              </a:buClr>
              <a:buSzPct val="80000"/>
              <a:buFontTx/>
              <a:buNone/>
              <a:tabLst/>
              <a:defRPr/>
            </a:pPr>
            <a:endPar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66% of known coal is located in the U.S.A</a:t>
            </a:r>
          </a:p>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endPar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U.S. is 2</a:t>
            </a:r>
            <a:r>
              <a:rPr kumimoji="0" lang="en-US" sz="2000" b="1" i="0" u="none" strike="noStrike" kern="1200" cap="none" spc="0" normalizeH="0" baseline="30000" noProof="0" dirty="0" smtClean="0">
                <a:ln>
                  <a:noFill/>
                </a:ln>
                <a:solidFill>
                  <a:schemeClr val="tx1">
                    <a:lumMod val="95000"/>
                    <a:lumOff val="5000"/>
                  </a:schemeClr>
                </a:solidFill>
                <a:effectLst/>
                <a:uLnTx/>
                <a:uFillTx/>
                <a:latin typeface="+mn-lt"/>
                <a:ea typeface="+mn-ea"/>
                <a:cs typeface="+mn-cs"/>
              </a:rPr>
              <a:t>nd</a:t>
            </a: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largest consumer of coal</a:t>
            </a: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China is 1</a:t>
            </a:r>
            <a:r>
              <a:rPr kumimoji="0" lang="en-US" sz="2000" b="0" i="0" u="none" strike="noStrike" kern="1200" cap="none" spc="0" normalizeH="0" baseline="30000" noProof="0" dirty="0" smtClean="0">
                <a:ln>
                  <a:noFill/>
                </a:ln>
                <a:solidFill>
                  <a:schemeClr val="tx1">
                    <a:lumMod val="95000"/>
                    <a:lumOff val="5000"/>
                  </a:schemeClr>
                </a:solidFill>
                <a:effectLst/>
                <a:uLnTx/>
                <a:uFillTx/>
                <a:latin typeface="+mn-lt"/>
                <a:ea typeface="+mn-ea"/>
                <a:cs typeface="+mn-cs"/>
              </a:rPr>
              <a:t>st</a:t>
            </a:r>
            <a:r>
              <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t>
            </a:r>
          </a:p>
          <a:p>
            <a:pPr marL="457200" marR="0" lvl="1" indent="0" algn="ctr" defTabSz="914400" rtl="0" eaLnBrk="1" fontAlgn="auto" latinLnBrk="0" hangingPunct="1">
              <a:lnSpc>
                <a:spcPct val="100000"/>
              </a:lnSpc>
              <a:spcBef>
                <a:spcPct val="20000"/>
              </a:spcBef>
              <a:spcAft>
                <a:spcPts val="0"/>
              </a:spcAft>
              <a:buClr>
                <a:schemeClr val="accent1"/>
              </a:buClr>
              <a:buSzPct val="80000"/>
              <a:buFontTx/>
              <a:buNone/>
              <a:tabLst/>
              <a:defRPr/>
            </a:pPr>
            <a:endPar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Most environmentally damaging fossil fuel.</a:t>
            </a:r>
            <a:endParaRPr kumimoji="0" lang="en-US" sz="20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8400" y="381000"/>
            <a:ext cx="62484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rgbClr val="0070C0"/>
                </a:solidFill>
                <a:effectLst/>
                <a:uLnTx/>
                <a:uFillTx/>
                <a:latin typeface="+mj-lt"/>
                <a:ea typeface="+mj-ea"/>
                <a:cs typeface="+mj-cs"/>
              </a:rPr>
              <a:t>What is coal?</a:t>
            </a:r>
            <a:endParaRPr kumimoji="0" lang="en-US" sz="4000" b="1" i="0" u="none" strike="noStrike" kern="1200" cap="small" spc="0" normalizeH="0" baseline="0" noProof="0" dirty="0">
              <a:ln>
                <a:noFill/>
              </a:ln>
              <a:solidFill>
                <a:srgbClr val="0070C0"/>
              </a:solidFill>
              <a:effectLst/>
              <a:uLnTx/>
              <a:uFillTx/>
              <a:latin typeface="+mj-lt"/>
              <a:ea typeface="+mj-ea"/>
              <a:cs typeface="+mj-cs"/>
            </a:endParaRPr>
          </a:p>
        </p:txBody>
      </p:sp>
      <p:sp>
        <p:nvSpPr>
          <p:cNvPr id="5" name="Rectangle 3"/>
          <p:cNvSpPr txBox="1">
            <a:spLocks noChangeArrowheads="1"/>
          </p:cNvSpPr>
          <p:nvPr/>
        </p:nvSpPr>
        <p:spPr>
          <a:xfrm>
            <a:off x="2209800" y="2286000"/>
            <a:ext cx="3352800" cy="40386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Readily combustible rock</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Mostly carbon with small amounts of water and sulfur</a:t>
            </a:r>
            <a:endParaRPr kumimoji="0" lang="en-US" sz="28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pic>
        <p:nvPicPr>
          <p:cNvPr id="6" name="Picture 4" descr="Anthracite coal"/>
          <p:cNvPicPr>
            <a:picLocks noChangeAspect="1" noChangeArrowheads="1"/>
          </p:cNvPicPr>
          <p:nvPr/>
        </p:nvPicPr>
        <p:blipFill>
          <a:blip r:embed="rId2"/>
          <a:srcRect/>
          <a:stretch>
            <a:fillRect/>
          </a:stretch>
        </p:blipFill>
        <p:spPr>
          <a:xfrm>
            <a:off x="6172200" y="3352800"/>
            <a:ext cx="2667000" cy="32639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1_swamp"/>
          <p:cNvPicPr>
            <a:picLocks noChangeAspect="1" noChangeArrowheads="1"/>
          </p:cNvPicPr>
          <p:nvPr/>
        </p:nvPicPr>
        <p:blipFill>
          <a:blip r:embed="rId2"/>
          <a:srcRect/>
          <a:stretch>
            <a:fillRect/>
          </a:stretch>
        </p:blipFill>
        <p:spPr bwMode="auto">
          <a:xfrm>
            <a:off x="2514600" y="1600200"/>
            <a:ext cx="6172200" cy="4713288"/>
          </a:xfrm>
          <a:prstGeom prst="rect">
            <a:avLst/>
          </a:prstGeom>
          <a:noFill/>
        </p:spPr>
      </p:pic>
      <p:sp>
        <p:nvSpPr>
          <p:cNvPr id="5" name="Rectangle 3"/>
          <p:cNvSpPr txBox="1">
            <a:spLocks noChangeArrowheads="1"/>
          </p:cNvSpPr>
          <p:nvPr/>
        </p:nvSpPr>
        <p:spPr>
          <a:xfrm>
            <a:off x="2743200" y="228600"/>
            <a:ext cx="4953000" cy="1143000"/>
          </a:xfrm>
          <a:prstGeom prst="rect">
            <a:avLst/>
          </a:prstGeom>
        </p:spPr>
        <p:txBody>
          <a:bodyPr vert="horz" anchor="b">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small" spc="0" normalizeH="0" baseline="0" noProof="0" dirty="0" smtClean="0">
                <a:ln>
                  <a:noFill/>
                </a:ln>
                <a:solidFill>
                  <a:schemeClr val="tx2"/>
                </a:solidFill>
                <a:effectLst/>
                <a:uLnTx/>
                <a:uFillTx/>
                <a:latin typeface="+mj-lt"/>
                <a:ea typeface="+mj-ea"/>
                <a:cs typeface="+mj-cs"/>
              </a:rPr>
              <a:t>Swamp(wetland that is forested)</a:t>
            </a:r>
            <a:r>
              <a:rPr kumimoji="0" lang="en-US" sz="3000" b="1" i="0" u="none" strike="noStrike" kern="1200" cap="small" spc="0" normalizeH="0" baseline="0" noProof="0" dirty="0" smtClean="0">
                <a:ln>
                  <a:noFill/>
                </a:ln>
                <a:solidFill>
                  <a:schemeClr val="tx2"/>
                </a:solidFill>
                <a:effectLst/>
                <a:uLnTx/>
                <a:uFillTx/>
                <a:latin typeface="+mj-lt"/>
                <a:ea typeface="+mj-ea"/>
                <a:cs typeface="+mj-cs"/>
              </a:rPr>
              <a:t> </a:t>
            </a:r>
            <a:endParaRPr kumimoji="0" lang="en-US" sz="30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43200" y="274638"/>
            <a:ext cx="5943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rgbClr val="0070C0"/>
                </a:solidFill>
                <a:effectLst/>
                <a:uLnTx/>
                <a:uFillTx/>
                <a:latin typeface="+mj-lt"/>
                <a:ea typeface="+mj-ea"/>
                <a:cs typeface="+mj-cs"/>
              </a:rPr>
              <a:t>Coal Formation</a:t>
            </a:r>
            <a:endParaRPr kumimoji="0" lang="en-US" sz="4400" b="1" i="0" u="none" strike="noStrike" kern="1200" cap="small" spc="0" normalizeH="0" baseline="0" noProof="0" dirty="0">
              <a:ln>
                <a:noFill/>
              </a:ln>
              <a:solidFill>
                <a:srgbClr val="0070C0"/>
              </a:solidFill>
              <a:effectLst/>
              <a:uLnTx/>
              <a:uFillTx/>
              <a:latin typeface="+mj-lt"/>
              <a:ea typeface="+mj-ea"/>
              <a:cs typeface="+mj-cs"/>
            </a:endParaRPr>
          </a:p>
        </p:txBody>
      </p:sp>
      <p:sp>
        <p:nvSpPr>
          <p:cNvPr id="5" name="Rectangle 3"/>
          <p:cNvSpPr txBox="1">
            <a:spLocks noChangeArrowheads="1"/>
          </p:cNvSpPr>
          <p:nvPr/>
        </p:nvSpPr>
        <p:spPr>
          <a:xfrm>
            <a:off x="2057400" y="2057400"/>
            <a:ext cx="6400800" cy="4530725"/>
          </a:xfrm>
          <a:prstGeom prst="rect">
            <a:avLst/>
          </a:prstGeom>
        </p:spPr>
        <p:txBody>
          <a:bodyPr vert="horz">
            <a:normAutofit/>
          </a:bodyPr>
          <a:lstStyle/>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Decomposition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of ancient swamp </a:t>
            </a:r>
            <a:r>
              <a:rPr kumimoji="0" lang="en-US" sz="2400" b="0" i="0" u="none" strike="noStrike" kern="1200" cap="none" spc="0" normalizeH="0" baseline="0" noProof="0" dirty="0" smtClean="0">
                <a:ln>
                  <a:noFill/>
                </a:ln>
                <a:solidFill>
                  <a:schemeClr val="hlink"/>
                </a:solidFill>
                <a:effectLst/>
                <a:uLnTx/>
                <a:uFillTx/>
                <a:latin typeface="+mn-lt"/>
                <a:ea typeface="+mn-ea"/>
                <a:cs typeface="+mn-cs"/>
              </a:rPr>
              <a:t>plants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0" algn="ctr"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Quick burial </a:t>
            </a:r>
          </a:p>
          <a:p>
            <a:pPr marL="914400" marR="0" lvl="2" indent="0" algn="ctr"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Partially decayed due to anaerobic conditions (some carbon remains)</a:t>
            </a:r>
          </a:p>
          <a:p>
            <a:pPr marL="914400" marR="0" lvl="2" indent="0" algn="ctr" defTabSz="914400" rtl="0" eaLnBrk="1" fontAlgn="auto" latinLnBrk="0" hangingPunct="1">
              <a:lnSpc>
                <a:spcPct val="100000"/>
              </a:lnSpc>
              <a:spcBef>
                <a:spcPct val="20000"/>
              </a:spcBef>
              <a:spcAft>
                <a:spcPts val="0"/>
              </a:spcAft>
              <a:buClr>
                <a:schemeClr val="accent1">
                  <a:shade val="75000"/>
                </a:schemeClr>
              </a:buClr>
              <a:buSzPct val="60000"/>
              <a:buFont typeface="Wingdings"/>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
                <a:schemeClr val="accent1"/>
              </a:buClr>
              <a:buSzPct val="80000"/>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Intense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heat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&amp;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pressure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“cooked” remains</a:t>
            </a: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endParaRPr kumimoji="0" lang="en-US" sz="2400" b="1" i="0" u="sng" strike="noStrike" kern="1200" cap="none" spc="0" normalizeH="0" baseline="0" noProof="0" dirty="0" smtClean="0">
              <a:ln>
                <a:noFill/>
              </a:ln>
              <a:solidFill>
                <a:schemeClr val="tx2"/>
              </a:solidFill>
              <a:effectLst/>
              <a:uLnTx/>
              <a:uFillTx/>
              <a:latin typeface="+mn-lt"/>
              <a:ea typeface="+mn-ea"/>
              <a:cs typeface="+mn-cs"/>
            </a:endParaRP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Time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millions of years to form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small" spc="0" normalizeH="0" baseline="0" noProof="0" dirty="0" smtClean="0">
                <a:ln>
                  <a:noFill/>
                </a:ln>
                <a:solidFill>
                  <a:srgbClr val="0070C0"/>
                </a:solidFill>
                <a:effectLst/>
                <a:uLnTx/>
                <a:uFillTx/>
                <a:latin typeface="+mj-lt"/>
                <a:ea typeface="+mj-ea"/>
                <a:cs typeface="+mj-cs"/>
              </a:rPr>
              <a:t>Formation of Coal</a:t>
            </a:r>
            <a:endParaRPr kumimoji="0" lang="en-US" sz="5400" b="0" i="0" u="none" strike="noStrike" kern="1200" cap="small" spc="0" normalizeH="0" baseline="0" noProof="0" dirty="0">
              <a:ln>
                <a:noFill/>
              </a:ln>
              <a:solidFill>
                <a:srgbClr val="0070C0"/>
              </a:solidFill>
              <a:effectLst/>
              <a:uLnTx/>
              <a:uFillTx/>
              <a:latin typeface="+mj-lt"/>
              <a:ea typeface="+mj-ea"/>
              <a:cs typeface="+mj-cs"/>
            </a:endParaRPr>
          </a:p>
        </p:txBody>
      </p:sp>
      <p:pic>
        <p:nvPicPr>
          <p:cNvPr id="5" name="Picture 3" descr="Ed_coal_formation"/>
          <p:cNvPicPr>
            <a:picLocks noChangeAspect="1" noChangeArrowheads="1"/>
          </p:cNvPicPr>
          <p:nvPr/>
        </p:nvPicPr>
        <p:blipFill>
          <a:blip r:embed="rId2"/>
          <a:srcRect/>
          <a:stretch>
            <a:fillRect/>
          </a:stretch>
        </p:blipFill>
        <p:spPr>
          <a:xfrm>
            <a:off x="2209800" y="1454150"/>
            <a:ext cx="6039556" cy="52514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14400" y="228600"/>
            <a:ext cx="8229600" cy="8382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small" spc="0" normalizeH="0" baseline="0" noProof="0" smtClean="0">
                <a:ln>
                  <a:noFill/>
                </a:ln>
                <a:solidFill>
                  <a:schemeClr val="hlink"/>
                </a:solidFill>
                <a:effectLst>
                  <a:outerShdw blurRad="38100" dist="38100" dir="2700000" algn="tl">
                    <a:srgbClr val="C0C0C0"/>
                  </a:outerShdw>
                </a:effectLst>
                <a:uLnTx/>
                <a:uFillTx/>
                <a:latin typeface="+mj-lt"/>
                <a:ea typeface="+mj-ea"/>
                <a:cs typeface="+mj-cs"/>
              </a:rPr>
              <a:t>Grades of Coal</a:t>
            </a:r>
            <a:endParaRPr kumimoji="0" lang="en-US" sz="4900" b="1" i="0" u="none" strike="noStrike" kern="1200" cap="small"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5" name="Rectangle 3"/>
          <p:cNvSpPr txBox="1">
            <a:spLocks noChangeArrowheads="1"/>
          </p:cNvSpPr>
          <p:nvPr/>
        </p:nvSpPr>
        <p:spPr>
          <a:xfrm>
            <a:off x="2438400" y="1066800"/>
            <a:ext cx="6324600" cy="5410200"/>
          </a:xfrm>
          <a:prstGeom prst="rect">
            <a:avLst/>
          </a:prstGeom>
        </p:spPr>
        <p:txBody>
          <a:bodyPr vert="horz">
            <a:normAutofit/>
          </a:bodyPr>
          <a:lstStyle/>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Lignite (brown coal)</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Low quality</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4,000 BTU/lb(British thermal unit </a:t>
            </a:r>
            <a:r>
              <a:rPr kumimoji="0" lang="en-US" sz="24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tridational</a:t>
            </a:r>
            <a:r>
              <a:rPr kumimoji="0" lang="en-US" sz="2400" b="0" i="0" u="none" strike="noStrike" kern="1200" cap="none" spc="0" normalizeH="0" noProof="0" dirty="0" smtClean="0">
                <a:ln>
                  <a:noFill/>
                </a:ln>
                <a:solidFill>
                  <a:schemeClr val="tx1">
                    <a:lumMod val="95000"/>
                    <a:lumOff val="5000"/>
                  </a:schemeClr>
                </a:solidFill>
                <a:effectLst/>
                <a:uLnTx/>
                <a:uFillTx/>
                <a:latin typeface="+mn-lt"/>
                <a:ea typeface="+mn-ea"/>
                <a:cs typeface="+mn-cs"/>
              </a:rPr>
              <a:t> </a:t>
            </a:r>
            <a:r>
              <a:rPr lang="en-US" sz="2400" dirty="0" smtClean="0">
                <a:solidFill>
                  <a:schemeClr val="tx1">
                    <a:lumMod val="95000"/>
                    <a:lumOff val="5000"/>
                  </a:schemeClr>
                </a:solidFill>
              </a:rPr>
              <a:t>unit of energy)</a:t>
            </a:r>
            <a:endPar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Bituminous (soft coal)</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Most common</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8,300 – 10,500 BTU/lb</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Anthracite (hard coal)</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Highest carbon content – 98% </a:t>
            </a:r>
          </a:p>
          <a:p>
            <a:pPr marL="914400" marR="0" lvl="2" indent="-182880" algn="l" defTabSz="914400" rtl="0" eaLnBrk="1" fontAlgn="auto" latinLnBrk="0" hangingPunct="1">
              <a:lnSpc>
                <a:spcPct val="90000"/>
              </a:lnSpc>
              <a:spcBef>
                <a:spcPct val="20000"/>
              </a:spcBef>
              <a:spcAft>
                <a:spcPts val="0"/>
              </a:spcAft>
              <a:buClr>
                <a:schemeClr val="accent1">
                  <a:shade val="75000"/>
                </a:schemeClr>
              </a:buClr>
              <a:buSzPct val="60000"/>
              <a:buFont typeface="Wingdings"/>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(hottest burning)</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Lowest sulfur content</a:t>
            </a:r>
          </a:p>
          <a:p>
            <a:pPr marL="640080" marR="0" lvl="1" indent="-274320"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14,000 BTU/lb</a:t>
            </a:r>
            <a:endPar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6" name="Text Box 4"/>
          <p:cNvSpPr txBox="1">
            <a:spLocks noChangeArrowheads="1"/>
          </p:cNvSpPr>
          <p:nvPr/>
        </p:nvSpPr>
        <p:spPr bwMode="auto">
          <a:xfrm>
            <a:off x="0" y="6580188"/>
            <a:ext cx="3435350" cy="214312"/>
          </a:xfrm>
          <a:prstGeom prst="rect">
            <a:avLst/>
          </a:prstGeom>
          <a:noFill/>
          <a:ln w="12700">
            <a:noFill/>
            <a:miter lim="800000"/>
            <a:headEnd type="none" w="sm" len="sm"/>
            <a:tailEnd type="none" w="sm" len="sm"/>
          </a:ln>
        </p:spPr>
        <p:txBody>
          <a:bodyPr>
            <a:spAutoFit/>
          </a:bodyPr>
          <a:lstStyle/>
          <a:p>
            <a:pPr>
              <a:spcBef>
                <a:spcPts val="500"/>
              </a:spcBef>
              <a:spcAft>
                <a:spcPts val="500"/>
              </a:spcAft>
            </a:pPr>
            <a:r>
              <a:rPr lang="en-US" sz="800">
                <a:solidFill>
                  <a:srgbClr val="008000"/>
                </a:solidFill>
                <a:latin typeface="Calibri" pitchFamily="34" charset="0"/>
                <a:hlinkClick r:id="rId2"/>
              </a:rPr>
              <a:t>www.uvawise.edu/philosophy/Hist%20295/ Powerpoint%5CCoal.ppt </a:t>
            </a:r>
          </a:p>
        </p:txBody>
      </p:sp>
      <p:pic>
        <p:nvPicPr>
          <p:cNvPr id="7" name="Picture 5">
            <a:hlinkClick r:id="rId3"/>
          </p:cNvPr>
          <p:cNvPicPr>
            <a:picLocks noChangeAspect="1" noChangeArrowheads="1"/>
          </p:cNvPicPr>
          <p:nvPr/>
        </p:nvPicPr>
        <p:blipFill>
          <a:blip r:embed="rId4"/>
          <a:srcRect/>
          <a:stretch>
            <a:fillRect/>
          </a:stretch>
        </p:blipFill>
        <p:spPr bwMode="auto">
          <a:xfrm>
            <a:off x="0" y="4648200"/>
            <a:ext cx="2514600" cy="2209800"/>
          </a:xfrm>
          <a:prstGeom prst="rect">
            <a:avLst/>
          </a:prstGeom>
          <a:noFill/>
          <a:ln w="12700" cap="sq">
            <a:noFill/>
            <a:miter lim="800000"/>
            <a:headEnd type="none" w="sm" len="sm"/>
            <a:tailEnd type="none" w="sm" len="sm"/>
          </a:ln>
        </p:spPr>
      </p:pic>
      <p:pic>
        <p:nvPicPr>
          <p:cNvPr id="8" name="Picture 7"/>
          <p:cNvPicPr>
            <a:picLocks noChangeAspect="1" noChangeArrowheads="1"/>
          </p:cNvPicPr>
          <p:nvPr/>
        </p:nvPicPr>
        <p:blipFill>
          <a:blip r:embed="rId5"/>
          <a:srcRect/>
          <a:stretch>
            <a:fillRect/>
          </a:stretch>
        </p:blipFill>
        <p:spPr bwMode="auto">
          <a:xfrm>
            <a:off x="0" y="1066800"/>
            <a:ext cx="2514600" cy="1752600"/>
          </a:xfrm>
          <a:prstGeom prst="rect">
            <a:avLst/>
          </a:prstGeom>
          <a:noFill/>
          <a:ln w="12700" cap="sq">
            <a:noFill/>
            <a:miter lim="800000"/>
            <a:headEnd type="none" w="sm" len="sm"/>
            <a:tailEnd type="none" w="sm" len="sm"/>
          </a:ln>
        </p:spPr>
      </p:pic>
      <p:pic>
        <p:nvPicPr>
          <p:cNvPr id="9" name="Picture 8">
            <a:hlinkClick r:id="rId6"/>
          </p:cNvPr>
          <p:cNvPicPr>
            <a:picLocks noChangeAspect="1" noChangeArrowheads="1"/>
          </p:cNvPicPr>
          <p:nvPr/>
        </p:nvPicPr>
        <p:blipFill>
          <a:blip r:embed="rId7"/>
          <a:srcRect/>
          <a:stretch>
            <a:fillRect/>
          </a:stretch>
        </p:blipFill>
        <p:spPr bwMode="auto">
          <a:xfrm>
            <a:off x="0" y="2819400"/>
            <a:ext cx="2514600" cy="18288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Pyramid diagram of types of coal"/>
          <p:cNvPicPr>
            <a:picLocks noChangeAspect="1" noChangeArrowheads="1"/>
          </p:cNvPicPr>
          <p:nvPr/>
        </p:nvPicPr>
        <p:blipFill>
          <a:blip r:embed="rId2"/>
          <a:srcRect/>
          <a:stretch>
            <a:fillRect/>
          </a:stretch>
        </p:blipFill>
        <p:spPr bwMode="auto">
          <a:xfrm>
            <a:off x="2438400" y="0"/>
            <a:ext cx="5181600" cy="6400800"/>
          </a:xfrm>
          <a:prstGeom prst="rect">
            <a:avLst/>
          </a:prstGeom>
          <a:noFill/>
        </p:spPr>
      </p:pic>
      <p:sp>
        <p:nvSpPr>
          <p:cNvPr id="5" name="Rectangle 3"/>
          <p:cNvSpPr txBox="1">
            <a:spLocks noChangeArrowheads="1"/>
          </p:cNvSpPr>
          <p:nvPr/>
        </p:nvSpPr>
        <p:spPr>
          <a:xfrm>
            <a:off x="5943600" y="914400"/>
            <a:ext cx="3657600" cy="35814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longer it’s been forming, the higher the grade </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Carbon content increases</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Burns hotter &amp; cleaner!</a:t>
            </a:r>
          </a:p>
          <a:p>
            <a:pPr marL="274320" marR="0" lvl="0" indent="-274320" algn="l" defTabSz="914400" rtl="0" eaLnBrk="1" fontAlgn="auto" latinLnBrk="0" hangingPunct="1">
              <a:lnSpc>
                <a:spcPct val="100000"/>
              </a:lnSpc>
              <a:spcBef>
                <a:spcPts val="600"/>
              </a:spcBef>
              <a:spcAft>
                <a:spcPts val="0"/>
              </a:spcAft>
              <a:buClr>
                <a:schemeClr val="accent1"/>
              </a:buClr>
              <a:buSzPct val="70000"/>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467600" cy="6400800"/>
          </a:xfrm>
        </p:spPr>
        <p:txBody>
          <a:bodyPr>
            <a:normAutofit lnSpcReduction="10000"/>
          </a:bodyPr>
          <a:lstStyle/>
          <a:p>
            <a:pPr>
              <a:buNone/>
            </a:pPr>
            <a:r>
              <a:rPr lang="en-US" sz="4400" dirty="0" smtClean="0">
                <a:solidFill>
                  <a:srgbClr val="0070C0"/>
                </a:solidFill>
              </a:rPr>
              <a:t>Major formation types of world are……</a:t>
            </a:r>
            <a:endParaRPr lang="en-US" sz="2800" dirty="0" smtClean="0"/>
          </a:p>
          <a:p>
            <a:pPr algn="just">
              <a:spcBef>
                <a:spcPct val="50000"/>
              </a:spcBef>
            </a:pPr>
            <a:r>
              <a:rPr lang="en-US" dirty="0" smtClean="0"/>
              <a:t>Petroleum &amp; Natural Gas </a:t>
            </a:r>
          </a:p>
          <a:p>
            <a:pPr algn="just">
              <a:spcBef>
                <a:spcPct val="50000"/>
              </a:spcBef>
            </a:pPr>
            <a:r>
              <a:rPr lang="en-US" dirty="0" smtClean="0"/>
              <a:t>Coal</a:t>
            </a:r>
          </a:p>
          <a:p>
            <a:pPr algn="just">
              <a:spcBef>
                <a:spcPct val="50000"/>
              </a:spcBef>
            </a:pPr>
            <a:r>
              <a:rPr lang="en-US" dirty="0" smtClean="0"/>
              <a:t>Coral reef</a:t>
            </a:r>
          </a:p>
          <a:p>
            <a:pPr algn="just">
              <a:spcBef>
                <a:spcPct val="50000"/>
              </a:spcBef>
            </a:pPr>
            <a:r>
              <a:rPr lang="en-US" dirty="0" smtClean="0"/>
              <a:t>Mountains</a:t>
            </a:r>
          </a:p>
          <a:p>
            <a:pPr algn="just">
              <a:spcBef>
                <a:spcPct val="50000"/>
              </a:spcBef>
            </a:pPr>
            <a:r>
              <a:rPr lang="en-US" dirty="0" smtClean="0"/>
              <a:t>Rivers</a:t>
            </a:r>
          </a:p>
          <a:p>
            <a:pPr algn="just">
              <a:spcBef>
                <a:spcPct val="50000"/>
              </a:spcBef>
            </a:pPr>
            <a:r>
              <a:rPr lang="en-US" dirty="0" smtClean="0"/>
              <a:t>Rocks</a:t>
            </a:r>
          </a:p>
          <a:p>
            <a:pPr algn="just">
              <a:spcBef>
                <a:spcPct val="50000"/>
              </a:spcBef>
            </a:pPr>
            <a:r>
              <a:rPr lang="en-US" dirty="0" smtClean="0"/>
              <a:t>Oceans</a:t>
            </a:r>
          </a:p>
          <a:p>
            <a:pPr>
              <a:buNone/>
            </a:pPr>
            <a:endParaRPr lang="en-US" sz="4400"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2362200" y="1524000"/>
            <a:ext cx="5928226" cy="4876800"/>
          </a:xfrm>
          <a:prstGeom prst="rect">
            <a:avLst/>
          </a:prstGeom>
          <a:noFill/>
          <a:ln w="9525">
            <a:noFill/>
            <a:miter lim="800000"/>
            <a:headEnd/>
            <a:tailEnd/>
          </a:ln>
        </p:spPr>
      </p:pic>
      <p:sp>
        <p:nvSpPr>
          <p:cNvPr id="5" name="Rectangle 2"/>
          <p:cNvSpPr txBox="1">
            <a:spLocks noChangeArrowheads="1"/>
          </p:cNvSpPr>
          <p:nvPr/>
        </p:nvSpPr>
        <p:spPr>
          <a:xfrm rot="10800000" flipV="1">
            <a:off x="609600" y="0"/>
            <a:ext cx="9144000" cy="12192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chemeClr val="tx1">
                    <a:lumMod val="95000"/>
                    <a:lumOff val="5000"/>
                  </a:schemeClr>
                </a:solidFill>
                <a:effectLst/>
                <a:uLnTx/>
                <a:uFillTx/>
                <a:latin typeface="+mj-lt"/>
                <a:ea typeface="+mj-ea"/>
                <a:cs typeface="+mj-cs"/>
              </a:rPr>
              <a:t>Coral Reef Formation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srcRect/>
          <a:stretch>
            <a:fillRect/>
          </a:stretch>
        </p:blipFill>
        <p:spPr bwMode="auto">
          <a:xfrm>
            <a:off x="6629400" y="762000"/>
            <a:ext cx="1806374" cy="5048301"/>
          </a:xfrm>
          <a:prstGeom prst="rect">
            <a:avLst/>
          </a:prstGeom>
          <a:noFill/>
          <a:ln w="9525">
            <a:noFill/>
            <a:miter lim="800000"/>
            <a:headEnd/>
            <a:tailEnd/>
          </a:ln>
        </p:spPr>
      </p:pic>
      <p:sp>
        <p:nvSpPr>
          <p:cNvPr id="8" name="Rectangle 2"/>
          <p:cNvSpPr txBox="1">
            <a:spLocks noChangeArrowheads="1"/>
          </p:cNvSpPr>
          <p:nvPr/>
        </p:nvSpPr>
        <p:spPr>
          <a:xfrm>
            <a:off x="1981200" y="457200"/>
            <a:ext cx="4191000" cy="2667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Coral reefs are called the forest of the sea. Why are coral reefs and forests so important?</a:t>
            </a:r>
          </a:p>
        </p:txBody>
      </p:sp>
      <p:sp>
        <p:nvSpPr>
          <p:cNvPr id="9" name="Rectangle 3"/>
          <p:cNvSpPr txBox="1">
            <a:spLocks noChangeArrowheads="1"/>
          </p:cNvSpPr>
          <p:nvPr/>
        </p:nvSpPr>
        <p:spPr>
          <a:xfrm>
            <a:off x="1981200" y="3886200"/>
            <a:ext cx="4343400" cy="24384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Fish, invertebrates (animals without backbones), and algae (seaweed) rely on reefs for food and protection, just as many plants and animals rely on the forest for food and protection.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0"/>
            <a:ext cx="77724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mj-lt"/>
                <a:ea typeface="+mj-ea"/>
                <a:cs typeface="+mj-cs"/>
              </a:rPr>
              <a:t>How does a coral reef begin</a:t>
            </a:r>
            <a:r>
              <a:rPr kumimoji="0" lang="en-US" sz="3000" b="1" i="0" u="none" strike="noStrike" kern="1200" cap="small" spc="0" normalizeH="0" baseline="0" noProof="0" dirty="0" smtClean="0">
                <a:ln>
                  <a:noFill/>
                </a:ln>
                <a:solidFill>
                  <a:schemeClr val="tx2"/>
                </a:solidFill>
                <a:effectLst/>
                <a:uLnTx/>
                <a:uFillTx/>
                <a:latin typeface="+mj-lt"/>
                <a:ea typeface="+mj-ea"/>
                <a:cs typeface="+mj-cs"/>
              </a:rPr>
              <a:t>?</a:t>
            </a:r>
          </a:p>
        </p:txBody>
      </p:sp>
      <p:sp>
        <p:nvSpPr>
          <p:cNvPr id="5" name="Rectangle 3"/>
          <p:cNvSpPr txBox="1">
            <a:spLocks noChangeArrowheads="1"/>
          </p:cNvSpPr>
          <p:nvPr/>
        </p:nvSpPr>
        <p:spPr>
          <a:xfrm>
            <a:off x="1905000" y="1905000"/>
            <a:ext cx="4572000" cy="49530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2800" b="1" i="0" u="none" strike="noStrike" kern="1200" cap="none" spc="0" normalizeH="0" baseline="0" noProof="0" dirty="0" smtClean="0">
                <a:ln>
                  <a:noFill/>
                </a:ln>
                <a:solidFill>
                  <a:srgbClr val="1552FF"/>
                </a:solidFill>
                <a:effectLst/>
                <a:uLnTx/>
                <a:uFillTx/>
                <a:latin typeface="+mn-lt"/>
                <a:ea typeface="+mn-ea"/>
                <a:cs typeface="+mn-cs"/>
              </a:rPr>
              <a:t>Coral reefs form when coral larvae (baby form of a polyp) settle on a hard substance in warm, clear, shallow water and begin excreting  their </a:t>
            </a:r>
            <a:r>
              <a:rPr kumimoji="0" lang="en-US" sz="2800" b="1" i="0" u="none" strike="noStrike" kern="1200" cap="none" spc="0" normalizeH="0" baseline="0" noProof="0" dirty="0" err="1" smtClean="0">
                <a:ln>
                  <a:noFill/>
                </a:ln>
                <a:solidFill>
                  <a:srgbClr val="1552FF"/>
                </a:solidFill>
                <a:effectLst/>
                <a:uLnTx/>
                <a:uFillTx/>
                <a:latin typeface="+mn-lt"/>
                <a:ea typeface="+mn-ea"/>
                <a:cs typeface="+mn-cs"/>
              </a:rPr>
              <a:t>skelteons</a:t>
            </a:r>
            <a:r>
              <a:rPr kumimoji="0" lang="en-US" sz="2800" b="1" i="0" u="none" strike="noStrike" kern="1200" cap="none" spc="0" normalizeH="0" baseline="0" noProof="0" dirty="0" smtClean="0">
                <a:ln>
                  <a:noFill/>
                </a:ln>
                <a:solidFill>
                  <a:srgbClr val="1552FF"/>
                </a:solidFill>
                <a:effectLst/>
                <a:uLnTx/>
                <a:uFillTx/>
                <a:latin typeface="+mn-lt"/>
                <a:ea typeface="+mn-ea"/>
                <a:cs typeface="+mn-cs"/>
              </a:rPr>
              <a:t> (taking chemicals out of the water to make  their  hard outer skeleton)</a:t>
            </a:r>
            <a:endParaRPr kumimoji="0" lang="en-US" sz="1800" b="1" i="0" u="none" strike="noStrike" kern="1200" cap="none" spc="0" normalizeH="0" baseline="0" noProof="0" dirty="0" smtClean="0">
              <a:ln>
                <a:noFill/>
              </a:ln>
              <a:solidFill>
                <a:srgbClr val="1552FF"/>
              </a:solidFill>
              <a:effectLst/>
              <a:uLnTx/>
              <a:uFillTx/>
              <a:latin typeface="+mn-lt"/>
              <a:ea typeface="+mn-ea"/>
              <a:cs typeface="+mn-cs"/>
            </a:endParaRPr>
          </a:p>
        </p:txBody>
      </p:sp>
      <p:pic>
        <p:nvPicPr>
          <p:cNvPr id="6" name="Picture 6"/>
          <p:cNvPicPr>
            <a:picLocks noChangeAspect="1" noChangeArrowheads="1"/>
          </p:cNvPicPr>
          <p:nvPr/>
        </p:nvPicPr>
        <p:blipFill>
          <a:blip r:embed="rId2"/>
          <a:srcRect/>
          <a:stretch>
            <a:fillRect/>
          </a:stretch>
        </p:blipFill>
        <p:spPr bwMode="auto">
          <a:xfrm>
            <a:off x="6781800" y="1219200"/>
            <a:ext cx="2362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4267200" y="1295400"/>
            <a:ext cx="4575175" cy="3429000"/>
          </a:xfrm>
          <a:prstGeom prst="rect">
            <a:avLst/>
          </a:prstGeom>
          <a:noFill/>
          <a:ln w="9525">
            <a:noFill/>
            <a:miter lim="800000"/>
            <a:headEnd/>
            <a:tailEnd/>
          </a:ln>
        </p:spPr>
      </p:pic>
      <p:sp>
        <p:nvSpPr>
          <p:cNvPr id="5" name="Rectangle 2"/>
          <p:cNvSpPr txBox="1">
            <a:spLocks noChangeArrowheads="1"/>
          </p:cNvSpPr>
          <p:nvPr/>
        </p:nvSpPr>
        <p:spPr>
          <a:xfrm>
            <a:off x="0" y="76200"/>
            <a:ext cx="91440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rgbClr val="0070C0"/>
                </a:solidFill>
                <a:effectLst/>
                <a:uLnTx/>
                <a:uFillTx/>
                <a:latin typeface="+mj-lt"/>
                <a:ea typeface="+mj-ea"/>
                <a:cs typeface="+mj-cs"/>
              </a:rPr>
              <a:t>How fast do corals produce skeletons?</a:t>
            </a:r>
          </a:p>
        </p:txBody>
      </p:sp>
      <p:sp>
        <p:nvSpPr>
          <p:cNvPr id="6" name="Rectangle 3"/>
          <p:cNvSpPr txBox="1">
            <a:spLocks noChangeArrowheads="1"/>
          </p:cNvSpPr>
          <p:nvPr/>
        </p:nvSpPr>
        <p:spPr>
          <a:xfrm>
            <a:off x="2209800" y="5791200"/>
            <a:ext cx="7772400" cy="6096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They only grow a few millimeters a year.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28600"/>
            <a:ext cx="77724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small" spc="0" normalizeH="0" baseline="0" noProof="0" dirty="0" smtClean="0">
                <a:ln>
                  <a:noFill/>
                </a:ln>
                <a:solidFill>
                  <a:schemeClr val="tx2"/>
                </a:solidFill>
                <a:effectLst/>
                <a:uLnTx/>
                <a:uFillTx/>
                <a:latin typeface="+mj-lt"/>
                <a:ea typeface="+mj-ea"/>
                <a:cs typeface="+mj-cs"/>
              </a:rPr>
              <a:t>What are the parts of the reef?</a:t>
            </a:r>
          </a:p>
        </p:txBody>
      </p:sp>
      <p:pic>
        <p:nvPicPr>
          <p:cNvPr id="5" name="Content Placeholder 5" descr="coral-reef-areas.jpg"/>
          <p:cNvPicPr>
            <a:picLocks noChangeAspect="1"/>
          </p:cNvPicPr>
          <p:nvPr/>
        </p:nvPicPr>
        <p:blipFill>
          <a:blip r:embed="rId2"/>
          <a:srcRect/>
          <a:stretch>
            <a:fillRect/>
          </a:stretch>
        </p:blipFill>
        <p:spPr>
          <a:xfrm>
            <a:off x="2209800" y="1219200"/>
            <a:ext cx="5181600" cy="3429000"/>
          </a:xfrm>
          <a:prstGeom prst="rect">
            <a:avLst/>
          </a:prstGeom>
        </p:spPr>
      </p:pic>
      <p:sp>
        <p:nvSpPr>
          <p:cNvPr id="6" name="TextBox 3"/>
          <p:cNvSpPr txBox="1">
            <a:spLocks noChangeArrowheads="1"/>
          </p:cNvSpPr>
          <p:nvPr/>
        </p:nvSpPr>
        <p:spPr bwMode="auto">
          <a:xfrm>
            <a:off x="2133600" y="4953000"/>
            <a:ext cx="6705600" cy="1477328"/>
          </a:xfrm>
          <a:prstGeom prst="rect">
            <a:avLst/>
          </a:prstGeom>
          <a:noFill/>
          <a:ln w="9525">
            <a:noFill/>
            <a:miter lim="800000"/>
            <a:headEnd/>
            <a:tailEnd/>
          </a:ln>
        </p:spPr>
        <p:txBody>
          <a:bodyPr wrap="square">
            <a:spAutoFit/>
          </a:bodyPr>
          <a:lstStyle/>
          <a:p>
            <a:pPr marL="457200" indent="-457200">
              <a:buFontTx/>
              <a:buAutoNum type="arabicPeriod"/>
            </a:pPr>
            <a:r>
              <a:rPr lang="en-US" b="1" dirty="0"/>
              <a:t>The inner reef (reef face.)</a:t>
            </a:r>
          </a:p>
          <a:p>
            <a:pPr marL="457200" indent="-457200">
              <a:buFontTx/>
              <a:buAutoNum type="arabicPeriod"/>
            </a:pPr>
            <a:r>
              <a:rPr lang="en-US" b="1" dirty="0"/>
              <a:t>Reef crest (outer edge of the reef flat</a:t>
            </a:r>
          </a:p>
          <a:p>
            <a:pPr marL="457200" indent="-457200">
              <a:buFontTx/>
              <a:buAutoNum type="arabicPeriod"/>
            </a:pPr>
            <a:r>
              <a:rPr lang="en-US" b="1" dirty="0"/>
              <a:t>Reef face (the leading edge of the fringing reef that is always under water)</a:t>
            </a:r>
          </a:p>
          <a:p>
            <a:pPr marL="457200" indent="-457200">
              <a:buFontTx/>
              <a:buAutoNum type="arabicPeriod"/>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14600" y="2209800"/>
            <a:ext cx="5943600" cy="4247317"/>
          </a:xfrm>
          <a:prstGeom prst="rect">
            <a:avLst/>
          </a:prstGeom>
          <a:noFill/>
          <a:ln w="9525">
            <a:noFill/>
            <a:miter lim="800000"/>
            <a:headEnd/>
            <a:tailEnd/>
          </a:ln>
          <a:effectLst/>
        </p:spPr>
        <p:txBody>
          <a:bodyPr wrap="square">
            <a:spAutoFit/>
          </a:bodyPr>
          <a:lstStyle/>
          <a:p>
            <a:pPr>
              <a:spcBef>
                <a:spcPct val="50000"/>
              </a:spcBef>
            </a:pPr>
            <a:r>
              <a:rPr lang="en-GB" b="1" dirty="0">
                <a:effectLst/>
              </a:rPr>
              <a:t>Mountains </a:t>
            </a:r>
            <a:r>
              <a:rPr lang="en-GB" dirty="0">
                <a:effectLst/>
              </a:rPr>
              <a:t>are parts of the landscape with </a:t>
            </a:r>
            <a:r>
              <a:rPr lang="en-GB" b="1" dirty="0">
                <a:effectLst/>
              </a:rPr>
              <a:t>steep slopes</a:t>
            </a:r>
            <a:r>
              <a:rPr lang="en-GB" dirty="0">
                <a:effectLst/>
              </a:rPr>
              <a:t> that rise </a:t>
            </a:r>
            <a:r>
              <a:rPr lang="en-GB" b="1" dirty="0">
                <a:effectLst/>
              </a:rPr>
              <a:t>300 metres</a:t>
            </a:r>
            <a:r>
              <a:rPr lang="en-GB" dirty="0">
                <a:effectLst/>
              </a:rPr>
              <a:t> or more above their surroundings. </a:t>
            </a:r>
          </a:p>
          <a:p>
            <a:pPr>
              <a:spcBef>
                <a:spcPct val="50000"/>
              </a:spcBef>
            </a:pPr>
            <a:r>
              <a:rPr lang="en-GB" dirty="0">
                <a:effectLst/>
              </a:rPr>
              <a:t>Mountains are found all over the world. Some stand on their own, most of these are </a:t>
            </a:r>
            <a:r>
              <a:rPr lang="en-GB" b="1" dirty="0">
                <a:effectLst/>
              </a:rPr>
              <a:t>volcanoes</a:t>
            </a:r>
            <a:r>
              <a:rPr lang="en-GB" dirty="0">
                <a:effectLst/>
              </a:rPr>
              <a:t> that rise from islands in the oceans. The majority of mountains stretch in </a:t>
            </a:r>
            <a:r>
              <a:rPr lang="en-GB" b="1" dirty="0">
                <a:effectLst/>
              </a:rPr>
              <a:t>ranges</a:t>
            </a:r>
            <a:r>
              <a:rPr lang="en-GB" dirty="0">
                <a:effectLst/>
              </a:rPr>
              <a:t> across the continents of the world. The </a:t>
            </a:r>
            <a:r>
              <a:rPr lang="en-GB" b="1" dirty="0">
                <a:effectLst/>
              </a:rPr>
              <a:t>Lake District</a:t>
            </a:r>
            <a:r>
              <a:rPr lang="en-GB" dirty="0">
                <a:effectLst/>
              </a:rPr>
              <a:t> in England and </a:t>
            </a:r>
            <a:r>
              <a:rPr lang="en-GB" b="1" dirty="0">
                <a:effectLst/>
              </a:rPr>
              <a:t>Snowdonia</a:t>
            </a:r>
            <a:r>
              <a:rPr lang="en-GB" dirty="0">
                <a:effectLst/>
              </a:rPr>
              <a:t> in Wales are both mountain ranges.</a:t>
            </a:r>
          </a:p>
          <a:p>
            <a:pPr>
              <a:spcBef>
                <a:spcPct val="50000"/>
              </a:spcBef>
            </a:pPr>
            <a:r>
              <a:rPr lang="en-GB" dirty="0">
                <a:effectLst/>
              </a:rPr>
              <a:t> When mountain ranges are found together they make up a </a:t>
            </a:r>
            <a:r>
              <a:rPr lang="en-GB" b="1" dirty="0">
                <a:effectLst/>
              </a:rPr>
              <a:t>mountain chain. </a:t>
            </a:r>
            <a:r>
              <a:rPr lang="en-GB" dirty="0">
                <a:effectLst/>
              </a:rPr>
              <a:t>The</a:t>
            </a:r>
            <a:r>
              <a:rPr lang="en-GB" b="1" dirty="0">
                <a:effectLst/>
              </a:rPr>
              <a:t> Alps</a:t>
            </a:r>
            <a:r>
              <a:rPr lang="en-GB" dirty="0">
                <a:effectLst/>
              </a:rPr>
              <a:t> in Europe, the</a:t>
            </a:r>
            <a:r>
              <a:rPr lang="en-GB" b="1" dirty="0">
                <a:effectLst/>
              </a:rPr>
              <a:t> Himalayas </a:t>
            </a:r>
            <a:r>
              <a:rPr lang="en-GB" dirty="0">
                <a:effectLst/>
              </a:rPr>
              <a:t>in Asia, the </a:t>
            </a:r>
            <a:r>
              <a:rPr lang="en-GB" b="1" dirty="0">
                <a:effectLst/>
              </a:rPr>
              <a:t>Andes</a:t>
            </a:r>
            <a:r>
              <a:rPr lang="en-GB" dirty="0">
                <a:effectLst/>
              </a:rPr>
              <a:t> in South America and the </a:t>
            </a:r>
            <a:r>
              <a:rPr lang="en-GB" b="1" dirty="0">
                <a:effectLst/>
              </a:rPr>
              <a:t>Rocky</a:t>
            </a:r>
            <a:r>
              <a:rPr lang="en-GB" dirty="0">
                <a:effectLst/>
              </a:rPr>
              <a:t> mountains in North America are all mountain chains. </a:t>
            </a:r>
          </a:p>
        </p:txBody>
      </p:sp>
      <p:sp>
        <p:nvSpPr>
          <p:cNvPr id="5" name="WordArt 7"/>
          <p:cNvSpPr>
            <a:spLocks noChangeArrowheads="1" noChangeShapeType="1" noTextEdit="1"/>
          </p:cNvSpPr>
          <p:nvPr/>
        </p:nvSpPr>
        <p:spPr bwMode="auto">
          <a:xfrm>
            <a:off x="762000" y="609600"/>
            <a:ext cx="754380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What are mountains?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IST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81000" y="1295400"/>
            <a:ext cx="3200400" cy="1190625"/>
          </a:xfrm>
          <a:prstGeom prst="rect">
            <a:avLst/>
          </a:prstGeom>
          <a:noFill/>
          <a:ln w="9525">
            <a:noFill/>
            <a:miter lim="800000"/>
            <a:headEnd/>
            <a:tailEnd/>
          </a:ln>
          <a:effectLst/>
        </p:spPr>
        <p:txBody>
          <a:bodyPr>
            <a:spAutoFit/>
          </a:bodyPr>
          <a:lstStyle/>
          <a:p>
            <a:pPr>
              <a:spcBef>
                <a:spcPct val="50000"/>
              </a:spcBef>
            </a:pPr>
            <a:r>
              <a:rPr lang="en-GB" sz="1800" b="1" dirty="0">
                <a:effectLst/>
              </a:rPr>
              <a:t>Kilimanjaro </a:t>
            </a:r>
            <a:r>
              <a:rPr lang="en-GB" sz="1800" dirty="0">
                <a:effectLst/>
              </a:rPr>
              <a:t>is the highest mountain in </a:t>
            </a:r>
            <a:r>
              <a:rPr lang="en-GB" sz="1800" b="1" dirty="0">
                <a:effectLst/>
              </a:rPr>
              <a:t>Africa</a:t>
            </a:r>
            <a:r>
              <a:rPr lang="en-GB" sz="1800" dirty="0">
                <a:effectLst/>
              </a:rPr>
              <a:t>. It is a volcanic mountain that is 5895m high.</a:t>
            </a:r>
            <a:endParaRPr lang="en-GB" dirty="0">
              <a:effectLst/>
            </a:endParaRPr>
          </a:p>
        </p:txBody>
      </p:sp>
      <p:sp>
        <p:nvSpPr>
          <p:cNvPr id="5" name="Text Box 5"/>
          <p:cNvSpPr txBox="1">
            <a:spLocks noChangeArrowheads="1"/>
          </p:cNvSpPr>
          <p:nvPr/>
        </p:nvSpPr>
        <p:spPr bwMode="auto">
          <a:xfrm>
            <a:off x="5257800" y="1295400"/>
            <a:ext cx="3124200" cy="1190625"/>
          </a:xfrm>
          <a:prstGeom prst="rect">
            <a:avLst/>
          </a:prstGeom>
          <a:noFill/>
          <a:ln w="9525">
            <a:noFill/>
            <a:miter lim="800000"/>
            <a:headEnd/>
            <a:tailEnd/>
          </a:ln>
          <a:effectLst/>
        </p:spPr>
        <p:txBody>
          <a:bodyPr>
            <a:spAutoFit/>
          </a:bodyPr>
          <a:lstStyle/>
          <a:p>
            <a:pPr>
              <a:spcBef>
                <a:spcPct val="50000"/>
              </a:spcBef>
            </a:pPr>
            <a:r>
              <a:rPr lang="en-GB" sz="1800" b="1" dirty="0">
                <a:effectLst/>
              </a:rPr>
              <a:t>Mount Everest</a:t>
            </a:r>
            <a:r>
              <a:rPr lang="en-GB" sz="1800" dirty="0">
                <a:effectLst/>
              </a:rPr>
              <a:t> is the highest mountain in the world. It is in the </a:t>
            </a:r>
            <a:r>
              <a:rPr lang="en-GB" sz="1800" b="1" dirty="0">
                <a:effectLst/>
              </a:rPr>
              <a:t>Himalayas, China</a:t>
            </a:r>
            <a:r>
              <a:rPr lang="en-GB" sz="1800" dirty="0">
                <a:effectLst/>
              </a:rPr>
              <a:t> and stands at 8848m.</a:t>
            </a:r>
            <a:endParaRPr lang="en-GB" dirty="0">
              <a:effectLst/>
            </a:endParaRPr>
          </a:p>
        </p:txBody>
      </p:sp>
      <p:sp>
        <p:nvSpPr>
          <p:cNvPr id="6" name="Text Box 6"/>
          <p:cNvSpPr txBox="1">
            <a:spLocks noChangeArrowheads="1"/>
          </p:cNvSpPr>
          <p:nvPr/>
        </p:nvSpPr>
        <p:spPr bwMode="auto">
          <a:xfrm>
            <a:off x="304800" y="2819400"/>
            <a:ext cx="3124200" cy="915988"/>
          </a:xfrm>
          <a:prstGeom prst="rect">
            <a:avLst/>
          </a:prstGeom>
          <a:noFill/>
          <a:ln w="9525">
            <a:noFill/>
            <a:miter lim="800000"/>
            <a:headEnd/>
            <a:tailEnd/>
          </a:ln>
          <a:effectLst/>
        </p:spPr>
        <p:txBody>
          <a:bodyPr>
            <a:spAutoFit/>
          </a:bodyPr>
          <a:lstStyle/>
          <a:p>
            <a:pPr>
              <a:spcBef>
                <a:spcPct val="50000"/>
              </a:spcBef>
            </a:pPr>
            <a:r>
              <a:rPr lang="en-GB" sz="1800" b="1" dirty="0">
                <a:effectLst/>
              </a:rPr>
              <a:t>Mount McKinley</a:t>
            </a:r>
            <a:r>
              <a:rPr lang="en-GB" sz="1800" dirty="0">
                <a:effectLst/>
              </a:rPr>
              <a:t> is the highest peak in the </a:t>
            </a:r>
            <a:r>
              <a:rPr lang="en-GB" sz="1800" b="1" dirty="0">
                <a:effectLst/>
              </a:rPr>
              <a:t>USA.</a:t>
            </a:r>
            <a:r>
              <a:rPr lang="en-GB" sz="1800" dirty="0">
                <a:effectLst/>
              </a:rPr>
              <a:t> It is 6194m high.</a:t>
            </a:r>
            <a:r>
              <a:rPr lang="en-GB" dirty="0">
                <a:effectLst/>
              </a:rPr>
              <a:t> </a:t>
            </a:r>
          </a:p>
        </p:txBody>
      </p:sp>
      <p:sp>
        <p:nvSpPr>
          <p:cNvPr id="7" name="Text Box 7"/>
          <p:cNvSpPr txBox="1">
            <a:spLocks noChangeArrowheads="1"/>
          </p:cNvSpPr>
          <p:nvPr/>
        </p:nvSpPr>
        <p:spPr bwMode="auto">
          <a:xfrm>
            <a:off x="5105400" y="2819400"/>
            <a:ext cx="3733800" cy="915988"/>
          </a:xfrm>
          <a:prstGeom prst="rect">
            <a:avLst/>
          </a:prstGeom>
          <a:noFill/>
          <a:ln w="9525">
            <a:noFill/>
            <a:miter lim="800000"/>
            <a:headEnd/>
            <a:tailEnd/>
          </a:ln>
          <a:effectLst/>
        </p:spPr>
        <p:txBody>
          <a:bodyPr>
            <a:spAutoFit/>
          </a:bodyPr>
          <a:lstStyle/>
          <a:p>
            <a:pPr>
              <a:spcBef>
                <a:spcPct val="50000"/>
              </a:spcBef>
            </a:pPr>
            <a:r>
              <a:rPr lang="en-GB" sz="1800" b="1" dirty="0">
                <a:effectLst/>
              </a:rPr>
              <a:t>Mount Aconcagua</a:t>
            </a:r>
            <a:r>
              <a:rPr lang="en-GB" sz="1800" dirty="0">
                <a:effectLst/>
              </a:rPr>
              <a:t> is part of the Andes and is the highest mountain in </a:t>
            </a:r>
            <a:r>
              <a:rPr lang="en-GB" sz="1800" b="1" dirty="0">
                <a:effectLst/>
              </a:rPr>
              <a:t>Argentina </a:t>
            </a:r>
            <a:r>
              <a:rPr lang="en-GB" sz="1800" dirty="0">
                <a:effectLst/>
              </a:rPr>
              <a:t>at 6960m high.</a:t>
            </a:r>
            <a:endParaRPr lang="en-GB" dirty="0">
              <a:effectLst/>
            </a:endParaRPr>
          </a:p>
        </p:txBody>
      </p:sp>
      <p:sp>
        <p:nvSpPr>
          <p:cNvPr id="8" name="Rectangle 10"/>
          <p:cNvSpPr>
            <a:spLocks noChangeArrowheads="1"/>
          </p:cNvSpPr>
          <p:nvPr/>
        </p:nvSpPr>
        <p:spPr bwMode="auto">
          <a:xfrm>
            <a:off x="3429000" y="838200"/>
            <a:ext cx="1828800" cy="520700"/>
          </a:xfrm>
          <a:prstGeom prst="rect">
            <a:avLst/>
          </a:prstGeom>
          <a:noFill/>
          <a:ln w="9525">
            <a:noFill/>
            <a:miter lim="800000"/>
            <a:headEnd/>
            <a:tailEnd/>
          </a:ln>
          <a:effectLst/>
        </p:spPr>
        <p:txBody>
          <a:bodyPr>
            <a:spAutoFit/>
          </a:bodyPr>
          <a:lstStyle/>
          <a:p>
            <a:pPr>
              <a:spcBef>
                <a:spcPts val="500"/>
              </a:spcBef>
              <a:spcAft>
                <a:spcPts val="500"/>
              </a:spcAft>
            </a:pPr>
            <a:endParaRPr lang="en-US">
              <a:effectLst/>
            </a:endParaRPr>
          </a:p>
        </p:txBody>
      </p:sp>
      <p:sp>
        <p:nvSpPr>
          <p:cNvPr id="9" name="Text Box 13"/>
          <p:cNvSpPr txBox="1">
            <a:spLocks noChangeArrowheads="1"/>
          </p:cNvSpPr>
          <p:nvPr/>
        </p:nvSpPr>
        <p:spPr bwMode="auto">
          <a:xfrm>
            <a:off x="457200" y="4191000"/>
            <a:ext cx="2514600" cy="915988"/>
          </a:xfrm>
          <a:prstGeom prst="rect">
            <a:avLst/>
          </a:prstGeom>
          <a:noFill/>
          <a:ln w="9525">
            <a:noFill/>
            <a:miter lim="800000"/>
            <a:headEnd/>
            <a:tailEnd/>
          </a:ln>
          <a:effectLst/>
        </p:spPr>
        <p:txBody>
          <a:bodyPr>
            <a:spAutoFit/>
          </a:bodyPr>
          <a:lstStyle/>
          <a:p>
            <a:pPr>
              <a:spcBef>
                <a:spcPct val="50000"/>
              </a:spcBef>
            </a:pPr>
            <a:r>
              <a:rPr lang="en-GB" sz="1800" b="1" dirty="0">
                <a:effectLst/>
              </a:rPr>
              <a:t>Cotopaxi</a:t>
            </a:r>
            <a:r>
              <a:rPr lang="en-GB" sz="1800" dirty="0">
                <a:effectLst/>
              </a:rPr>
              <a:t> is a volcano in </a:t>
            </a:r>
            <a:r>
              <a:rPr lang="en-GB" sz="1800" b="1" dirty="0">
                <a:effectLst/>
              </a:rPr>
              <a:t>Ecuador </a:t>
            </a:r>
            <a:r>
              <a:rPr lang="en-GB" sz="1800" dirty="0">
                <a:effectLst/>
              </a:rPr>
              <a:t>that is 5897m high.</a:t>
            </a:r>
            <a:endParaRPr lang="en-GB" dirty="0">
              <a:effectLst/>
            </a:endParaRPr>
          </a:p>
        </p:txBody>
      </p:sp>
      <p:sp>
        <p:nvSpPr>
          <p:cNvPr id="10" name="Text Box 15"/>
          <p:cNvSpPr txBox="1">
            <a:spLocks noChangeArrowheads="1"/>
          </p:cNvSpPr>
          <p:nvPr/>
        </p:nvSpPr>
        <p:spPr bwMode="auto">
          <a:xfrm>
            <a:off x="533400" y="5334000"/>
            <a:ext cx="2286000" cy="915988"/>
          </a:xfrm>
          <a:prstGeom prst="rect">
            <a:avLst/>
          </a:prstGeom>
          <a:noFill/>
          <a:ln w="9525">
            <a:noFill/>
            <a:miter lim="800000"/>
            <a:headEnd/>
            <a:tailEnd/>
          </a:ln>
          <a:effectLst/>
        </p:spPr>
        <p:txBody>
          <a:bodyPr>
            <a:spAutoFit/>
          </a:bodyPr>
          <a:lstStyle/>
          <a:p>
            <a:pPr>
              <a:spcBef>
                <a:spcPct val="50000"/>
              </a:spcBef>
            </a:pPr>
            <a:r>
              <a:rPr lang="en-GB" sz="1800" b="1">
                <a:effectLst/>
              </a:rPr>
              <a:t>Mt. Fuji</a:t>
            </a:r>
            <a:r>
              <a:rPr lang="en-GB" sz="1800">
                <a:effectLst/>
              </a:rPr>
              <a:t> is a volcano in </a:t>
            </a:r>
            <a:r>
              <a:rPr lang="en-GB" sz="1800" b="1">
                <a:effectLst/>
              </a:rPr>
              <a:t>Japan</a:t>
            </a:r>
            <a:r>
              <a:rPr lang="en-GB" sz="1800">
                <a:effectLst/>
              </a:rPr>
              <a:t>. It stands at 3776m high.</a:t>
            </a:r>
          </a:p>
        </p:txBody>
      </p:sp>
      <p:sp>
        <p:nvSpPr>
          <p:cNvPr id="11" name="Text Box 16"/>
          <p:cNvSpPr txBox="1">
            <a:spLocks noChangeArrowheads="1"/>
          </p:cNvSpPr>
          <p:nvPr/>
        </p:nvSpPr>
        <p:spPr bwMode="auto">
          <a:xfrm>
            <a:off x="5181600" y="4343400"/>
            <a:ext cx="3200400" cy="641350"/>
          </a:xfrm>
          <a:prstGeom prst="rect">
            <a:avLst/>
          </a:prstGeom>
          <a:noFill/>
          <a:ln w="9525">
            <a:noFill/>
            <a:miter lim="800000"/>
            <a:headEnd/>
            <a:tailEnd/>
          </a:ln>
          <a:effectLst/>
        </p:spPr>
        <p:txBody>
          <a:bodyPr>
            <a:spAutoFit/>
          </a:bodyPr>
          <a:lstStyle/>
          <a:p>
            <a:pPr>
              <a:spcBef>
                <a:spcPct val="50000"/>
              </a:spcBef>
            </a:pPr>
            <a:r>
              <a:rPr lang="en-GB" sz="1800" b="1">
                <a:effectLst/>
              </a:rPr>
              <a:t>Mt. St Helens</a:t>
            </a:r>
            <a:r>
              <a:rPr lang="en-GB" sz="1800">
                <a:effectLst/>
              </a:rPr>
              <a:t> is a volcano in the </a:t>
            </a:r>
            <a:r>
              <a:rPr lang="en-GB" sz="1800" b="1">
                <a:effectLst/>
              </a:rPr>
              <a:t>USA </a:t>
            </a:r>
            <a:r>
              <a:rPr lang="en-GB" sz="1800">
                <a:effectLst/>
              </a:rPr>
              <a:t>and is 2400m high.</a:t>
            </a:r>
            <a:endParaRPr lang="en-GB">
              <a:effectLst/>
            </a:endParaRPr>
          </a:p>
        </p:txBody>
      </p:sp>
      <p:sp>
        <p:nvSpPr>
          <p:cNvPr id="12" name="Text Box 17"/>
          <p:cNvSpPr txBox="1">
            <a:spLocks noChangeArrowheads="1"/>
          </p:cNvSpPr>
          <p:nvPr/>
        </p:nvSpPr>
        <p:spPr bwMode="auto">
          <a:xfrm>
            <a:off x="5181600" y="5486400"/>
            <a:ext cx="2819400" cy="641350"/>
          </a:xfrm>
          <a:prstGeom prst="rect">
            <a:avLst/>
          </a:prstGeom>
          <a:noFill/>
          <a:ln w="9525">
            <a:noFill/>
            <a:miter lim="800000"/>
            <a:headEnd/>
            <a:tailEnd/>
          </a:ln>
          <a:effectLst/>
        </p:spPr>
        <p:txBody>
          <a:bodyPr>
            <a:spAutoFit/>
          </a:bodyPr>
          <a:lstStyle/>
          <a:p>
            <a:pPr>
              <a:spcBef>
                <a:spcPct val="50000"/>
              </a:spcBef>
            </a:pPr>
            <a:r>
              <a:rPr lang="en-GB" sz="1800" b="1">
                <a:effectLst/>
              </a:rPr>
              <a:t>Mt Vesuvius</a:t>
            </a:r>
            <a:r>
              <a:rPr lang="en-GB" sz="1800">
                <a:effectLst/>
              </a:rPr>
              <a:t> is a volcano in </a:t>
            </a:r>
            <a:r>
              <a:rPr lang="en-GB" sz="1800" b="1">
                <a:effectLst/>
              </a:rPr>
              <a:t>Italy</a:t>
            </a:r>
            <a:r>
              <a:rPr lang="en-GB" sz="1800">
                <a:effectLst/>
              </a:rPr>
              <a:t>. It is 1277m high.</a:t>
            </a:r>
            <a:endParaRPr lang="en-GB">
              <a:effectLst/>
            </a:endParaRPr>
          </a:p>
        </p:txBody>
      </p:sp>
      <p:sp>
        <p:nvSpPr>
          <p:cNvPr id="14" name="Rectangle 13"/>
          <p:cNvSpPr/>
          <p:nvPr/>
        </p:nvSpPr>
        <p:spPr>
          <a:xfrm>
            <a:off x="838200" y="381000"/>
            <a:ext cx="7051930"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Famous mountains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9" grpId="0" autoUpdateAnimBg="0"/>
      <p:bldP spid="10" grpId="0" autoUpdateAnimBg="0"/>
      <p:bldP spid="11" grpId="0" autoUpdateAnimBg="0"/>
      <p:bldP spid="1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95400" y="228600"/>
            <a:ext cx="7543800" cy="646331"/>
          </a:xfrm>
          <a:prstGeom prst="rect">
            <a:avLst/>
          </a:prstGeom>
          <a:noFill/>
          <a:ln w="9525">
            <a:noFill/>
            <a:miter lim="800000"/>
            <a:headEnd/>
            <a:tailEnd/>
          </a:ln>
          <a:effectLst/>
        </p:spPr>
        <p:txBody>
          <a:bodyPr wrap="square">
            <a:spAutoFit/>
          </a:bodyPr>
          <a:lstStyle/>
          <a:p>
            <a:r>
              <a:rPr lang="en-US" dirty="0">
                <a:cs typeface="Arial" charset="0"/>
              </a:rPr>
              <a:t>Mountain building takes many years.</a:t>
            </a:r>
            <a:br>
              <a:rPr lang="en-US" dirty="0">
                <a:cs typeface="Arial" charset="0"/>
              </a:rPr>
            </a:br>
            <a:endParaRPr lang="en-US" dirty="0"/>
          </a:p>
        </p:txBody>
      </p:sp>
      <p:pic>
        <p:nvPicPr>
          <p:cNvPr id="5" name="Picture 4" descr="http://www.uh.edu/~jbutler/physical/him.gif"/>
          <p:cNvPicPr>
            <a:picLocks noChangeAspect="1" noChangeArrowheads="1"/>
          </p:cNvPicPr>
          <p:nvPr/>
        </p:nvPicPr>
        <p:blipFill>
          <a:blip r:embed="rId2"/>
          <a:srcRect/>
          <a:stretch>
            <a:fillRect/>
          </a:stretch>
        </p:blipFill>
        <p:spPr bwMode="auto">
          <a:xfrm>
            <a:off x="131763" y="2514600"/>
            <a:ext cx="9012237" cy="2154238"/>
          </a:xfrm>
          <a:prstGeom prst="rect">
            <a:avLst/>
          </a:prstGeom>
          <a:noFill/>
        </p:spPr>
      </p:pic>
      <p:sp>
        <p:nvSpPr>
          <p:cNvPr id="6" name="Text Box 5"/>
          <p:cNvSpPr txBox="1">
            <a:spLocks noChangeArrowheads="1"/>
          </p:cNvSpPr>
          <p:nvPr/>
        </p:nvSpPr>
        <p:spPr bwMode="auto">
          <a:xfrm>
            <a:off x="2743200" y="4953000"/>
            <a:ext cx="4419600" cy="641350"/>
          </a:xfrm>
          <a:prstGeom prst="rect">
            <a:avLst/>
          </a:prstGeom>
          <a:noFill/>
          <a:ln w="9525">
            <a:noFill/>
            <a:miter lim="800000"/>
            <a:headEnd/>
            <a:tailEnd/>
          </a:ln>
          <a:effectLst/>
        </p:spPr>
        <p:txBody>
          <a:bodyPr>
            <a:spAutoFit/>
          </a:bodyPr>
          <a:lstStyle/>
          <a:p>
            <a:r>
              <a:rPr lang="en-US"/>
              <a:t>Himalayas, Nepal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19200" y="304800"/>
            <a:ext cx="7696200" cy="2677656"/>
          </a:xfrm>
          <a:prstGeom prst="rect">
            <a:avLst/>
          </a:prstGeom>
          <a:noFill/>
          <a:ln w="9525">
            <a:noFill/>
            <a:miter lim="800000"/>
            <a:headEnd/>
            <a:tailEnd/>
          </a:ln>
          <a:effectLst/>
        </p:spPr>
        <p:txBody>
          <a:bodyPr>
            <a:spAutoFit/>
          </a:bodyPr>
          <a:lstStyle/>
          <a:p>
            <a:r>
              <a:rPr lang="en-US" sz="2800" dirty="0">
                <a:solidFill>
                  <a:schemeClr val="tx1">
                    <a:lumMod val="95000"/>
                    <a:lumOff val="5000"/>
                  </a:schemeClr>
                </a:solidFill>
                <a:cs typeface="Arial" charset="0"/>
              </a:rPr>
              <a:t>Mountains are built through a general process called "deformation" of the crust of the Earth. Deformation is a fancy word which could also mean "folding". An example of this kind of folding comes from the process                                               shown.</a:t>
            </a:r>
            <a:endParaRPr lang="en-US" sz="2800" dirty="0">
              <a:solidFill>
                <a:schemeClr val="tx1">
                  <a:lumMod val="95000"/>
                  <a:lumOff val="5000"/>
                </a:schemeClr>
              </a:solidFill>
            </a:endParaRPr>
          </a:p>
        </p:txBody>
      </p:sp>
      <p:pic>
        <p:nvPicPr>
          <p:cNvPr id="5" name="Picture 3" descr="http://www.windows.ucar.edu/earth/images/lithosphere.gif"/>
          <p:cNvPicPr>
            <a:picLocks noChangeAspect="1" noChangeArrowheads="1"/>
          </p:cNvPicPr>
          <p:nvPr/>
        </p:nvPicPr>
        <p:blipFill>
          <a:blip r:embed="rId2"/>
          <a:srcRect/>
          <a:stretch>
            <a:fillRect/>
          </a:stretch>
        </p:blipFill>
        <p:spPr bwMode="auto">
          <a:xfrm>
            <a:off x="2743200" y="3197452"/>
            <a:ext cx="5638800" cy="360816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
            <a:ext cx="7086600" cy="6297108"/>
          </a:xfrm>
          <a:prstGeom prst="rect">
            <a:avLst/>
          </a:prstGeom>
        </p:spPr>
        <p:txBody>
          <a:bodyPr wrap="square">
            <a:spAutoFit/>
          </a:bodyPr>
          <a:lstStyle/>
          <a:p>
            <a:pPr>
              <a:lnSpc>
                <a:spcPct val="90000"/>
              </a:lnSpc>
              <a:buFont typeface="Wingdings" pitchFamily="2" charset="2"/>
              <a:buNone/>
            </a:pPr>
            <a:r>
              <a:rPr lang="en-US" altLang="en-US" sz="4000" dirty="0" smtClean="0">
                <a:solidFill>
                  <a:srgbClr val="0000FF"/>
                </a:solidFill>
                <a:effectLst>
                  <a:outerShdw blurRad="38100" dist="38100" dir="2700000" algn="tl">
                    <a:srgbClr val="000000"/>
                  </a:outerShdw>
                </a:effectLst>
                <a:latin typeface="Arial Black" pitchFamily="34" charset="0"/>
              </a:rPr>
              <a:t>The Course of a River</a:t>
            </a:r>
          </a:p>
          <a:p>
            <a:pPr>
              <a:lnSpc>
                <a:spcPct val="90000"/>
              </a:lnSpc>
            </a:pPr>
            <a:endParaRPr lang="en-US" altLang="en-US" sz="2400" dirty="0" smtClean="0"/>
          </a:p>
          <a:p>
            <a:pPr>
              <a:lnSpc>
                <a:spcPct val="90000"/>
              </a:lnSpc>
            </a:pPr>
            <a:r>
              <a:rPr lang="en-US" altLang="en-US" sz="2600" dirty="0" smtClean="0"/>
              <a:t>A river is a natural stream of water flowing in a </a:t>
            </a:r>
            <a:br>
              <a:rPr lang="en-US" altLang="en-US" sz="2600" dirty="0" smtClean="0"/>
            </a:br>
            <a:r>
              <a:rPr lang="en-US" altLang="en-US" sz="2600" dirty="0" smtClean="0"/>
              <a:t>channel</a:t>
            </a:r>
          </a:p>
          <a:p>
            <a:pPr>
              <a:lnSpc>
                <a:spcPct val="90000"/>
              </a:lnSpc>
            </a:pPr>
            <a:r>
              <a:rPr lang="en-US" altLang="en-US" sz="2600" dirty="0" smtClean="0"/>
              <a:t>The source is the place at which a river begins</a:t>
            </a:r>
          </a:p>
          <a:p>
            <a:pPr lvl="1">
              <a:lnSpc>
                <a:spcPct val="90000"/>
              </a:lnSpc>
            </a:pPr>
            <a:r>
              <a:rPr lang="en-US" altLang="en-US" sz="2400" dirty="0" smtClean="0"/>
              <a:t>It may be melting snow from the top of a mountain </a:t>
            </a:r>
            <a:br>
              <a:rPr lang="en-US" altLang="en-US" sz="2400" dirty="0" smtClean="0"/>
            </a:br>
            <a:r>
              <a:rPr lang="en-US" altLang="en-US" sz="2400" dirty="0" smtClean="0"/>
              <a:t>or a lake with a stream flowing out from it</a:t>
            </a:r>
          </a:p>
          <a:p>
            <a:pPr>
              <a:lnSpc>
                <a:spcPct val="90000"/>
              </a:lnSpc>
            </a:pPr>
            <a:r>
              <a:rPr lang="en-US" altLang="en-US" sz="2600" dirty="0" smtClean="0"/>
              <a:t>Due to gravity, the river flows downhill from its source</a:t>
            </a:r>
          </a:p>
          <a:p>
            <a:pPr>
              <a:lnSpc>
                <a:spcPct val="90000"/>
              </a:lnSpc>
            </a:pPr>
            <a:r>
              <a:rPr lang="en-US" altLang="en-US" sz="2600" dirty="0" smtClean="0"/>
              <a:t>The path that a river follows is called its course</a:t>
            </a:r>
          </a:p>
          <a:p>
            <a:pPr>
              <a:lnSpc>
                <a:spcPct val="90000"/>
              </a:lnSpc>
            </a:pPr>
            <a:r>
              <a:rPr lang="en-US" altLang="en-US" sz="2600" dirty="0" smtClean="0"/>
              <a:t>The part of the river near the source is called the </a:t>
            </a:r>
            <a:br>
              <a:rPr lang="en-US" altLang="en-US" sz="2600" dirty="0" smtClean="0"/>
            </a:br>
            <a:r>
              <a:rPr lang="en-US" altLang="en-US" sz="2600" dirty="0" smtClean="0"/>
              <a:t>upper course</a:t>
            </a:r>
            <a:endParaRPr lang="en-US" altLang="en-US"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
            <a:ext cx="6172200" cy="1360962"/>
          </a:xfrm>
        </p:spPr>
        <p:txBody>
          <a:bodyPr>
            <a:normAutofit/>
          </a:bodyPr>
          <a:lstStyle/>
          <a:p>
            <a:r>
              <a:rPr lang="en-US" sz="3200" dirty="0" smtClean="0">
                <a:solidFill>
                  <a:srgbClr val="0070C0"/>
                </a:solidFill>
              </a:rPr>
              <a:t>Oil and Natural Gas</a:t>
            </a:r>
            <a:r>
              <a:rPr lang="en-US" sz="3200" dirty="0" smtClean="0"/>
              <a:t/>
            </a:r>
            <a:br>
              <a:rPr lang="en-US" sz="3200" dirty="0" smtClean="0"/>
            </a:br>
            <a:endParaRPr lang="en-US" dirty="0"/>
          </a:p>
        </p:txBody>
      </p:sp>
      <p:sp>
        <p:nvSpPr>
          <p:cNvPr id="4" name="Subtitle 3"/>
          <p:cNvSpPr>
            <a:spLocks noGrp="1"/>
          </p:cNvSpPr>
          <p:nvPr>
            <p:ph type="subTitle" idx="1"/>
          </p:nvPr>
        </p:nvSpPr>
        <p:spPr>
          <a:xfrm>
            <a:off x="533400" y="2133600"/>
            <a:ext cx="7924800" cy="1752600"/>
          </a:xfrm>
        </p:spPr>
        <p:txBody>
          <a:bodyPr>
            <a:normAutofit fontScale="77500" lnSpcReduction="20000"/>
          </a:bodyPr>
          <a:lstStyle/>
          <a:p>
            <a:pPr>
              <a:spcBef>
                <a:spcPct val="50000"/>
              </a:spcBef>
            </a:pPr>
            <a:r>
              <a:rPr lang="en-US" dirty="0" smtClean="0">
                <a:solidFill>
                  <a:srgbClr val="002060"/>
                </a:solidFill>
              </a:rPr>
              <a:t>Petroleum or crude oil, is not a single chemical compound</a:t>
            </a:r>
          </a:p>
          <a:p>
            <a:pPr>
              <a:spcBef>
                <a:spcPct val="50000"/>
              </a:spcBef>
            </a:pPr>
            <a:r>
              <a:rPr lang="en-US" dirty="0" smtClean="0">
                <a:solidFill>
                  <a:srgbClr val="002060"/>
                </a:solidFill>
              </a:rPr>
              <a:t>Liquid petroleum, or oil, comprises a variety of liquid hydrocarbon compounds, which are made up of long molecular strings of carbon and hydrogen </a:t>
            </a:r>
          </a:p>
          <a:p>
            <a:endParaRPr lang="en-US" dirty="0"/>
          </a:p>
        </p:txBody>
      </p:sp>
      <p:sp>
        <p:nvSpPr>
          <p:cNvPr id="5" name="Rectangle 4"/>
          <p:cNvSpPr/>
          <p:nvPr/>
        </p:nvSpPr>
        <p:spPr>
          <a:xfrm>
            <a:off x="762000" y="4267200"/>
            <a:ext cx="6629400" cy="1200329"/>
          </a:xfrm>
          <a:prstGeom prst="rect">
            <a:avLst/>
          </a:prstGeom>
        </p:spPr>
        <p:txBody>
          <a:bodyPr wrap="square">
            <a:spAutoFit/>
          </a:bodyPr>
          <a:lstStyle/>
          <a:p>
            <a:pPr>
              <a:spcBef>
                <a:spcPct val="50000"/>
              </a:spcBef>
            </a:pPr>
            <a:r>
              <a:rPr lang="en-US" sz="2400" dirty="0" smtClean="0">
                <a:solidFill>
                  <a:srgbClr val="002060"/>
                </a:solidFill>
              </a:rPr>
              <a:t>There are also a variety of gaseous hydrocarbons, collectively called natural gas, of which the compound methane (CH4) is the most common</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subTitle" idx="1"/>
          </p:nvPr>
        </p:nvSpPr>
        <p:spPr>
          <a:xfrm>
            <a:off x="2057400" y="228600"/>
            <a:ext cx="6400800" cy="6146322"/>
          </a:xfrm>
        </p:spPr>
        <p:txBody>
          <a:bodyPr>
            <a:normAutofit/>
          </a:bodyPr>
          <a:lstStyle/>
          <a:p>
            <a:pPr>
              <a:lnSpc>
                <a:spcPct val="90000"/>
              </a:lnSpc>
              <a:buFont typeface="Wingdings" pitchFamily="2" charset="2"/>
              <a:buNone/>
            </a:pPr>
            <a:r>
              <a:rPr lang="en-US" altLang="en-US" sz="4400" dirty="0">
                <a:solidFill>
                  <a:srgbClr val="0000FF"/>
                </a:solidFill>
                <a:effectLst>
                  <a:outerShdw blurRad="38100" dist="38100" dir="2700000" algn="tl">
                    <a:srgbClr val="000000"/>
                  </a:outerShdw>
                </a:effectLst>
                <a:latin typeface="Arial Black" pitchFamily="34" charset="0"/>
              </a:rPr>
              <a:t>The River System</a:t>
            </a:r>
          </a:p>
          <a:p>
            <a:pPr>
              <a:lnSpc>
                <a:spcPct val="90000"/>
              </a:lnSpc>
            </a:pPr>
            <a:endParaRPr lang="en-US" altLang="en-US" sz="2800" dirty="0"/>
          </a:p>
          <a:p>
            <a:pPr>
              <a:lnSpc>
                <a:spcPct val="90000"/>
              </a:lnSpc>
            </a:pPr>
            <a:r>
              <a:rPr lang="en-US" altLang="en-US" sz="2800" dirty="0"/>
              <a:t>Streams or other rivers may join the course of a river</a:t>
            </a:r>
          </a:p>
          <a:p>
            <a:pPr>
              <a:lnSpc>
                <a:spcPct val="90000"/>
              </a:lnSpc>
            </a:pPr>
            <a:r>
              <a:rPr lang="en-US" altLang="en-US" sz="2800" dirty="0"/>
              <a:t>They are called tributaries</a:t>
            </a:r>
          </a:p>
          <a:p>
            <a:pPr>
              <a:lnSpc>
                <a:spcPct val="90000"/>
              </a:lnSpc>
            </a:pPr>
            <a:r>
              <a:rPr lang="en-US" altLang="en-US" sz="2800" dirty="0"/>
              <a:t>The point at which a tributary joins the main river is called the confluence</a:t>
            </a:r>
          </a:p>
          <a:p>
            <a:pPr>
              <a:lnSpc>
                <a:spcPct val="90000"/>
              </a:lnSpc>
            </a:pPr>
            <a:r>
              <a:rPr lang="en-US" altLang="en-US" sz="2800" dirty="0"/>
              <a:t>The river and its tributaries form the river system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867400" y="1447800"/>
            <a:ext cx="2819400" cy="4114800"/>
          </a:xfrm>
          <a:prstGeom prst="rect">
            <a:avLst/>
          </a:prstGeom>
        </p:spPr>
        <p:txBody>
          <a:bodyPr vert="horz">
            <a:normAutofit/>
          </a:bodyPr>
          <a:lstStyle/>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pitchFamily="2" charset="2"/>
              <a:buNone/>
              <a:tabLst/>
              <a:defRPr/>
            </a:pPr>
            <a:r>
              <a:rPr kumimoji="0" lang="en-US" altLang="en-US" sz="2400" b="0" i="0" u="none" strike="noStrike" kern="1200" cap="none" spc="0" normalizeH="0" baseline="0" noProof="0" dirty="0" smtClean="0">
                <a:ln>
                  <a:noFill/>
                </a:ln>
                <a:solidFill>
                  <a:srgbClr val="0000FF"/>
                </a:solidFill>
                <a:effectLst>
                  <a:outerShdw blurRad="38100" dist="38100" dir="2700000" algn="tl">
                    <a:srgbClr val="000000"/>
                  </a:outerShdw>
                </a:effectLst>
                <a:uLnTx/>
                <a:uFillTx/>
                <a:latin typeface="Arial Black" pitchFamily="34" charset="0"/>
                <a:ea typeface="+mn-ea"/>
                <a:cs typeface="+mn-cs"/>
              </a:rPr>
              <a:t>Rapids and </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pitchFamily="2" charset="2"/>
              <a:buNone/>
              <a:tabLst/>
              <a:defRPr/>
            </a:pPr>
            <a:r>
              <a:rPr kumimoji="0" lang="en-US" altLang="en-US" sz="2400" b="0" i="0" u="none" strike="noStrike" kern="1200" cap="none" spc="0" normalizeH="0" baseline="0" noProof="0" dirty="0" smtClean="0">
                <a:ln>
                  <a:noFill/>
                </a:ln>
                <a:solidFill>
                  <a:srgbClr val="0000FF"/>
                </a:solidFill>
                <a:effectLst>
                  <a:outerShdw blurRad="38100" dist="38100" dir="2700000" algn="tl">
                    <a:srgbClr val="000000"/>
                  </a:outerShdw>
                </a:effectLst>
                <a:uLnTx/>
                <a:uFillTx/>
                <a:latin typeface="Arial Black" pitchFamily="34" charset="0"/>
                <a:ea typeface="+mn-ea"/>
                <a:cs typeface="+mn-cs"/>
              </a:rPr>
              <a:t>Waterfalls </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pitchFamily="2" charset="2"/>
              <a:buNone/>
              <a:tabLst/>
              <a:defRPr/>
            </a:pPr>
            <a:r>
              <a:rPr kumimoji="0" lang="en-US" altLang="en-US" sz="2400" b="0" i="0" u="none" strike="noStrike" kern="1200" cap="none" spc="0" normalizeH="0" baseline="0" noProof="0" dirty="0" smtClean="0">
                <a:ln>
                  <a:noFill/>
                </a:ln>
                <a:solidFill>
                  <a:srgbClr val="0000FF"/>
                </a:solidFill>
                <a:effectLst>
                  <a:outerShdw blurRad="38100" dist="38100" dir="2700000" algn="tl">
                    <a:srgbClr val="000000"/>
                  </a:outerShdw>
                </a:effectLst>
                <a:uLnTx/>
                <a:uFillTx/>
                <a:latin typeface="Arial Black" pitchFamily="34" charset="0"/>
                <a:ea typeface="+mn-ea"/>
                <a:cs typeface="+mn-cs"/>
              </a:rPr>
              <a:t>(cont’d)</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A waterfall is a vertical </a:t>
            </a:r>
            <a:b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flow of fast-moving water from a great height</a:t>
            </a: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6" descr="L27 waterfall.JPG                                              0000E238Macintosh HD                   ABA78158:"/>
          <p:cNvPicPr>
            <a:picLocks noChangeAspect="1" noChangeArrowheads="1"/>
          </p:cNvPicPr>
          <p:nvPr/>
        </p:nvPicPr>
        <p:blipFill>
          <a:blip r:embed="rId2"/>
          <a:srcRect/>
          <a:stretch>
            <a:fillRect/>
          </a:stretch>
        </p:blipFill>
        <p:spPr bwMode="auto">
          <a:xfrm>
            <a:off x="0" y="76200"/>
            <a:ext cx="5791200" cy="6858000"/>
          </a:xfrm>
          <a:prstGeom prst="rect">
            <a:avLst/>
          </a:prstGeom>
          <a:noFill/>
          <a:effectLst>
            <a:outerShdw dist="107763" dir="2700000" algn="ctr" rotWithShape="0">
              <a:srgbClr val="808080"/>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6800" y="533400"/>
            <a:ext cx="7772400" cy="1470025"/>
          </a:xfrm>
          <a:prstGeom prst="rect">
            <a:avLst/>
          </a:prstGeom>
        </p:spPr>
        <p:txBody>
          <a:bodyPr vert="horz"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small" spc="0" normalizeH="0" baseline="0" noProof="0" smtClean="0">
                <a:ln>
                  <a:noFill/>
                </a:ln>
                <a:solidFill>
                  <a:schemeClr val="tx2"/>
                </a:solidFill>
                <a:effectLst/>
                <a:uLnTx/>
                <a:uFillTx/>
                <a:latin typeface="Mufferaw" pitchFamily="66" charset="0"/>
                <a:ea typeface="+mj-ea"/>
                <a:cs typeface="+mj-cs"/>
              </a:rPr>
              <a:t>ROCKS AND THEIR FORMATION</a:t>
            </a:r>
            <a:endParaRPr kumimoji="0" lang="en-US" sz="6000" b="1" i="0" u="none" strike="noStrike" kern="1200" cap="small" spc="0" normalizeH="0" baseline="0" noProof="0" dirty="0">
              <a:ln>
                <a:noFill/>
              </a:ln>
              <a:solidFill>
                <a:schemeClr val="tx2"/>
              </a:solidFill>
              <a:effectLst/>
              <a:uLnTx/>
              <a:uFillTx/>
              <a:latin typeface="Mufferaw" pitchFamily="66" charset="0"/>
              <a:ea typeface="+mj-ea"/>
              <a:cs typeface="+mj-cs"/>
            </a:endParaRPr>
          </a:p>
        </p:txBody>
      </p:sp>
      <p:pic>
        <p:nvPicPr>
          <p:cNvPr id="5" name="Picture 4" descr="volcanic activity"/>
          <p:cNvPicPr>
            <a:picLocks noChangeAspect="1" noChangeArrowheads="1"/>
          </p:cNvPicPr>
          <p:nvPr/>
        </p:nvPicPr>
        <p:blipFill>
          <a:blip r:embed="rId2"/>
          <a:srcRect/>
          <a:stretch>
            <a:fillRect/>
          </a:stretch>
        </p:blipFill>
        <p:spPr bwMode="auto">
          <a:xfrm>
            <a:off x="2286000" y="1905000"/>
            <a:ext cx="6629400" cy="4572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4600" y="304800"/>
            <a:ext cx="5334000" cy="8382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err="1" smtClean="0">
                <a:ln>
                  <a:noFill/>
                </a:ln>
                <a:solidFill>
                  <a:srgbClr val="00B0F0"/>
                </a:solidFill>
                <a:effectLst/>
                <a:uLnTx/>
                <a:uFillTx/>
                <a:latin typeface="+mj-lt"/>
                <a:ea typeface="+mj-ea"/>
                <a:cs typeface="+mj-cs"/>
              </a:rPr>
              <a:t>Uniformitarianism</a:t>
            </a:r>
            <a:endParaRPr kumimoji="0" lang="en-US" sz="3000" b="1" i="0" u="none" strike="noStrike" kern="1200" cap="small" spc="0" normalizeH="0" baseline="0" noProof="0" dirty="0">
              <a:ln>
                <a:noFill/>
              </a:ln>
              <a:solidFill>
                <a:srgbClr val="00B0F0"/>
              </a:solidFill>
              <a:effectLst/>
              <a:uLnTx/>
              <a:uFillTx/>
              <a:latin typeface="+mj-lt"/>
              <a:ea typeface="+mj-ea"/>
              <a:cs typeface="+mj-cs"/>
            </a:endParaRPr>
          </a:p>
        </p:txBody>
      </p:sp>
      <p:sp>
        <p:nvSpPr>
          <p:cNvPr id="5" name="Rectangle 3"/>
          <p:cNvSpPr txBox="1">
            <a:spLocks noChangeArrowheads="1"/>
          </p:cNvSpPr>
          <p:nvPr/>
        </p:nvSpPr>
        <p:spPr>
          <a:xfrm>
            <a:off x="304800" y="1524000"/>
            <a:ext cx="8382000" cy="4602163"/>
          </a:xfrm>
          <a:prstGeom prst="rect">
            <a:avLst/>
          </a:prstGeom>
        </p:spPr>
        <p:txBody>
          <a:bodyPr vert="horz">
            <a:normAutofit/>
          </a:bodyPr>
          <a:lstStyle/>
          <a:p>
            <a:pPr marL="609600" marR="0" lvl="0" indent="-609600" algn="l"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Early geologists thought that the physical features of the earth had been formed by sudden catastrophic events</a:t>
            </a:r>
          </a:p>
          <a:p>
            <a:pPr marL="609600" marR="0" lvl="0" indent="-609600" algn="l" defTabSz="914400" rtl="0" eaLnBrk="1" fontAlgn="auto" latinLnBrk="0" hangingPunct="1">
              <a:lnSpc>
                <a:spcPct val="90000"/>
              </a:lnSpc>
              <a:spcBef>
                <a:spcPts val="600"/>
              </a:spcBef>
              <a:spcAft>
                <a:spcPts val="0"/>
              </a:spcAft>
              <a:buClr>
                <a:schemeClr val="accent1"/>
              </a:buClr>
              <a:buSzPct val="70000"/>
              <a:buFontTx/>
              <a:buNone/>
              <a:tabLst/>
              <a:defRPr/>
            </a:pP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James Hutton concluded that this was not the case:</a:t>
            </a:r>
          </a:p>
          <a:p>
            <a:pPr marL="609600" marR="0" lvl="0" indent="-609600" algn="l" defTabSz="914400" rtl="0" eaLnBrk="1" fontAlgn="auto" latinLnBrk="0" hangingPunct="1">
              <a:lnSpc>
                <a:spcPct val="9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The geological processes active now, were also active in the past</a:t>
            </a:r>
          </a:p>
          <a:p>
            <a:pPr marL="609600" marR="0" lvl="0" indent="-609600" algn="l" defTabSz="914400" rtl="0" eaLnBrk="1" fontAlgn="auto" latinLnBrk="0" hangingPunct="1">
              <a:lnSpc>
                <a:spcPct val="9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The present physical features were formed by these same processes, over long periods of time</a:t>
            </a:r>
            <a:endParaRPr kumimoji="0" lang="en-US" sz="28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971800" y="0"/>
            <a:ext cx="8229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What are Rocks?</a:t>
            </a:r>
            <a:endParaRPr kumimoji="0" lang="en-US" sz="30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Rectangle 5"/>
          <p:cNvSpPr txBox="1">
            <a:spLocks noChangeArrowheads="1"/>
          </p:cNvSpPr>
          <p:nvPr/>
        </p:nvSpPr>
        <p:spPr>
          <a:xfrm>
            <a:off x="3886200" y="1600200"/>
            <a:ext cx="5029200" cy="4525963"/>
          </a:xfrm>
          <a:prstGeom prst="rect">
            <a:avLst/>
          </a:prstGeom>
        </p:spPr>
        <p:txBody>
          <a:bodyPr/>
          <a:lstStyle/>
          <a:p>
            <a:pPr marL="533400" marR="0" lvl="0" indent="-53340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Rocks are a group of minerals bound together</a:t>
            </a:r>
          </a:p>
          <a:p>
            <a:pPr marL="533400" marR="0" lvl="0" indent="-533400" algn="l" defTabSz="914400" rtl="0" eaLnBrk="1" fontAlgn="auto" latinLnBrk="0" hangingPunct="1">
              <a:lnSpc>
                <a:spcPct val="100000"/>
              </a:lnSpc>
              <a:spcBef>
                <a:spcPts val="600"/>
              </a:spcBef>
              <a:spcAft>
                <a:spcPts val="0"/>
              </a:spcAft>
              <a:buClr>
                <a:schemeClr val="accent1"/>
              </a:buClr>
              <a:buSzPct val="70000"/>
              <a:buFontTx/>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533400" marR="0" lvl="0" indent="-533400" algn="l" defTabSz="914400" rtl="0" eaLnBrk="1" fontAlgn="auto" latinLnBrk="0" hangingPunct="1">
              <a:lnSpc>
                <a:spcPct val="100000"/>
              </a:lnSpc>
              <a:spcBef>
                <a:spcPts val="600"/>
              </a:spcBef>
              <a:spcAft>
                <a:spcPts val="0"/>
              </a:spcAft>
              <a:buClr>
                <a:schemeClr val="accent1"/>
              </a:buClr>
              <a:buSzPct val="70000"/>
              <a:buFontTx/>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There are three types of rocks:</a:t>
            </a:r>
          </a:p>
          <a:p>
            <a:pPr marL="533400" marR="0" lvl="0" indent="-533400" algn="ctr" defTabSz="914400" rtl="0" eaLnBrk="1" fontAlgn="auto" latinLnBrk="0" hangingPunct="1">
              <a:lnSpc>
                <a:spcPct val="10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Igneous</a:t>
            </a:r>
          </a:p>
          <a:p>
            <a:pPr marL="533400" marR="0" lvl="0" indent="-533400" algn="ctr" defTabSz="914400" rtl="0" eaLnBrk="1" fontAlgn="auto" latinLnBrk="0" hangingPunct="1">
              <a:lnSpc>
                <a:spcPct val="10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Sedimentary</a:t>
            </a:r>
          </a:p>
          <a:p>
            <a:pPr marL="533400" marR="0" lvl="0" indent="-533400" algn="ctr" defTabSz="914400" rtl="0" eaLnBrk="1" fontAlgn="auto" latinLnBrk="0" hangingPunct="1">
              <a:lnSpc>
                <a:spcPct val="10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Metamorphic</a:t>
            </a:r>
          </a:p>
          <a:p>
            <a:pPr marL="533400" marR="0" lvl="0" indent="-533400" algn="l" defTabSz="914400" rtl="0" eaLnBrk="1" fontAlgn="auto" latinLnBrk="0" hangingPunct="1">
              <a:lnSpc>
                <a:spcPct val="100000"/>
              </a:lnSpc>
              <a:spcBef>
                <a:spcPts val="600"/>
              </a:spcBef>
              <a:spcAft>
                <a:spcPts val="0"/>
              </a:spcAft>
              <a:buClr>
                <a:schemeClr val="accent1"/>
              </a:buClr>
              <a:buSzPct val="70000"/>
              <a:buFontTx/>
              <a:buNone/>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7" descr="6cgmules-horquilla-chert4">
            <a:hlinkClick r:id="rId2"/>
          </p:cNvPr>
          <p:cNvPicPr>
            <a:picLocks noChangeAspect="1" noChangeArrowheads="1"/>
          </p:cNvPicPr>
          <p:nvPr/>
        </p:nvPicPr>
        <p:blipFill>
          <a:blip r:embed="rId3"/>
          <a:srcRect/>
          <a:stretch>
            <a:fillRect/>
          </a:stretch>
        </p:blipFill>
        <p:spPr bwMode="auto">
          <a:xfrm>
            <a:off x="457200" y="457200"/>
            <a:ext cx="2286000" cy="1619250"/>
          </a:xfrm>
          <a:prstGeom prst="rect">
            <a:avLst/>
          </a:prstGeom>
          <a:noFill/>
        </p:spPr>
      </p:pic>
      <p:pic>
        <p:nvPicPr>
          <p:cNvPr id="7" name="Picture 9" descr="igneous">
            <a:hlinkClick r:id="rId4"/>
          </p:cNvPr>
          <p:cNvPicPr>
            <a:picLocks noChangeAspect="1" noChangeArrowheads="1"/>
          </p:cNvPicPr>
          <p:nvPr/>
        </p:nvPicPr>
        <p:blipFill>
          <a:blip r:embed="rId5"/>
          <a:srcRect/>
          <a:stretch>
            <a:fillRect/>
          </a:stretch>
        </p:blipFill>
        <p:spPr bwMode="auto">
          <a:xfrm>
            <a:off x="381000" y="2590800"/>
            <a:ext cx="2209800" cy="1468438"/>
          </a:xfrm>
          <a:prstGeom prst="rect">
            <a:avLst/>
          </a:prstGeom>
          <a:noFill/>
        </p:spPr>
      </p:pic>
      <p:pic>
        <p:nvPicPr>
          <p:cNvPr id="8" name="Picture 11" descr="50245581">
            <a:hlinkClick r:id="rId6"/>
          </p:cNvPr>
          <p:cNvPicPr>
            <a:picLocks noChangeAspect="1" noChangeArrowheads="1"/>
          </p:cNvPicPr>
          <p:nvPr/>
        </p:nvPicPr>
        <p:blipFill>
          <a:blip r:embed="rId7"/>
          <a:srcRect/>
          <a:stretch>
            <a:fillRect/>
          </a:stretch>
        </p:blipFill>
        <p:spPr bwMode="auto">
          <a:xfrm>
            <a:off x="1143000" y="4953000"/>
            <a:ext cx="2209800" cy="1743075"/>
          </a:xfrm>
          <a:prstGeom prst="rect">
            <a:avLst/>
          </a:prstGeom>
          <a:noFill/>
        </p:spPr>
      </p:pic>
      <p:pic>
        <p:nvPicPr>
          <p:cNvPr id="9" name="Picture 13" descr="50245574">
            <a:hlinkClick r:id="rId8"/>
          </p:cNvPr>
          <p:cNvPicPr>
            <a:picLocks noChangeAspect="1" noChangeArrowheads="1"/>
          </p:cNvPicPr>
          <p:nvPr/>
        </p:nvPicPr>
        <p:blipFill>
          <a:blip r:embed="rId9"/>
          <a:srcRect/>
          <a:stretch>
            <a:fillRect/>
          </a:stretch>
        </p:blipFill>
        <p:spPr bwMode="auto">
          <a:xfrm>
            <a:off x="2667000" y="2286000"/>
            <a:ext cx="1489075" cy="1905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57400" y="762000"/>
            <a:ext cx="6629400" cy="685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rgbClr val="0070C0"/>
                </a:solidFill>
                <a:effectLst/>
                <a:uLnTx/>
                <a:uFillTx/>
                <a:latin typeface="+mj-lt"/>
                <a:ea typeface="+mj-ea"/>
                <a:cs typeface="+mj-cs"/>
              </a:rPr>
              <a:t>IGNEOUS ROCKS</a:t>
            </a:r>
            <a:endParaRPr kumimoji="0" lang="en-US" sz="3000" b="1" i="0" u="none" strike="noStrike" kern="1200" cap="small" spc="0" normalizeH="0" baseline="0" noProof="0" dirty="0">
              <a:ln>
                <a:noFill/>
              </a:ln>
              <a:solidFill>
                <a:srgbClr val="0070C0"/>
              </a:solidFill>
              <a:effectLst/>
              <a:uLnTx/>
              <a:uFillTx/>
              <a:latin typeface="+mj-lt"/>
              <a:ea typeface="+mj-ea"/>
              <a:cs typeface="+mj-cs"/>
            </a:endParaRPr>
          </a:p>
        </p:txBody>
      </p:sp>
      <p:sp>
        <p:nvSpPr>
          <p:cNvPr id="5" name="Rectangle 4"/>
          <p:cNvSpPr txBox="1">
            <a:spLocks noChangeArrowheads="1"/>
          </p:cNvSpPr>
          <p:nvPr/>
        </p:nvSpPr>
        <p:spPr>
          <a:xfrm>
            <a:off x="228600" y="1981200"/>
            <a:ext cx="5867400" cy="4144963"/>
          </a:xfrm>
          <a:prstGeom prst="rect">
            <a:avLst/>
          </a:prstGeom>
        </p:spPr>
        <p:txBody>
          <a:bodyPr vert="horz">
            <a:normAutofit/>
          </a:bodyPr>
          <a:lstStyle/>
          <a:p>
            <a:pPr marL="0" marR="0" lvl="0" indent="0" algn="l" defTabSz="914400" rtl="0" eaLnBrk="1" fontAlgn="auto" latinLnBrk="0" hangingPunct="1">
              <a:lnSpc>
                <a:spcPct val="90000"/>
              </a:lnSpc>
              <a:spcBef>
                <a:spcPts val="600"/>
              </a:spcBef>
              <a:spcAft>
                <a:spcPts val="0"/>
              </a:spcAft>
              <a:buClr>
                <a:schemeClr val="accent1"/>
              </a:buClr>
              <a:buSzPct val="70000"/>
              <a:buFontTx/>
              <a:buNone/>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Igneous rocks </a:t>
            </a: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are formed by the cooling and hardening of hot molten rock from inside the earth.</a:t>
            </a:r>
          </a:p>
          <a:p>
            <a:pPr marL="0" marR="0" lvl="0" indent="0" algn="l"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Plutonic (intrusive) rock </a:t>
            </a: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is formed underground and intrude into other rock masses</a:t>
            </a:r>
          </a:p>
          <a:p>
            <a:pPr marL="0" marR="0" lvl="0" indent="0" algn="l"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Volcanic (extrusive) rock </a:t>
            </a: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is formed when lava cools on the surface, or out of volcanic dust or ash.</a:t>
            </a:r>
            <a:endParaRPr kumimoji="0" lang="en-US" sz="28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pic>
        <p:nvPicPr>
          <p:cNvPr id="6" name="Picture 6" descr="VolcanoStructure"/>
          <p:cNvPicPr>
            <a:picLocks noChangeAspect="1" noChangeArrowheads="1"/>
          </p:cNvPicPr>
          <p:nvPr/>
        </p:nvPicPr>
        <p:blipFill>
          <a:blip r:embed="rId2"/>
          <a:srcRect/>
          <a:stretch>
            <a:fillRect/>
          </a:stretch>
        </p:blipFill>
        <p:spPr>
          <a:xfrm>
            <a:off x="5791200" y="2133600"/>
            <a:ext cx="3200400" cy="2462213"/>
          </a:xfrm>
          <a:prstGeom prst="rect">
            <a:avLst/>
          </a:prstGeom>
          <a:noFill/>
          <a:ln/>
        </p:spPr>
      </p:pic>
      <p:pic>
        <p:nvPicPr>
          <p:cNvPr id="7" name="Picture 8" descr="598px-PIA08440-Mars_Rover_Spirit-Volcanic_Rock_Fragment">
            <a:hlinkClick r:id="rId3"/>
          </p:cNvPr>
          <p:cNvPicPr>
            <a:picLocks noChangeAspect="1" noChangeArrowheads="1"/>
          </p:cNvPicPr>
          <p:nvPr/>
        </p:nvPicPr>
        <p:blipFill>
          <a:blip r:embed="rId4"/>
          <a:srcRect/>
          <a:stretch>
            <a:fillRect/>
          </a:stretch>
        </p:blipFill>
        <p:spPr bwMode="auto">
          <a:xfrm>
            <a:off x="5943600" y="4648200"/>
            <a:ext cx="1524000" cy="1524000"/>
          </a:xfrm>
          <a:prstGeom prst="rect">
            <a:avLst/>
          </a:prstGeom>
          <a:noFill/>
        </p:spPr>
      </p:pic>
      <p:pic>
        <p:nvPicPr>
          <p:cNvPr id="8" name="Picture 10" descr="floating_pumice_big">
            <a:hlinkClick r:id="rId5"/>
          </p:cNvPr>
          <p:cNvPicPr>
            <a:picLocks noChangeAspect="1" noChangeArrowheads="1"/>
          </p:cNvPicPr>
          <p:nvPr/>
        </p:nvPicPr>
        <p:blipFill>
          <a:blip r:embed="rId6"/>
          <a:srcRect/>
          <a:stretch>
            <a:fillRect/>
          </a:stretch>
        </p:blipFill>
        <p:spPr bwMode="auto">
          <a:xfrm>
            <a:off x="7391400" y="5257800"/>
            <a:ext cx="1600200" cy="13541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tx2"/>
                </a:solidFill>
                <a:effectLst/>
                <a:uLnTx/>
                <a:uFillTx/>
                <a:latin typeface="+mj-lt"/>
                <a:ea typeface="+mj-ea"/>
                <a:cs typeface="+mj-cs"/>
              </a:rPr>
              <a:t>SEDIMENTARY ROCKS</a:t>
            </a:r>
            <a:endParaRPr kumimoji="0" lang="en-US" sz="3000" b="1" i="0" u="none" strike="noStrike" kern="1200" cap="small" spc="0" normalizeH="0" baseline="0" noProof="0">
              <a:ln>
                <a:noFill/>
              </a:ln>
              <a:solidFill>
                <a:schemeClr val="tx2"/>
              </a:solidFill>
              <a:effectLst/>
              <a:uLnTx/>
              <a:uFillTx/>
              <a:latin typeface="+mj-lt"/>
              <a:ea typeface="+mj-ea"/>
              <a:cs typeface="+mj-cs"/>
            </a:endParaRPr>
          </a:p>
        </p:txBody>
      </p:sp>
      <p:sp>
        <p:nvSpPr>
          <p:cNvPr id="5" name="Rectangle 4"/>
          <p:cNvSpPr txBox="1">
            <a:spLocks noChangeArrowheads="1"/>
          </p:cNvSpPr>
          <p:nvPr/>
        </p:nvSpPr>
        <p:spPr>
          <a:xfrm>
            <a:off x="762000" y="1600200"/>
            <a:ext cx="5562600" cy="4525963"/>
          </a:xfrm>
          <a:prstGeom prst="rect">
            <a:avLst/>
          </a:prstGeom>
        </p:spPr>
        <p:txBody>
          <a:bodyPr vert="horz">
            <a:normAutofit/>
          </a:bodyPr>
          <a:lstStyle/>
          <a:p>
            <a:pPr marL="533400" marR="0" lvl="0" indent="-533400" algn="l" defTabSz="914400" rtl="0" eaLnBrk="1" fontAlgn="auto" latinLnBrk="0" hangingPunct="1">
              <a:lnSpc>
                <a:spcPct val="90000"/>
              </a:lnSpc>
              <a:spcBef>
                <a:spcPts val="600"/>
              </a:spcBef>
              <a:spcAft>
                <a:spcPts val="0"/>
              </a:spcAft>
              <a:buClr>
                <a:schemeClr val="accent1"/>
              </a:buClr>
              <a:buSzPct val="70000"/>
              <a:buFontTx/>
              <a:buNone/>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Sedimentary rocks</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form when sediments harden into rocks</a:t>
            </a:r>
          </a:p>
          <a:p>
            <a:pPr marL="533400" marR="0" lvl="0" indent="-533400" algn="l" defTabSz="914400" rtl="0" eaLnBrk="1" fontAlgn="auto" latinLnBrk="0" hangingPunct="1">
              <a:lnSpc>
                <a:spcPct val="90000"/>
              </a:lnSpc>
              <a:spcBef>
                <a:spcPts val="600"/>
              </a:spcBef>
              <a:spcAft>
                <a:spcPts val="0"/>
              </a:spcAft>
              <a:buClr>
                <a:schemeClr val="accent1"/>
              </a:buClr>
              <a:buSzPct val="70000"/>
              <a:buFontTx/>
              <a:buNone/>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Three Types:</a:t>
            </a:r>
          </a:p>
          <a:p>
            <a:pPr marL="533400" marR="0" lvl="0" indent="-533400" algn="l" defTabSz="914400" rtl="0" eaLnBrk="1" fontAlgn="auto" latinLnBrk="0" hangingPunct="1">
              <a:lnSpc>
                <a:spcPct val="9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dirty="0" err="1" smtClean="0">
                <a:ln>
                  <a:noFill/>
                </a:ln>
                <a:solidFill>
                  <a:srgbClr val="0070C0"/>
                </a:solidFill>
                <a:effectLst/>
                <a:uLnTx/>
                <a:uFillTx/>
                <a:latin typeface="+mn-lt"/>
                <a:ea typeface="+mn-ea"/>
                <a:cs typeface="+mn-cs"/>
              </a:rPr>
              <a:t>Clastic</a:t>
            </a:r>
            <a:r>
              <a:rPr kumimoji="0" lang="en-US" sz="2800" b="1" i="0" u="none" strike="noStrike" kern="1200" cap="none" spc="0" normalizeH="0" baseline="0" noProof="0" dirty="0" smtClean="0">
                <a:ln>
                  <a:noFill/>
                </a:ln>
                <a:solidFill>
                  <a:srgbClr val="0070C0"/>
                </a:solidFill>
                <a:effectLst/>
                <a:uLnTx/>
                <a:uFillTx/>
                <a:latin typeface="+mn-lt"/>
                <a:ea typeface="+mn-ea"/>
                <a:cs typeface="+mn-cs"/>
              </a:rPr>
              <a:t>:</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formed from fragments of other rocks</a:t>
            </a:r>
          </a:p>
          <a:p>
            <a:pPr marL="533400" marR="0" lvl="0" indent="-533400" algn="l" defTabSz="914400" rtl="0" eaLnBrk="1" fontAlgn="auto" latinLnBrk="0" hangingPunct="1">
              <a:lnSpc>
                <a:spcPct val="9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Chemical</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formed from mineral grains that come out of solution</a:t>
            </a:r>
          </a:p>
          <a:p>
            <a:pPr marL="533400" marR="0" lvl="0" indent="-533400" algn="l" defTabSz="914400" rtl="0" eaLnBrk="1" fontAlgn="auto" latinLnBrk="0" hangingPunct="1">
              <a:lnSpc>
                <a:spcPct val="90000"/>
              </a:lnSpc>
              <a:spcBef>
                <a:spcPts val="600"/>
              </a:spcBef>
              <a:spcAft>
                <a:spcPts val="0"/>
              </a:spcAft>
              <a:buClr>
                <a:schemeClr val="accent1"/>
              </a:buClr>
              <a:buSzPct val="70000"/>
              <a:buFontTx/>
              <a:buAutoNum type="arabicPeriod"/>
              <a:tabLst/>
              <a:defRPr/>
            </a:pPr>
            <a:r>
              <a:rPr kumimoji="0" lang="en-US" sz="2800" b="1" i="0" u="none" strike="noStrike" kern="1200" cap="none" spc="0" normalizeH="0" baseline="0" noProof="0" dirty="0" smtClean="0">
                <a:ln>
                  <a:noFill/>
                </a:ln>
                <a:solidFill>
                  <a:srgbClr val="0070C0"/>
                </a:solidFill>
                <a:effectLst/>
                <a:uLnTx/>
                <a:uFillTx/>
                <a:latin typeface="+mn-lt"/>
                <a:ea typeface="+mn-ea"/>
                <a:cs typeface="+mn-cs"/>
              </a:rPr>
              <a:t>Organic</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formed from the remains of plants/animals</a:t>
            </a: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7" descr="2_6_1en">
            <a:hlinkClick r:id="rId2"/>
          </p:cNvPr>
          <p:cNvPicPr>
            <a:picLocks noChangeAspect="1" noChangeArrowheads="1"/>
          </p:cNvPicPr>
          <p:nvPr/>
        </p:nvPicPr>
        <p:blipFill>
          <a:blip r:embed="rId3"/>
          <a:srcRect/>
          <a:stretch>
            <a:fillRect/>
          </a:stretch>
        </p:blipFill>
        <p:spPr bwMode="auto">
          <a:xfrm>
            <a:off x="6172200" y="381000"/>
            <a:ext cx="2514600" cy="2514600"/>
          </a:xfrm>
          <a:prstGeom prst="rect">
            <a:avLst/>
          </a:prstGeom>
          <a:noFill/>
        </p:spPr>
      </p:pic>
      <p:pic>
        <p:nvPicPr>
          <p:cNvPr id="7" name="Picture 9" descr="utah_sandstone">
            <a:hlinkClick r:id="rId4"/>
          </p:cNvPr>
          <p:cNvPicPr>
            <a:picLocks noChangeAspect="1" noChangeArrowheads="1"/>
          </p:cNvPicPr>
          <p:nvPr/>
        </p:nvPicPr>
        <p:blipFill>
          <a:blip r:embed="rId5"/>
          <a:srcRect/>
          <a:stretch>
            <a:fillRect/>
          </a:stretch>
        </p:blipFill>
        <p:spPr bwMode="auto">
          <a:xfrm>
            <a:off x="6934200" y="2971800"/>
            <a:ext cx="1871662" cy="1905000"/>
          </a:xfrm>
          <a:prstGeom prst="rect">
            <a:avLst/>
          </a:prstGeom>
          <a:noFill/>
        </p:spPr>
      </p:pic>
      <p:pic>
        <p:nvPicPr>
          <p:cNvPr id="8" name="Picture 11" descr="sedimentary%2520rocks">
            <a:hlinkClick r:id="rId6"/>
          </p:cNvPr>
          <p:cNvPicPr>
            <a:picLocks noChangeAspect="1" noChangeArrowheads="1"/>
          </p:cNvPicPr>
          <p:nvPr/>
        </p:nvPicPr>
        <p:blipFill>
          <a:blip r:embed="rId7"/>
          <a:srcRect/>
          <a:stretch>
            <a:fillRect/>
          </a:stretch>
        </p:blipFill>
        <p:spPr bwMode="auto">
          <a:xfrm>
            <a:off x="6477000" y="5029200"/>
            <a:ext cx="2133600" cy="1600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09800" y="274638"/>
            <a:ext cx="64770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rgbClr val="0070C0"/>
                </a:solidFill>
                <a:effectLst/>
                <a:uLnTx/>
                <a:uFillTx/>
                <a:latin typeface="+mj-lt"/>
                <a:ea typeface="+mj-ea"/>
                <a:cs typeface="+mj-cs"/>
              </a:rPr>
              <a:t>METAMORPHIC ROCKS</a:t>
            </a:r>
            <a:endParaRPr kumimoji="0" lang="en-US" sz="3000" b="1" i="0" u="none" strike="noStrike" kern="1200" cap="small" spc="0" normalizeH="0" baseline="0" noProof="0" dirty="0">
              <a:ln>
                <a:noFill/>
              </a:ln>
              <a:solidFill>
                <a:srgbClr val="0070C0"/>
              </a:solidFill>
              <a:effectLst/>
              <a:uLnTx/>
              <a:uFillTx/>
              <a:latin typeface="+mj-lt"/>
              <a:ea typeface="+mj-ea"/>
              <a:cs typeface="+mj-cs"/>
            </a:endParaRPr>
          </a:p>
        </p:txBody>
      </p:sp>
      <p:sp>
        <p:nvSpPr>
          <p:cNvPr id="5" name="Rectangle 3"/>
          <p:cNvSpPr txBox="1">
            <a:spLocks noChangeArrowheads="1"/>
          </p:cNvSpPr>
          <p:nvPr/>
        </p:nvSpPr>
        <p:spPr>
          <a:xfrm>
            <a:off x="0" y="1828800"/>
            <a:ext cx="8153400" cy="4495800"/>
          </a:xfrm>
          <a:prstGeom prst="rect">
            <a:avLst/>
          </a:prstGeom>
        </p:spPr>
        <p:txBody>
          <a:bodyPr vert="horz">
            <a:noAutofit/>
          </a:bodyPr>
          <a:lstStyle/>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Metamorphic rocks are not formed from magma or sediment</a:t>
            </a:r>
          </a:p>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Metamorphic rocks “morph” (change) from existing rock, due to heat, pressure and chemicals</a:t>
            </a:r>
          </a:p>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Pressure squeezes grains closer together (more dense, less porous)</a:t>
            </a:r>
          </a:p>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just" defTabSz="914400" rtl="0" eaLnBrk="1" fontAlgn="auto" latinLnBrk="0" hangingPunct="1">
              <a:lnSpc>
                <a:spcPct val="90000"/>
              </a:lnSpc>
              <a:spcBef>
                <a:spcPts val="600"/>
              </a:spcBef>
              <a:spcAft>
                <a:spcPts val="0"/>
              </a:spcAft>
              <a:buClr>
                <a:schemeClr val="accent1"/>
              </a:buClr>
              <a:buSzPct val="70000"/>
              <a:buFont typeface="Wingdings"/>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Heat and chemicals may rearrange the particles (new minerals may be formed)</a:t>
            </a:r>
            <a:endParaRPr kumimoji="0" lang="en-US" sz="2400" b="1"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5" descr="2_7_1en">
            <a:hlinkClick r:id="rId2"/>
          </p:cNvPr>
          <p:cNvPicPr>
            <a:picLocks noChangeAspect="1" noChangeArrowheads="1"/>
          </p:cNvPicPr>
          <p:nvPr/>
        </p:nvPicPr>
        <p:blipFill>
          <a:blip r:embed="rId3"/>
          <a:srcRect/>
          <a:stretch>
            <a:fillRect/>
          </a:stretch>
        </p:blipFill>
        <p:spPr bwMode="auto">
          <a:xfrm>
            <a:off x="7315200" y="0"/>
            <a:ext cx="1676400" cy="1676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03513" y="274638"/>
            <a:ext cx="6316662"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rgbClr val="FF0008"/>
                </a:solidFill>
                <a:effectLst/>
                <a:uLnTx/>
                <a:uFillTx/>
                <a:latin typeface="+mj-lt"/>
                <a:ea typeface="+mj-ea"/>
                <a:cs typeface="+mj-cs"/>
              </a:rPr>
              <a:t>Ocean Water</a:t>
            </a:r>
            <a:endParaRPr kumimoji="0" lang="en-US" sz="3000" b="1" i="0" u="none" strike="noStrike" kern="1200" cap="small" spc="0" normalizeH="0" baseline="0" noProof="0">
              <a:ln>
                <a:noFill/>
              </a:ln>
              <a:solidFill>
                <a:srgbClr val="FF0008"/>
              </a:solidFill>
              <a:effectLst/>
              <a:uLnTx/>
              <a:uFillTx/>
              <a:latin typeface="+mj-lt"/>
              <a:ea typeface="+mj-ea"/>
              <a:cs typeface="+mj-cs"/>
            </a:endParaRPr>
          </a:p>
        </p:txBody>
      </p:sp>
      <p:sp>
        <p:nvSpPr>
          <p:cNvPr id="5" name="Rectangle 3"/>
          <p:cNvSpPr txBox="1">
            <a:spLocks noChangeArrowheads="1"/>
          </p:cNvSpPr>
          <p:nvPr/>
        </p:nvSpPr>
        <p:spPr>
          <a:xfrm>
            <a:off x="381000" y="1600200"/>
            <a:ext cx="8639175" cy="4419599"/>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Oceans are important because they provide homes to many organisms</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Oceans provide resources, such as food, salt, and transportation</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Oceans provide water for precipitation</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Oceans provide oxygen (70% of Earth’s oxygen!) produced by ocean organisms</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18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57400" y="228600"/>
            <a:ext cx="6316662" cy="9445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rgbClr val="FF0008"/>
                </a:solidFill>
                <a:effectLst/>
                <a:uLnTx/>
                <a:uFillTx/>
                <a:latin typeface="+mj-lt"/>
                <a:ea typeface="+mj-ea"/>
                <a:cs typeface="+mj-cs"/>
              </a:rPr>
              <a:t>Formation of Oceans</a:t>
            </a:r>
            <a:endParaRPr kumimoji="0" lang="en-US" sz="3000" b="1" i="0" u="none" strike="noStrike" kern="1200" cap="small" spc="0" normalizeH="0" baseline="0" noProof="0" dirty="0">
              <a:ln>
                <a:noFill/>
              </a:ln>
              <a:solidFill>
                <a:srgbClr val="FF0008"/>
              </a:solidFill>
              <a:effectLst/>
              <a:uLnTx/>
              <a:uFillTx/>
              <a:latin typeface="+mj-lt"/>
              <a:ea typeface="+mj-ea"/>
              <a:cs typeface="+mj-cs"/>
            </a:endParaRPr>
          </a:p>
        </p:txBody>
      </p:sp>
      <p:sp>
        <p:nvSpPr>
          <p:cNvPr id="5" name="Rectangle 3"/>
          <p:cNvSpPr txBox="1">
            <a:spLocks noChangeArrowheads="1"/>
          </p:cNvSpPr>
          <p:nvPr/>
        </p:nvSpPr>
        <p:spPr>
          <a:xfrm>
            <a:off x="457200" y="1600200"/>
            <a:ext cx="8562975" cy="4525963"/>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More than three billion years ago, oceans formed from volcanic water vapor that collected in the atmosphere and then fell as torrential rains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4"/>
          <p:cNvSpPr>
            <a:spLocks noChangeArrowheads="1"/>
          </p:cNvSpPr>
          <p:nvPr/>
        </p:nvSpPr>
        <p:spPr bwMode="auto">
          <a:xfrm>
            <a:off x="2851150" y="2309813"/>
            <a:ext cx="9144000" cy="0"/>
          </a:xfrm>
          <a:prstGeom prst="rect">
            <a:avLst/>
          </a:prstGeom>
          <a:noFill/>
          <a:ln w="9525">
            <a:noFill/>
            <a:miter lim="800000"/>
            <a:headEnd/>
            <a:tailEnd/>
          </a:ln>
          <a:effectLst/>
        </p:spPr>
        <p:txBody>
          <a:bodyPr lIns="85698" tIns="79350" rIns="85698" bIns="0">
            <a:spAutoFit/>
          </a:bodyPr>
          <a:lstStyle/>
          <a:p>
            <a:endParaRPr lang="en-US"/>
          </a:p>
        </p:txBody>
      </p:sp>
      <p:pic>
        <p:nvPicPr>
          <p:cNvPr id="7" name="Picture 6" descr="http://ts4.mm.bing.net/images/thumbnail.aspx?q=411089376207&amp;id=0e2c26a725f7dff27fb2ac058387ded0&amp;url=http%3a%2f%2fwww.indianchild.com%2fimages%2fvalcanoe2.jpg"/>
          <p:cNvPicPr>
            <a:picLocks noChangeAspect="1" noChangeArrowheads="1"/>
          </p:cNvPicPr>
          <p:nvPr/>
        </p:nvPicPr>
        <p:blipFill>
          <a:blip r:embed="rId2"/>
          <a:srcRect/>
          <a:stretch>
            <a:fillRect/>
          </a:stretch>
        </p:blipFill>
        <p:spPr bwMode="auto">
          <a:xfrm>
            <a:off x="3200400" y="3048000"/>
            <a:ext cx="4313237" cy="27543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762000"/>
            <a:ext cx="4876800" cy="533400"/>
          </a:xfrm>
        </p:spPr>
        <p:txBody>
          <a:bodyPr>
            <a:noAutofit/>
          </a:bodyPr>
          <a:lstStyle/>
          <a:p>
            <a:r>
              <a:rPr lang="en-US" sz="3600" dirty="0" smtClean="0">
                <a:solidFill>
                  <a:srgbClr val="0070C0"/>
                </a:solidFill>
              </a:rPr>
              <a:t>How is Petroleum Created? </a:t>
            </a:r>
            <a:r>
              <a:rPr lang="en-US" sz="4000" dirty="0" smtClean="0">
                <a:solidFill>
                  <a:srgbClr val="0070C0"/>
                </a:solidFill>
              </a:rPr>
              <a:t/>
            </a:r>
            <a:br>
              <a:rPr lang="en-US" sz="4000" dirty="0" smtClean="0">
                <a:solidFill>
                  <a:srgbClr val="0070C0"/>
                </a:solidFill>
              </a:rPr>
            </a:br>
            <a:endParaRPr lang="en-US" sz="4000" dirty="0">
              <a:solidFill>
                <a:srgbClr val="0070C0"/>
              </a:solidFill>
            </a:endParaRPr>
          </a:p>
        </p:txBody>
      </p:sp>
      <p:sp>
        <p:nvSpPr>
          <p:cNvPr id="4" name="Subtitle 3"/>
          <p:cNvSpPr>
            <a:spLocks noGrp="1"/>
          </p:cNvSpPr>
          <p:nvPr>
            <p:ph type="subTitle" idx="1"/>
          </p:nvPr>
        </p:nvSpPr>
        <p:spPr>
          <a:xfrm>
            <a:off x="381000" y="1447800"/>
            <a:ext cx="7848600" cy="2667000"/>
          </a:xfrm>
        </p:spPr>
        <p:txBody>
          <a:bodyPr>
            <a:normAutofit fontScale="85000" lnSpcReduction="20000"/>
          </a:bodyPr>
          <a:lstStyle/>
          <a:p>
            <a:pPr algn="just">
              <a:spcBef>
                <a:spcPct val="50000"/>
              </a:spcBef>
            </a:pPr>
            <a:r>
              <a:rPr lang="en-US" dirty="0" smtClean="0">
                <a:solidFill>
                  <a:schemeClr val="tx1">
                    <a:lumMod val="95000"/>
                    <a:lumOff val="5000"/>
                  </a:schemeClr>
                </a:solidFill>
              </a:rPr>
              <a:t>Most geologists believe that crude oil and natural gas are the product of compression and heating of ancient organic materials over long geological time</a:t>
            </a:r>
          </a:p>
          <a:p>
            <a:pPr algn="just">
              <a:spcBef>
                <a:spcPct val="50000"/>
              </a:spcBef>
            </a:pPr>
            <a:r>
              <a:rPr lang="en-US" dirty="0" smtClean="0">
                <a:solidFill>
                  <a:schemeClr val="tx1">
                    <a:lumMod val="95000"/>
                    <a:lumOff val="5000"/>
                  </a:schemeClr>
                </a:solidFill>
              </a:rPr>
              <a:t>According to this theory, oil is formed from the preserved remains of prehistoric zooplankton and algae which have settled to the ocean bottom in large quantities under anoxic conditions (no oxygen</a:t>
            </a:r>
            <a:r>
              <a:rPr lang="en-US" dirty="0" smtClean="0"/>
              <a:t>)</a:t>
            </a:r>
          </a:p>
          <a:p>
            <a:endParaRPr lang="en-US" dirty="0"/>
          </a:p>
        </p:txBody>
      </p:sp>
      <p:pic>
        <p:nvPicPr>
          <p:cNvPr id="11" name="Picture 4" descr="Image:Continental shelf.png"/>
          <p:cNvPicPr>
            <a:picLocks noChangeAspect="1" noChangeArrowheads="1"/>
          </p:cNvPicPr>
          <p:nvPr/>
        </p:nvPicPr>
        <p:blipFill>
          <a:blip r:embed="rId2"/>
          <a:srcRect t="5333"/>
          <a:stretch>
            <a:fillRect/>
          </a:stretch>
        </p:blipFill>
        <p:spPr bwMode="auto">
          <a:xfrm>
            <a:off x="2438400" y="4114800"/>
            <a:ext cx="6172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33600" y="304800"/>
            <a:ext cx="6316662"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rgbClr val="FF0008"/>
                </a:solidFill>
                <a:effectLst/>
                <a:uLnTx/>
                <a:uFillTx/>
                <a:latin typeface="+mj-lt"/>
                <a:ea typeface="+mj-ea"/>
                <a:cs typeface="+mj-cs"/>
              </a:rPr>
              <a:t>Composition of Ocean Water</a:t>
            </a:r>
            <a:endParaRPr kumimoji="0" lang="en-US" sz="3000" b="1" i="0" u="none" strike="noStrike" kern="1200" cap="small" spc="0" normalizeH="0" baseline="0" noProof="0" dirty="0">
              <a:ln>
                <a:noFill/>
              </a:ln>
              <a:solidFill>
                <a:srgbClr val="FF0008"/>
              </a:solidFill>
              <a:effectLst/>
              <a:uLnTx/>
              <a:uFillTx/>
              <a:latin typeface="+mj-lt"/>
              <a:ea typeface="+mj-ea"/>
              <a:cs typeface="+mj-cs"/>
            </a:endParaRPr>
          </a:p>
        </p:txBody>
      </p:sp>
      <p:sp>
        <p:nvSpPr>
          <p:cNvPr id="5" name="Rectangle 3"/>
          <p:cNvSpPr txBox="1">
            <a:spLocks noChangeArrowheads="1"/>
          </p:cNvSpPr>
          <p:nvPr/>
        </p:nvSpPr>
        <p:spPr>
          <a:xfrm>
            <a:off x="2362200" y="1676400"/>
            <a:ext cx="5992812" cy="4221163"/>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Ocean water contains many dissolved substances, such as calcium, magnesium, and sodium that make it taste salty</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Two most abundant elements in the dissolved salts are sodium and chloride ions, which combine to form a salt called halite</a:t>
            </a: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Salinity: a measure of the amount of solids, or salts, dissolved in seawater</a:t>
            </a:r>
          </a:p>
          <a:p>
            <a:pPr marL="457200" marR="0" lvl="1"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Ocean water contains 35 grams dissolved substances per kilogram of water</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Erupting volcanoes add elements such as sulfur and chlorine to ocean water</a:t>
            </a:r>
            <a:endParaRPr kumimoji="0" lang="en-US" sz="2000" b="1"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33600" y="381000"/>
            <a:ext cx="6316662" cy="808038"/>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rgbClr val="FF0008"/>
                </a:solidFill>
                <a:effectLst/>
                <a:uLnTx/>
                <a:uFillTx/>
                <a:latin typeface="+mj-lt"/>
                <a:ea typeface="+mj-ea"/>
                <a:cs typeface="+mj-cs"/>
              </a:rPr>
              <a:t>Composition of Ocean Water</a:t>
            </a:r>
            <a:endParaRPr kumimoji="0" lang="en-US" sz="3000" b="1" i="0" u="none" strike="noStrike" kern="1200" cap="small" spc="0" normalizeH="0" baseline="0" noProof="0" dirty="0">
              <a:ln>
                <a:noFill/>
              </a:ln>
              <a:solidFill>
                <a:srgbClr val="FF0008"/>
              </a:solidFill>
              <a:effectLst/>
              <a:uLnTx/>
              <a:uFillTx/>
              <a:latin typeface="+mj-lt"/>
              <a:ea typeface="+mj-ea"/>
              <a:cs typeface="+mj-cs"/>
            </a:endParaRPr>
          </a:p>
        </p:txBody>
      </p:sp>
      <p:pic>
        <p:nvPicPr>
          <p:cNvPr id="5" name="Picture 9" descr="http://upload.wikimedia.org/wikipedia/commons/thumb/c/c8/Composition_of_ocean_water.svg/500px-Composition_of_ocean_water.svg.png"/>
          <p:cNvPicPr>
            <a:picLocks noChangeAspect="1" noChangeArrowheads="1"/>
          </p:cNvPicPr>
          <p:nvPr/>
        </p:nvPicPr>
        <p:blipFill>
          <a:blip r:embed="rId2"/>
          <a:srcRect/>
          <a:stretch>
            <a:fillRect/>
          </a:stretch>
        </p:blipFill>
        <p:spPr bwMode="auto">
          <a:xfrm>
            <a:off x="2370138" y="1600200"/>
            <a:ext cx="6773862" cy="48005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7881" y="838200"/>
            <a:ext cx="7366119" cy="6832640"/>
          </a:xfrm>
          <a:prstGeom prst="rect">
            <a:avLst/>
          </a:prstGeom>
          <a:noFill/>
        </p:spPr>
        <p:txBody>
          <a:bodyPr wrap="square" lIns="91440" tIns="45720" rIns="91440" bIns="45720">
            <a:spAutoFit/>
          </a:bodyPr>
          <a:lstStyle/>
          <a:p>
            <a:pPr algn="ctr"/>
            <a:endPar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b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944562"/>
          </a:xfrm>
        </p:spPr>
        <p:txBody>
          <a:bodyPr>
            <a:noAutofit/>
          </a:bodyPr>
          <a:lstStyle/>
          <a:p>
            <a:r>
              <a:rPr lang="en-US" sz="4000" dirty="0" smtClean="0">
                <a:solidFill>
                  <a:srgbClr val="0070C0"/>
                </a:solidFill>
              </a:rPr>
              <a:t>How is Petroleum Created? </a:t>
            </a:r>
            <a:br>
              <a:rPr lang="en-US" sz="4000" dirty="0" smtClean="0">
                <a:solidFill>
                  <a:srgbClr val="0070C0"/>
                </a:solidFill>
              </a:rPr>
            </a:br>
            <a:endParaRPr lang="en-US" sz="4000" dirty="0">
              <a:solidFill>
                <a:srgbClr val="0070C0"/>
              </a:solidFill>
            </a:endParaRPr>
          </a:p>
        </p:txBody>
      </p:sp>
      <p:sp>
        <p:nvSpPr>
          <p:cNvPr id="3" name="Content Placeholder 2"/>
          <p:cNvSpPr>
            <a:spLocks noGrp="1"/>
          </p:cNvSpPr>
          <p:nvPr>
            <p:ph idx="1"/>
          </p:nvPr>
        </p:nvSpPr>
        <p:spPr>
          <a:xfrm>
            <a:off x="457200" y="1066800"/>
            <a:ext cx="7848600" cy="5407152"/>
          </a:xfrm>
        </p:spPr>
        <p:txBody>
          <a:bodyPr>
            <a:normAutofit fontScale="92500" lnSpcReduction="20000"/>
          </a:bodyPr>
          <a:lstStyle/>
          <a:p>
            <a:pPr>
              <a:spcBef>
                <a:spcPct val="50000"/>
              </a:spcBef>
            </a:pPr>
            <a:r>
              <a:rPr lang="en-US" dirty="0" smtClean="0"/>
              <a:t>Over geological time this organic matter, mixed with mud, is buried under heavy layers of sediment</a:t>
            </a:r>
          </a:p>
          <a:p>
            <a:pPr>
              <a:spcBef>
                <a:spcPct val="50000"/>
              </a:spcBef>
            </a:pPr>
            <a:endParaRPr lang="en-US" dirty="0" smtClean="0"/>
          </a:p>
          <a:p>
            <a:pPr>
              <a:spcBef>
                <a:spcPct val="50000"/>
              </a:spcBef>
            </a:pPr>
            <a:r>
              <a:rPr lang="en-US" dirty="0" smtClean="0"/>
              <a:t>As burial continues, the pressure and the temperature both increase, and chemical changes begin to occur</a:t>
            </a:r>
          </a:p>
          <a:p>
            <a:pPr>
              <a:spcBef>
                <a:spcPct val="50000"/>
              </a:spcBef>
            </a:pPr>
            <a:endParaRPr lang="en-US" dirty="0" smtClean="0"/>
          </a:p>
          <a:p>
            <a:pPr>
              <a:spcBef>
                <a:spcPct val="50000"/>
              </a:spcBef>
            </a:pPr>
            <a:r>
              <a:rPr lang="en-US" dirty="0" smtClean="0"/>
              <a:t>The large, complex organic molecules are slowly broken down into long chains of hydrocarbon molecules, which have the consistency of asphalt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81000" y="533400"/>
            <a:ext cx="8382000" cy="701675"/>
          </a:xfrm>
          <a:prstGeom prst="rect">
            <a:avLst/>
          </a:prstGeom>
          <a:noFill/>
          <a:ln w="9525">
            <a:noFill/>
            <a:miter lim="800000"/>
            <a:headEnd/>
            <a:tailEnd/>
          </a:ln>
        </p:spPr>
        <p:txBody>
          <a:bodyPr>
            <a:spAutoFit/>
          </a:bodyPr>
          <a:lstStyle/>
          <a:p>
            <a:pPr algn="ctr">
              <a:spcBef>
                <a:spcPct val="50000"/>
              </a:spcBef>
            </a:pPr>
            <a:r>
              <a:rPr lang="en-US" sz="4000"/>
              <a:t>How is Petroleum Created? </a:t>
            </a:r>
          </a:p>
        </p:txBody>
      </p:sp>
      <p:sp>
        <p:nvSpPr>
          <p:cNvPr id="9" name="Text Box 3"/>
          <p:cNvSpPr txBox="1">
            <a:spLocks noChangeArrowheads="1"/>
          </p:cNvSpPr>
          <p:nvPr/>
        </p:nvSpPr>
        <p:spPr bwMode="auto">
          <a:xfrm>
            <a:off x="1905000" y="1752600"/>
            <a:ext cx="6019800" cy="2123658"/>
          </a:xfrm>
          <a:prstGeom prst="rect">
            <a:avLst/>
          </a:prstGeom>
          <a:noFill/>
          <a:ln w="9525">
            <a:noFill/>
            <a:miter lim="800000"/>
            <a:headEnd/>
            <a:tailEnd/>
          </a:ln>
        </p:spPr>
        <p:txBody>
          <a:bodyPr wrap="square">
            <a:spAutoFit/>
          </a:bodyPr>
          <a:lstStyle/>
          <a:p>
            <a:pPr algn="just">
              <a:spcBef>
                <a:spcPct val="50000"/>
              </a:spcBef>
            </a:pPr>
            <a:r>
              <a:rPr lang="en-US" sz="2400" dirty="0">
                <a:solidFill>
                  <a:schemeClr val="tx1">
                    <a:lumMod val="95000"/>
                    <a:lumOff val="5000"/>
                  </a:schemeClr>
                </a:solidFill>
              </a:rPr>
              <a:t>Specifically, the organic molecules change into a waxy material known as </a:t>
            </a:r>
            <a:r>
              <a:rPr lang="en-US" sz="2400" dirty="0" err="1">
                <a:solidFill>
                  <a:schemeClr val="tx1">
                    <a:lumMod val="95000"/>
                    <a:lumOff val="5000"/>
                  </a:schemeClr>
                </a:solidFill>
              </a:rPr>
              <a:t>kerogen</a:t>
            </a:r>
            <a:r>
              <a:rPr lang="en-US" sz="2400" dirty="0">
                <a:solidFill>
                  <a:schemeClr val="tx1">
                    <a:lumMod val="95000"/>
                    <a:lumOff val="5000"/>
                  </a:schemeClr>
                </a:solidFill>
              </a:rPr>
              <a:t>, which is found in various oil </a:t>
            </a:r>
            <a:r>
              <a:rPr lang="en-US" sz="2400" dirty="0" err="1">
                <a:solidFill>
                  <a:schemeClr val="tx1">
                    <a:lumMod val="95000"/>
                    <a:lumOff val="5000"/>
                  </a:schemeClr>
                </a:solidFill>
              </a:rPr>
              <a:t>shales</a:t>
            </a:r>
            <a:r>
              <a:rPr lang="en-US" sz="2400" dirty="0">
                <a:solidFill>
                  <a:schemeClr val="tx1">
                    <a:lumMod val="95000"/>
                    <a:lumOff val="5000"/>
                  </a:schemeClr>
                </a:solidFill>
              </a:rPr>
              <a:t> </a:t>
            </a:r>
            <a:r>
              <a:rPr lang="en-US" sz="2400" dirty="0" smtClean="0">
                <a:solidFill>
                  <a:schemeClr val="tx1">
                    <a:lumMod val="95000"/>
                    <a:lumOff val="5000"/>
                  </a:schemeClr>
                </a:solidFill>
              </a:rPr>
              <a:t>(organic rich compound )around </a:t>
            </a:r>
            <a:r>
              <a:rPr lang="en-US" sz="2400" dirty="0">
                <a:solidFill>
                  <a:schemeClr val="tx1">
                    <a:lumMod val="95000"/>
                    <a:lumOff val="5000"/>
                  </a:schemeClr>
                </a:solidFill>
              </a:rPr>
              <a:t>the world</a:t>
            </a:r>
          </a:p>
          <a:p>
            <a:pPr algn="just">
              <a:spcBef>
                <a:spcPct val="50000"/>
              </a:spcBef>
            </a:pPr>
            <a:r>
              <a:rPr lang="en-US" sz="2400" dirty="0">
                <a:solidFill>
                  <a:schemeClr val="tx1">
                    <a:lumMod val="95000"/>
                    <a:lumOff val="5000"/>
                  </a:schemeClr>
                </a:solidFill>
              </a:rPr>
              <a:t>Such as below:</a:t>
            </a:r>
          </a:p>
        </p:txBody>
      </p:sp>
      <p:pic>
        <p:nvPicPr>
          <p:cNvPr id="10" name="Picture 6"/>
          <p:cNvPicPr>
            <a:picLocks noChangeAspect="1" noChangeArrowheads="1"/>
          </p:cNvPicPr>
          <p:nvPr/>
        </p:nvPicPr>
        <p:blipFill>
          <a:blip r:embed="rId2"/>
          <a:srcRect t="47398"/>
          <a:stretch>
            <a:fillRect/>
          </a:stretch>
        </p:blipFill>
        <p:spPr bwMode="auto">
          <a:xfrm>
            <a:off x="3886200" y="4038600"/>
            <a:ext cx="35687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533400"/>
            <a:ext cx="8382000" cy="701675"/>
          </a:xfrm>
          <a:prstGeom prst="rect">
            <a:avLst/>
          </a:prstGeom>
          <a:noFill/>
          <a:ln w="9525">
            <a:noFill/>
            <a:miter lim="800000"/>
            <a:headEnd/>
            <a:tailEnd/>
          </a:ln>
        </p:spPr>
        <p:txBody>
          <a:bodyPr>
            <a:spAutoFit/>
          </a:bodyPr>
          <a:lstStyle/>
          <a:p>
            <a:pPr algn="ctr">
              <a:spcBef>
                <a:spcPct val="50000"/>
              </a:spcBef>
            </a:pPr>
            <a:r>
              <a:rPr lang="en-US" sz="4000" dirty="0"/>
              <a:t>How is Petroleum Created? </a:t>
            </a:r>
          </a:p>
        </p:txBody>
      </p:sp>
      <p:sp>
        <p:nvSpPr>
          <p:cNvPr id="6" name="Text Box 3"/>
          <p:cNvSpPr txBox="1">
            <a:spLocks noChangeArrowheads="1"/>
          </p:cNvSpPr>
          <p:nvPr/>
        </p:nvSpPr>
        <p:spPr bwMode="auto">
          <a:xfrm>
            <a:off x="2286000" y="1447800"/>
            <a:ext cx="6096000" cy="4154984"/>
          </a:xfrm>
          <a:prstGeom prst="rect">
            <a:avLst/>
          </a:prstGeom>
          <a:noFill/>
          <a:ln w="9525">
            <a:noFill/>
            <a:miter lim="800000"/>
            <a:headEnd/>
            <a:tailEnd/>
          </a:ln>
        </p:spPr>
        <p:txBody>
          <a:bodyPr wrap="square">
            <a:spAutoFit/>
          </a:bodyPr>
          <a:lstStyle/>
          <a:p>
            <a:pPr>
              <a:spcBef>
                <a:spcPct val="50000"/>
              </a:spcBef>
            </a:pPr>
            <a:r>
              <a:rPr lang="en-US" sz="2400" dirty="0">
                <a:solidFill>
                  <a:schemeClr val="tx1">
                    <a:lumMod val="95000"/>
                    <a:lumOff val="5000"/>
                  </a:schemeClr>
                </a:solidFill>
              </a:rPr>
              <a:t>With time and if the </a:t>
            </a:r>
            <a:r>
              <a:rPr lang="en-US" sz="2400" dirty="0" err="1">
                <a:solidFill>
                  <a:schemeClr val="tx1">
                    <a:lumMod val="95000"/>
                    <a:lumOff val="5000"/>
                  </a:schemeClr>
                </a:solidFill>
              </a:rPr>
              <a:t>kerogen</a:t>
            </a:r>
            <a:r>
              <a:rPr lang="en-US" sz="2400" dirty="0">
                <a:solidFill>
                  <a:schemeClr val="tx1">
                    <a:lumMod val="95000"/>
                    <a:lumOff val="5000"/>
                  </a:schemeClr>
                </a:solidFill>
              </a:rPr>
              <a:t> is subjected to more heat, it is further changed into liquid and gaseous hydrocarbons in a process known as </a:t>
            </a:r>
            <a:r>
              <a:rPr lang="en-US" sz="2400" dirty="0" err="1">
                <a:solidFill>
                  <a:schemeClr val="tx1">
                    <a:lumMod val="95000"/>
                    <a:lumOff val="5000"/>
                  </a:schemeClr>
                </a:solidFill>
              </a:rPr>
              <a:t>catagenesis</a:t>
            </a:r>
            <a:r>
              <a:rPr lang="en-US" sz="2400" dirty="0">
                <a:solidFill>
                  <a:schemeClr val="tx1">
                    <a:lumMod val="95000"/>
                    <a:lumOff val="5000"/>
                  </a:schemeClr>
                </a:solidFill>
              </a:rPr>
              <a:t> </a:t>
            </a:r>
          </a:p>
          <a:p>
            <a:pPr>
              <a:spcBef>
                <a:spcPct val="50000"/>
              </a:spcBef>
            </a:pPr>
            <a:r>
              <a:rPr lang="en-US" sz="2400" dirty="0">
                <a:solidFill>
                  <a:schemeClr val="tx1">
                    <a:lumMod val="95000"/>
                    <a:lumOff val="5000"/>
                  </a:schemeClr>
                </a:solidFill>
              </a:rPr>
              <a:t>An oil geologist would say, the petroleum “matures”, successively changing from “heavy” long hydrocarbon molecules into “light” simple gas and oil molecules</a:t>
            </a:r>
          </a:p>
          <a:p>
            <a:pPr>
              <a:spcBef>
                <a:spcPct val="50000"/>
              </a:spcBef>
            </a:pPr>
            <a:r>
              <a:rPr lang="en-US" sz="2400" dirty="0">
                <a:solidFill>
                  <a:schemeClr val="tx1">
                    <a:lumMod val="95000"/>
                    <a:lumOff val="5000"/>
                  </a:schemeClr>
                </a:solidFill>
              </a:rPr>
              <a:t>The thick liquids become progressively thinner and more valuable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81000" y="533400"/>
            <a:ext cx="8382000" cy="701675"/>
          </a:xfrm>
          <a:prstGeom prst="rect">
            <a:avLst/>
          </a:prstGeom>
          <a:noFill/>
          <a:ln w="9525">
            <a:noFill/>
            <a:miter lim="800000"/>
            <a:headEnd/>
            <a:tailEnd/>
          </a:ln>
        </p:spPr>
        <p:txBody>
          <a:bodyPr>
            <a:spAutoFit/>
          </a:bodyPr>
          <a:lstStyle/>
          <a:p>
            <a:pPr algn="ctr">
              <a:spcBef>
                <a:spcPct val="50000"/>
              </a:spcBef>
            </a:pPr>
            <a:r>
              <a:rPr lang="en-US" sz="4000"/>
              <a:t>How is Petroleum Created? </a:t>
            </a:r>
          </a:p>
        </p:txBody>
      </p:sp>
      <p:sp>
        <p:nvSpPr>
          <p:cNvPr id="6" name="Text Box 3"/>
          <p:cNvSpPr txBox="1">
            <a:spLocks noChangeArrowheads="1"/>
          </p:cNvSpPr>
          <p:nvPr/>
        </p:nvSpPr>
        <p:spPr bwMode="auto">
          <a:xfrm>
            <a:off x="1752600" y="1236663"/>
            <a:ext cx="6629400" cy="1754326"/>
          </a:xfrm>
          <a:prstGeom prst="rect">
            <a:avLst/>
          </a:prstGeom>
          <a:noFill/>
          <a:ln w="9525">
            <a:noFill/>
            <a:miter lim="800000"/>
            <a:headEnd/>
            <a:tailEnd/>
          </a:ln>
        </p:spPr>
        <p:txBody>
          <a:bodyPr wrap="square">
            <a:spAutoFit/>
          </a:bodyPr>
          <a:lstStyle/>
          <a:p>
            <a:pPr>
              <a:spcBef>
                <a:spcPct val="50000"/>
              </a:spcBef>
            </a:pPr>
            <a:r>
              <a:rPr lang="en-US" sz="2400" dirty="0"/>
              <a:t>Most of the maturation process occurs between 50</a:t>
            </a:r>
            <a:r>
              <a:rPr lang="en-US" sz="2400" baseline="30000" dirty="0"/>
              <a:t>o</a:t>
            </a:r>
            <a:r>
              <a:rPr lang="en-US" sz="2400" dirty="0"/>
              <a:t> to 100</a:t>
            </a:r>
            <a:r>
              <a:rPr lang="en-US" sz="2400" baseline="30000" dirty="0"/>
              <a:t>o</a:t>
            </a:r>
            <a:r>
              <a:rPr lang="en-US" sz="2400" dirty="0"/>
              <a:t> C (120</a:t>
            </a:r>
            <a:r>
              <a:rPr lang="en-US" sz="2400" baseline="30000" dirty="0"/>
              <a:t>o</a:t>
            </a:r>
            <a:r>
              <a:rPr lang="en-US" sz="2400" dirty="0"/>
              <a:t> to 210</a:t>
            </a:r>
            <a:r>
              <a:rPr lang="en-US" sz="2400" baseline="30000" dirty="0"/>
              <a:t>o</a:t>
            </a:r>
            <a:r>
              <a:rPr lang="en-US" sz="2400" dirty="0"/>
              <a:t> F)</a:t>
            </a:r>
          </a:p>
          <a:p>
            <a:pPr>
              <a:spcBef>
                <a:spcPct val="50000"/>
              </a:spcBef>
            </a:pPr>
            <a:r>
              <a:rPr lang="en-US" sz="2400" dirty="0"/>
              <a:t>At higher temperatures the hydrocarbon converts to methane gas</a:t>
            </a:r>
          </a:p>
        </p:txBody>
      </p:sp>
      <p:pic>
        <p:nvPicPr>
          <p:cNvPr id="7" name="Picture 5"/>
          <p:cNvPicPr>
            <a:picLocks noChangeAspect="1" noChangeArrowheads="1"/>
          </p:cNvPicPr>
          <p:nvPr/>
        </p:nvPicPr>
        <p:blipFill>
          <a:blip r:embed="rId2"/>
          <a:srcRect t="2556"/>
          <a:stretch>
            <a:fillRect/>
          </a:stretch>
        </p:blipFill>
        <p:spPr bwMode="auto">
          <a:xfrm>
            <a:off x="2438400" y="3429000"/>
            <a:ext cx="5868987"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533400"/>
            <a:ext cx="8382000" cy="701675"/>
          </a:xfrm>
          <a:prstGeom prst="rect">
            <a:avLst/>
          </a:prstGeom>
          <a:noFill/>
          <a:ln w="9525">
            <a:noFill/>
            <a:miter lim="800000"/>
            <a:headEnd/>
            <a:tailEnd/>
          </a:ln>
        </p:spPr>
        <p:txBody>
          <a:bodyPr>
            <a:spAutoFit/>
          </a:bodyPr>
          <a:lstStyle/>
          <a:p>
            <a:pPr algn="ctr">
              <a:spcBef>
                <a:spcPct val="50000"/>
              </a:spcBef>
            </a:pPr>
            <a:r>
              <a:rPr lang="en-US" sz="4000" dirty="0"/>
              <a:t>Types of Petroleum Traps </a:t>
            </a:r>
          </a:p>
        </p:txBody>
      </p:sp>
      <p:sp>
        <p:nvSpPr>
          <p:cNvPr id="5" name="Text Box 3"/>
          <p:cNvSpPr txBox="1">
            <a:spLocks noChangeArrowheads="1"/>
          </p:cNvSpPr>
          <p:nvPr/>
        </p:nvSpPr>
        <p:spPr bwMode="auto">
          <a:xfrm>
            <a:off x="1447800" y="1371600"/>
            <a:ext cx="7086600" cy="830997"/>
          </a:xfrm>
          <a:prstGeom prst="rect">
            <a:avLst/>
          </a:prstGeom>
          <a:noFill/>
          <a:ln w="9525">
            <a:noFill/>
            <a:miter lim="800000"/>
            <a:headEnd/>
            <a:tailEnd/>
          </a:ln>
        </p:spPr>
        <p:txBody>
          <a:bodyPr>
            <a:spAutoFit/>
          </a:bodyPr>
          <a:lstStyle/>
          <a:p>
            <a:pPr>
              <a:spcBef>
                <a:spcPct val="50000"/>
              </a:spcBef>
            </a:pPr>
            <a:r>
              <a:rPr lang="en-US" sz="2400" dirty="0"/>
              <a:t>(A) A simple fold trap  (B) fossilized coral reef (C) fault trap 	      (D) salt dome</a:t>
            </a:r>
          </a:p>
        </p:txBody>
      </p:sp>
      <p:pic>
        <p:nvPicPr>
          <p:cNvPr id="6" name="Picture 5"/>
          <p:cNvPicPr>
            <a:picLocks noChangeAspect="1" noChangeArrowheads="1"/>
          </p:cNvPicPr>
          <p:nvPr/>
        </p:nvPicPr>
        <p:blipFill>
          <a:blip r:embed="rId2"/>
          <a:srcRect t="6651"/>
          <a:stretch>
            <a:fillRect/>
          </a:stretch>
        </p:blipFill>
        <p:spPr bwMode="auto">
          <a:xfrm>
            <a:off x="2667000" y="3124200"/>
            <a:ext cx="5803900"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1592</Words>
  <Application>Microsoft Office PowerPoint</Application>
  <PresentationFormat>On-screen Show (4:3)</PresentationFormat>
  <Paragraphs>186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Oil and Natural Gas </vt:lpstr>
      <vt:lpstr>How is Petroleum Created?  </vt:lpstr>
      <vt:lpstr>How is Petroleum Created?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IK</dc:creator>
  <cp:lastModifiedBy>Chemistry</cp:lastModifiedBy>
  <cp:revision>66</cp:revision>
  <dcterms:created xsi:type="dcterms:W3CDTF">2014-05-19T14:23:22Z</dcterms:created>
  <dcterms:modified xsi:type="dcterms:W3CDTF">2020-10-25T14:28:51Z</dcterms:modified>
</cp:coreProperties>
</file>