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sldIdLst>
    <p:sldId id="270" r:id="rId2"/>
    <p:sldId id="268" r:id="rId3"/>
    <p:sldId id="269" r:id="rId4"/>
    <p:sldId id="271" r:id="rId5"/>
    <p:sldId id="264" r:id="rId6"/>
    <p:sldId id="265" r:id="rId7"/>
    <p:sldId id="257" r:id="rId8"/>
    <p:sldId id="258" r:id="rId9"/>
    <p:sldId id="259" r:id="rId10"/>
    <p:sldId id="260" r:id="rId11"/>
    <p:sldId id="261" r:id="rId12"/>
    <p:sldId id="276" r:id="rId13"/>
    <p:sldId id="262" r:id="rId14"/>
    <p:sldId id="263" r:id="rId15"/>
    <p:sldId id="277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6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8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72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68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53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27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57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18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2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4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0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2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2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1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2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0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D186A5F6-613F-4F43-8E59-F5312802A5A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FF259C2-2478-4E4A-89AF-CAF216C2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0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bject_(computer_science)" TargetMode="External"/><Relationship Id="rId7" Type="http://schemas.openxmlformats.org/officeDocument/2006/relationships/hyperlink" Target="https://en.wikipedia.org/wiki/Inheritance_(object-oriented_programming)#Subclasses_and_superclasses" TargetMode="External"/><Relationship Id="rId2" Type="http://schemas.openxmlformats.org/officeDocument/2006/relationships/hyperlink" Target="https://en.wikipedia.org/wiki/Object-oriented_programm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lass-based_programming" TargetMode="External"/><Relationship Id="rId5" Type="http://schemas.openxmlformats.org/officeDocument/2006/relationships/hyperlink" Target="https://en.wikipedia.org/wiki/Prototype-based_programming" TargetMode="External"/><Relationship Id="rId4" Type="http://schemas.openxmlformats.org/officeDocument/2006/relationships/hyperlink" Target="https://en.wikipedia.org/wiki/Class_(computer_programming)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743" y="838200"/>
            <a:ext cx="6160385" cy="2895658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with the name of ALLAH who is most beneficial and merciful to us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676400" y="3703151"/>
            <a:ext cx="6781800" cy="533455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5900" dirty="0" smtClean="0">
                <a:solidFill>
                  <a:schemeClr val="tx1"/>
                </a:solidFill>
              </a:rPr>
              <a:t>ASSALAM-O-ALIKUM</a:t>
            </a:r>
            <a:endParaRPr lang="en-US" sz="59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LET’S GO TO SOME INTRODUCTION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45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Simplicity</a:t>
            </a:r>
          </a:p>
          <a:p>
            <a:pPr>
              <a:buNone/>
            </a:pPr>
            <a:r>
              <a:rPr lang="en-US" dirty="0" smtClean="0"/>
              <a:t>–</a:t>
            </a:r>
            <a:r>
              <a:rPr lang="en-US" dirty="0"/>
              <a:t>	If you need to write code that deals with a family of types, the code can ignore type-specific details and just interact with the base type of the </a:t>
            </a:r>
            <a:r>
              <a:rPr lang="en-US" dirty="0" smtClean="0"/>
              <a:t>family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Extensibility</a:t>
            </a:r>
          </a:p>
          <a:p>
            <a:r>
              <a:rPr lang="en-US" dirty="0"/>
              <a:t>Other subclasses could be added later to the family of types, and objects of those new subclasses would also work with the existing code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Benifits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Modules</a:t>
            </a:r>
          </a:p>
          <a:p>
            <a:r>
              <a:rPr lang="en-US" dirty="0"/>
              <a:t>Scope rules for data hiding were one of the principal innovations of </a:t>
            </a:r>
            <a:r>
              <a:rPr lang="en-US" dirty="0" err="1"/>
              <a:t>Clu,Modula</a:t>
            </a:r>
            <a:r>
              <a:rPr lang="en-US" dirty="0"/>
              <a:t>,</a:t>
            </a:r>
          </a:p>
          <a:p>
            <a:r>
              <a:rPr lang="en-US" dirty="0"/>
              <a:t>Euclid, and other module-based languages of the 1970s. In </a:t>
            </a:r>
            <a:r>
              <a:rPr lang="en-US" dirty="0" err="1"/>
              <a:t>Clu</a:t>
            </a:r>
            <a:r>
              <a:rPr lang="en-US" dirty="0"/>
              <a:t> and Euclid, the</a:t>
            </a:r>
          </a:p>
          <a:p>
            <a:r>
              <a:rPr lang="en-US" dirty="0"/>
              <a:t>declaration and definition (header and body) of a module always appear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84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3	Forms of Polymorphism in Java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Method overriding</a:t>
            </a:r>
          </a:p>
          <a:p>
            <a:pPr>
              <a:buNone/>
            </a:pPr>
            <a:r>
              <a:rPr lang="en-US" dirty="0" smtClean="0"/>
              <a:t>–</a:t>
            </a:r>
            <a:r>
              <a:rPr lang="en-US" dirty="0"/>
              <a:t>	Methods of a subclass override the methods of a </a:t>
            </a:r>
            <a:r>
              <a:rPr lang="en-US" dirty="0" smtClean="0"/>
              <a:t>super class</a:t>
            </a:r>
            <a:endParaRPr lang="en-US" dirty="0"/>
          </a:p>
          <a:p>
            <a:r>
              <a:rPr lang="en-US" b="1" dirty="0"/>
              <a:t>Method overriding (implementation) of the abstract methods</a:t>
            </a:r>
          </a:p>
          <a:p>
            <a:pPr>
              <a:buNone/>
            </a:pPr>
            <a:r>
              <a:rPr lang="en-US" dirty="0" smtClean="0"/>
              <a:t>–</a:t>
            </a:r>
            <a:r>
              <a:rPr lang="en-US" dirty="0"/>
              <a:t>	Methods of a subclass implement the abstract methods of an abstract class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	Forms of Polymorphism in Java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Method overriding (implementation) through </a:t>
            </a:r>
            <a:r>
              <a:rPr lang="en-US" b="1" dirty="0" smtClean="0"/>
              <a:t>the Java </a:t>
            </a:r>
            <a:r>
              <a:rPr lang="en-US" b="1" dirty="0"/>
              <a:t>interface</a:t>
            </a:r>
          </a:p>
          <a:p>
            <a:pPr>
              <a:buNone/>
            </a:pPr>
            <a:r>
              <a:rPr lang="en-US" dirty="0" smtClean="0"/>
              <a:t>–</a:t>
            </a:r>
            <a:r>
              <a:rPr lang="en-US" dirty="0"/>
              <a:t>	Methods of a concrete class implement the methods of the interface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Polymorphism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441" y="2489200"/>
            <a:ext cx="7896559" cy="4064000"/>
          </a:xfrm>
        </p:spPr>
        <p:txBody>
          <a:bodyPr>
            <a:normAutofit/>
          </a:bodyPr>
          <a:lstStyle/>
          <a:p>
            <a:r>
              <a:rPr lang="en-US" sz="2000" smtClean="0"/>
              <a:t>In </a:t>
            </a:r>
            <a:r>
              <a:rPr lang="en-US" sz="2000" dirty="0"/>
              <a:t>Java, we can create a reference that is of type super class, </a:t>
            </a:r>
            <a:r>
              <a:rPr lang="en-US" sz="2000" i="1" dirty="0"/>
              <a:t>Person</a:t>
            </a:r>
            <a:r>
              <a:rPr lang="en-US" sz="2000" dirty="0"/>
              <a:t>, to an object of its subclass, </a:t>
            </a:r>
            <a:r>
              <a:rPr lang="en-US" sz="2000" i="1" dirty="0"/>
              <a:t>Student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b="1" dirty="0"/>
              <a:t>public static main( String[] </a:t>
            </a:r>
            <a:r>
              <a:rPr lang="en-US" sz="2000" b="1" dirty="0" err="1"/>
              <a:t>args</a:t>
            </a:r>
            <a:r>
              <a:rPr lang="en-US" sz="2000" b="1" dirty="0"/>
              <a:t> ) </a:t>
            </a:r>
            <a:r>
              <a:rPr lang="en-US" sz="2000" b="1" dirty="0" smtClean="0"/>
              <a:t>{</a:t>
            </a:r>
            <a:endParaRPr lang="en-US" sz="2000" dirty="0"/>
          </a:p>
          <a:p>
            <a:r>
              <a:rPr lang="en-US" sz="2000" b="1" dirty="0"/>
              <a:t>Student </a:t>
            </a:r>
            <a:r>
              <a:rPr lang="en-US" sz="2000" b="1" dirty="0" err="1"/>
              <a:t>studentObject</a:t>
            </a:r>
            <a:r>
              <a:rPr lang="en-US" sz="2000" b="1" dirty="0"/>
              <a:t> = new Student(); Employee </a:t>
            </a:r>
            <a:r>
              <a:rPr lang="en-US" sz="2000" b="1" dirty="0" err="1"/>
              <a:t>employeeObject</a:t>
            </a:r>
            <a:r>
              <a:rPr lang="en-US" sz="2000" b="1" dirty="0"/>
              <a:t> = new Employee</a:t>
            </a:r>
            <a:r>
              <a:rPr lang="en-US" sz="2000" b="1" dirty="0" smtClean="0"/>
              <a:t>();</a:t>
            </a:r>
            <a:endParaRPr lang="en-US" sz="2000" dirty="0"/>
          </a:p>
          <a:p>
            <a:r>
              <a:rPr lang="en-US" sz="2000" b="1" dirty="0"/>
              <a:t>Person ref = </a:t>
            </a:r>
            <a:r>
              <a:rPr lang="en-US" sz="2000" b="1" dirty="0" err="1"/>
              <a:t>studentObject</a:t>
            </a:r>
            <a:r>
              <a:rPr lang="en-US" sz="2000" b="1" dirty="0"/>
              <a:t>; // Person reference points</a:t>
            </a:r>
            <a:endParaRPr lang="en-US" sz="2000" dirty="0"/>
          </a:p>
          <a:p>
            <a:r>
              <a:rPr lang="en-US" sz="2000" b="1" dirty="0"/>
              <a:t>// to a Student </a:t>
            </a:r>
            <a:r>
              <a:rPr lang="en-US" sz="2000" b="1" dirty="0" smtClean="0"/>
              <a:t>object</a:t>
            </a:r>
            <a:endParaRPr lang="en-US" sz="2000" dirty="0"/>
          </a:p>
          <a:p>
            <a:r>
              <a:rPr lang="en-US" sz="2000" b="1" dirty="0"/>
              <a:t>// Calling </a:t>
            </a:r>
            <a:r>
              <a:rPr lang="en-US" sz="2000" b="1" dirty="0" err="1"/>
              <a:t>getName</a:t>
            </a:r>
            <a:r>
              <a:rPr lang="en-US" sz="2000" b="1" dirty="0"/>
              <a:t>() of the Student object instance</a:t>
            </a:r>
            <a:endParaRPr lang="en-US" sz="2000" dirty="0"/>
          </a:p>
          <a:p>
            <a:r>
              <a:rPr lang="en-US" sz="2000" b="1" dirty="0"/>
              <a:t>String name = </a:t>
            </a:r>
            <a:r>
              <a:rPr lang="en-US" sz="2000" b="1" dirty="0" err="1"/>
              <a:t>ref.getName</a:t>
            </a:r>
            <a:r>
              <a:rPr lang="en-US" sz="2000" b="1" dirty="0"/>
              <a:t>();</a:t>
            </a:r>
            <a:endParaRPr lang="en-US" sz="2000" dirty="0"/>
          </a:p>
          <a:p>
            <a:r>
              <a:rPr lang="en-US" sz="2000" b="1" dirty="0"/>
              <a:t>}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1761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 in C++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5049027" cy="3530600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normal terms </a:t>
            </a:r>
            <a:r>
              <a:rPr lang="en-US" b="1" dirty="0"/>
              <a:t>Encapsulation </a:t>
            </a:r>
            <a:r>
              <a:rPr lang="en-US" dirty="0"/>
              <a:t>is defined as wrapping up of data and information under a single unit. In Object Oriented Programming, Encapsulation is defined as binding together the data and the functions that manipulates them.</a:t>
            </a:r>
            <a:br>
              <a:rPr lang="en-US" dirty="0"/>
            </a:br>
            <a:r>
              <a:rPr lang="en-US" dirty="0"/>
              <a:t>Consider a real life example of encapsulation, in a company there are different sections like the accounts section, finance section, sales section etc.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027" y="4197540"/>
            <a:ext cx="406654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122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 of access </a:t>
            </a:r>
            <a:r>
              <a:rPr lang="en-US" b="1" dirty="0" err="1"/>
              <a:t>specifiers</a:t>
            </a:r>
            <a:r>
              <a:rPr lang="en-US" b="1" dirty="0"/>
              <a:t> in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As we have seen in above example, access </a:t>
            </a:r>
            <a:r>
              <a:rPr lang="en-US" dirty="0" err="1"/>
              <a:t>specifiers</a:t>
            </a:r>
            <a:r>
              <a:rPr lang="en-US" dirty="0"/>
              <a:t> plays an important role in implementing encapsulation in C++. The process of implementing encapsulation can be sub-divided into two steps:</a:t>
            </a:r>
          </a:p>
          <a:p>
            <a:pPr lvl="0" fontAlgn="base"/>
            <a:r>
              <a:rPr lang="en-US" dirty="0"/>
              <a:t>The data members should be labeled as private using the </a:t>
            </a:r>
            <a:r>
              <a:rPr lang="en-US" b="1" dirty="0"/>
              <a:t>private</a:t>
            </a:r>
            <a:r>
              <a:rPr lang="en-US" dirty="0"/>
              <a:t> access </a:t>
            </a:r>
            <a:r>
              <a:rPr lang="en-US" dirty="0" err="1"/>
              <a:t>specifiers</a:t>
            </a:r>
            <a:endParaRPr lang="en-US" dirty="0"/>
          </a:p>
          <a:p>
            <a:pPr lvl="0" fontAlgn="base"/>
            <a:r>
              <a:rPr lang="en-US" dirty="0"/>
              <a:t>The member function which manipulates the data members should be labeled as public using the </a:t>
            </a:r>
            <a:r>
              <a:rPr lang="en-US" b="1" dirty="0"/>
              <a:t>public </a:t>
            </a:r>
            <a:r>
              <a:rPr lang="en-US" dirty="0"/>
              <a:t>access </a:t>
            </a:r>
            <a:r>
              <a:rPr lang="en-US" dirty="0" err="1"/>
              <a:t>specifier</a:t>
            </a:r>
            <a:endParaRPr lang="en-US" dirty="0"/>
          </a:p>
          <a:p>
            <a:pPr fontAlgn="base"/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58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Inheritence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dirty="0" smtClean="0">
                <a:solidFill>
                  <a:schemeClr val="tx1"/>
                </a:solidFill>
              </a:rPr>
              <a:t>in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u="sng" dirty="0">
                <a:solidFill>
                  <a:schemeClr val="tx1"/>
                </a:solidFill>
                <a:hlinkClick r:id="rId2" tooltip="Object-oriented programming"/>
              </a:rPr>
              <a:t>object-oriented programming</a:t>
            </a:r>
            <a:r>
              <a:rPr lang="en-US" dirty="0">
                <a:solidFill>
                  <a:schemeClr val="tx1"/>
                </a:solidFill>
              </a:rPr>
              <a:t>, </a:t>
            </a:r>
            <a:r>
              <a:rPr lang="en-US" b="1" dirty="0">
                <a:solidFill>
                  <a:schemeClr val="tx1"/>
                </a:solidFill>
              </a:rPr>
              <a:t>inheritance</a:t>
            </a:r>
            <a:r>
              <a:rPr lang="en-US" dirty="0">
                <a:solidFill>
                  <a:schemeClr val="tx1"/>
                </a:solidFill>
              </a:rPr>
              <a:t> is the mechanism of basing an </a:t>
            </a:r>
            <a:r>
              <a:rPr lang="en-US" u="sng" dirty="0">
                <a:solidFill>
                  <a:schemeClr val="tx1"/>
                </a:solidFill>
                <a:hlinkClick r:id="rId3" tooltip="Object (computer science)"/>
              </a:rPr>
              <a:t>object</a:t>
            </a:r>
            <a:r>
              <a:rPr lang="en-US" dirty="0">
                <a:solidFill>
                  <a:schemeClr val="tx1"/>
                </a:solidFill>
              </a:rPr>
              <a:t> or </a:t>
            </a:r>
            <a:r>
              <a:rPr lang="en-US" u="sng" dirty="0">
                <a:solidFill>
                  <a:schemeClr val="tx1"/>
                </a:solidFill>
                <a:hlinkClick r:id="rId4" tooltip="Class (computer programming)"/>
              </a:rPr>
              <a:t>class</a:t>
            </a:r>
            <a:r>
              <a:rPr lang="en-US" dirty="0">
                <a:solidFill>
                  <a:schemeClr val="tx1"/>
                </a:solidFill>
              </a:rPr>
              <a:t> upon another object (</a:t>
            </a:r>
            <a:r>
              <a:rPr lang="en-US" u="sng" dirty="0">
                <a:solidFill>
                  <a:schemeClr val="tx1"/>
                </a:solidFill>
                <a:hlinkClick r:id="rId5" tooltip="Prototype-based programming"/>
              </a:rPr>
              <a:t>prototype-based inheritance</a:t>
            </a:r>
            <a:r>
              <a:rPr lang="en-US" dirty="0">
                <a:solidFill>
                  <a:schemeClr val="tx1"/>
                </a:solidFill>
              </a:rPr>
              <a:t>) or class (</a:t>
            </a:r>
            <a:r>
              <a:rPr lang="en-US" u="sng" dirty="0">
                <a:solidFill>
                  <a:schemeClr val="tx1"/>
                </a:solidFill>
                <a:hlinkClick r:id="rId6" tooltip="Class-based programming"/>
              </a:rPr>
              <a:t>class-based inheritance</a:t>
            </a:r>
            <a:r>
              <a:rPr lang="en-US" dirty="0">
                <a:solidFill>
                  <a:schemeClr val="tx1"/>
                </a:solidFill>
              </a:rPr>
              <a:t>), retaining similar implementation. Also defined as deriving new classes (</a:t>
            </a:r>
            <a:r>
              <a:rPr lang="en-US" u="sng" dirty="0">
                <a:solidFill>
                  <a:schemeClr val="tx1"/>
                </a:solidFill>
                <a:hlinkClick r:id="rId7"/>
              </a:rPr>
              <a:t>sub classes</a:t>
            </a:r>
            <a:r>
              <a:rPr lang="en-US" dirty="0">
                <a:solidFill>
                  <a:schemeClr val="tx1"/>
                </a:solidFill>
              </a:rPr>
              <a:t>) from existing ones (</a:t>
            </a:r>
            <a:r>
              <a:rPr lang="en-US" dirty="0" smtClean="0">
                <a:solidFill>
                  <a:schemeClr val="tx1"/>
                </a:solidFill>
              </a:rPr>
              <a:t>super)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237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Inheritance in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In C++, we have 5 different types of Inheritance. Namely,</a:t>
            </a:r>
          </a:p>
          <a:p>
            <a:pPr lvl="0"/>
            <a:r>
              <a:rPr lang="en-US" dirty="0" smtClean="0"/>
              <a:t>Single </a:t>
            </a:r>
            <a:r>
              <a:rPr lang="en-US" dirty="0"/>
              <a:t>Inheritance</a:t>
            </a:r>
          </a:p>
          <a:p>
            <a:pPr lvl="0"/>
            <a:r>
              <a:rPr lang="en-US" dirty="0"/>
              <a:t>Multiple Inheritance</a:t>
            </a:r>
          </a:p>
          <a:p>
            <a:pPr lvl="0"/>
            <a:r>
              <a:rPr lang="en-US" dirty="0"/>
              <a:t>Hierarchical Inheritance</a:t>
            </a:r>
          </a:p>
          <a:p>
            <a:pPr lvl="0"/>
            <a:r>
              <a:rPr lang="en-US" dirty="0"/>
              <a:t>Multilevel Inheritance</a:t>
            </a:r>
          </a:p>
          <a:p>
            <a:pPr lvl="0"/>
            <a:r>
              <a:rPr lang="en-US" dirty="0"/>
              <a:t>Hybrid Inheritance (also known as Virtual Inheritance)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3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Ahsan Ali</a:t>
            </a:r>
          </a:p>
          <a:p>
            <a:r>
              <a:rPr lang="en-US" dirty="0" smtClean="0"/>
              <a:t>Haider Ali</a:t>
            </a:r>
          </a:p>
          <a:p>
            <a:r>
              <a:rPr lang="en-US" dirty="0" smtClean="0"/>
              <a:t>WaQas Hussain</a:t>
            </a:r>
          </a:p>
          <a:p>
            <a:r>
              <a:rPr lang="en-US" dirty="0" smtClean="0"/>
              <a:t>Hammad Hassan</a:t>
            </a:r>
          </a:p>
          <a:p>
            <a:r>
              <a:rPr lang="en-US" dirty="0" smtClean="0"/>
              <a:t>Zia ul Mohsin</a:t>
            </a:r>
          </a:p>
        </p:txBody>
      </p:sp>
    </p:spTree>
    <p:extLst>
      <p:ext uri="{BB962C8B-B14F-4D97-AF65-F5344CB8AC3E}">
        <p14:creationId xmlns:p14="http://schemas.microsoft.com/office/powerpoint/2010/main" val="160103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Topics To Represent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Nested </a:t>
            </a:r>
            <a:endParaRPr lang="en-US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Polymorphism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Benefits of Polymorphism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Forms of Polymorphism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Virtual and </a:t>
            </a:r>
            <a:r>
              <a:rPr lang="en-US" dirty="0" smtClean="0"/>
              <a:t>Non virtual </a:t>
            </a:r>
            <a:r>
              <a:rPr lang="en-US" dirty="0"/>
              <a:t>Methods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986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PRESENT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889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languages allow class declaration stonest. This raise san immediate question:  if Inner is a member of Outer , can Inner’s methods see Outer’s members, and if so, which instance do they see? The simplest answer, adopted in C++ and C#,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are multiple instances of Outer ,each instance will have a different n, and  call sot Inner .bar will access the appropriate n. To make this work , each instance of Inner (of which there may of course be an arbitrary number) must contain a hidden pointer to the instance of Outer to which it belongs.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Polymorphism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Generally, polymorphism refers to the ability to appear in many </a:t>
            </a:r>
            <a:r>
              <a:rPr lang="en-US" dirty="0" smtClean="0"/>
              <a:t>forms</a:t>
            </a:r>
          </a:p>
          <a:p>
            <a:endParaRPr lang="en-US" dirty="0"/>
          </a:p>
          <a:p>
            <a:r>
              <a:rPr lang="en-US" dirty="0"/>
              <a:t>This allows multiple objects of different subclasses to be treated as objects of a single super class, while automatically selecting the proper methods to apply to a particular object based on the subclass it belongs </a:t>
            </a:r>
            <a:r>
              <a:rPr lang="en-US" dirty="0" smtClean="0"/>
              <a:t>to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Polymorphism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given a base class </a:t>
            </a:r>
            <a:r>
              <a:rPr lang="en-US" i="1" dirty="0"/>
              <a:t>shape</a:t>
            </a:r>
            <a:r>
              <a:rPr lang="en-US" dirty="0"/>
              <a:t>, polymorphism enables the programmer to define different </a:t>
            </a:r>
            <a:r>
              <a:rPr lang="en-US" i="1" dirty="0"/>
              <a:t>area </a:t>
            </a:r>
            <a:r>
              <a:rPr lang="en-US" dirty="0"/>
              <a:t>methods for any number of derived classes, such as </a:t>
            </a:r>
            <a:r>
              <a:rPr lang="en-US" i="1" dirty="0"/>
              <a:t>circles</a:t>
            </a:r>
            <a:r>
              <a:rPr lang="en-US" dirty="0"/>
              <a:t>, </a:t>
            </a:r>
            <a:r>
              <a:rPr lang="en-US" i="1" dirty="0"/>
              <a:t>rectangles </a:t>
            </a:r>
            <a:r>
              <a:rPr lang="en-US" dirty="0"/>
              <a:t>and </a:t>
            </a:r>
            <a:r>
              <a:rPr lang="en-US" i="1" dirty="0"/>
              <a:t>triangles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Polymorphism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parent class </a:t>
            </a:r>
            <a:r>
              <a:rPr lang="en-US" b="1" dirty="0" smtClean="0"/>
              <a:t>Person </a:t>
            </a:r>
            <a:r>
              <a:rPr lang="en-US" dirty="0" smtClean="0"/>
              <a:t>and </a:t>
            </a:r>
            <a:r>
              <a:rPr lang="en-US" dirty="0"/>
              <a:t>the child class </a:t>
            </a:r>
            <a:r>
              <a:rPr lang="en-US" b="1" dirty="0"/>
              <a:t>Student</a:t>
            </a:r>
            <a:r>
              <a:rPr lang="en-US" dirty="0"/>
              <a:t>, we add another subclass of </a:t>
            </a:r>
            <a:r>
              <a:rPr lang="en-US" b="1" dirty="0"/>
              <a:t>Person </a:t>
            </a:r>
            <a:r>
              <a:rPr lang="en-US" dirty="0"/>
              <a:t>which is </a:t>
            </a:r>
            <a:r>
              <a:rPr lang="en-US" b="1" dirty="0"/>
              <a:t>Employee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smtClean="0"/>
              <a:t>●     </a:t>
            </a:r>
            <a:r>
              <a:rPr lang="en-US" dirty="0"/>
              <a:t>Below is the class hierarchy</a:t>
            </a:r>
          </a:p>
          <a:p>
            <a:endParaRPr lang="en-US" dirty="0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5486400" y="3733800"/>
            <a:ext cx="3657600" cy="3124200"/>
            <a:chOff x="0" y="0"/>
            <a:chExt cx="15875" cy="119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-1"/>
              <a:ext cx="15875" cy="11906"/>
            </a:xfrm>
            <a:prstGeom prst="rect">
              <a:avLst/>
            </a:prstGeom>
            <a:noFill/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65" y="6859"/>
              <a:ext cx="8280" cy="302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56</TotalTime>
  <Words>539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Wingdings</vt:lpstr>
      <vt:lpstr>Wingdings 3</vt:lpstr>
      <vt:lpstr>Ion Boardroom</vt:lpstr>
      <vt:lpstr>Start with the name of ALLAH who is most beneficial and merciful to us</vt:lpstr>
      <vt:lpstr>Group Members</vt:lpstr>
      <vt:lpstr>Topics To Represent</vt:lpstr>
      <vt:lpstr>LET’S PRESENT</vt:lpstr>
      <vt:lpstr>Nested</vt:lpstr>
      <vt:lpstr>NESTED example</vt:lpstr>
      <vt:lpstr>Polymorphism </vt:lpstr>
      <vt:lpstr>Polymorphism </vt:lpstr>
      <vt:lpstr>Polymorphism</vt:lpstr>
      <vt:lpstr>Benefits</vt:lpstr>
      <vt:lpstr>Benefits</vt:lpstr>
      <vt:lpstr>Benifits</vt:lpstr>
      <vt:lpstr>3 Forms of Polymorphism in Java program</vt:lpstr>
      <vt:lpstr> Forms of Polymorphism in Java program</vt:lpstr>
      <vt:lpstr>Polymorphism </vt:lpstr>
      <vt:lpstr>Encapsulation in C++ </vt:lpstr>
      <vt:lpstr>Role of access specifiers in encapsulation</vt:lpstr>
      <vt:lpstr>Inheritence </vt:lpstr>
      <vt:lpstr>Types of Inheritance in C++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ezio</dc:creator>
  <cp:lastModifiedBy>Haidar ali</cp:lastModifiedBy>
  <cp:revision>10</cp:revision>
  <dcterms:created xsi:type="dcterms:W3CDTF">2019-05-14T06:43:34Z</dcterms:created>
  <dcterms:modified xsi:type="dcterms:W3CDTF">2019-05-15T03:54:50Z</dcterms:modified>
</cp:coreProperties>
</file>