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67" r:id="rId2"/>
  </p:sldMasterIdLst>
  <p:notesMasterIdLst>
    <p:notesMasterId r:id="rId5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96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95" r:id="rId35"/>
    <p:sldId id="287" r:id="rId36"/>
    <p:sldId id="288" r:id="rId37"/>
    <p:sldId id="289" r:id="rId38"/>
    <p:sldId id="290" r:id="rId39"/>
    <p:sldId id="291" r:id="rId40"/>
    <p:sldId id="292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5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C10EE-A844-4933-B165-7FF2447D42B7}" type="datetimeFigureOut">
              <a:rPr lang="en-US" smtClean="0"/>
              <a:t>05-May-20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6BC287-3D62-48C2-80B9-3283B7619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80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9219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9220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1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222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922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225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6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7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22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230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9231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9232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7FE29EF-A560-4344-B563-E093FA6614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/>
      <p:bldP spid="9229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92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2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92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48DF05-658C-468F-8456-87A0A7C5BC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3091"/>
      </p:ext>
    </p:extLst>
  </p:cSld>
  <p:clrMapOvr>
    <a:masterClrMapping/>
  </p:clrMapOvr>
  <p:transition>
    <p:split orient="vert"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42A4B3-2FC7-49CF-B697-63B7F73FF6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310528"/>
      </p:ext>
    </p:extLst>
  </p:cSld>
  <p:clrMapOvr>
    <a:masterClrMapping/>
  </p:clrMapOvr>
  <p:transition>
    <p:split orient="vert"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5D1C865-5E56-4F15-B38B-84A7D4614B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83794"/>
      </p:ext>
    </p:extLst>
  </p:cSld>
  <p:clrMapOvr>
    <a:masterClrMapping/>
  </p:clrMapOvr>
  <p:transition>
    <p:split orient="vert" dir="in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E3A25B2-106F-4060-9E6E-7FC6F49AC1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850652"/>
      </p:ext>
    </p:extLst>
  </p:cSld>
  <p:clrMapOvr>
    <a:masterClrMapping/>
  </p:clrMapOvr>
  <p:transition>
    <p:split orient="vert" dir="in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12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512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/>
                <a:endParaRPr lang="en-US" sz="1800" b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2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/>
                <a:endParaRPr lang="en-US" sz="1800" b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12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5127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/>
                <a:endParaRPr lang="en-US" sz="1800" b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28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/>
                <a:endParaRPr lang="en-US" sz="1800" b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12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/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513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/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513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/>
              <a:endParaRPr lang="en-US" sz="1800" b="0">
                <a:solidFill>
                  <a:srgbClr val="000000"/>
                </a:solidFill>
              </a:endParaRPr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1C1C1C"/>
              </a:solidFill>
            </a:endParaRPr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1C1C1C"/>
              </a:solidFill>
            </a:endParaRPr>
          </a:p>
        </p:txBody>
      </p:sp>
      <p:sp>
        <p:nvSpPr>
          <p:cNvPr id="5136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887A4D9-3EA7-4574-BDC8-CBE1617B632C}" type="slidenum">
              <a:rPr lang="en-US">
                <a:solidFill>
                  <a:srgbClr val="1C1C1C"/>
                </a:solidFill>
              </a:rPr>
              <a:pPr/>
              <a:t>‹#›</a:t>
            </a:fld>
            <a:endParaRPr lang="en-US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098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3B59AA-28A2-46CE-8D76-62EE9DF79E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011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6C8133-4AF6-4FC9-9615-4BEE7DC8A0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06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A11D6-2052-4E7E-8F71-561B4D98DB0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6221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61FED-1B54-42F8-AEC9-F2A0CE901A9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7058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6F58A-51C8-4D33-B796-A1A8FEF40B9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007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62D64-8AA9-48FE-9B0C-5E956F3FEB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057706"/>
      </p:ext>
    </p:extLst>
  </p:cSld>
  <p:clrMapOvr>
    <a:masterClrMapping/>
  </p:clrMapOvr>
  <p:transition>
    <p:split orient="vert" dir="in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DB3565-7FEC-4D5F-BC32-45BD5923A0F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3872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D0549E-5711-4B4C-A6A1-973A867F5C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0993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BF4543-4BBA-4D8F-924B-A923C3CA42D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9926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C92BD7-A4B6-4FDB-880E-C458D5C7A0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2123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995BED-CAF0-4653-93DF-02B6598DF3E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0282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87A85B5-B407-42B0-8128-240F836D65B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1701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95B7E3C-CDFC-4984-BEDC-1D8107D193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543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6DFBA1-500D-43CD-A88B-1DE6F92155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97082"/>
      </p:ext>
    </p:extLst>
  </p:cSld>
  <p:clrMapOvr>
    <a:masterClrMapping/>
  </p:clrMapOvr>
  <p:transition>
    <p:split orient="vert"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B24B8C-3095-4027-A21E-3F74037A96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639525"/>
      </p:ext>
    </p:extLst>
  </p:cSld>
  <p:clrMapOvr>
    <a:masterClrMapping/>
  </p:clrMapOvr>
  <p:transition>
    <p:split orient="vert"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506CB-8147-4C5F-87A1-2279EBE7F7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27156"/>
      </p:ext>
    </p:extLst>
  </p:cSld>
  <p:clrMapOvr>
    <a:masterClrMapping/>
  </p:clrMapOvr>
  <p:transition>
    <p:split orient="vert"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AF6BCF-4CA9-40FB-834D-5067EF31CF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047878"/>
      </p:ext>
    </p:extLst>
  </p:cSld>
  <p:clrMapOvr>
    <a:masterClrMapping/>
  </p:clrMapOvr>
  <p:transition>
    <p:split orient="vert"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9A682B-72DA-48FD-9C2E-048F830311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8320"/>
      </p:ext>
    </p:extLst>
  </p:cSld>
  <p:clrMapOvr>
    <a:masterClrMapping/>
  </p:clrMapOvr>
  <p:transition>
    <p:split orient="vert"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81A2B2-E4B5-43A3-9265-B212BB6B33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880057"/>
      </p:ext>
    </p:extLst>
  </p:cSld>
  <p:clrMapOvr>
    <a:masterClrMapping/>
  </p:clrMapOvr>
  <p:transition>
    <p:split orient="vert"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F320D0-369B-465B-9BBC-219AABA1B8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17018"/>
      </p:ext>
    </p:extLst>
  </p:cSld>
  <p:clrMapOvr>
    <a:masterClrMapping/>
  </p:clrMapOvr>
  <p:transition>
    <p:split orient="vert"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kumimoji="1" lang="en-US" sz="2400" b="0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kumimoji="1" lang="en-US" sz="2400" b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kumimoji="1" lang="en-US" sz="2400" b="0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kumimoji="1" lang="en-US" sz="2400" b="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kumimoji="1" lang="en-US" sz="2400" b="0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kumimoji="1" lang="en-US" sz="2400" b="0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kumimoji="1" lang="en-US" sz="2400" b="0"/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 b="0"/>
            </a:lvl1pPr>
          </a:lstStyle>
          <a:p>
            <a:endParaRPr lang="en-US"/>
          </a:p>
        </p:txBody>
      </p:sp>
      <p:sp>
        <p:nvSpPr>
          <p:cNvPr id="820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b="0"/>
            </a:lvl1pPr>
          </a:lstStyle>
          <a:p>
            <a:endParaRPr lang="en-US"/>
          </a:p>
        </p:txBody>
      </p:sp>
      <p:sp>
        <p:nvSpPr>
          <p:cNvPr id="820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fld id="{3E250A6C-7E24-4F90-90B0-8A398104C90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/>
      <p:bldP spid="8202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820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20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820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820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20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820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820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20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820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820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20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820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820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20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820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kumimoji="1" lang="en-US" sz="2400" b="0">
              <a:solidFill>
                <a:srgbClr val="000000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kumimoji="1" lang="en-US" sz="2400" b="0">
              <a:solidFill>
                <a:srgbClr val="000000"/>
              </a:solidFill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kumimoji="1" lang="en-US" sz="2400" b="0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kumimoji="1" lang="en-US" sz="2400" b="0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kumimoji="1" lang="en-US" sz="2400" b="0">
              <a:solidFill>
                <a:srgbClr val="000000"/>
              </a:solidFill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kumimoji="1" lang="en-US" sz="2400" b="0">
              <a:solidFill>
                <a:srgbClr val="000000"/>
              </a:solidFill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kumimoji="1" lang="en-US" sz="2400" b="0">
              <a:solidFill>
                <a:srgbClr val="000000"/>
              </a:solidFill>
            </a:endParaRP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algn="l"/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B2DD8AA-B9DF-4CC1-A62A-8C376E1A3450}" type="slidenum">
              <a:rPr lang="en-US" b="0">
                <a:solidFill>
                  <a:srgbClr val="000000"/>
                </a:solidFill>
              </a:rPr>
              <a:pPr/>
              <a:t>‹#›</a:t>
            </a:fld>
            <a:endParaRPr lang="en-US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879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381000"/>
            <a:ext cx="7772400" cy="2209800"/>
          </a:xfrm>
        </p:spPr>
        <p:txBody>
          <a:bodyPr/>
          <a:lstStyle/>
          <a:p>
            <a:r>
              <a:rPr lang="en-US" sz="5400" b="1"/>
              <a:t>DIETARY MINERALS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419600"/>
            <a:ext cx="6400800" cy="1676400"/>
          </a:xfrm>
        </p:spPr>
        <p:txBody>
          <a:bodyPr/>
          <a:lstStyle/>
          <a:p>
            <a:endParaRPr lang="en-US" sz="4000" b="1" dirty="0"/>
          </a:p>
          <a:p>
            <a:r>
              <a:rPr lang="en-US" sz="4000" b="1" dirty="0"/>
              <a:t>Dr. </a:t>
            </a:r>
            <a:r>
              <a:rPr lang="en-US" sz="4000" b="1" dirty="0" smtClean="0"/>
              <a:t>Usman </a:t>
            </a:r>
            <a:r>
              <a:rPr lang="en-US" sz="4000" b="1" dirty="0" err="1" smtClean="0"/>
              <a:t>Shahnawaz</a:t>
            </a:r>
            <a:endParaRPr lang="en-US" sz="4000" b="1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081087"/>
          </a:xfrm>
        </p:spPr>
        <p:txBody>
          <a:bodyPr/>
          <a:lstStyle/>
          <a:p>
            <a:pPr algn="ctr"/>
            <a:r>
              <a:rPr lang="en-US" b="1"/>
              <a:t>Sources of Minerals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17713"/>
            <a:ext cx="9144000" cy="4840287"/>
          </a:xfrm>
        </p:spPr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en-US" b="1"/>
              <a:t>Naturally occurring in food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b="1"/>
              <a:t>Added in elemental or mineral form like CaCO3 , NaCl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b="1"/>
              <a:t>Some of these additives come from natural sources like ground oyster shells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b="1"/>
              <a:t>Sometimes minerals added to diet separately from food as vitamin &amp; mineral supplements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Sources of Minerals</a:t>
            </a:r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88" t="36150" r="15216" b="14595"/>
          <a:stretch>
            <a:fillRect/>
          </a:stretch>
        </p:blipFill>
        <p:spPr>
          <a:xfrm>
            <a:off x="1219200" y="1828800"/>
            <a:ext cx="7924800" cy="5029200"/>
          </a:xfr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313"/>
            <a:ext cx="8943975" cy="1462087"/>
          </a:xfrm>
        </p:spPr>
        <p:txBody>
          <a:bodyPr/>
          <a:lstStyle/>
          <a:p>
            <a:pPr algn="ctr"/>
            <a:r>
              <a:rPr lang="en-US" b="1"/>
              <a:t>Factors Affecting Requirements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2017713"/>
            <a:ext cx="8955088" cy="4840287"/>
          </a:xfrm>
        </p:spPr>
        <p:txBody>
          <a:bodyPr/>
          <a:lstStyle/>
          <a:p>
            <a:r>
              <a:rPr lang="en-US"/>
              <a:t>Physiological state/level of production</a:t>
            </a:r>
          </a:p>
          <a:p>
            <a:r>
              <a:rPr lang="en-US"/>
              <a:t>Interactions with other minerals</a:t>
            </a:r>
          </a:p>
          <a:p>
            <a:r>
              <a:rPr lang="en-US"/>
              <a:t>Tissue storage</a:t>
            </a:r>
          </a:p>
          <a:p>
            <a:pPr lvl="1"/>
            <a:r>
              <a:rPr lang="en-US"/>
              <a:t>􀂄 Bone, Liver</a:t>
            </a:r>
          </a:p>
          <a:p>
            <a:pPr lvl="1"/>
            <a:r>
              <a:rPr lang="en-US"/>
              <a:t>􀂄 Specific proteins to hold and transport</a:t>
            </a:r>
          </a:p>
          <a:p>
            <a:r>
              <a:rPr lang="en-US"/>
              <a:t>Form fed</a:t>
            </a:r>
          </a:p>
          <a:p>
            <a:pPr lvl="1"/>
            <a:r>
              <a:rPr lang="en-US"/>
              <a:t>􀂄 inorganic vs organic forms</a:t>
            </a:r>
          </a:p>
          <a:p>
            <a:pPr lvl="1"/>
            <a:r>
              <a:rPr lang="en-US"/>
              <a:t>􀂄 Na selenite vs Na selenate vs selenomethionine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233487"/>
          </a:xfrm>
        </p:spPr>
        <p:txBody>
          <a:bodyPr/>
          <a:lstStyle/>
          <a:p>
            <a:pPr algn="ctr"/>
            <a:r>
              <a:rPr lang="en-US" sz="4000" b="1"/>
              <a:t>Organic Vs Inorganic sources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17713"/>
            <a:ext cx="8955088" cy="4840287"/>
          </a:xfrm>
        </p:spPr>
        <p:txBody>
          <a:bodyPr/>
          <a:lstStyle/>
          <a:p>
            <a:r>
              <a:rPr lang="en-US" sz="2800" b="1"/>
              <a:t>Dietary source of minerals can be organic like plants but they themselves are inorganic</a:t>
            </a:r>
          </a:p>
          <a:p>
            <a:r>
              <a:rPr lang="en-US" sz="2800" b="1"/>
              <a:t>Minerals in ionic form are best absorbed</a:t>
            </a:r>
          </a:p>
          <a:p>
            <a:r>
              <a:rPr lang="en-US" sz="2800" b="1"/>
              <a:t>Inorganic or metallic source of minerals can be toxic like heavy metals</a:t>
            </a:r>
          </a:p>
          <a:p>
            <a:r>
              <a:rPr lang="en-US" sz="2800" b="1"/>
              <a:t>Minerals in their inorganic form are not easily absorbed</a:t>
            </a:r>
          </a:p>
          <a:p>
            <a:r>
              <a:rPr lang="en-US" sz="2800" b="1"/>
              <a:t>Stored in tissues &amp; large amounts are toxic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2017713"/>
            <a:ext cx="8955088" cy="4840287"/>
          </a:xfrm>
        </p:spPr>
        <p:txBody>
          <a:bodyPr/>
          <a:lstStyle/>
          <a:p>
            <a:r>
              <a:rPr lang="en-US"/>
              <a:t>Most minerals have an optimal range</a:t>
            </a:r>
          </a:p>
          <a:p>
            <a:pPr lvl="1"/>
            <a:r>
              <a:rPr lang="en-US"/>
              <a:t>􀂄 Below leads to deficiency symptoms</a:t>
            </a:r>
          </a:p>
          <a:p>
            <a:pPr lvl="1"/>
            <a:r>
              <a:rPr lang="en-US"/>
              <a:t>􀂄 Above leads to toxicity symptoms</a:t>
            </a:r>
          </a:p>
          <a:p>
            <a:r>
              <a:rPr lang="en-US"/>
              <a:t>Mineral content of soils dictates mineral</a:t>
            </a:r>
          </a:p>
          <a:p>
            <a:pPr>
              <a:buFont typeface="Wingdings" pitchFamily="2" charset="2"/>
              <a:buNone/>
            </a:pPr>
            <a:r>
              <a:rPr lang="en-US"/>
              <a:t>   status of plants (i.e., feeds)</a:t>
            </a:r>
          </a:p>
          <a:p>
            <a:r>
              <a:rPr lang="en-US"/>
              <a:t>May take many months to develop</a:t>
            </a:r>
          </a:p>
          <a:p>
            <a:pPr lvl="1"/>
            <a:r>
              <a:rPr lang="en-US"/>
              <a:t>􀂄 Time impacted by body stores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Deficiencies and Excesses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313"/>
            <a:ext cx="8915400" cy="1081087"/>
          </a:xfrm>
        </p:spPr>
        <p:txBody>
          <a:bodyPr/>
          <a:lstStyle/>
          <a:p>
            <a:pPr algn="ctr"/>
            <a:r>
              <a:rPr lang="en-US" sz="5400" b="1"/>
              <a:t>CALCIUM</a:t>
            </a:r>
          </a:p>
        </p:txBody>
      </p:sp>
      <p:pic>
        <p:nvPicPr>
          <p:cNvPr id="2560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52" t="19482" r="11295" b="13850"/>
          <a:stretch>
            <a:fillRect/>
          </a:stretch>
        </p:blipFill>
        <p:spPr>
          <a:xfrm>
            <a:off x="2133600" y="1219200"/>
            <a:ext cx="5486400" cy="5638800"/>
          </a:xfr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14313"/>
            <a:ext cx="8562975" cy="852487"/>
          </a:xfrm>
        </p:spPr>
        <p:txBody>
          <a:bodyPr/>
          <a:lstStyle/>
          <a:p>
            <a:pPr algn="ctr"/>
            <a:r>
              <a:rPr lang="en-US" sz="5400" b="1"/>
              <a:t>Calcium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8955088" cy="4876800"/>
          </a:xfrm>
        </p:spPr>
        <p:txBody>
          <a:bodyPr/>
          <a:lstStyle/>
          <a:p>
            <a:r>
              <a:rPr lang="en-US" b="1"/>
              <a:t>Most</a:t>
            </a:r>
            <a:r>
              <a:rPr lang="en-US"/>
              <a:t> </a:t>
            </a:r>
            <a:r>
              <a:rPr lang="en-US" b="1"/>
              <a:t>abundant mineral in animal tissues</a:t>
            </a:r>
          </a:p>
          <a:p>
            <a:pPr lvl="1"/>
            <a:r>
              <a:rPr lang="en-US" b="1"/>
              <a:t>99 % Ca in skeleton</a:t>
            </a:r>
          </a:p>
          <a:p>
            <a:pPr lvl="1"/>
            <a:r>
              <a:rPr lang="en-US" b="1"/>
              <a:t>Present in blood and other tissues</a:t>
            </a:r>
          </a:p>
          <a:p>
            <a:pPr lvl="1">
              <a:buFont typeface="Wingdings" pitchFamily="2" charset="2"/>
              <a:buNone/>
            </a:pPr>
            <a:endParaRPr lang="en-US" b="1"/>
          </a:p>
          <a:p>
            <a:r>
              <a:rPr lang="en-US" b="1"/>
              <a:t>Young adult contains average of 1100 g Ca</a:t>
            </a:r>
          </a:p>
          <a:p>
            <a:pPr>
              <a:buFont typeface="Wingdings" pitchFamily="2" charset="2"/>
              <a:buNone/>
            </a:pPr>
            <a:endParaRPr lang="en-US" b="1"/>
          </a:p>
          <a:p>
            <a:r>
              <a:rPr lang="en-US" b="1"/>
              <a:t>Normal plasma concentration of Ca is 9—12 mg / dl or 5 mEq / L</a:t>
            </a:r>
            <a:endParaRPr lang="en-US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0" y="214313"/>
            <a:ext cx="4267200" cy="1462087"/>
          </a:xfrm>
        </p:spPr>
        <p:txBody>
          <a:bodyPr/>
          <a:lstStyle/>
          <a:p>
            <a:pPr algn="ctr"/>
            <a:r>
              <a:rPr lang="en-US" sz="4800" b="1"/>
              <a:t>Food Sources</a:t>
            </a:r>
          </a:p>
        </p:txBody>
      </p:sp>
      <p:pic>
        <p:nvPicPr>
          <p:cNvPr id="27651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3" t="43558" r="11295" b="15703"/>
          <a:stretch>
            <a:fillRect/>
          </a:stretch>
        </p:blipFill>
        <p:spPr>
          <a:xfrm>
            <a:off x="4724400" y="0"/>
            <a:ext cx="4419600" cy="6858000"/>
          </a:xfrm>
        </p:spPr>
      </p:pic>
      <p:sp>
        <p:nvSpPr>
          <p:cNvPr id="27655" name="Rectangle 7"/>
          <p:cNvSpPr>
            <a:spLocks noGrp="1" noChangeArrowheads="1"/>
          </p:cNvSpPr>
          <p:nvPr>
            <p:ph idx="1"/>
          </p:nvPr>
        </p:nvSpPr>
        <p:spPr>
          <a:xfrm>
            <a:off x="0" y="2209800"/>
            <a:ext cx="5029200" cy="4648200"/>
          </a:xfrm>
        </p:spPr>
        <p:txBody>
          <a:bodyPr/>
          <a:lstStyle/>
          <a:p>
            <a:r>
              <a:rPr lang="en-US"/>
              <a:t>Milk and dairy products</a:t>
            </a:r>
          </a:p>
          <a:p>
            <a:pPr lvl="1"/>
            <a:r>
              <a:rPr lang="en-US"/>
              <a:t>􀂄 High amounts</a:t>
            </a:r>
          </a:p>
          <a:p>
            <a:pPr lvl="1"/>
            <a:r>
              <a:rPr lang="en-US"/>
              <a:t>􀂄 High bioavailability</a:t>
            </a:r>
          </a:p>
          <a:p>
            <a:pPr>
              <a:buFont typeface="Wingdings" pitchFamily="2" charset="2"/>
              <a:buNone/>
            </a:pPr>
            <a:r>
              <a:rPr lang="en-US"/>
              <a:t>   (fortified with vitamin D)</a:t>
            </a:r>
          </a:p>
          <a:p>
            <a:r>
              <a:rPr lang="en-US"/>
              <a:t>Green leafy vegetables</a:t>
            </a:r>
          </a:p>
          <a:p>
            <a:pPr lvl="1"/>
            <a:r>
              <a:rPr lang="en-US"/>
              <a:t>􀂄 Poor absorption</a:t>
            </a:r>
          </a:p>
          <a:p>
            <a:pPr>
              <a:buFont typeface="Wingdings" pitchFamily="2" charset="2"/>
              <a:buNone/>
            </a:pPr>
            <a:endParaRPr lang="en-US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Daily Requirements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743200"/>
            <a:ext cx="7772400" cy="3389313"/>
          </a:xfrm>
        </p:spPr>
        <p:txBody>
          <a:bodyPr/>
          <a:lstStyle/>
          <a:p>
            <a:r>
              <a:rPr lang="en-US"/>
              <a:t>Infants                       210 – 270 mg </a:t>
            </a:r>
          </a:p>
          <a:p>
            <a:r>
              <a:rPr lang="en-US"/>
              <a:t>Children 1 to 8 years   500– 800 mg</a:t>
            </a:r>
          </a:p>
          <a:p>
            <a:r>
              <a:rPr lang="en-US"/>
              <a:t>Adult female               1000– 1300 mg</a:t>
            </a:r>
          </a:p>
          <a:p>
            <a:r>
              <a:rPr lang="en-US"/>
              <a:t>Adult male                  1000– 1300 mg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7" t="17632" r="11295" b="13850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50963" y="-1676400"/>
            <a:ext cx="7793037" cy="3352800"/>
          </a:xfrm>
        </p:spPr>
        <p:txBody>
          <a:bodyPr/>
          <a:lstStyle/>
          <a:p>
            <a:r>
              <a:rPr lang="en-US" sz="6600" b="1"/>
              <a:t>Minerals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2590800"/>
            <a:ext cx="8650288" cy="3276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600" b="1"/>
              <a:t>Inorganic elemental atoms that are essential nutrients.</a:t>
            </a:r>
          </a:p>
          <a:p>
            <a:pPr>
              <a:buFont typeface="Wingdings" pitchFamily="2" charset="2"/>
              <a:buNone/>
            </a:pPr>
            <a:r>
              <a:rPr lang="en-US" sz="3600" b="1"/>
              <a:t>Not changed by digestion or metabolism</a:t>
            </a:r>
            <a:r>
              <a:rPr lang="en-US"/>
              <a:t>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852487"/>
          </a:xfrm>
        </p:spPr>
        <p:txBody>
          <a:bodyPr/>
          <a:lstStyle/>
          <a:p>
            <a:r>
              <a:rPr lang="en-US" b="1"/>
              <a:t>Calcium Regulation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17713"/>
            <a:ext cx="8955088" cy="4840287"/>
          </a:xfrm>
        </p:spPr>
        <p:txBody>
          <a:bodyPr/>
          <a:lstStyle/>
          <a:p>
            <a:pPr marL="609600" indent="-609600"/>
            <a:r>
              <a:rPr lang="en-US" b="1"/>
              <a:t>Three hormones involved in regulation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/>
              <a:t>Vit D3 from kidney</a:t>
            </a:r>
          </a:p>
          <a:p>
            <a:pPr marL="609600" indent="-609600">
              <a:buFont typeface="Wingdings" pitchFamily="2" charset="2"/>
              <a:buNone/>
            </a:pPr>
            <a:endParaRPr lang="en-US"/>
          </a:p>
          <a:p>
            <a:pPr marL="990600" lvl="1" indent="-533400"/>
            <a:r>
              <a:rPr lang="en-US"/>
              <a:t>Steroid hormone</a:t>
            </a:r>
          </a:p>
          <a:p>
            <a:pPr marL="990600" lvl="1" indent="-533400"/>
            <a:r>
              <a:rPr lang="en-US"/>
              <a:t>Formed from Vit D by successive hydroxylation in liver and kidney</a:t>
            </a:r>
          </a:p>
          <a:p>
            <a:pPr marL="990600" lvl="1" indent="-533400"/>
            <a:r>
              <a:rPr lang="en-US"/>
              <a:t>It increases Ca absorption from intestine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313"/>
            <a:ext cx="8943975" cy="852487"/>
          </a:xfrm>
        </p:spPr>
        <p:txBody>
          <a:bodyPr/>
          <a:lstStyle/>
          <a:p>
            <a:pPr algn="ctr"/>
            <a:r>
              <a:rPr lang="en-US" b="1"/>
              <a:t>Calcium regulation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17713"/>
            <a:ext cx="9144000" cy="4535487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2.  Parathyroid Hormone (PTH )</a:t>
            </a:r>
          </a:p>
          <a:p>
            <a:pPr marL="609600" indent="-609600">
              <a:lnSpc>
                <a:spcPct val="90000"/>
              </a:lnSpc>
            </a:pPr>
            <a:r>
              <a:rPr lang="en-US"/>
              <a:t>From parathyroid gland</a:t>
            </a:r>
          </a:p>
          <a:p>
            <a:pPr marL="609600" indent="-609600">
              <a:lnSpc>
                <a:spcPct val="90000"/>
              </a:lnSpc>
            </a:pPr>
            <a:r>
              <a:rPr lang="en-US"/>
              <a:t>Mobilizes Ca from bone &amp; increases urinary phosphate excretion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 startAt="3"/>
            </a:pPr>
            <a:r>
              <a:rPr lang="en-US"/>
              <a:t>Calcitonin</a:t>
            </a:r>
          </a:p>
          <a:p>
            <a:pPr marL="609600" indent="-609600">
              <a:lnSpc>
                <a:spcPct val="90000"/>
              </a:lnSpc>
            </a:pPr>
            <a:r>
              <a:rPr lang="en-US"/>
              <a:t>From thyroid gland</a:t>
            </a:r>
          </a:p>
          <a:p>
            <a:pPr marL="609600" indent="-609600">
              <a:lnSpc>
                <a:spcPct val="90000"/>
              </a:lnSpc>
            </a:pPr>
            <a:r>
              <a:rPr lang="en-US"/>
              <a:t>Inhibits bone resorption</a:t>
            </a:r>
          </a:p>
          <a:p>
            <a:pPr marL="609600" indent="-609600">
              <a:lnSpc>
                <a:spcPct val="90000"/>
              </a:lnSpc>
            </a:pPr>
            <a:r>
              <a:rPr lang="en-US"/>
              <a:t> the mobilization of Ca from bone</a:t>
            </a:r>
          </a:p>
          <a:p>
            <a:pPr marL="609600" indent="-609600">
              <a:lnSpc>
                <a:spcPct val="90000"/>
              </a:lnSpc>
            </a:pPr>
            <a:endParaRPr lang="en-US"/>
          </a:p>
          <a:p>
            <a:pPr marL="609600" indent="-609600">
              <a:lnSpc>
                <a:spcPct val="90000"/>
              </a:lnSpc>
            </a:pPr>
            <a:endParaRPr lang="en-US"/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endParaRPr lang="en-US"/>
          </a:p>
        </p:txBody>
      </p:sp>
      <p:sp>
        <p:nvSpPr>
          <p:cNvPr id="31748" name="AutoShape 4"/>
          <p:cNvSpPr>
            <a:spLocks noChangeArrowheads="1"/>
          </p:cNvSpPr>
          <p:nvPr/>
        </p:nvSpPr>
        <p:spPr bwMode="auto">
          <a:xfrm flipH="1">
            <a:off x="457200" y="5638800"/>
            <a:ext cx="152400" cy="685800"/>
          </a:xfrm>
          <a:prstGeom prst="downArrow">
            <a:avLst>
              <a:gd name="adj1" fmla="val 50000"/>
              <a:gd name="adj2" fmla="val 1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Calcium Regulation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82688" y="3048000"/>
            <a:ext cx="7772400" cy="3084513"/>
          </a:xfrm>
        </p:spPr>
        <p:txBody>
          <a:bodyPr/>
          <a:lstStyle/>
          <a:p>
            <a:r>
              <a:rPr lang="en-US"/>
              <a:t>􀂄 </a:t>
            </a:r>
            <a:r>
              <a:rPr lang="en-US" sz="3600" b="1"/>
              <a:t>PTH and Vitamin D3 act to increase plasma Ca, while calcitonin acts to decrease plasma Ca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6" t="18518" r="17177" b="11998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4" t="15779" r="15216" b="13850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pPr algn="ctr"/>
            <a:r>
              <a:rPr lang="en-US" sz="4800" b="1"/>
              <a:t>Calcium Regulation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57400"/>
            <a:ext cx="914400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Ca is partly bound with proteins and partly diffusible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u="sng"/>
              <a:t>Plasma or serum Ca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6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u="sng"/>
              <a:t>Non- diffusible                                          Diffusible</a:t>
            </a:r>
          </a:p>
          <a:p>
            <a:pPr>
              <a:lnSpc>
                <a:spcPct val="80000"/>
              </a:lnSpc>
            </a:pPr>
            <a:r>
              <a:rPr lang="en-US" sz="2800"/>
              <a:t>Cannot be dialyzed out               Sub-divided into two</a:t>
            </a:r>
          </a:p>
          <a:p>
            <a:pPr>
              <a:lnSpc>
                <a:spcPct val="80000"/>
              </a:lnSpc>
            </a:pPr>
            <a:r>
              <a:rPr lang="en-US" sz="2800"/>
              <a:t>In firm combination with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/>
              <a:t>   plasma proteins specially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/>
              <a:t>   albumin</a:t>
            </a:r>
          </a:p>
          <a:p>
            <a:pPr>
              <a:lnSpc>
                <a:spcPct val="80000"/>
              </a:lnSpc>
            </a:pPr>
            <a:r>
              <a:rPr lang="en-US" sz="2800"/>
              <a:t>Level is 3.4 to 4.4 mg / dl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8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/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2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2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200"/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 flipH="1">
            <a:off x="1752600" y="3429000"/>
            <a:ext cx="2286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>
            <a:off x="4343400" y="3429000"/>
            <a:ext cx="2438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233487"/>
          </a:xfrm>
        </p:spPr>
        <p:txBody>
          <a:bodyPr/>
          <a:lstStyle/>
          <a:p>
            <a:r>
              <a:rPr lang="en-US" b="1"/>
              <a:t>Calcium Regulation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17713"/>
            <a:ext cx="8955088" cy="4840287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b="1" u="sng"/>
              <a:t>Diffusible Calcium</a:t>
            </a:r>
          </a:p>
          <a:p>
            <a:pPr>
              <a:buFont typeface="Wingdings" pitchFamily="2" charset="2"/>
              <a:buNone/>
            </a:pPr>
            <a:endParaRPr lang="en-US" u="sng"/>
          </a:p>
          <a:p>
            <a:pPr>
              <a:buFont typeface="Wingdings" pitchFamily="2" charset="2"/>
              <a:buNone/>
            </a:pPr>
            <a:r>
              <a:rPr lang="en-US" b="1" u="sng"/>
              <a:t>Ionized Calcium</a:t>
            </a:r>
          </a:p>
          <a:p>
            <a:r>
              <a:rPr lang="en-US" sz="2800"/>
              <a:t>Level is 5.45 to 6.23 mg/dl</a:t>
            </a:r>
          </a:p>
          <a:p>
            <a:r>
              <a:rPr lang="en-US" sz="2800"/>
              <a:t>Physiologically active</a:t>
            </a:r>
          </a:p>
          <a:p>
            <a:r>
              <a:rPr lang="en-US" sz="2800"/>
              <a:t>Increases in hyper-parathyroidism</a:t>
            </a:r>
          </a:p>
          <a:p>
            <a:pPr>
              <a:buFont typeface="Wingdings" pitchFamily="2" charset="2"/>
              <a:buNone/>
            </a:pPr>
            <a:r>
              <a:rPr lang="en-US" sz="2800"/>
              <a:t>   and vice versa</a:t>
            </a:r>
          </a:p>
          <a:p>
            <a:r>
              <a:rPr lang="en-US" sz="2800"/>
              <a:t>Level below 4.3 mg/dl causes tetany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Calcium Regulation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17713"/>
            <a:ext cx="8955088" cy="4840287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b="1" u="sng"/>
              <a:t>Diffusible Calcium</a:t>
            </a:r>
          </a:p>
          <a:p>
            <a:pPr>
              <a:buFont typeface="Wingdings" pitchFamily="2" charset="2"/>
              <a:buNone/>
            </a:pPr>
            <a:endParaRPr lang="en-US" b="1" u="sng"/>
          </a:p>
          <a:p>
            <a:pPr>
              <a:buFont typeface="Wingdings" pitchFamily="2" charset="2"/>
              <a:buNone/>
            </a:pPr>
            <a:r>
              <a:rPr lang="en-US" b="1" u="sng"/>
              <a:t>Complexed Calcium</a:t>
            </a:r>
            <a:endParaRPr lang="en-US"/>
          </a:p>
          <a:p>
            <a:r>
              <a:rPr lang="en-US"/>
              <a:t>Level less than 0.6 mg/dl</a:t>
            </a:r>
          </a:p>
          <a:p>
            <a:r>
              <a:rPr lang="en-US"/>
              <a:t>In complex form with plasma </a:t>
            </a:r>
          </a:p>
          <a:p>
            <a:pPr>
              <a:buFont typeface="Wingdings" pitchFamily="2" charset="2"/>
              <a:buNone/>
            </a:pPr>
            <a:r>
              <a:rPr lang="en-US"/>
              <a:t>   anions like citrate and phosphate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Ca Regulation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17713"/>
            <a:ext cx="8955088" cy="4840287"/>
          </a:xfrm>
        </p:spPr>
        <p:txBody>
          <a:bodyPr/>
          <a:lstStyle/>
          <a:p>
            <a:pPr marL="609600" indent="-609600" algn="ctr">
              <a:buFont typeface="Wingdings" pitchFamily="2" charset="2"/>
              <a:buNone/>
            </a:pPr>
            <a:r>
              <a:rPr lang="en-US" sz="3600" b="1" u="sng"/>
              <a:t>Calcium in Bones</a:t>
            </a:r>
          </a:p>
          <a:p>
            <a:pPr marL="609600" indent="-609600" algn="ctr">
              <a:buFont typeface="Wingdings" pitchFamily="2" charset="2"/>
              <a:buNone/>
            </a:pPr>
            <a:endParaRPr lang="en-US" sz="3600" b="1" u="sng"/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b="1" u="sng"/>
              <a:t>Readily exchangeable reservoir</a:t>
            </a:r>
          </a:p>
          <a:p>
            <a:pPr marL="609600" indent="-609600"/>
            <a:r>
              <a:rPr lang="en-US"/>
              <a:t>Regulates plasma Ca </a:t>
            </a:r>
          </a:p>
          <a:p>
            <a:pPr marL="609600" indent="-609600"/>
            <a:r>
              <a:rPr lang="en-US"/>
              <a:t>Approximately 500 mmoles / day of Ca moves into and out of the readily exchangeable reservoir present in the bone</a:t>
            </a:r>
          </a:p>
          <a:p>
            <a:pPr marL="609600" indent="-609600"/>
            <a:endParaRPr lang="en-US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Calcium Regulation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650288" cy="4876800"/>
          </a:xfrm>
        </p:spPr>
        <p:txBody>
          <a:bodyPr/>
          <a:lstStyle/>
          <a:p>
            <a:pPr marL="609600" indent="-609600" algn="ctr">
              <a:buFont typeface="Wingdings" pitchFamily="2" charset="2"/>
              <a:buNone/>
            </a:pPr>
            <a:r>
              <a:rPr lang="en-US" sz="3600" b="1" u="sng"/>
              <a:t>Calcium in Bones</a:t>
            </a:r>
          </a:p>
          <a:p>
            <a:pPr marL="609600" indent="-609600" algn="ctr">
              <a:buFont typeface="Wingdings" pitchFamily="2" charset="2"/>
              <a:buNone/>
            </a:pPr>
            <a:endParaRPr lang="en-US" sz="3600" b="1" u="sng"/>
          </a:p>
          <a:p>
            <a:pPr marL="609600" indent="-609600">
              <a:buFont typeface="Wingdings" pitchFamily="2" charset="2"/>
              <a:buNone/>
            </a:pPr>
            <a:r>
              <a:rPr lang="en-US"/>
              <a:t>2. </a:t>
            </a:r>
            <a:r>
              <a:rPr lang="en-US" b="1" u="sng"/>
              <a:t>Stable or slowly exchangeable Ca</a:t>
            </a:r>
            <a:endParaRPr lang="en-US"/>
          </a:p>
          <a:p>
            <a:pPr marL="609600" indent="-609600"/>
            <a:r>
              <a:rPr lang="en-US"/>
              <a:t> Concerned with bone remodeling</a:t>
            </a:r>
          </a:p>
          <a:p>
            <a:pPr marL="609600" indent="-609600"/>
            <a:r>
              <a:rPr lang="en-US"/>
              <a:t>Ca interchange between plasma and stable pool is only  about 7.5 mmol / day</a:t>
            </a:r>
          </a:p>
          <a:p>
            <a:pPr marL="609600" indent="-609600"/>
            <a:endParaRPr lang="en-US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pPr algn="ctr"/>
            <a:r>
              <a:rPr lang="en-US" sz="5400" b="1"/>
              <a:t>Dietary minerals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8955088" cy="4876800"/>
          </a:xfrm>
        </p:spPr>
        <p:txBody>
          <a:bodyPr/>
          <a:lstStyle/>
          <a:p>
            <a:pPr marL="609600" indent="-609600"/>
            <a:r>
              <a:rPr lang="en-US" sz="3600" b="1"/>
              <a:t>Dietary minerals refers to inorganic compounds necessary for life and good nutrition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3600" b="1"/>
              <a:t>Some are scientific minerals like salt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3600" b="1"/>
              <a:t>Others are elements like K , Ca , Fe, Zn , Mg  and Cu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Calcium Regulation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017713"/>
            <a:ext cx="7735888" cy="4840287"/>
          </a:xfrm>
        </p:spPr>
        <p:txBody>
          <a:bodyPr/>
          <a:lstStyle/>
          <a:p>
            <a:r>
              <a:rPr lang="en-US"/>
              <a:t>Large amount of Ca is filtered in kidneys</a:t>
            </a:r>
          </a:p>
          <a:p>
            <a:r>
              <a:rPr lang="en-US"/>
              <a:t>98 to 99 % reabsorbed</a:t>
            </a:r>
          </a:p>
          <a:p>
            <a:r>
              <a:rPr lang="en-US"/>
              <a:t>60 % reabsorption in proximal tubules</a:t>
            </a:r>
          </a:p>
          <a:p>
            <a:r>
              <a:rPr lang="en-US"/>
              <a:t>Remainder in ascending loop of Henle and distal tubules</a:t>
            </a:r>
          </a:p>
          <a:p>
            <a:r>
              <a:rPr lang="en-US"/>
              <a:t>Distal tubular reabsorption regulated by parathyroid hormone</a:t>
            </a:r>
          </a:p>
          <a:p>
            <a:endParaRPr lang="en-US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Regulatory Functions of Calcium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17713"/>
            <a:ext cx="8955088" cy="48402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b="1"/>
              <a:t>Stimulates blood clotting</a:t>
            </a:r>
            <a:r>
              <a:rPr lang="en-US"/>
              <a:t> </a:t>
            </a:r>
          </a:p>
          <a:p>
            <a:pPr lvl="1">
              <a:lnSpc>
                <a:spcPct val="80000"/>
              </a:lnSpc>
            </a:pPr>
            <a:r>
              <a:rPr lang="en-US"/>
              <a:t>factor IV blood coagulation </a:t>
            </a:r>
          </a:p>
          <a:p>
            <a:pPr>
              <a:lnSpc>
                <a:spcPct val="80000"/>
              </a:lnSpc>
            </a:pPr>
            <a:r>
              <a:rPr lang="en-US" b="1"/>
              <a:t>Muscle contraction</a:t>
            </a:r>
            <a:endParaRPr lang="en-US"/>
          </a:p>
          <a:p>
            <a:pPr lvl="1">
              <a:lnSpc>
                <a:spcPct val="80000"/>
              </a:lnSpc>
            </a:pPr>
            <a:r>
              <a:rPr lang="en-US"/>
              <a:t>Ca activates myosin- ATP complex, motors sliding action between actin and myosin </a:t>
            </a:r>
          </a:p>
          <a:p>
            <a:pPr>
              <a:lnSpc>
                <a:spcPct val="80000"/>
              </a:lnSpc>
            </a:pPr>
            <a:r>
              <a:rPr lang="en-US"/>
              <a:t> </a:t>
            </a:r>
            <a:r>
              <a:rPr lang="en-US" b="1"/>
              <a:t>Transmission of nerve impulses</a:t>
            </a:r>
            <a:r>
              <a:rPr lang="en-US"/>
              <a:t> </a:t>
            </a:r>
          </a:p>
          <a:p>
            <a:pPr lvl="1">
              <a:lnSpc>
                <a:spcPct val="80000"/>
              </a:lnSpc>
            </a:pPr>
            <a:r>
              <a:rPr lang="en-US"/>
              <a:t> Ca necessary for transmission of nerve impulses from presynaptic to postsynaptic region </a:t>
            </a:r>
          </a:p>
          <a:p>
            <a:pPr>
              <a:lnSpc>
                <a:spcPct val="80000"/>
              </a:lnSpc>
            </a:pPr>
            <a:r>
              <a:rPr lang="en-US" b="1"/>
              <a:t>Vision</a:t>
            </a:r>
          </a:p>
          <a:p>
            <a:pPr lvl="1">
              <a:lnSpc>
                <a:spcPct val="80000"/>
              </a:lnSpc>
            </a:pPr>
            <a:r>
              <a:rPr lang="en-US"/>
              <a:t>Ca regulates cyclic GMP in retinal rods &amp; has role in adaptation</a:t>
            </a:r>
          </a:p>
          <a:p>
            <a:pPr>
              <a:lnSpc>
                <a:spcPct val="80000"/>
              </a:lnSpc>
            </a:pPr>
            <a:endParaRPr lang="en-US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/>
              <a:t>􀂄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Regulatory Functions of Calcium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17713"/>
            <a:ext cx="8955088" cy="48402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/>
              <a:t>Regulation of blood glucose</a:t>
            </a:r>
          </a:p>
          <a:p>
            <a:pPr lvl="1">
              <a:lnSpc>
                <a:spcPct val="90000"/>
              </a:lnSpc>
            </a:pPr>
            <a:r>
              <a:rPr lang="en-US"/>
              <a:t>Role in secretion of insulin</a:t>
            </a:r>
          </a:p>
          <a:p>
            <a:pPr>
              <a:lnSpc>
                <a:spcPct val="90000"/>
              </a:lnSpc>
            </a:pPr>
            <a:r>
              <a:rPr lang="en-US" sz="2800" b="1"/>
              <a:t>Cell differentiation</a:t>
            </a:r>
          </a:p>
          <a:p>
            <a:pPr>
              <a:lnSpc>
                <a:spcPct val="90000"/>
              </a:lnSpc>
            </a:pPr>
            <a:r>
              <a:rPr lang="en-US" sz="2800" b="1"/>
              <a:t>Cofactor for energy metabolism</a:t>
            </a:r>
          </a:p>
          <a:p>
            <a:pPr lvl="1">
              <a:lnSpc>
                <a:spcPct val="90000"/>
              </a:lnSpc>
            </a:pPr>
            <a:r>
              <a:rPr lang="en-US"/>
              <a:t>Cofactor for many enzymes</a:t>
            </a:r>
          </a:p>
          <a:p>
            <a:pPr>
              <a:lnSpc>
                <a:spcPct val="90000"/>
              </a:lnSpc>
            </a:pPr>
            <a:r>
              <a:rPr lang="en-US" sz="2800" b="1"/>
              <a:t>Secretion of hormones</a:t>
            </a:r>
          </a:p>
          <a:p>
            <a:pPr lvl="1">
              <a:lnSpc>
                <a:spcPct val="90000"/>
              </a:lnSpc>
            </a:pPr>
            <a:r>
              <a:rPr lang="en-US"/>
              <a:t>Insulin , PTH, Calcitonin</a:t>
            </a:r>
          </a:p>
          <a:p>
            <a:pPr>
              <a:lnSpc>
                <a:spcPct val="90000"/>
              </a:lnSpc>
            </a:pPr>
            <a:r>
              <a:rPr lang="en-US" sz="2800" b="1"/>
              <a:t>Ca and cyclic AMP second messengers of different hormones</a:t>
            </a:r>
          </a:p>
          <a:p>
            <a:pPr lvl="1">
              <a:lnSpc>
                <a:spcPct val="90000"/>
              </a:lnSpc>
            </a:pPr>
            <a:r>
              <a:rPr lang="en-US"/>
              <a:t>Glucagon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313"/>
            <a:ext cx="8915400" cy="1081087"/>
          </a:xfrm>
        </p:spPr>
        <p:txBody>
          <a:bodyPr/>
          <a:lstStyle/>
          <a:p>
            <a:pPr algn="ctr"/>
            <a:r>
              <a:rPr lang="en-US" sz="5400" b="1"/>
              <a:t>Calcium Functions</a:t>
            </a:r>
          </a:p>
        </p:txBody>
      </p:sp>
      <p:pic>
        <p:nvPicPr>
          <p:cNvPr id="5734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52" t="19482" r="11295" b="13850"/>
          <a:stretch>
            <a:fillRect/>
          </a:stretch>
        </p:blipFill>
        <p:spPr>
          <a:xfrm>
            <a:off x="1371600" y="1524000"/>
            <a:ext cx="6934200" cy="5029200"/>
          </a:xfr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Structural Functions of Calcium:</a:t>
            </a:r>
            <a:br>
              <a:rPr lang="en-US" sz="4000"/>
            </a:br>
            <a:r>
              <a:rPr lang="en-US" sz="4000"/>
              <a:t>Bones &amp; Teeth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17713"/>
            <a:ext cx="8955088" cy="4840287"/>
          </a:xfrm>
        </p:spPr>
        <p:txBody>
          <a:bodyPr/>
          <a:lstStyle/>
          <a:p>
            <a:r>
              <a:rPr lang="en-US" b="1"/>
              <a:t>Bones</a:t>
            </a:r>
          </a:p>
          <a:p>
            <a:pPr lvl="1"/>
            <a:r>
              <a:rPr lang="en-US" sz="3200"/>
              <a:t>Osteoblasts</a:t>
            </a:r>
          </a:p>
          <a:p>
            <a:pPr lvl="3"/>
            <a:r>
              <a:rPr lang="en-US"/>
              <a:t> </a:t>
            </a:r>
            <a:r>
              <a:rPr lang="en-US" sz="2800"/>
              <a:t>Bone formation</a:t>
            </a:r>
          </a:p>
          <a:p>
            <a:r>
              <a:rPr lang="en-US" b="1"/>
              <a:t>Osteoclasts</a:t>
            </a:r>
          </a:p>
          <a:p>
            <a:pPr lvl="1"/>
            <a:r>
              <a:rPr lang="en-US" sz="3200"/>
              <a:t>Breakdown of older bone</a:t>
            </a:r>
          </a:p>
          <a:p>
            <a:r>
              <a:rPr lang="en-US"/>
              <a:t>􀂄 </a:t>
            </a:r>
            <a:r>
              <a:rPr lang="en-US" b="1"/>
              <a:t>Hydroxyapatite</a:t>
            </a:r>
          </a:p>
          <a:p>
            <a:pPr lvl="1"/>
            <a:r>
              <a:rPr lang="en-US" sz="3200"/>
              <a:t>Large crystal-like molecule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Calcium Deficiencies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017713"/>
            <a:ext cx="4572000" cy="48402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Rickets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 </a:t>
            </a:r>
            <a:r>
              <a:rPr lang="en-US" dirty="0"/>
              <a:t>in </a:t>
            </a:r>
            <a:r>
              <a:rPr lang="en-US"/>
              <a:t>growing </a:t>
            </a:r>
            <a:r>
              <a:rPr lang="en-US" smtClean="0"/>
              <a:t>Child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 dirty="0" err="1"/>
              <a:t>Osteomalacia</a:t>
            </a:r>
            <a:r>
              <a:rPr lang="en-US" dirty="0"/>
              <a:t> (osteoporosis</a:t>
            </a:r>
            <a:r>
              <a:rPr lang="en-US" sz="28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 adult animals</a:t>
            </a:r>
          </a:p>
          <a:p>
            <a:pPr>
              <a:lnSpc>
                <a:spcPct val="90000"/>
              </a:lnSpc>
            </a:pPr>
            <a:r>
              <a:rPr lang="en-US" dirty="0"/>
              <a:t>Milk fever (parturient paresis)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 lactating animals</a:t>
            </a:r>
          </a:p>
          <a:p>
            <a:pPr>
              <a:lnSpc>
                <a:spcPct val="90000"/>
              </a:lnSpc>
            </a:pPr>
            <a:r>
              <a:rPr lang="en-US" dirty="0" err="1"/>
              <a:t>Tetany</a:t>
            </a:r>
            <a:endParaRPr lang="en-US" dirty="0"/>
          </a:p>
        </p:txBody>
      </p:sp>
      <p:pic>
        <p:nvPicPr>
          <p:cNvPr id="45065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9" t="16722" r="12041" b="11278"/>
          <a:stretch>
            <a:fillRect/>
          </a:stretch>
        </p:blipFill>
        <p:spPr>
          <a:xfrm>
            <a:off x="4648200" y="2057400"/>
            <a:ext cx="4495800" cy="4800600"/>
          </a:xfrm>
          <a:noFill/>
          <a:ln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Calcium and Bone Health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017713"/>
            <a:ext cx="4876800" cy="48402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Bone growth is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/>
              <a:t>   greatest during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/>
              <a:t>  “linear growth”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􀂄 </a:t>
            </a:r>
            <a:r>
              <a:rPr lang="en-US"/>
              <a:t>Peaks out at around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/>
              <a:t>          age 30</a:t>
            </a:r>
          </a:p>
          <a:p>
            <a:pPr>
              <a:lnSpc>
                <a:spcPct val="90000"/>
              </a:lnSpc>
            </a:pPr>
            <a:r>
              <a:rPr lang="en-US" sz="2800"/>
              <a:t>Calcium in bones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/>
              <a:t>     used as reservoir for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/>
              <a:t>     other needs.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􀂄 </a:t>
            </a:r>
            <a:r>
              <a:rPr lang="en-US"/>
              <a:t>Maintains blood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/>
              <a:t>         calcium homeostasis</a:t>
            </a:r>
          </a:p>
        </p:txBody>
      </p:sp>
      <p:pic>
        <p:nvPicPr>
          <p:cNvPr id="4710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31" t="35390" r="13042" b="13945"/>
          <a:stretch>
            <a:fillRect/>
          </a:stretch>
        </p:blipFill>
        <p:spPr>
          <a:xfrm>
            <a:off x="4648200" y="1828800"/>
            <a:ext cx="4495800" cy="5029200"/>
          </a:xfrm>
          <a:noFill/>
          <a:ln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21335" r="12746" b="11998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7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6" t="15779" r="13255" b="11998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Calcium Toxicity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017713"/>
            <a:ext cx="4992688" cy="4840287"/>
          </a:xfrm>
        </p:spPr>
        <p:txBody>
          <a:bodyPr/>
          <a:lstStyle/>
          <a:p>
            <a:r>
              <a:rPr lang="en-US"/>
              <a:t>Deposition in soft tissue</a:t>
            </a:r>
          </a:p>
          <a:p>
            <a:r>
              <a:rPr lang="en-US"/>
              <a:t>Impaired kidney function</a:t>
            </a:r>
          </a:p>
          <a:p>
            <a:r>
              <a:rPr lang="en-US"/>
              <a:t>Interference with other nutrient</a:t>
            </a:r>
          </a:p>
          <a:p>
            <a:pPr>
              <a:buFont typeface="Wingdings" pitchFamily="2" charset="2"/>
              <a:buNone/>
            </a:pPr>
            <a:r>
              <a:rPr lang="en-US"/>
              <a:t>   absorption</a:t>
            </a:r>
          </a:p>
          <a:p>
            <a:pPr lvl="1"/>
            <a:r>
              <a:rPr lang="en-US"/>
              <a:t>  </a:t>
            </a:r>
            <a:r>
              <a:rPr lang="en-US" sz="2400"/>
              <a:t> </a:t>
            </a:r>
            <a:r>
              <a:rPr lang="en-US" sz="3200"/>
              <a:t>Iron &amp; zinc</a:t>
            </a:r>
          </a:p>
        </p:txBody>
      </p:sp>
      <p:graphicFrame>
        <p:nvGraphicFramePr>
          <p:cNvPr id="51204" name="Object 4"/>
          <p:cNvGraphicFramePr>
            <a:graphicFrameLocks noGrp="1"/>
          </p:cNvGraphicFramePr>
          <p:nvPr>
            <p:ph sz="half" idx="2"/>
          </p:nvPr>
        </p:nvGraphicFramePr>
        <p:xfrm>
          <a:off x="5145088" y="2786063"/>
          <a:ext cx="3810000" cy="2576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1" name="Microsoft ClipArt Gallery" r:id="rId3" imgW="4664075" imgH="3154363" progId="">
                  <p:embed/>
                </p:oleObj>
              </mc:Choice>
              <mc:Fallback>
                <p:oleObj name="Microsoft ClipArt Gallery" r:id="rId3" imgW="4664075" imgH="3154363" progId="">
                  <p:embed/>
                  <p:pic>
                    <p:nvPicPr>
                      <p:cNvPr id="0" name="Picture 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5088" y="2786063"/>
                        <a:ext cx="3810000" cy="2576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2017713"/>
            <a:ext cx="8955088" cy="4840287"/>
          </a:xfrm>
        </p:spPr>
        <p:txBody>
          <a:bodyPr/>
          <a:lstStyle/>
          <a:p>
            <a:r>
              <a:rPr lang="en-US"/>
              <a:t>Some participate with enzymes in</a:t>
            </a:r>
          </a:p>
          <a:p>
            <a:pPr>
              <a:buFont typeface="Wingdings" pitchFamily="2" charset="2"/>
              <a:buNone/>
            </a:pPr>
            <a:r>
              <a:rPr lang="en-US"/>
              <a:t>   metabolic processes (cofactors)</a:t>
            </a:r>
          </a:p>
          <a:p>
            <a:r>
              <a:rPr lang="en-US"/>
              <a:t>Some have structural functions (Ca, P in</a:t>
            </a:r>
          </a:p>
          <a:p>
            <a:pPr>
              <a:buFont typeface="Wingdings" pitchFamily="2" charset="2"/>
              <a:buNone/>
            </a:pPr>
            <a:r>
              <a:rPr lang="en-US"/>
              <a:t>   bone; S in keratin)</a:t>
            </a:r>
          </a:p>
          <a:p>
            <a:r>
              <a:rPr lang="en-US"/>
              <a:t>Acid-base and water balance (Na, K, Cl)</a:t>
            </a:r>
          </a:p>
          <a:p>
            <a:r>
              <a:rPr lang="en-US"/>
              <a:t>Nerve &amp; muscle function (Ca, Na, K)</a:t>
            </a:r>
          </a:p>
          <a:p>
            <a:r>
              <a:rPr lang="en-US"/>
              <a:t>Unique functions (e.g., heme, B12,</a:t>
            </a:r>
          </a:p>
          <a:p>
            <a:pPr>
              <a:buFont typeface="Wingdings" pitchFamily="2" charset="2"/>
              <a:buNone/>
            </a:pPr>
            <a:r>
              <a:rPr lang="en-US"/>
              <a:t>   thyroid hormones)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/>
              <a:t>Functions of Minerals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/>
              <a:t>Phosphorus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17713"/>
            <a:ext cx="9144000" cy="4840287"/>
          </a:xfrm>
        </p:spPr>
        <p:txBody>
          <a:bodyPr/>
          <a:lstStyle/>
          <a:p>
            <a:r>
              <a:rPr lang="en-US"/>
              <a:t>Total body phosphorus    1 – 1.5 kg</a:t>
            </a:r>
          </a:p>
          <a:p>
            <a:pPr lvl="1"/>
            <a:r>
              <a:rPr lang="en-US"/>
              <a:t>Mostly combined with Ca in bone</a:t>
            </a:r>
          </a:p>
          <a:p>
            <a:r>
              <a:rPr lang="en-US"/>
              <a:t>Occurrence</a:t>
            </a:r>
          </a:p>
          <a:p>
            <a:pPr lvl="1"/>
            <a:r>
              <a:rPr lang="en-US"/>
              <a:t>Component of each and every part of living system i.e., Cell</a:t>
            </a:r>
          </a:p>
          <a:p>
            <a:r>
              <a:rPr lang="en-US"/>
              <a:t>Distribution</a:t>
            </a:r>
          </a:p>
          <a:p>
            <a:pPr lvl="1"/>
            <a:r>
              <a:rPr lang="en-US"/>
              <a:t>80 % in bones and teeth</a:t>
            </a:r>
          </a:p>
          <a:p>
            <a:pPr lvl="1"/>
            <a:r>
              <a:rPr lang="en-US"/>
              <a:t>10 % in lipids, proteins and carbohydrates</a:t>
            </a:r>
          </a:p>
          <a:p>
            <a:pPr lvl="1"/>
            <a:r>
              <a:rPr lang="en-US"/>
              <a:t>10 % in different compounds in blood and muscles</a:t>
            </a:r>
          </a:p>
        </p:txBody>
      </p:sp>
    </p:spTree>
    <p:extLst>
      <p:ext uri="{BB962C8B-B14F-4D97-AF65-F5344CB8AC3E}">
        <p14:creationId xmlns:p14="http://schemas.microsoft.com/office/powerpoint/2010/main" val="187903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/>
              <a:t>Phosphorus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9144000" cy="4953000"/>
          </a:xfrm>
        </p:spPr>
        <p:txBody>
          <a:bodyPr/>
          <a:lstStyle/>
          <a:p>
            <a:r>
              <a:rPr lang="en-US" sz="3600"/>
              <a:t>Daily Requirements</a:t>
            </a:r>
          </a:p>
          <a:p>
            <a:pPr lvl="1"/>
            <a:r>
              <a:rPr lang="en-US"/>
              <a:t>Infants                 300 – 500 mg </a:t>
            </a:r>
          </a:p>
          <a:p>
            <a:pPr lvl="1"/>
            <a:r>
              <a:rPr lang="en-US"/>
              <a:t>Children               500 mg</a:t>
            </a:r>
          </a:p>
          <a:p>
            <a:pPr lvl="1"/>
            <a:r>
              <a:rPr lang="en-US"/>
              <a:t>Male ( adults )      500 – 1200 mg</a:t>
            </a:r>
          </a:p>
          <a:p>
            <a:pPr lvl="1"/>
            <a:r>
              <a:rPr lang="en-US"/>
              <a:t>Females               500 – 1200 mg</a:t>
            </a:r>
          </a:p>
          <a:p>
            <a:pPr lvl="1"/>
            <a:r>
              <a:rPr lang="en-US"/>
              <a:t>During pregnancy 1200 mg</a:t>
            </a:r>
          </a:p>
          <a:p>
            <a:r>
              <a:rPr lang="en-US"/>
              <a:t>Total plasma phosphorus  12 mg / dl</a:t>
            </a:r>
          </a:p>
          <a:p>
            <a:pPr lvl="1"/>
            <a:r>
              <a:rPr lang="en-US"/>
              <a:t>2 / 3 in organic compounds</a:t>
            </a:r>
          </a:p>
          <a:p>
            <a:pPr lvl="1"/>
            <a:r>
              <a:rPr lang="en-US"/>
              <a:t>Remaining inorganic as HPO4 &amp; H2PO4</a:t>
            </a:r>
          </a:p>
        </p:txBody>
      </p:sp>
    </p:spTree>
    <p:extLst>
      <p:ext uri="{BB962C8B-B14F-4D97-AF65-F5344CB8AC3E}">
        <p14:creationId xmlns:p14="http://schemas.microsoft.com/office/powerpoint/2010/main" val="381057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/>
              <a:t>Phosphorus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017713"/>
            <a:ext cx="6400800" cy="4840287"/>
          </a:xfrm>
        </p:spPr>
        <p:txBody>
          <a:bodyPr/>
          <a:lstStyle/>
          <a:p>
            <a:r>
              <a:rPr lang="en-US"/>
              <a:t>Dietary Sources</a:t>
            </a:r>
          </a:p>
          <a:p>
            <a:pPr lvl="1"/>
            <a:r>
              <a:rPr lang="en-US" sz="3200"/>
              <a:t>Milk</a:t>
            </a:r>
          </a:p>
          <a:p>
            <a:pPr lvl="1"/>
            <a:r>
              <a:rPr lang="en-US" sz="3200"/>
              <a:t>Cheese</a:t>
            </a:r>
          </a:p>
          <a:p>
            <a:pPr lvl="1"/>
            <a:r>
              <a:rPr lang="en-US" sz="3200"/>
              <a:t>Liver</a:t>
            </a:r>
          </a:p>
          <a:p>
            <a:pPr lvl="1"/>
            <a:r>
              <a:rPr lang="en-US" sz="3200"/>
              <a:t>Kidney</a:t>
            </a:r>
          </a:p>
          <a:p>
            <a:r>
              <a:rPr lang="en-US"/>
              <a:t>Recommended Ca / P ratio 1 : 1</a:t>
            </a:r>
          </a:p>
          <a:p>
            <a:r>
              <a:rPr lang="en-US"/>
              <a:t>Food adequate in Ca also adequate in P</a:t>
            </a:r>
          </a:p>
        </p:txBody>
      </p:sp>
      <p:pic>
        <p:nvPicPr>
          <p:cNvPr id="8196" name="Picture 4" descr="MCj0407988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65875" y="838200"/>
            <a:ext cx="2778125" cy="2895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6794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233487"/>
          </a:xfrm>
        </p:spPr>
        <p:txBody>
          <a:bodyPr/>
          <a:lstStyle/>
          <a:p>
            <a:r>
              <a:rPr lang="en-US" b="1"/>
              <a:t>Phosphorus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17713"/>
            <a:ext cx="8955088" cy="48402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Distribution</a:t>
            </a:r>
          </a:p>
          <a:p>
            <a:pPr lvl="1">
              <a:lnSpc>
                <a:spcPct val="90000"/>
              </a:lnSpc>
            </a:pPr>
            <a:r>
              <a:rPr lang="en-US"/>
              <a:t>Whole blood                     40 mg / dl</a:t>
            </a:r>
          </a:p>
          <a:p>
            <a:pPr lvl="1">
              <a:lnSpc>
                <a:spcPct val="90000"/>
              </a:lnSpc>
            </a:pPr>
            <a:r>
              <a:rPr lang="en-US"/>
              <a:t>Product of Ca * P must be 10 * 5 = 50 mg / dl</a:t>
            </a:r>
          </a:p>
          <a:p>
            <a:pPr>
              <a:lnSpc>
                <a:spcPct val="90000"/>
              </a:lnSpc>
            </a:pPr>
            <a:r>
              <a:rPr lang="en-US"/>
              <a:t>Serum</a:t>
            </a:r>
          </a:p>
          <a:p>
            <a:pPr lvl="1">
              <a:lnSpc>
                <a:spcPct val="90000"/>
              </a:lnSpc>
            </a:pPr>
            <a:r>
              <a:rPr lang="en-US"/>
              <a:t>Children                      4 – 7 mg / dl</a:t>
            </a:r>
          </a:p>
          <a:p>
            <a:pPr lvl="1">
              <a:lnSpc>
                <a:spcPct val="90000"/>
              </a:lnSpc>
            </a:pPr>
            <a:r>
              <a:rPr lang="en-US"/>
              <a:t>Adults                         3 – 7 mg / dl</a:t>
            </a:r>
          </a:p>
          <a:p>
            <a:pPr>
              <a:lnSpc>
                <a:spcPct val="90000"/>
              </a:lnSpc>
            </a:pPr>
            <a:r>
              <a:rPr lang="en-US"/>
              <a:t>Muscle                       170 – 250 mg / dl</a:t>
            </a:r>
          </a:p>
          <a:p>
            <a:pPr>
              <a:lnSpc>
                <a:spcPct val="90000"/>
              </a:lnSpc>
            </a:pPr>
            <a:r>
              <a:rPr lang="en-US"/>
              <a:t>Nerve                        360 mg / 100 g tissue</a:t>
            </a:r>
          </a:p>
          <a:p>
            <a:pPr>
              <a:lnSpc>
                <a:spcPct val="90000"/>
              </a:lnSpc>
            </a:pPr>
            <a:r>
              <a:rPr lang="en-US"/>
              <a:t>Bone &amp; teeth              3200 mg /100 g tissue             </a:t>
            </a:r>
          </a:p>
        </p:txBody>
      </p:sp>
    </p:spTree>
    <p:extLst>
      <p:ext uri="{BB962C8B-B14F-4D97-AF65-F5344CB8AC3E}">
        <p14:creationId xmlns:p14="http://schemas.microsoft.com/office/powerpoint/2010/main" val="401568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Metabolism &amp; Regulation of</a:t>
            </a:r>
            <a:br>
              <a:rPr lang="en-US" sz="4000" b="1"/>
            </a:br>
            <a:r>
              <a:rPr lang="en-US" sz="4000" b="1"/>
              <a:t>Phosphorus in the Body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17713"/>
            <a:ext cx="9144000" cy="4840287"/>
          </a:xfrm>
        </p:spPr>
        <p:txBody>
          <a:bodyPr/>
          <a:lstStyle/>
          <a:p>
            <a:r>
              <a:rPr lang="en-US"/>
              <a:t>Small intestine absorption</a:t>
            </a:r>
          </a:p>
          <a:p>
            <a:pPr lvl="1"/>
            <a:r>
              <a:rPr lang="en-US"/>
              <a:t>   Vitamin D-dependent active transport</a:t>
            </a:r>
          </a:p>
          <a:p>
            <a:pPr lvl="1"/>
            <a:r>
              <a:rPr lang="en-US"/>
              <a:t>􀂄Simple diffusion</a:t>
            </a:r>
          </a:p>
          <a:p>
            <a:r>
              <a:rPr lang="en-US"/>
              <a:t>Concentrations controlled by:</a:t>
            </a:r>
          </a:p>
          <a:p>
            <a:pPr lvl="1"/>
            <a:r>
              <a:rPr lang="en-US"/>
              <a:t>􀂄 Calcitriol, PTH, calcitonin</a:t>
            </a:r>
          </a:p>
          <a:p>
            <a:r>
              <a:rPr lang="en-US"/>
              <a:t>P is filtered in glomeruli</a:t>
            </a:r>
          </a:p>
          <a:p>
            <a:r>
              <a:rPr lang="en-US"/>
              <a:t>80 – 85 % filtrate reabsorbed by proximal tubules by active transport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85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43975" cy="1295400"/>
          </a:xfrm>
        </p:spPr>
        <p:txBody>
          <a:bodyPr/>
          <a:lstStyle/>
          <a:p>
            <a:r>
              <a:rPr lang="en-US" sz="5400"/>
              <a:t>Functions of Phosphorus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8955088" cy="4876800"/>
          </a:xfrm>
        </p:spPr>
        <p:txBody>
          <a:bodyPr/>
          <a:lstStyle/>
          <a:p>
            <a:r>
              <a:rPr lang="en-US" sz="3600"/>
              <a:t>Constituent of Phospholipids like lecithins, cephalins, plasmalogens etc</a:t>
            </a:r>
          </a:p>
          <a:p>
            <a:r>
              <a:rPr lang="en-US" sz="3600"/>
              <a:t>Component of:</a:t>
            </a:r>
          </a:p>
          <a:p>
            <a:pPr lvl="1"/>
            <a:r>
              <a:rPr lang="en-US"/>
              <a:t>􀂄 DNA &amp; RNA</a:t>
            </a:r>
          </a:p>
          <a:p>
            <a:pPr lvl="1"/>
            <a:r>
              <a:rPr lang="en-US"/>
              <a:t>􀂄 ATP</a:t>
            </a:r>
          </a:p>
          <a:p>
            <a:r>
              <a:rPr lang="en-US" sz="3600"/>
              <a:t>Protein synthesis</a:t>
            </a:r>
          </a:p>
          <a:p>
            <a:r>
              <a:rPr lang="en-US" sz="3600"/>
              <a:t>Role in formation of bones and teeth</a:t>
            </a:r>
          </a:p>
        </p:txBody>
      </p:sp>
    </p:spTree>
    <p:extLst>
      <p:ext uri="{BB962C8B-B14F-4D97-AF65-F5344CB8AC3E}">
        <p14:creationId xmlns:p14="http://schemas.microsoft.com/office/powerpoint/2010/main" val="3752069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Functions of Phosphorus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17713"/>
            <a:ext cx="8650288" cy="4114800"/>
          </a:xfrm>
        </p:spPr>
        <p:txBody>
          <a:bodyPr/>
          <a:lstStyle/>
          <a:p>
            <a:r>
              <a:rPr lang="en-US"/>
              <a:t>Energy metabolism like esters with sugars as glucose 6 phosphate, fructose 6 phosphate</a:t>
            </a:r>
          </a:p>
          <a:p>
            <a:r>
              <a:rPr lang="en-US"/>
              <a:t>Maintenance of blood pH as phosphate buffer ( ICF )</a:t>
            </a:r>
          </a:p>
          <a:p>
            <a:r>
              <a:rPr lang="en-US"/>
              <a:t>Important constituent of cell membranes</a:t>
            </a:r>
          </a:p>
        </p:txBody>
      </p:sp>
    </p:spTree>
    <p:extLst>
      <p:ext uri="{BB962C8B-B14F-4D97-AF65-F5344CB8AC3E}">
        <p14:creationId xmlns:p14="http://schemas.microsoft.com/office/powerpoint/2010/main" val="164810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Phosphorus Toxicity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017713"/>
            <a:ext cx="6781800" cy="4840287"/>
          </a:xfrm>
        </p:spPr>
        <p:txBody>
          <a:bodyPr/>
          <a:lstStyle/>
          <a:p>
            <a:r>
              <a:rPr lang="en-US" dirty="0"/>
              <a:t>Mineralization of soft tissues</a:t>
            </a:r>
          </a:p>
          <a:p>
            <a:r>
              <a:rPr lang="en-US" dirty="0"/>
              <a:t>Interference with absorption of Zinc &amp; magnesium</a:t>
            </a:r>
          </a:p>
          <a:p>
            <a:r>
              <a:rPr lang="en-US" dirty="0"/>
              <a:t>May cause kidney stones</a:t>
            </a:r>
          </a:p>
          <a:p>
            <a:r>
              <a:rPr lang="en-US" dirty="0"/>
              <a:t>Very high levels</a:t>
            </a:r>
          </a:p>
          <a:p>
            <a:pPr lvl="1"/>
            <a:r>
              <a:rPr lang="en-US" sz="3200" dirty="0"/>
              <a:t>Coma</a:t>
            </a:r>
          </a:p>
          <a:p>
            <a:pPr lvl="1"/>
            <a:r>
              <a:rPr lang="en-US" sz="3200" dirty="0"/>
              <a:t>Cardiac arrest</a:t>
            </a:r>
          </a:p>
        </p:txBody>
      </p:sp>
      <p:pic>
        <p:nvPicPr>
          <p:cNvPr id="13321" name="Picture 9" descr="j0090070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2362200"/>
            <a:ext cx="2700338" cy="3581400"/>
          </a:xfrm>
        </p:spPr>
      </p:pic>
    </p:spTree>
    <p:extLst>
      <p:ext uri="{BB962C8B-B14F-4D97-AF65-F5344CB8AC3E}">
        <p14:creationId xmlns:p14="http://schemas.microsoft.com/office/powerpoint/2010/main" val="346648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6" t="19482" r="12276" b="11998"/>
          <a:stretch>
            <a:fillRect/>
          </a:stretch>
        </p:blipFill>
        <p:spPr>
          <a:xfrm>
            <a:off x="-457200" y="0"/>
            <a:ext cx="9601200" cy="6858000"/>
          </a:xfr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233487"/>
          </a:xfrm>
        </p:spPr>
        <p:txBody>
          <a:bodyPr/>
          <a:lstStyle/>
          <a:p>
            <a:pPr algn="ctr"/>
            <a:r>
              <a:rPr lang="en-US" sz="5400" b="1"/>
              <a:t>Classification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828800"/>
            <a:ext cx="7696200" cy="5029200"/>
          </a:xfrm>
        </p:spPr>
        <p:txBody>
          <a:bodyPr/>
          <a:lstStyle/>
          <a:p>
            <a:r>
              <a:rPr lang="en-US" sz="3600" b="1" u="sng"/>
              <a:t>Contaminant Minerals</a:t>
            </a:r>
          </a:p>
          <a:p>
            <a:r>
              <a:rPr lang="en-US" b="1"/>
              <a:t>Required in very minute amount</a:t>
            </a:r>
          </a:p>
          <a:p>
            <a:r>
              <a:rPr lang="en-US" b="1"/>
              <a:t>If taken in large amount or stored in excess becomes toxic</a:t>
            </a:r>
          </a:p>
          <a:p>
            <a:r>
              <a:rPr lang="en-US" b="1"/>
              <a:t>Includes :</a:t>
            </a:r>
          </a:p>
          <a:p>
            <a:pPr lvl="1"/>
            <a:r>
              <a:rPr lang="en-US" b="1"/>
              <a:t>Lead</a:t>
            </a:r>
          </a:p>
          <a:p>
            <a:pPr lvl="1"/>
            <a:r>
              <a:rPr lang="en-US" b="1"/>
              <a:t>Arsenic</a:t>
            </a:r>
          </a:p>
          <a:p>
            <a:pPr lvl="1"/>
            <a:r>
              <a:rPr lang="en-US" b="1"/>
              <a:t>Tin </a:t>
            </a:r>
          </a:p>
          <a:p>
            <a:pPr lvl="1"/>
            <a:r>
              <a:rPr lang="en-US" b="1"/>
              <a:t>Boron</a:t>
            </a:r>
          </a:p>
          <a:p>
            <a:pPr>
              <a:buFont typeface="Wingdings" pitchFamily="2" charset="2"/>
              <a:buNone/>
            </a:pPr>
            <a:endParaRPr lang="en-US" b="1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4313"/>
            <a:ext cx="8410575" cy="1462087"/>
          </a:xfrm>
        </p:spPr>
        <p:txBody>
          <a:bodyPr/>
          <a:lstStyle/>
          <a:p>
            <a:pPr algn="ctr"/>
            <a:r>
              <a:rPr lang="en-US" b="1"/>
              <a:t>The Major Minerals: an Overview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2017713"/>
            <a:ext cx="8955088" cy="4840287"/>
          </a:xfrm>
        </p:spPr>
        <p:txBody>
          <a:bodyPr/>
          <a:lstStyle/>
          <a:p>
            <a:r>
              <a:rPr lang="en-US"/>
              <a:t>Macrominerals</a:t>
            </a:r>
          </a:p>
          <a:p>
            <a:r>
              <a:rPr lang="en-US"/>
              <a:t>Humans need &gt;100 mg/d</a:t>
            </a:r>
          </a:p>
          <a:p>
            <a:pPr lvl="1"/>
            <a:r>
              <a:rPr lang="en-US" sz="3200"/>
              <a:t>􀂄 Calcium</a:t>
            </a:r>
          </a:p>
          <a:p>
            <a:pPr lvl="1"/>
            <a:r>
              <a:rPr lang="en-US" sz="3200"/>
              <a:t>􀂄 Phosphorus</a:t>
            </a:r>
          </a:p>
          <a:p>
            <a:pPr lvl="1"/>
            <a:r>
              <a:rPr lang="en-US" sz="3200"/>
              <a:t>􀂄 Magnesium</a:t>
            </a:r>
          </a:p>
          <a:p>
            <a:pPr lvl="1"/>
            <a:r>
              <a:rPr lang="en-US" sz="3200"/>
              <a:t>􀂄 Sodium</a:t>
            </a:r>
          </a:p>
          <a:p>
            <a:pPr lvl="1"/>
            <a:r>
              <a:rPr lang="en-US" sz="3200"/>
              <a:t>􀂄 Chloride</a:t>
            </a:r>
          </a:p>
          <a:p>
            <a:pPr lvl="1"/>
            <a:r>
              <a:rPr lang="en-US" sz="3200"/>
              <a:t>􀂄 Potassium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4313"/>
            <a:ext cx="8334375" cy="1081087"/>
          </a:xfrm>
        </p:spPr>
        <p:txBody>
          <a:bodyPr/>
          <a:lstStyle/>
          <a:p>
            <a:r>
              <a:rPr lang="en-US" b="1"/>
              <a:t>Micro Minerals :an Overview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4840287"/>
          </a:xfrm>
        </p:spPr>
        <p:txBody>
          <a:bodyPr/>
          <a:lstStyle/>
          <a:p>
            <a:r>
              <a:rPr lang="en-US" b="1"/>
              <a:t>Human need &lt; 100 mg / d</a:t>
            </a:r>
          </a:p>
          <a:p>
            <a:pPr lvl="1"/>
            <a:r>
              <a:rPr lang="en-US" b="1"/>
              <a:t>Fe</a:t>
            </a:r>
          </a:p>
          <a:p>
            <a:pPr lvl="1"/>
            <a:r>
              <a:rPr lang="en-US" b="1"/>
              <a:t>Zn</a:t>
            </a:r>
          </a:p>
          <a:p>
            <a:pPr lvl="1"/>
            <a:r>
              <a:rPr lang="en-US" b="1"/>
              <a:t>Cu</a:t>
            </a:r>
          </a:p>
          <a:p>
            <a:pPr lvl="1"/>
            <a:r>
              <a:rPr lang="en-US" b="1"/>
              <a:t>F</a:t>
            </a:r>
          </a:p>
          <a:p>
            <a:pPr lvl="1"/>
            <a:r>
              <a:rPr lang="en-US" b="1"/>
              <a:t>Se</a:t>
            </a:r>
          </a:p>
          <a:p>
            <a:pPr lvl="1"/>
            <a:r>
              <a:rPr lang="en-US" b="1"/>
              <a:t>Co</a:t>
            </a:r>
          </a:p>
          <a:p>
            <a:pPr lvl="1"/>
            <a:r>
              <a:rPr lang="en-US" b="1"/>
              <a:t>Iodine</a:t>
            </a:r>
          </a:p>
          <a:p>
            <a:pPr lvl="1"/>
            <a:endParaRPr lang="en-US" b="1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Bioavailability &amp; Regulation of Minerals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17713"/>
            <a:ext cx="8955088" cy="4840287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b="1"/>
              <a:t>Bioavailability </a:t>
            </a:r>
            <a:r>
              <a:rPr lang="en-US" sz="2800" b="1"/>
              <a:t>( Absorption of chemicals and substances in humans and other animals)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b="1"/>
              <a:t>Influenced by genetics, aging, nutritional status &amp; other food compounds  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/>
              <a:t>Absorption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b="1"/>
              <a:t>Small &amp; Large Intestine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/>
              <a:t>Regulation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b="1"/>
              <a:t>Kidneys &amp; Small intestine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/>
              <a:t> </a:t>
            </a:r>
            <a:endParaRPr lang="en-US" b="1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741</TotalTime>
  <Words>1304</Words>
  <Application>Microsoft Office PowerPoint</Application>
  <PresentationFormat>On-screen Show (4:3)</PresentationFormat>
  <Paragraphs>288</Paragraphs>
  <Slides>47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Calibri</vt:lpstr>
      <vt:lpstr>Tahoma</vt:lpstr>
      <vt:lpstr>Wingdings</vt:lpstr>
      <vt:lpstr>Blends</vt:lpstr>
      <vt:lpstr>1_Blends</vt:lpstr>
      <vt:lpstr>Microsoft ClipArt Gallery</vt:lpstr>
      <vt:lpstr>DIETARY MINERALS</vt:lpstr>
      <vt:lpstr>Minerals</vt:lpstr>
      <vt:lpstr>Dietary minerals</vt:lpstr>
      <vt:lpstr>Functions of Minerals</vt:lpstr>
      <vt:lpstr>PowerPoint Presentation</vt:lpstr>
      <vt:lpstr>Classification</vt:lpstr>
      <vt:lpstr>The Major Minerals: an Overview</vt:lpstr>
      <vt:lpstr>Micro Minerals :an Overview</vt:lpstr>
      <vt:lpstr>Bioavailability &amp; Regulation of Minerals</vt:lpstr>
      <vt:lpstr>Sources of Minerals</vt:lpstr>
      <vt:lpstr>Sources of Minerals</vt:lpstr>
      <vt:lpstr>Factors Affecting Requirements</vt:lpstr>
      <vt:lpstr>Organic Vs Inorganic sources</vt:lpstr>
      <vt:lpstr>Deficiencies and Excesses</vt:lpstr>
      <vt:lpstr>CALCIUM</vt:lpstr>
      <vt:lpstr>Calcium</vt:lpstr>
      <vt:lpstr>Food Sources</vt:lpstr>
      <vt:lpstr>Daily Requirements</vt:lpstr>
      <vt:lpstr>PowerPoint Presentation</vt:lpstr>
      <vt:lpstr>Calcium Regulation</vt:lpstr>
      <vt:lpstr>Calcium regulation</vt:lpstr>
      <vt:lpstr>Calcium Regulation</vt:lpstr>
      <vt:lpstr>PowerPoint Presentation</vt:lpstr>
      <vt:lpstr>PowerPoint Presentation</vt:lpstr>
      <vt:lpstr>Calcium Regulation</vt:lpstr>
      <vt:lpstr>Calcium Regulation</vt:lpstr>
      <vt:lpstr>Calcium Regulation</vt:lpstr>
      <vt:lpstr>Ca Regulation</vt:lpstr>
      <vt:lpstr>Calcium Regulation</vt:lpstr>
      <vt:lpstr>Calcium Regulation</vt:lpstr>
      <vt:lpstr>Regulatory Functions of Calcium</vt:lpstr>
      <vt:lpstr>Regulatory Functions of Calcium</vt:lpstr>
      <vt:lpstr>Calcium Functions</vt:lpstr>
      <vt:lpstr>Structural Functions of Calcium: Bones &amp; Teeth</vt:lpstr>
      <vt:lpstr>Calcium Deficiencies</vt:lpstr>
      <vt:lpstr>Calcium and Bone Health</vt:lpstr>
      <vt:lpstr>PowerPoint Presentation</vt:lpstr>
      <vt:lpstr>PowerPoint Presentation</vt:lpstr>
      <vt:lpstr>Calcium Toxicity</vt:lpstr>
      <vt:lpstr>Phosphorus</vt:lpstr>
      <vt:lpstr>Phosphorus</vt:lpstr>
      <vt:lpstr>Phosphorus</vt:lpstr>
      <vt:lpstr>Phosphorus</vt:lpstr>
      <vt:lpstr>Metabolism &amp; Regulation of Phosphorus in the Body</vt:lpstr>
      <vt:lpstr>Functions of Phosphorus</vt:lpstr>
      <vt:lpstr>Functions of Phosphorus</vt:lpstr>
      <vt:lpstr>Phosphorus Toxicity</vt:lpstr>
    </vt:vector>
  </TitlesOfParts>
  <Company>doctor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DIETARY MINERALS</dc:title>
  <dc:creator>khalid</dc:creator>
  <cp:lastModifiedBy>Dr.Usman Shahnawaz</cp:lastModifiedBy>
  <cp:revision>107</cp:revision>
  <dcterms:created xsi:type="dcterms:W3CDTF">2010-07-24T14:00:26Z</dcterms:created>
  <dcterms:modified xsi:type="dcterms:W3CDTF">2020-05-04T23:13:39Z</dcterms:modified>
</cp:coreProperties>
</file>