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2" r:id="rId4"/>
  </p:sldMasterIdLst>
  <p:notesMasterIdLst>
    <p:notesMasterId r:id="rId34"/>
  </p:notesMasterIdLst>
  <p:sldIdLst>
    <p:sldId id="257" r:id="rId5"/>
    <p:sldId id="270" r:id="rId6"/>
    <p:sldId id="286" r:id="rId7"/>
    <p:sldId id="271" r:id="rId8"/>
    <p:sldId id="272" r:id="rId9"/>
    <p:sldId id="285" r:id="rId10"/>
    <p:sldId id="273" r:id="rId11"/>
    <p:sldId id="274" r:id="rId12"/>
    <p:sldId id="287" r:id="rId13"/>
    <p:sldId id="284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79" r:id="rId23"/>
    <p:sldId id="278" r:id="rId24"/>
    <p:sldId id="266" r:id="rId25"/>
    <p:sldId id="288" r:id="rId26"/>
    <p:sldId id="275" r:id="rId27"/>
    <p:sldId id="281" r:id="rId28"/>
    <p:sldId id="282" r:id="rId29"/>
    <p:sldId id="283" r:id="rId30"/>
    <p:sldId id="267" r:id="rId31"/>
    <p:sldId id="268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56530433696472E-2"/>
          <c:y val="5.6327160493827147E-2"/>
          <c:w val="0.74732429279673374"/>
          <c:h val="0.8973765432098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0594652230971129E-2"/>
                  <c:y val="6.004512593820511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53371062992161E-2"/>
                  <c:y val="-3.11334438458350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611815124671916"/>
                  <c:y val="-6.2393516599899045E-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35564304462002E-4"/>
                  <c:y val="2.6097757517152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32.4</c:v>
                </c:pt>
                <c:pt idx="2">
                  <c:v>1.4</c:v>
                </c:pt>
                <c:pt idx="3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241415230375233"/>
          <c:y val="0.87680404632722253"/>
          <c:w val="0.87229501858194936"/>
          <c:h val="0.12319595367277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2558387828640307E-2"/>
                  <c:y val="2.62666472246524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291561012490505E-4"/>
                  <c:y val="3.35190045688734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4104719960852E-3"/>
                  <c:y val="-5.4972295129775703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0234485519818532"/>
                  <c:y val="-0.2066831923787304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44.6</c:v>
                </c:pt>
                <c:pt idx="1">
                  <c:v>261.89999999999998</c:v>
                </c:pt>
                <c:pt idx="2">
                  <c:v>11.3</c:v>
                </c:pt>
                <c:pt idx="3">
                  <c:v>248.6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0.68421</cdr:y>
    </cdr:from>
    <cdr:to>
      <cdr:x>1</cdr:x>
      <cdr:y>0.82456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2971800"/>
          <a:ext cx="2057400" cy="609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 smtClean="0"/>
            <a:t>Total : 90.7</a:t>
          </a:r>
          <a:endParaRPr lang="en-US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76BEE-1590-4A5F-AB6B-A02C885D528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11E0-FE35-4FF3-8084-B3BA4870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423CD-7952-4825-975E-03F96572CD5D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16CD2-0FB1-4FEC-A965-9A1C987CE5CD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2815E-804C-489B-8C4A-20E2AF54F8E5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9A5CA-0486-4617-830D-7642B01CD4D0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15E5E-D801-4EE2-B9CD-C51C078876ED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93B3C-4FEA-42BB-94EB-424EE3A74950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E9268-46CE-401D-B94E-AB0E73F0C7AC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5EBDE-6BB6-4C8A-86D5-B06CCDD14F35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DF592-55B0-4D6C-9635-5D399607659A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0883-C8E1-411B-AD98-0B12D1C2D01F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C0CF1-652B-49E7-BAC2-13B573B53E86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9942E-1617-4BD9-B04A-EDE60479C238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:	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E202A7-7065-4CA9-894E-158A13932801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D0B0C-B6C1-48D3-998B-43A6FA9C7A22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0C406-5BFC-40C6-B0B8-6A53F122D9B8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7A122-96A7-44A6-B81C-9134E33FB617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43684-7E43-4C6E-B933-19FC77051209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A9472-8C8E-4D92-87D2-50F0356198F0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7B6-DE73-4092-8A81-C67A9DAA8F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B722-D742-4822-8BFE-40F6CAC04B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1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00CD-8F27-40B3-88D8-07000F53A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74A9-3B19-4C8D-90E1-3F84A4CB4A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80D6-1EE0-450E-A715-AE8D749A6C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D2FB-46C6-44C7-A0E8-32007A2A7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2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9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4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2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Zahoor</a:t>
            </a:r>
            <a:r>
              <a:rPr lang="en-US" b="1" dirty="0">
                <a:solidFill>
                  <a:srgbClr val="FF0000"/>
                </a:solidFill>
              </a:rPr>
              <a:t> Hussain 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>
                <a:solidFill>
                  <a:srgbClr val="FF0000"/>
                </a:solidFill>
              </a:rPr>
              <a:t>Hort-402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 </a:t>
            </a:r>
            <a:r>
              <a:rPr lang="en-US" sz="1800" b="1" i="0" dirty="0">
                <a:solidFill>
                  <a:srgbClr val="C00000"/>
                </a:solidFill>
              </a:rPr>
              <a:t>Horticulture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9B94-0DD4-40CA-8699-1985F7A7AD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2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7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1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4679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92162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3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22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2C5E-4D67-4C89-BD60-B3B7DA66F7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FDDA-3AA7-4763-B22F-B3EB671518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9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18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4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2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88301"/>
      </p:ext>
    </p:extLst>
  </p:cSld>
  <p:clrMapOvr>
    <a:masterClrMapping/>
  </p:clrMapOvr>
  <p:transition>
    <p:cover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62480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18AB-6EE9-44E3-91DC-B69ABE7E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FC37-8772-4BF3-890B-E00E02F4E8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6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36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75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4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6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58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0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38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76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EE3A-F828-4947-A23E-356B5C4E2F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6E0C-3E87-4C4B-AAC3-B35068327E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12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9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8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87155"/>
      </p:ext>
    </p:extLst>
  </p:cSld>
  <p:clrMapOvr>
    <a:masterClrMapping/>
  </p:clrMapOvr>
  <p:transition>
    <p:cover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75735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57D4-18E7-40AC-9D04-0AD7FF71A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C10-27AC-4384-82A3-E58F11322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5808-EFA1-456F-BD31-4027B03F23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0E89-1F5B-4AA5-AC86-5481E9F7B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67E5-492D-4783-833B-81737BBC36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BDB-E641-4EC4-916D-1AFBEFC1B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90F7-FB64-47BB-B6C8-2C78CDF1AF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2949-EC0A-4516-B309-F38D918D5B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9A1F2-F54F-4A40-A9CD-409536669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C26B1-847C-4B4E-B349-3CD238A723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826"/>
            <a:ext cx="9144000" cy="555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3385"/>
            <a:ext cx="3200400" cy="769441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DATE PALM</a:t>
            </a:r>
          </a:p>
        </p:txBody>
      </p:sp>
    </p:spTree>
    <p:extLst>
      <p:ext uri="{BB962C8B-B14F-4D97-AF65-F5344CB8AC3E}">
        <p14:creationId xmlns:p14="http://schemas.microsoft.com/office/powerpoint/2010/main" val="24055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66700"/>
            <a:ext cx="2667000" cy="571500"/>
          </a:xfrm>
        </p:spPr>
        <p:txBody>
          <a:bodyPr/>
          <a:lstStyle/>
          <a:p>
            <a:r>
              <a:rPr lang="en-US" sz="3200" dirty="0" smtClean="0"/>
              <a:t>Stages of fruit</a:t>
            </a:r>
            <a:endParaRPr lang="en-US" sz="3200" dirty="0"/>
          </a:p>
        </p:txBody>
      </p:sp>
      <p:pic>
        <p:nvPicPr>
          <p:cNvPr id="1026" name="Picture 2" descr="dates fruit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05600" cy="49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4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7086600" cy="707886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Distribution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Cultivated palm is dioecious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Independent male and female trees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It has been cultivated since 3000 BC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Almost all palms are indigenous to hot climate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Commercially grown in Asia and Africa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Iraq, Iran, Pakistan, Saudi Arabia, Morocco, Algeria, Tunis and Egypt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Some in Australia, USA and Mexico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Pakistan –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most important fruit </a:t>
            </a:r>
          </a:p>
        </p:txBody>
      </p:sp>
      <p:pic>
        <p:nvPicPr>
          <p:cNvPr id="87044" name="Picture 2" descr="http://files.turbosquid.com/Preview/Content_2009_07_15__05_42_33/TR15a_pers.jpg5aa67762-1fde-485d-96b4-2b82fdb92484L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022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(000 ha)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27244"/>
              </p:ext>
            </p:extLst>
          </p:nvPr>
        </p:nvGraphicFramePr>
        <p:xfrm>
          <a:off x="152400" y="1815123"/>
          <a:ext cx="52324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92600" y="787400"/>
          <a:ext cx="5207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81600" y="685800"/>
            <a:ext cx="3962400" cy="609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(000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0574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Total : 566.4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6172200"/>
            <a:ext cx="419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Agriculture Statistics of Pakistan 2008-09</a:t>
            </a:r>
          </a:p>
        </p:txBody>
      </p:sp>
    </p:spTree>
    <p:extLst>
      <p:ext uri="{BB962C8B-B14F-4D97-AF65-F5344CB8AC3E}">
        <p14:creationId xmlns:p14="http://schemas.microsoft.com/office/powerpoint/2010/main" val="40662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Varieties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724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Punjab:		</a:t>
            </a:r>
            <a:r>
              <a:rPr lang="en-US" altLang="en-US" sz="2400" dirty="0" err="1" smtClean="0"/>
              <a:t>Hillawi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Khardrawi</a:t>
            </a:r>
            <a:r>
              <a:rPr lang="en-US" altLang="en-US" sz="2400" dirty="0" smtClean="0"/>
              <a:t> and Zaidi</a:t>
            </a: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Sindh:		</a:t>
            </a:r>
            <a:r>
              <a:rPr lang="en-US" altLang="en-US" sz="2400" dirty="0" err="1" smtClean="0"/>
              <a:t>Aseel</a:t>
            </a:r>
            <a:r>
              <a:rPr lang="en-US" altLang="en-US" sz="2400" dirty="0" smtClean="0"/>
              <a:t> </a:t>
            </a: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KPK:			</a:t>
            </a:r>
            <a:r>
              <a:rPr lang="en-US" altLang="en-US" sz="2400" dirty="0" err="1" smtClean="0"/>
              <a:t>Dhaki</a:t>
            </a:r>
            <a:r>
              <a:rPr lang="en-US" altLang="en-US" sz="2400" dirty="0" smtClean="0"/>
              <a:t> , </a:t>
            </a:r>
            <a:r>
              <a:rPr lang="en-US" altLang="en-US" sz="2400" dirty="0" err="1" smtClean="0"/>
              <a:t>shakri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hussaini</a:t>
            </a: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err="1" smtClean="0"/>
              <a:t>Balochistan</a:t>
            </a:r>
            <a:r>
              <a:rPr lang="en-US" altLang="en-US" sz="2400" dirty="0" smtClean="0"/>
              <a:t>:	</a:t>
            </a:r>
            <a:r>
              <a:rPr lang="en-US" altLang="en-US" sz="2400" dirty="0" err="1" smtClean="0"/>
              <a:t>Berni</a:t>
            </a:r>
            <a:r>
              <a:rPr lang="en-US" altLang="en-US" sz="2400" dirty="0" smtClean="0"/>
              <a:t>, Begum </a:t>
            </a:r>
            <a:r>
              <a:rPr lang="en-US" altLang="en-US" sz="2400" dirty="0" err="1" smtClean="0"/>
              <a:t>jangi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22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Soil and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Important climatic factors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Temperature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Rainfall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Humidity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Light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Wind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General requirement for date palm cultivation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High temperature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Much sunlight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Low humidity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Low rainfall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smtClean="0"/>
              <a:t>Absence of high winds </a:t>
            </a:r>
          </a:p>
        </p:txBody>
      </p:sp>
      <p:sp>
        <p:nvSpPr>
          <p:cNvPr id="4" name="Oval 3"/>
          <p:cNvSpPr/>
          <p:nvPr/>
        </p:nvSpPr>
        <p:spPr>
          <a:xfrm>
            <a:off x="2667000" y="1371600"/>
            <a:ext cx="4495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All these factors affect the growth and productivity </a:t>
            </a:r>
          </a:p>
        </p:txBody>
      </p:sp>
    </p:spTree>
    <p:extLst>
      <p:ext uri="{BB962C8B-B14F-4D97-AF65-F5344CB8AC3E}">
        <p14:creationId xmlns:p14="http://schemas.microsoft.com/office/powerpoint/2010/main" val="23181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Tolerate quite low temperatures but the growth will be ceased at below 10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Resistant to heat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May tolerate temperatures up to 58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 for short period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Prevailing temperature during ripening: 45 – 50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Blooming will occur when temperature rises above 18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Fruit setting and development will take place only if temperature is above 25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Earlier dates are produced where the temperature first rises above 18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C, where it is attained later – late fruit production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Proper ripening and quality : interaction of temperature and humidity is important </a:t>
            </a:r>
          </a:p>
        </p:txBody>
      </p:sp>
    </p:spTree>
    <p:extLst>
      <p:ext uri="{BB962C8B-B14F-4D97-AF65-F5344CB8AC3E}">
        <p14:creationId xmlns:p14="http://schemas.microsoft.com/office/powerpoint/2010/main" val="2177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Hot dry regions produce hard and dry dates rather than syrupy dates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High humidity may delay ripening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Rains during pollination and ripening are disturbing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Punjab : monsoon rains , a major obstacle  to date culture because time of ripening coincides with the rainy season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>
                <a:solidFill>
                  <a:srgbClr val="FF0000"/>
                </a:solidFill>
              </a:rPr>
              <a:t>Soil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Light, deep, well-drained soils are preferable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Rocky, calcareous soils and compact soils are not suitable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May also grown on soil affected by salinity  but highly saline soils are not fit </a:t>
            </a:r>
          </a:p>
        </p:txBody>
      </p:sp>
    </p:spTree>
    <p:extLst>
      <p:ext uri="{BB962C8B-B14F-4D97-AF65-F5344CB8AC3E}">
        <p14:creationId xmlns:p14="http://schemas.microsoft.com/office/powerpoint/2010/main" val="25767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305544"/>
            <a:ext cx="3124200" cy="553998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Both sexually and asexually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Through seeds doesn’t produce true-to-type fruit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Longer time to bloom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Asexually propagated through suckers (offshoots)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Generally emerge from the underground stem or some times from aerial parts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Rooted suckers carefully removed  for further propagation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Suckers weighing 18-20 kg or 3-5 years old propagate successfully in orchards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Suckers removal:	Feb – March  / August – September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Planting system:	Square system  @ 7 m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Male trees @ 3% are also planted at various locations in orchard</a:t>
            </a:r>
          </a:p>
        </p:txBody>
      </p:sp>
    </p:spTree>
    <p:extLst>
      <p:ext uri="{BB962C8B-B14F-4D97-AF65-F5344CB8AC3E}">
        <p14:creationId xmlns:p14="http://schemas.microsoft.com/office/powerpoint/2010/main" val="3542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edpalmweevil.com/newlook/palmDc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11382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arm4.static.flickr.com/3504/3990278128_7777128e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8364"/>
            <a:ext cx="2133600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dirty="0">
                <a:solidFill>
                  <a:prstClr val="white"/>
                </a:solidFill>
              </a:rPr>
              <a:t>Date Palm </a:t>
            </a:r>
          </a:p>
        </p:txBody>
      </p:sp>
    </p:spTree>
    <p:extLst>
      <p:ext uri="{BB962C8B-B14F-4D97-AF65-F5344CB8AC3E}">
        <p14:creationId xmlns:p14="http://schemas.microsoft.com/office/powerpoint/2010/main" val="4726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Botanical name: </a:t>
            </a:r>
            <a:r>
              <a:rPr lang="en-US" i="1" dirty="0" smtClean="0"/>
              <a:t>Phoenix </a:t>
            </a:r>
            <a:r>
              <a:rPr lang="en-US" i="1" dirty="0" err="1" smtClean="0"/>
              <a:t>dactylifera</a:t>
            </a:r>
            <a:r>
              <a:rPr lang="en-US" i="1" dirty="0" smtClean="0"/>
              <a:t> </a:t>
            </a:r>
            <a:r>
              <a:rPr lang="en-US" dirty="0" smtClean="0"/>
              <a:t>L.</a:t>
            </a:r>
          </a:p>
          <a:p>
            <a:r>
              <a:rPr lang="en-US" dirty="0" smtClean="0"/>
              <a:t>Closely related </a:t>
            </a:r>
            <a:r>
              <a:rPr lang="en-US" dirty="0" err="1" smtClean="0"/>
              <a:t>spp</a:t>
            </a:r>
            <a:r>
              <a:rPr lang="en-US" dirty="0" smtClean="0"/>
              <a:t> are: </a:t>
            </a:r>
            <a:r>
              <a:rPr lang="en-US" i="1" dirty="0" smtClean="0"/>
              <a:t>P. </a:t>
            </a:r>
            <a:r>
              <a:rPr lang="en-US" i="1" dirty="0" err="1" smtClean="0"/>
              <a:t>canariensis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    P. </a:t>
            </a:r>
            <a:r>
              <a:rPr lang="en-US" i="1" dirty="0" err="1" smtClean="0"/>
              <a:t>sylvestris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     P. </a:t>
            </a:r>
            <a:r>
              <a:rPr lang="en-US" i="1" dirty="0" err="1" smtClean="0"/>
              <a:t>humilis</a:t>
            </a:r>
            <a:endParaRPr lang="en-US" i="1" dirty="0" smtClean="0"/>
          </a:p>
          <a:p>
            <a:r>
              <a:rPr lang="en-US" i="1" dirty="0" smtClean="0"/>
              <a:t>Family: </a:t>
            </a:r>
            <a:r>
              <a:rPr lang="en-US" dirty="0" smtClean="0"/>
              <a:t>Palmae</a:t>
            </a:r>
          </a:p>
          <a:p>
            <a:r>
              <a:rPr lang="en-US" dirty="0" smtClean="0"/>
              <a:t>Date has 4-6 m long pinnate leaves called fronds</a:t>
            </a:r>
          </a:p>
          <a:p>
            <a:r>
              <a:rPr lang="en-US" dirty="0" smtClean="0"/>
              <a:t>Has conical mid-rib which tapers along the length of the frond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Date urdu\dates photoes\DSC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7788"/>
            <a:ext cx="2438400" cy="29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:\Date urdu\dates photoes\DSC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31" y="1001975"/>
            <a:ext cx="3474561" cy="306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:\Date urdu\dates photoes\DSCF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71447"/>
            <a:ext cx="464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:\Date urdu\dates photoes\DSCF1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6" y="1139350"/>
            <a:ext cx="2859226" cy="196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"/>
            <a:ext cx="2514600" cy="553998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Pollination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Commercial orchards : artificial pollination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Several methods : Manual and Mechanical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 smtClean="0"/>
              <a:t>Mechanical date pollinators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 smtClean="0"/>
              <a:t>Spray of nutrients in nutrient solutions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 smtClean="0"/>
              <a:t>Hand pollination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Pakistan : usually done  by hands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Flowering strands separated from mature and ready to open male inflorescence in groups of two and three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Warmed in sunlight for short time so that when shaken they shed their pollen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 man carrying a bag of male sprigs climbs the tree and pollinate the opened female spathes by shaking the male sprigs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Laborious operation, repeated 4 – 5 times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40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ldbookillustrations.com/wp-content/uploads/2015/04/date-p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343400" cy="45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culty.ksu.edu.sa/10439/PublishingImages/Date%20palm%20Spathe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267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7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6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5544"/>
            <a:ext cx="4114800" cy="553998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Pollination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2057400"/>
            <a:ext cx="9144000" cy="3162300"/>
            <a:chOff x="0" y="2057400"/>
            <a:chExt cx="9144000" cy="3162300"/>
          </a:xfrm>
        </p:grpSpPr>
        <p:pic>
          <p:nvPicPr>
            <p:cNvPr id="19463" name="Picture 2" descr="Date Palm Pollin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400"/>
              <a:ext cx="4536558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http://farm3.static.flickr.com/2553/3990280666_bc2368764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057400"/>
              <a:ext cx="4572000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dirty="0">
                <a:solidFill>
                  <a:prstClr val="white"/>
                </a:solidFill>
              </a:rPr>
              <a:t>Date Palm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prstClr val="white"/>
                </a:solidFill>
              </a:rPr>
              <a:t>Dr. </a:t>
            </a:r>
            <a:r>
              <a:rPr lang="en-AU" sz="2400" dirty="0" err="1">
                <a:solidFill>
                  <a:prstClr val="white"/>
                </a:solidFill>
              </a:rPr>
              <a:t>Saeed</a:t>
            </a:r>
            <a:r>
              <a:rPr lang="en-AU" sz="2400" dirty="0">
                <a:solidFill>
                  <a:prstClr val="white"/>
                </a:solidFill>
              </a:rPr>
              <a:t> Ahmad.      HORT.102    Institute of Horticultural Sciences  </a:t>
            </a:r>
          </a:p>
        </p:txBody>
      </p:sp>
      <p:sp>
        <p:nvSpPr>
          <p:cNvPr id="19462" name="Content Placeholder 8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r>
              <a:rPr lang="en-AU" altLang="en-US" smtClean="0"/>
              <a:t>Pollination </a:t>
            </a:r>
          </a:p>
        </p:txBody>
      </p:sp>
    </p:spTree>
    <p:extLst>
      <p:ext uri="{BB962C8B-B14F-4D97-AF65-F5344CB8AC3E}">
        <p14:creationId xmlns:p14="http://schemas.microsoft.com/office/powerpoint/2010/main" val="6261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and date pollinato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239000" cy="5429250"/>
          </a:xfrm>
          <a:noFill/>
        </p:spPr>
      </p:pic>
    </p:spTree>
    <p:extLst>
      <p:ext uri="{BB962C8B-B14F-4D97-AF65-F5344CB8AC3E}">
        <p14:creationId xmlns:p14="http://schemas.microsoft.com/office/powerpoint/2010/main" val="103082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mtClean="0"/>
          </a:p>
        </p:txBody>
      </p:sp>
      <p:pic>
        <p:nvPicPr>
          <p:cNvPr id="21508" name="Picture 4" descr="04032009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18032009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64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IMG11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IMG112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IMG113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80px-Dates_on_date_pal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76200" y="1828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Male Spath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8229600" y="1905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Pollen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0" y="4191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Pollination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7696200" y="4191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Fruit Setting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8229600" y="6477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Dates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0" y="6477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Fruit Setting</a:t>
            </a:r>
          </a:p>
        </p:txBody>
      </p:sp>
    </p:spTree>
    <p:extLst>
      <p:ext uri="{BB962C8B-B14F-4D97-AF65-F5344CB8AC3E}">
        <p14:creationId xmlns:p14="http://schemas.microsoft.com/office/powerpoint/2010/main" val="8536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Cultural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Water requirement varies with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climatic conditions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Water table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Soil type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Age of trees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Require more watering during fruit development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Newly planted orchards require daily watering at least for one month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Established orchards require irrigation weekly during fruit development and once a month during rest of the year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Deep cultivation around the trees will damage root system and should be avoided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Shallow ploughing and harrowing is helpful to control weeds  </a:t>
            </a:r>
          </a:p>
        </p:txBody>
      </p:sp>
    </p:spTree>
    <p:extLst>
      <p:ext uri="{BB962C8B-B14F-4D97-AF65-F5344CB8AC3E}">
        <p14:creationId xmlns:p14="http://schemas.microsoft.com/office/powerpoint/2010/main" val="41320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3657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PRUNING: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No systemic pruning  except removal of dropped leaves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In some vigorous trees/CVs green fronds are also removed to over come the humid micro-environment around the fruiting branches; e.g.  </a:t>
            </a:r>
            <a:r>
              <a:rPr lang="en-US" altLang="en-US" sz="2400" dirty="0" err="1" smtClean="0"/>
              <a:t>Deglet</a:t>
            </a:r>
            <a:r>
              <a:rPr lang="en-US" altLang="en-US" sz="2400" dirty="0" smtClean="0"/>
              <a:t> Noor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Removal of spines from bases of fronds to facilitate pollination and minimizes puncturing of growing fruit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Removal of bunches not practiced </a:t>
            </a:r>
          </a:p>
        </p:txBody>
      </p:sp>
    </p:spTree>
    <p:extLst>
      <p:ext uri="{BB962C8B-B14F-4D97-AF65-F5344CB8AC3E}">
        <p14:creationId xmlns:p14="http://schemas.microsoft.com/office/powerpoint/2010/main" val="24452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2133600" cy="715963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C00000"/>
                </a:solidFill>
              </a:rPr>
              <a:t>Fertilizers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90600"/>
            <a:ext cx="3886200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Before Fruiting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25600"/>
                <a:gridCol w="1727200"/>
                <a:gridCol w="1727200"/>
                <a:gridCol w="1930400"/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of Plant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FYM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Urea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DAP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SoP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 the time of plantation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1 -</a:t>
                      </a:r>
                      <a:r>
                        <a:rPr lang="en-US" sz="1800" baseline="30000" dirty="0" smtClean="0"/>
                        <a:t> </a:t>
                      </a:r>
                      <a:r>
                        <a:rPr lang="en-US" sz="1800" baseline="0" dirty="0" smtClean="0"/>
                        <a:t>2  year old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¼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–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old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1/3 - 1/2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¼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 g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6 year old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kg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¾</a:t>
                      </a:r>
                      <a:r>
                        <a:rPr lang="en-US" sz="1800" baseline="0" dirty="0" smtClean="0"/>
                        <a:t>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½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1/3 kg </a:t>
                      </a:r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0" y="4495800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25600"/>
                <a:gridCol w="1727200"/>
                <a:gridCol w="1727200"/>
                <a:gridCol w="1930400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of Plant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FYM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Urea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DAP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SoP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r>
                        <a:rPr lang="en-US" sz="1800" baseline="0" dirty="0" smtClean="0"/>
                        <a:t> – 10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r>
                        <a:rPr lang="en-US" sz="1800" baseline="0" dirty="0" smtClean="0"/>
                        <a:t> – 40 kg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¾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½ kg 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0" dirty="0" smtClean="0"/>
                        <a:t> – 12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 – 40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½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½ kg 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12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 – 40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½ kg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 kg </a:t>
                      </a:r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3962400"/>
            <a:ext cx="3886200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Bearing Trees</a:t>
            </a:r>
          </a:p>
        </p:txBody>
      </p:sp>
    </p:spTree>
    <p:extLst>
      <p:ext uri="{BB962C8B-B14F-4D97-AF65-F5344CB8AC3E}">
        <p14:creationId xmlns:p14="http://schemas.microsoft.com/office/powerpoint/2010/main" val="11511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8600"/>
            <a:ext cx="2667000" cy="1143000"/>
          </a:xfrm>
        </p:spPr>
        <p:txBody>
          <a:bodyPr/>
          <a:lstStyle/>
          <a:p>
            <a:r>
              <a:rPr lang="en-US" dirty="0" smtClean="0"/>
              <a:t>Fronds</a:t>
            </a:r>
            <a:endParaRPr lang="en-US" dirty="0"/>
          </a:p>
        </p:txBody>
      </p:sp>
      <p:pic>
        <p:nvPicPr>
          <p:cNvPr id="1026" name="Picture 2" descr="https://preservedinteriors.com/wp-content/uploads/2014/04/628b0f2d8c51c7099433a60685512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2" y="1524000"/>
            <a:ext cx="6096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8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dirty="0" smtClean="0"/>
              <a:t>Trunk is vertical having almost the same girth (100-150 cm)</a:t>
            </a:r>
          </a:p>
          <a:p>
            <a:r>
              <a:rPr lang="en-US" dirty="0" smtClean="0"/>
              <a:t>Also covered with bases of pruned fronds</a:t>
            </a:r>
          </a:p>
          <a:p>
            <a:r>
              <a:rPr lang="en-US" dirty="0" smtClean="0"/>
              <a:t>Being a monocot, tree has adventitious roots of roughly uniform thickness along their length</a:t>
            </a:r>
          </a:p>
          <a:p>
            <a:r>
              <a:rPr lang="en-US" dirty="0" smtClean="0"/>
              <a:t>In cultivated date palm inflorescences are enveloped in spathes</a:t>
            </a:r>
          </a:p>
          <a:p>
            <a:r>
              <a:rPr lang="en-US" dirty="0" smtClean="0"/>
              <a:t>Two types of spathes (Male and female)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0"/>
            <a:ext cx="19812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Male Spathes</a:t>
            </a:r>
          </a:p>
          <a:p>
            <a:r>
              <a:rPr lang="en-US" dirty="0" smtClean="0"/>
              <a:t>Shorter and wider than female spathes</a:t>
            </a:r>
          </a:p>
          <a:p>
            <a:r>
              <a:rPr lang="en-US" dirty="0" smtClean="0"/>
              <a:t>Contain 10,000 to 15,000 flowers</a:t>
            </a:r>
          </a:p>
          <a:p>
            <a:r>
              <a:rPr lang="en-US" dirty="0" smtClean="0"/>
              <a:t>Sweets </a:t>
            </a:r>
          </a:p>
          <a:p>
            <a:r>
              <a:rPr lang="en-US" dirty="0" smtClean="0"/>
              <a:t>Scented</a:t>
            </a:r>
          </a:p>
          <a:p>
            <a:r>
              <a:rPr lang="en-US" dirty="0" smtClean="0"/>
              <a:t>3 sepals</a:t>
            </a:r>
          </a:p>
          <a:p>
            <a:r>
              <a:rPr lang="en-US" dirty="0" smtClean="0"/>
              <a:t>3 petals</a:t>
            </a:r>
          </a:p>
          <a:p>
            <a:r>
              <a:rPr lang="en-US" dirty="0" smtClean="0"/>
              <a:t>6 stamens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tropicaloasisfarms.com/images/male-date-palm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0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Female spathes</a:t>
            </a:r>
          </a:p>
          <a:p>
            <a:r>
              <a:rPr lang="en-US" sz="2400" dirty="0" smtClean="0"/>
              <a:t>Contain 2000 to 3000 flowers</a:t>
            </a:r>
          </a:p>
          <a:p>
            <a:r>
              <a:rPr lang="en-US" sz="2400" dirty="0" smtClean="0"/>
              <a:t>Longer and thinner than male spathes</a:t>
            </a:r>
          </a:p>
          <a:p>
            <a:r>
              <a:rPr lang="en-US" sz="2400" dirty="0" smtClean="0"/>
              <a:t>Female flower are bead like structure</a:t>
            </a:r>
          </a:p>
          <a:p>
            <a:r>
              <a:rPr lang="en-US" sz="2400" dirty="0" smtClean="0"/>
              <a:t>3 petal</a:t>
            </a:r>
          </a:p>
          <a:p>
            <a:r>
              <a:rPr lang="en-US" sz="2400" dirty="0" smtClean="0"/>
              <a:t>3 sepals</a:t>
            </a:r>
          </a:p>
          <a:p>
            <a:r>
              <a:rPr lang="en-US" sz="2400" dirty="0" smtClean="0"/>
              <a:t>3 carpels with hook like stigma</a:t>
            </a:r>
          </a:p>
          <a:p>
            <a:r>
              <a:rPr lang="en-US" sz="2400" dirty="0" smtClean="0"/>
              <a:t>Only one developed into fruit </a:t>
            </a:r>
          </a:p>
          <a:p>
            <a:r>
              <a:rPr lang="en-US" sz="2400" dirty="0" smtClean="0"/>
              <a:t>Other two universally abort during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5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Fruit characters</a:t>
            </a:r>
          </a:p>
          <a:p>
            <a:r>
              <a:rPr lang="en-US" sz="2400" dirty="0" smtClean="0"/>
              <a:t>Fruit vary in size </a:t>
            </a:r>
          </a:p>
          <a:p>
            <a:r>
              <a:rPr lang="en-US" sz="2400" dirty="0" smtClean="0"/>
              <a:t>Weight 2-60 g</a:t>
            </a:r>
          </a:p>
          <a:p>
            <a:r>
              <a:rPr lang="en-US" sz="2400" dirty="0" smtClean="0"/>
              <a:t>Length 18-110 mm</a:t>
            </a:r>
          </a:p>
          <a:p>
            <a:r>
              <a:rPr lang="en-US" sz="2400" dirty="0" smtClean="0"/>
              <a:t>Width 8-32 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seed</a:t>
            </a:r>
          </a:p>
          <a:p>
            <a:r>
              <a:rPr lang="en-US" sz="2400" dirty="0" smtClean="0"/>
              <a:t>Weight 0.5-4 g</a:t>
            </a:r>
          </a:p>
          <a:p>
            <a:r>
              <a:rPr lang="en-US" sz="2400" dirty="0" smtClean="0"/>
              <a:t>Length 12-36 mm</a:t>
            </a:r>
          </a:p>
          <a:p>
            <a:r>
              <a:rPr lang="en-US" sz="2400" dirty="0" smtClean="0"/>
              <a:t>Width 6-13 mm</a:t>
            </a:r>
          </a:p>
          <a:p>
            <a:r>
              <a:rPr lang="en-US" sz="2400" dirty="0" smtClean="0"/>
              <a:t>Has groove</a:t>
            </a:r>
          </a:p>
          <a:p>
            <a:r>
              <a:rPr lang="en-US" sz="2400" dirty="0" smtClean="0"/>
              <a:t>Hard endosperm composed of cellulose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46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://realpalmtrees.com/palm-tree-store/media/catalog/product/cache/1/image/9df78eab33525d08d6e5fb8d27136e95/c/a/canary-island-date-palm-se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374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918</Words>
  <Application>Microsoft Office PowerPoint</Application>
  <PresentationFormat>On-screen Show (4:3)</PresentationFormat>
  <Paragraphs>213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1_Office Theme</vt:lpstr>
      <vt:lpstr>Office Theme</vt:lpstr>
      <vt:lpstr>2_Office Theme</vt:lpstr>
      <vt:lpstr>3_Office Theme</vt:lpstr>
      <vt:lpstr>DATE PALM</vt:lpstr>
      <vt:lpstr>PowerPoint Presentation</vt:lpstr>
      <vt:lpstr>Fronds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fruit</vt:lpstr>
      <vt:lpstr>Distribution and history</vt:lpstr>
      <vt:lpstr>Area (000 ha) </vt:lpstr>
      <vt:lpstr>Varieties</vt:lpstr>
      <vt:lpstr>Soil and Climate </vt:lpstr>
      <vt:lpstr>PowerPoint Presentation</vt:lpstr>
      <vt:lpstr>PowerPoint Presentation</vt:lpstr>
      <vt:lpstr>Propagation</vt:lpstr>
      <vt:lpstr>PowerPoint Presentation</vt:lpstr>
      <vt:lpstr>PowerPoint Presentation</vt:lpstr>
      <vt:lpstr>PowerPoint Presentation</vt:lpstr>
      <vt:lpstr>Pollination </vt:lpstr>
      <vt:lpstr>PowerPoint Presentation</vt:lpstr>
      <vt:lpstr>PowerPoint Presentation</vt:lpstr>
      <vt:lpstr>Pollination </vt:lpstr>
      <vt:lpstr>PowerPoint Presentation</vt:lpstr>
      <vt:lpstr>PowerPoint Presentation</vt:lpstr>
      <vt:lpstr>Cultural Practices </vt:lpstr>
      <vt:lpstr>PowerPoint Presentation</vt:lpstr>
      <vt:lpstr>Fertilizers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PALM</dc:title>
  <dc:creator>Zahoor HUssain</dc:creator>
  <cp:lastModifiedBy>Zahoor HUssain</cp:lastModifiedBy>
  <cp:revision>38</cp:revision>
  <dcterms:created xsi:type="dcterms:W3CDTF">2015-05-17T04:21:08Z</dcterms:created>
  <dcterms:modified xsi:type="dcterms:W3CDTF">2016-06-03T07:27:38Z</dcterms:modified>
</cp:coreProperties>
</file>